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FiraSansExtraCondensed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d1e6c9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ed1e6c9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5157df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ea5157df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Sharing Link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Download link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More about workshops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ea9449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eeea9449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don’t have to memorize all of the concepts and rules (it’s almost impossible unless you’re an absolute guru in Python and use it every day)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you hit an error but don’t know what it means, it’s absolutely normal to Google it!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e6ae93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ce6ae93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e6ae933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ce6ae93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345300" y="4652925"/>
            <a:ext cx="27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1BB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| NYU Shanghai</a:t>
            </a:r>
            <a:endParaRPr b="1">
              <a:solidFill>
                <a:srgbClr val="611BB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nghai.library.data@ny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2XwQzwFWvDU7qtJiDVFkABTOOrzFbS-EwnHPtzYJASE/edit#slide=id.p9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drive/folders/1jmyLce8YQIvU0Mwb-r1PlFJd7YjDpLR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_PzH2EYQlzVINUZn2V11AeuZidL5IwLJ#scrollTo=hMifmtW7KyKw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drive/folders/1jmyLce8YQIvU0Mwb-r1PlFJd7YjDpLR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s://www.csdn.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YU-Shanghai-Data-Services/python-data-structures/blob/main/2_Let's_Code_Intro_to_Data_Structures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www.py4e.com/lessons" TargetMode="External"/><Relationship Id="rId5" Type="http://schemas.openxmlformats.org/officeDocument/2006/relationships/hyperlink" Target="https://www.w3schools.com/python/default.asp" TargetMode="External"/><Relationship Id="rId6" Type="http://schemas.openxmlformats.org/officeDocument/2006/relationships/hyperlink" Target="https://www.freecodecamp.org/learn/scientific-computing-with-pyth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yu-shanghai-data-services.github.io/resources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tinyurl.com/libworkshopfeedb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85875" y="899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 to Data Structures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" sz="2700"/>
              <a:t>For Non-Programmers/ Python Beginners</a:t>
            </a:r>
            <a:endParaRPr b="0" sz="2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0150" y="313720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Pamela Pan, Data Services Fellow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shanghai.library.data@nyu.edu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Fall 2021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NYU Shanghai Library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444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Welcome to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second workshop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 the Python Series!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076515" y="0"/>
            <a:ext cx="32238" cy="4636738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6951674" y="1931442"/>
            <a:ext cx="1960845" cy="895750"/>
            <a:chOff x="2723278" y="1150750"/>
            <a:chExt cx="2144172" cy="979497"/>
          </a:xfrm>
        </p:grpSpPr>
        <p:sp>
          <p:nvSpPr>
            <p:cNvPr id="68" name="Google Shape;68;p14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129850" y="1150750"/>
              <a:ext cx="17376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 Intro to Data Structures</a:t>
              </a:r>
              <a:endParaRPr sz="1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5315230" y="808950"/>
            <a:ext cx="1902133" cy="895338"/>
            <a:chOff x="933838" y="532900"/>
            <a:chExt cx="2079971" cy="979046"/>
          </a:xfrm>
        </p:grpSpPr>
        <p:sp>
          <p:nvSpPr>
            <p:cNvPr id="76" name="Google Shape;76;p14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FA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FA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955688" y="885333"/>
              <a:ext cx="1606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Comments, Variables, Operators, and Statements</a:t>
              </a:r>
              <a:endPara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100357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 Intro to Python</a:t>
              </a:r>
              <a:endParaRPr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315230" y="3054393"/>
            <a:ext cx="1902133" cy="895353"/>
            <a:chOff x="933838" y="1769103"/>
            <a:chExt cx="2079971" cy="979062"/>
          </a:xfrm>
        </p:grpSpPr>
        <p:sp>
          <p:nvSpPr>
            <p:cNvPr id="85" name="Google Shape;85;p14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933838" y="20554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935225" y="1769103"/>
              <a:ext cx="1606414" cy="484425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1003575" y="17995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 Intro to Data Analysis </a:t>
              </a:r>
              <a:endParaRPr sz="1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with Python</a:t>
              </a:r>
              <a:endParaRPr sz="1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420200" y="1315000"/>
            <a:ext cx="1185900" cy="44700"/>
          </a:xfrm>
          <a:prstGeom prst="rect">
            <a:avLst/>
          </a:prstGeom>
          <a:solidFill>
            <a:srgbClr val="5CE1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434080" y="3389378"/>
            <a:ext cx="1271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exploratory data analysis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921426" y="2869815"/>
            <a:ext cx="1902000" cy="1264500"/>
          </a:xfrm>
          <a:prstGeom prst="rect">
            <a:avLst/>
          </a:prstGeom>
          <a:solidFill>
            <a:srgbClr val="FFFFFF">
              <a:alpha val="547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417701" y="2233650"/>
            <a:ext cx="1329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Lists, Tuples, Sets and Dictionaries; Iterations and Functions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010504" y="573579"/>
            <a:ext cx="1815000" cy="1264500"/>
          </a:xfrm>
          <a:prstGeom prst="rect">
            <a:avLst/>
          </a:prstGeom>
          <a:solidFill>
            <a:srgbClr val="FFFFFF">
              <a:alpha val="547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Workshop I </a:t>
            </a:r>
            <a:r>
              <a:rPr lang="en"/>
              <a:t>Recap (Part I: 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Slides</a:t>
            </a:r>
            <a:r>
              <a:rPr lang="en"/>
              <a:t>)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152475"/>
            <a:ext cx="51678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32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78"/>
              <a:t>What is Python</a:t>
            </a:r>
            <a:endParaRPr sz="2578"/>
          </a:p>
          <a:p>
            <a:pPr indent="-3326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78"/>
              <a:t>Why Python</a:t>
            </a:r>
            <a:endParaRPr sz="2978"/>
          </a:p>
          <a:p>
            <a:pPr indent="-3186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78"/>
              <a:t>A </a:t>
            </a:r>
            <a:r>
              <a:rPr b="1" lang="en" sz="2578"/>
              <a:t>simple</a:t>
            </a:r>
            <a:r>
              <a:rPr lang="en" sz="2578"/>
              <a:t> syntax similar to the </a:t>
            </a:r>
            <a:r>
              <a:rPr b="1" lang="en" sz="2578"/>
              <a:t>English language</a:t>
            </a:r>
            <a:r>
              <a:rPr lang="en" sz="2578"/>
              <a:t>.</a:t>
            </a:r>
            <a:endParaRPr sz="2578"/>
          </a:p>
          <a:p>
            <a:pPr indent="-3186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78"/>
              <a:t>Same task, fewer lines of code than other languages.</a:t>
            </a:r>
            <a:endParaRPr sz="2578"/>
          </a:p>
          <a:p>
            <a:pPr indent="-3333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99"/>
              <a:t>Uses of Python</a:t>
            </a:r>
            <a:endParaRPr sz="2578"/>
          </a:p>
          <a:p>
            <a:pPr indent="-332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78"/>
              <a:t>Python vs. R</a:t>
            </a:r>
            <a:endParaRPr sz="2978"/>
          </a:p>
          <a:p>
            <a:pPr indent="-3186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78"/>
              <a:t>R is mainly used for </a:t>
            </a:r>
            <a:r>
              <a:rPr b="1" lang="en" sz="2578"/>
              <a:t>statistical analysis </a:t>
            </a:r>
            <a:r>
              <a:rPr lang="en" sz="2578"/>
              <a:t>while Python provides a more </a:t>
            </a:r>
            <a:r>
              <a:rPr b="1" lang="en" sz="2578"/>
              <a:t>general approach to data science</a:t>
            </a:r>
            <a:endParaRPr b="1" sz="2578"/>
          </a:p>
          <a:p>
            <a:pPr indent="-3326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78"/>
              <a:t>Python Environment</a:t>
            </a:r>
            <a:endParaRPr sz="2978"/>
          </a:p>
          <a:p>
            <a:pPr indent="-3186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78"/>
              <a:t>Terminal, Integrated Development Environment (IDE), Interactive Computational Environment (ICE)</a:t>
            </a:r>
            <a:endParaRPr sz="2578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5820130" y="2175786"/>
            <a:ext cx="2965989" cy="1353889"/>
            <a:chOff x="5773950" y="2154700"/>
            <a:chExt cx="3058351" cy="1396050"/>
          </a:xfrm>
        </p:grpSpPr>
        <p:pic>
          <p:nvPicPr>
            <p:cNvPr id="104" name="Google Shape;10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73950" y="2154700"/>
              <a:ext cx="3058351" cy="13960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05" name="Google Shape;105;p15"/>
            <p:cNvSpPr/>
            <p:nvPr/>
          </p:nvSpPr>
          <p:spPr>
            <a:xfrm>
              <a:off x="7225150" y="2535150"/>
              <a:ext cx="308700" cy="225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5773875" y="3669475"/>
            <a:ext cx="30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Where it is in the </a:t>
            </a:r>
            <a:r>
              <a:rPr b="1"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Workshop I drive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43150" y="944825"/>
            <a:ext cx="2966100" cy="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Workshop I Recap </a:t>
            </a:r>
            <a:r>
              <a:rPr lang="en"/>
              <a:t>(Part II: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r>
              <a:rPr lang="en"/>
              <a:t>)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52475"/>
            <a:ext cx="453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Comments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#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Variables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Numbers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Booleans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Strings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Operators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Arithmetic (+-*/)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Assignment  (=, -=, +=)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Comparison (==)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Logical (&gt; &lt;)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Identity (is)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Membership (in/ not in)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Statements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… Elif … Else ... 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And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Or</a:t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5820130" y="2175786"/>
            <a:ext cx="2965989" cy="1353889"/>
            <a:chOff x="5773950" y="2154700"/>
            <a:chExt cx="3058351" cy="1396050"/>
          </a:xfrm>
        </p:grpSpPr>
        <p:pic>
          <p:nvPicPr>
            <p:cNvPr id="115" name="Google Shape;11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73950" y="2154700"/>
              <a:ext cx="3058351" cy="13960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16" name="Google Shape;116;p16"/>
            <p:cNvSpPr/>
            <p:nvPr/>
          </p:nvSpPr>
          <p:spPr>
            <a:xfrm>
              <a:off x="7923129" y="2865759"/>
              <a:ext cx="308700" cy="225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/>
        </p:nvSpPr>
        <p:spPr>
          <a:xfrm>
            <a:off x="5773875" y="3669475"/>
            <a:ext cx="30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Where it is in the </a:t>
            </a:r>
            <a:r>
              <a:rPr b="1"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Workshop I drive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43150" y="944825"/>
            <a:ext cx="2966100" cy="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Got errors? Programmers be like...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675" y="1343100"/>
            <a:ext cx="3804640" cy="257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986900" y="4195625"/>
            <a:ext cx="517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StackOverflow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CSDN (Chinese)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19975" y="944825"/>
            <a:ext cx="1697100" cy="4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code!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221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/>
              <a:t>Link to the workshop notebook: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/>
              <a:t>Download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here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</p:txBody>
      </p:sp>
      <p:sp>
        <p:nvSpPr>
          <p:cNvPr id="133" name="Google Shape;133;p18"/>
          <p:cNvSpPr/>
          <p:nvPr/>
        </p:nvSpPr>
        <p:spPr>
          <a:xfrm>
            <a:off x="396800" y="944825"/>
            <a:ext cx="1734600" cy="47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Further Study Resources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official website of Python: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https://www.python.org/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Python for Everybody: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https://www.py4e.com/lessons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W3 Schools: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https://www.w3schools.com/python/default.asp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freeCodeCamp: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https://www.freecodecamp.org/learn/scientific-computing-with-python/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959100" y="1444275"/>
            <a:ext cx="46002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Contact:  </a:t>
            </a:r>
            <a:r>
              <a:rPr lang="en"/>
              <a:t>shanghai.library.data@nyu.edu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Data Services @ NYU Shanghai Library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Other workshop 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👉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https://nyu-shanghai-data-services.github.io/resources/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50" y="1173550"/>
            <a:ext cx="25692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6450" y="3742750"/>
            <a:ext cx="31392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Feedback form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tinyurl.com/libworkshopfeedback</a:t>
            </a:r>
            <a:endParaRPr b="1"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