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  <p:embeddedFont>
      <p:font typeface="Fira Sans Extra Condensed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bold.fntdata"/><Relationship Id="rId30" Type="http://schemas.openxmlformats.org/officeDocument/2006/relationships/font" Target="fonts/FiraSansExtraCondensed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umologic.com/glossary/software-deployment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uides.nyu.edu/data_management/jupyter-notebook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clarusway/google-colab-d73da882360b" TargetMode="External"/><Relationship Id="rId3" Type="http://schemas.openxmlformats.org/officeDocument/2006/relationships/hyperlink" Target="https://medium.com/clarusway/google-colab-2-dark-mode-runtime-share-github-69498e9057e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d32c893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ed32c893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8dbb0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ed8dbb0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90d8f7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ed90d8f7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a80d3289c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ea80d3289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d90d8f7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ed90d8f7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deployment: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https://www.sumologic.com/glossary/software-deployment/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Jupyter Notebook: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https://guides.nyu.edu/data_management/jupyter-notebooks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colab intro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markdown?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Markdown is a lightweight markup language for creating formatted text using a plain-text editor.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https://medium.com/clarusway/google-colab-d73da882360b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https://medium.com/clarusway/google-colab-2-dark-mode-runtime-share-github-69498e9057e2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345300" y="4652925"/>
            <a:ext cx="27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5F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| NYU Shanghai</a:t>
            </a:r>
            <a:endParaRPr b="1">
              <a:solidFill>
                <a:srgbClr val="7B5FA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505125" y="4724800"/>
            <a:ext cx="321475" cy="321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anghai.library.data@ny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ython.org/" TargetMode="External"/><Relationship Id="rId4" Type="http://schemas.openxmlformats.org/officeDocument/2006/relationships/hyperlink" Target="https://www.py4e.com/lessons" TargetMode="External"/><Relationship Id="rId5" Type="http://schemas.openxmlformats.org/officeDocument/2006/relationships/hyperlink" Target="https://www.w3schools.com/python/default.asp" TargetMode="External"/><Relationship Id="rId6" Type="http://schemas.openxmlformats.org/officeDocument/2006/relationships/hyperlink" Target="https://www.freecodecamp.org/learn/scientific-computing-with-pytho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hanghai.hosting.nyu.edu/data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tinyurl.com/libworkshopfeedbac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codecamp.org/news/what-is-python-used-for-10-coding-uses-for-the-python-programming-language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www.djangoproject.com/" TargetMode="External"/><Relationship Id="rId6" Type="http://schemas.openxmlformats.org/officeDocument/2006/relationships/hyperlink" Target="https://www.python.org/about/app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shanghai.hosting.nyu.edu/data/r.html" TargetMode="Externa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pi.org/" TargetMode="External"/><Relationship Id="rId4" Type="http://schemas.openxmlformats.org/officeDocument/2006/relationships/hyperlink" Target="https://matplotlib.org/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://seaborn.pydata.org/introduction.html" TargetMode="External"/><Relationship Id="rId6" Type="http://schemas.openxmlformats.org/officeDocument/2006/relationships/hyperlink" Target="https://cran.r-project.org/web/packages/available_packages_by_name.html" TargetMode="External"/><Relationship Id="rId7" Type="http://schemas.openxmlformats.org/officeDocument/2006/relationships/hyperlink" Target="https://ggplot2.tidyverse.org/reference/ggplot.html" TargetMode="External"/><Relationship Id="rId8" Type="http://schemas.openxmlformats.org/officeDocument/2006/relationships/hyperlink" Target="https://shiny.rstudio.com/" TargetMode="Externa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anaconda.com/anaconda/install/" TargetMode="External"/><Relationship Id="rId10" Type="http://schemas.openxmlformats.org/officeDocument/2006/relationships/image" Target="../media/image3.png"/><Relationship Id="rId12" Type="http://schemas.openxmlformats.org/officeDocument/2006/relationships/hyperlink" Target="https://docs.anaconda.com/anaconda/navigato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techschool.github.io/python-beginners/en/getting_started.html" TargetMode="External"/><Relationship Id="rId4" Type="http://schemas.openxmlformats.org/officeDocument/2006/relationships/hyperlink" Target="https://www.spyder-ide.org/" TargetMode="External"/><Relationship Id="rId9" Type="http://schemas.openxmlformats.org/officeDocument/2006/relationships/hyperlink" Target="https://nyu-dataservices.github.io/Intro-Jupyter-Notebooks/#/" TargetMode="External"/><Relationship Id="rId5" Type="http://schemas.openxmlformats.org/officeDocument/2006/relationships/hyperlink" Target="https://www.jetbrains.com/pycharm/" TargetMode="External"/><Relationship Id="rId6" Type="http://schemas.openxmlformats.org/officeDocument/2006/relationships/hyperlink" Target="https://code.visualstudio.com/" TargetMode="External"/><Relationship Id="rId7" Type="http://schemas.openxmlformats.org/officeDocument/2006/relationships/hyperlink" Target="https://thonny.org/" TargetMode="External"/><Relationship Id="rId8" Type="http://schemas.openxmlformats.org/officeDocument/2006/relationships/hyperlink" Target="https://netbeans.apache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notebooks/intro.ipynb#scrollTo=-Rh3-Vt9Nev9" TargetMode="External"/><Relationship Id="rId4" Type="http://schemas.openxmlformats.org/officeDocument/2006/relationships/hyperlink" Target="https://colab.research.google.com/notebooks/basic_features_overview.ipynb#scrollTo=WUtu4316QSHL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485875" y="899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 to Python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" sz="2700"/>
              <a:t>For Non-Programmers</a:t>
            </a:r>
            <a:endParaRPr b="0" sz="27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80150" y="3137200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Pamela Pan</a:t>
            </a:r>
            <a:r>
              <a:rPr lang="en" sz="1500">
                <a:solidFill>
                  <a:schemeClr val="lt1"/>
                </a:solidFill>
              </a:rPr>
              <a:t>, Data Services Fellow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shanghai.library.data@nyu.edu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Fall 2021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NYU Shanghai Library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code!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344000" y="1928225"/>
            <a:ext cx="7248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the download page for Jupyter Notebook: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Further Study Resources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official website of Python: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https://www.python.org/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Python for Everybody: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https://www.py4e.com/lessons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W3 Schools: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https://www.w3schools.com/python/default.asp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freeCodeCamp: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https://www.freecodecamp.org/learn/scientific-computing-with-python/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959100" y="1444275"/>
            <a:ext cx="46002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Contact:  Pamela Pan (pp1813@nyu.edu)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Data Services Fellow, NYU Shanghai Library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Other workshop resources: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👉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http://shanghai.hosting.nyu.edu/data/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50" y="1173550"/>
            <a:ext cx="2569200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16450" y="3742750"/>
            <a:ext cx="31392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Feedback form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tinyurl.com/libworkshopfeedback</a:t>
            </a:r>
            <a:endParaRPr b="1" sz="1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58175" y="1068425"/>
            <a:ext cx="3847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Part I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What is Python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Uses of Python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A4C2F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Why use Python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Python VS R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B4A7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Python Environments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FFD6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Google Colab Notebook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205375" y="1068425"/>
            <a:ext cx="264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Part II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Let’s Code!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674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Python is a popular </a:t>
            </a:r>
            <a:r>
              <a:rPr b="1" lang="en"/>
              <a:t>programming language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Specifically, it is a </a:t>
            </a:r>
            <a:r>
              <a:rPr b="1" lang="en"/>
              <a:t>scripting </a:t>
            </a:r>
            <a:r>
              <a:rPr lang="en"/>
              <a:t>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Shortens up the traditional process (“edit-compile-link-run”) that languages like C, C++, and Java require.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Interpreted, rather than compiled.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was created by Guido van Rossum, and released in 1991.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36775" y="958075"/>
            <a:ext cx="2584800" cy="342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325" y="1712913"/>
            <a:ext cx="1534456" cy="17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Uses of </a:t>
            </a:r>
            <a:r>
              <a:rPr lang="en"/>
              <a:t>Python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51126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&amp; Game Development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&amp;  Internet Development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Scientific and Numeric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Applications (ERP, SaaS)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automation of any kind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More interdisciplinary uses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36775" y="958075"/>
            <a:ext cx="3099000" cy="34200"/>
          </a:xfrm>
          <a:prstGeom prst="rect">
            <a:avLst/>
          </a:pr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6501" y="958075"/>
            <a:ext cx="2865800" cy="19774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167600" y="2935475"/>
            <a:ext cx="24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Apps built with Python (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Django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6775" y="4323775"/>
            <a:ext cx="33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Python’s official website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56000" y="1137650"/>
            <a:ext cx="50994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different platforms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is similar to </a:t>
            </a:r>
            <a:r>
              <a:rPr b="1" lang="en"/>
              <a:t>English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task, fewer lines of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on an</a:t>
            </a:r>
            <a:r>
              <a:rPr b="1" lang="en"/>
              <a:t> interpreter system</a:t>
            </a:r>
            <a:r>
              <a:rPr lang="en"/>
              <a:t>, meaning that code can be executed </a:t>
            </a:r>
            <a:r>
              <a:rPr b="1" lang="en"/>
              <a:t>as soon as</a:t>
            </a:r>
            <a:r>
              <a:rPr lang="en"/>
              <a:t> it is written, allowing fast prototyping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43150" y="944825"/>
            <a:ext cx="2045700" cy="47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175" y="1336199"/>
            <a:ext cx="2661175" cy="24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56000" y="1137650"/>
            <a:ext cx="54465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can be treated in a </a:t>
            </a:r>
            <a:r>
              <a:rPr b="1" lang="en"/>
              <a:t>procedural</a:t>
            </a:r>
            <a:r>
              <a:rPr lang="en"/>
              <a:t> way, an </a:t>
            </a:r>
            <a:r>
              <a:rPr b="1" lang="en"/>
              <a:t>object-oriented</a:t>
            </a:r>
            <a:r>
              <a:rPr lang="en"/>
              <a:t> way (OOP) or a </a:t>
            </a:r>
            <a:r>
              <a:rPr b="1" lang="en"/>
              <a:t>functional</a:t>
            </a:r>
            <a:r>
              <a:rPr lang="en"/>
              <a:t> way.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3 important programming paradigms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43150" y="944825"/>
            <a:ext cx="2045700" cy="47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175" y="1336199"/>
            <a:ext cx="2661175" cy="24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When to use Python or R?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43150" y="944825"/>
            <a:ext cx="4128900" cy="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843675" y="1101717"/>
            <a:ext cx="3960900" cy="3960900"/>
          </a:xfrm>
          <a:prstGeom prst="ellipse">
            <a:avLst/>
          </a:prstGeom>
          <a:solidFill>
            <a:srgbClr val="FFD600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3521770" y="1089570"/>
            <a:ext cx="3960900" cy="3960900"/>
          </a:xfrm>
          <a:prstGeom prst="ellipse">
            <a:avLst/>
          </a:prstGeom>
          <a:solidFill>
            <a:srgbClr val="2689E0">
              <a:alpha val="58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921950" y="2914375"/>
            <a:ext cx="2714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 deployment and Production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Provides a general approach to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data science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Package manager: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PyPi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(141K packages)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Visualization packages include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Matplotlib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Seaborn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422050" y="1816953"/>
            <a:ext cx="17139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Python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505475" y="2702700"/>
            <a:ext cx="27951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analysis &amp; Statistics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Commonly used for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statistical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Package manager: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CRAN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(12K packages)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Visualization packages include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ggplot2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Shiny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5188083" y="1825399"/>
            <a:ext cx="17139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557788" y="2444450"/>
            <a:ext cx="1276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for data analytics, machine learning, stats; </a:t>
            </a:r>
            <a:endParaRPr b="1"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Supported by</a:t>
            </a:r>
            <a:r>
              <a:rPr b="1" lang="en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Anaconda</a:t>
            </a:r>
            <a:endParaRPr b="1"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1725" y="2931299"/>
            <a:ext cx="1182224" cy="4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0863" y="2770475"/>
            <a:ext cx="489814" cy="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7455888" y="3345988"/>
            <a:ext cx="17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*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1"/>
              </a:rPr>
              <a:t>Link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R resources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Python Environments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714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Terminal (Console/ Command Prompt) → </a:t>
            </a:r>
            <a:r>
              <a:rPr b="1" lang="en" sz="1700"/>
              <a:t>.py files</a:t>
            </a:r>
            <a:endParaRPr b="1" sz="17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Built-in for every system (Mac, Linux, Windows)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How to</a:t>
            </a:r>
            <a:r>
              <a:rPr lang="en"/>
              <a:t> open a console?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Integrated Development Environment (IDE) → </a:t>
            </a:r>
            <a:r>
              <a:rPr b="1" lang="en" sz="1700"/>
              <a:t>.py files</a:t>
            </a:r>
            <a:endParaRPr b="1" sz="17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Spyder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5"/>
              </a:rPr>
              <a:t>PyCharm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6"/>
              </a:rPr>
              <a:t>Visual Studio Code (VS Code)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7"/>
              </a:rPr>
              <a:t>Thonny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Netbeans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Interactive Computational Environment (ICE) → </a:t>
            </a:r>
            <a:r>
              <a:rPr b="1" lang="en" sz="1700"/>
              <a:t>.ipynb files</a:t>
            </a:r>
            <a:endParaRPr b="1" sz="17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Markdown (Text)  + Code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Jupyter Notebook (</a:t>
            </a:r>
            <a:r>
              <a:rPr lang="en" u="sng">
                <a:solidFill>
                  <a:schemeClr val="hlink"/>
                </a:solidFill>
                <a:hlinkClick r:id="rId9"/>
              </a:rPr>
              <a:t>Intro slides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Google Colab Notebook</a:t>
            </a:r>
            <a:r>
              <a:rPr lang="en"/>
              <a:t> → what we will use today!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Jupyter notebooks that are hosted by Colab.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443150" y="944825"/>
            <a:ext cx="3487800" cy="474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10368" y="1633206"/>
            <a:ext cx="1888299" cy="94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5875175" y="2676600"/>
            <a:ext cx="315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CC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you could launch all of these environments and useful packages</a:t>
            </a:r>
            <a:endParaRPr b="1" sz="1300">
              <a:solidFill>
                <a:srgbClr val="CCCCC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1"/>
              </a:rPr>
              <a:t>Install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|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Navigator Guide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Google Colab Notebook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5904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23"/>
              <a:buNone/>
            </a:pPr>
            <a:r>
              <a:rPr lang="en"/>
              <a:t>Google Colab is an </a:t>
            </a:r>
            <a:r>
              <a:rPr b="1" lang="en"/>
              <a:t>executable document</a:t>
            </a:r>
            <a:r>
              <a:rPr lang="en"/>
              <a:t> that lets you write, run, and share code within Google Drive.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 configuration required</a:t>
            </a:r>
            <a:endParaRPr/>
          </a:p>
          <a:p>
            <a:pPr indent="-3428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access to GPUs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sharing, good for teamwork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43150" y="944825"/>
            <a:ext cx="3924600" cy="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5875175" y="2676600"/>
            <a:ext cx="315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CCC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and execute Python in your browser without any downloads.</a:t>
            </a:r>
            <a:endParaRPr b="1" sz="1300">
              <a:solidFill>
                <a:srgbClr val="CCCCC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What is it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| </a:t>
            </a: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Feature Overview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6225" y="1528325"/>
            <a:ext cx="1456600" cy="1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