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  <p:embeddedFont>
      <p:font typeface="Fira Sans Extra Condensed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regular.fntdata"/><Relationship Id="rId20" Type="http://schemas.openxmlformats.org/officeDocument/2006/relationships/font" Target="fonts/Raleway-regular.fntdata"/><Relationship Id="rId42" Type="http://schemas.openxmlformats.org/officeDocument/2006/relationships/font" Target="fonts/FiraSansExtraCondensedSemiBold-italic.fntdata"/><Relationship Id="rId41" Type="http://schemas.openxmlformats.org/officeDocument/2006/relationships/font" Target="fonts/FiraSansExtraCondensedSemiBold-bold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43" Type="http://schemas.openxmlformats.org/officeDocument/2006/relationships/font" Target="fonts/FiraSansExtraCondensedSemiBold-boldItalic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8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clarusway/google-colab-d73da882360b" TargetMode="External"/><Relationship Id="rId3" Type="http://schemas.openxmlformats.org/officeDocument/2006/relationships/hyperlink" Target="https://medium.com/clarusway/google-colab-2-dark-mode-runtime-share-github-69498e9057e2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umologic.com/glossary/software-deployment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nyu.edu/data_management/jupyter-notebook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https://medium.com/clarusway/google-colab-d73da882360b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https://medium.com/clarusway/google-colab-2-dark-mode-runtime-share-github-69498e9057e2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d32c893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ed32c893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36c5c4b7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736c5c4b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36c5c4b7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736c5c4b7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Sharing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Download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More about workshops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8dbb0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d8dbb0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90d8f7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d90d8f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80d3289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a80d3289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90d8f7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d90d8f7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deployment: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https://www.sumologic.com/glossary/software-deployment/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Jupyter Notebook: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https://guides.nyu.edu/data_management/jupyter-notebooks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colab intro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markdown?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Markdown is a lightweight markup language for creating formatted text using a plain-text editor.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45300" y="4652925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5F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| NYU Shanghai</a:t>
            </a:r>
            <a:endParaRPr b="1">
              <a:solidFill>
                <a:srgbClr val="7B5FA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05125" y="4724800"/>
            <a:ext cx="321475" cy="321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345300" y="4652925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| NYU Shanghai</a:t>
            </a:r>
            <a:endParaRPr b="1">
              <a:solidFill>
                <a:srgbClr val="611BB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ghai.library.data@ny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notebooks/intro.ipynb#scrollTo=-Rh3-Vt9Nev9" TargetMode="External"/><Relationship Id="rId4" Type="http://schemas.openxmlformats.org/officeDocument/2006/relationships/hyperlink" Target="https://colab.research.google.com/notebooks/basic_features_overview.ipynb#scrollTo=WUtu4316QSHL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py4e.com/lessons" TargetMode="External"/><Relationship Id="rId5" Type="http://schemas.openxmlformats.org/officeDocument/2006/relationships/hyperlink" Target="https://www.w3schools.com/python/default.asp" TargetMode="External"/><Relationship Id="rId6" Type="http://schemas.openxmlformats.org/officeDocument/2006/relationships/hyperlink" Target="https://www.freecodecamp.org/learn/scientific-computing-with-pyth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u-shanghai-data-services.github.io/resources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tinyurl.com/libworkshopfeedb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codecamp.org/news/what-is-python-used-for-10-coding-uses-for-the-python-programming-language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djangoproject.com/" TargetMode="External"/><Relationship Id="rId6" Type="http://schemas.openxmlformats.org/officeDocument/2006/relationships/hyperlink" Target="https://www.python.org/about/app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shanghai.hosting.nyu.edu/data/r.html" TargetMode="Externa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pi.org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seaborn.pydata.org/introduction.html" TargetMode="External"/><Relationship Id="rId6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gplot2.tidyverse.org/reference/ggplot.html" TargetMode="External"/><Relationship Id="rId8" Type="http://schemas.openxmlformats.org/officeDocument/2006/relationships/hyperlink" Target="https://shiny.rstudio.com/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naconda.com/anaconda/install/" TargetMode="External"/><Relationship Id="rId10" Type="http://schemas.openxmlformats.org/officeDocument/2006/relationships/image" Target="../media/image3.png"/><Relationship Id="rId12" Type="http://schemas.openxmlformats.org/officeDocument/2006/relationships/hyperlink" Target="https://docs.anaconda.com/anaconda/navigat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techschool.github.io/python-beginners/en/getting_started.html" TargetMode="External"/><Relationship Id="rId4" Type="http://schemas.openxmlformats.org/officeDocument/2006/relationships/hyperlink" Target="https://www.spyder-ide.org/" TargetMode="External"/><Relationship Id="rId9" Type="http://schemas.openxmlformats.org/officeDocument/2006/relationships/hyperlink" Target="https://nyu-dataservices.github.io/Intro-Jupyter-Notebooks/#/" TargetMode="External"/><Relationship Id="rId5" Type="http://schemas.openxmlformats.org/officeDocument/2006/relationships/hyperlink" Target="https://www.jetbrains.com/pycharm/" TargetMode="External"/><Relationship Id="rId6" Type="http://schemas.openxmlformats.org/officeDocument/2006/relationships/hyperlink" Target="https://code.visualstudio.com/" TargetMode="External"/><Relationship Id="rId7" Type="http://schemas.openxmlformats.org/officeDocument/2006/relationships/hyperlink" Target="https://thonny.org/" TargetMode="External"/><Relationship Id="rId8" Type="http://schemas.openxmlformats.org/officeDocument/2006/relationships/hyperlink" Target="https://netbeans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ctrTitle"/>
          </p:nvPr>
        </p:nvSpPr>
        <p:spPr>
          <a:xfrm>
            <a:off x="485875" y="899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 to Python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" sz="2700"/>
              <a:t>For Non-Programmers</a:t>
            </a:r>
            <a:endParaRPr b="0" sz="2700"/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480150" y="31372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Pamela Pan</a:t>
            </a:r>
            <a:r>
              <a:rPr lang="en" sz="1500">
                <a:solidFill>
                  <a:schemeClr val="lt1"/>
                </a:solidFill>
              </a:rPr>
              <a:t>, Data Services Fellow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shanghai.library.data@nyu.edu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Fall 2021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NYU Shanghai Library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Google Colab Notebook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590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rPr lang="en"/>
              <a:t>Google Colab is an </a:t>
            </a:r>
            <a:r>
              <a:rPr b="1" lang="en"/>
              <a:t>executable document</a:t>
            </a:r>
            <a:r>
              <a:rPr lang="en"/>
              <a:t> that lets you write, run, and share code within Google Drive.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configuration required</a:t>
            </a:r>
            <a:endParaRPr/>
          </a:p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access to GPUs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sharing, good for teamwork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3150" y="944825"/>
            <a:ext cx="39246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5875175" y="2676600"/>
            <a:ext cx="315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and execute Python in your browser without any downloads.</a:t>
            </a:r>
            <a:endParaRPr b="1" sz="1300">
              <a:solidFill>
                <a:srgbClr val="CCCCC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What is it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|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Feature Overview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225" y="1528325"/>
            <a:ext cx="1456600" cy="1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344000" y="1928225"/>
            <a:ext cx="7248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the download page for Jupyter Notebook: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Further Study Resources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official website of Python: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for Everybody: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https://www.py4e.com/lessons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W3 Schools: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https://www.w3schools.com/python/default.asp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freeCodeCamp: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https://www.freecodecamp.org/learn/scientific-computing-with-python/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959100" y="1444275"/>
            <a:ext cx="4600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Contact:  shanghai.library.data@nyu.edu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Data Services @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https://nyu-shanghai-data-services.github.io/resources/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5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16450" y="3742750"/>
            <a:ext cx="3139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b="1"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44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first Python Workshop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of the semester!</a:t>
            </a: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7076515" y="0"/>
            <a:ext cx="32238" cy="4636738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" name="Google Shape;118;p26"/>
          <p:cNvGrpSpPr/>
          <p:nvPr/>
        </p:nvGrpSpPr>
        <p:grpSpPr>
          <a:xfrm>
            <a:off x="6951674" y="1931442"/>
            <a:ext cx="1960845" cy="895750"/>
            <a:chOff x="2723278" y="1150750"/>
            <a:chExt cx="2144172" cy="979497"/>
          </a:xfrm>
        </p:grpSpPr>
        <p:sp>
          <p:nvSpPr>
            <p:cNvPr id="119" name="Google Shape;119;p26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3129850" y="1150750"/>
              <a:ext cx="17376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 Intro to Data Structures</a:t>
              </a:r>
              <a:endParaRPr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6" name="Google Shape;126;p26"/>
          <p:cNvGrpSpPr/>
          <p:nvPr/>
        </p:nvGrpSpPr>
        <p:grpSpPr>
          <a:xfrm>
            <a:off x="5315230" y="808950"/>
            <a:ext cx="1902133" cy="895338"/>
            <a:chOff x="933838" y="532900"/>
            <a:chExt cx="2079971" cy="979046"/>
          </a:xfrm>
        </p:grpSpPr>
        <p:sp>
          <p:nvSpPr>
            <p:cNvPr id="127" name="Google Shape;127;p26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26"/>
            <p:cNvSpPr txBox="1"/>
            <p:nvPr/>
          </p:nvSpPr>
          <p:spPr>
            <a:xfrm>
              <a:off x="955688" y="885333"/>
              <a:ext cx="1606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Comments, Variables, Operators, and Statements</a:t>
              </a:r>
              <a:endPara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00357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 Intro to Python</a:t>
              </a:r>
              <a:endParaRPr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5" name="Google Shape;135;p26"/>
          <p:cNvGrpSpPr/>
          <p:nvPr/>
        </p:nvGrpSpPr>
        <p:grpSpPr>
          <a:xfrm>
            <a:off x="5315230" y="3054393"/>
            <a:ext cx="1902133" cy="895353"/>
            <a:chOff x="933838" y="1769103"/>
            <a:chExt cx="2079971" cy="979062"/>
          </a:xfrm>
        </p:grpSpPr>
        <p:sp>
          <p:nvSpPr>
            <p:cNvPr id="136" name="Google Shape;136;p26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933838" y="20554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935225" y="1769103"/>
              <a:ext cx="1606414" cy="484425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26"/>
            <p:cNvSpPr txBox="1"/>
            <p:nvPr/>
          </p:nvSpPr>
          <p:spPr>
            <a:xfrm>
              <a:off x="1003575" y="17995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 Intro to Data Analysis 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with Python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3" name="Google Shape;143;p26"/>
          <p:cNvSpPr/>
          <p:nvPr/>
        </p:nvSpPr>
        <p:spPr>
          <a:xfrm>
            <a:off x="420200" y="1353475"/>
            <a:ext cx="658800" cy="44700"/>
          </a:xfrm>
          <a:prstGeom prst="rect">
            <a:avLst/>
          </a:pr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5434080" y="3389378"/>
            <a:ext cx="127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exploratory data analysis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921426" y="2869815"/>
            <a:ext cx="1902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7417701" y="2233650"/>
            <a:ext cx="1329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Lists, Tuples, Sets and Dictionaries; Iterations and Functions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241925" y="1747075"/>
            <a:ext cx="1902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58175" y="1068425"/>
            <a:ext cx="384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Part I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What is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Uses of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Why use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Python VS R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B4A7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Python Environments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Google Colab Notebook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205375" y="1068425"/>
            <a:ext cx="26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Part II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Let’s Code!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674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is a popular </a:t>
            </a:r>
            <a:r>
              <a:rPr b="1" lang="en"/>
              <a:t>programming language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Specifically, it is a </a:t>
            </a:r>
            <a:r>
              <a:rPr b="1" lang="en"/>
              <a:t>scripting </a:t>
            </a:r>
            <a:r>
              <a:rPr lang="en"/>
              <a:t>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Shortens up the traditional process (“edit-compile-link-run”) that languages like C, C++, and Java require.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Interpreted, rather than compiled.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was created by Guido van Rossum, and released in 1991.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436775" y="958075"/>
            <a:ext cx="2584800" cy="342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325" y="1712913"/>
            <a:ext cx="1534456" cy="1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Uses of </a:t>
            </a:r>
            <a:r>
              <a:rPr lang="en"/>
              <a:t>Python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51126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&amp; Game Development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&amp;  Internet Development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and Numeric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Applications (ERP, SaaS)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automation of any kind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More interdisciplinary uses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36775" y="958075"/>
            <a:ext cx="3099000" cy="34200"/>
          </a:xfrm>
          <a:prstGeom prst="rect">
            <a:avLst/>
          </a:pr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6501" y="958075"/>
            <a:ext cx="2865800" cy="19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167600" y="2935475"/>
            <a:ext cx="24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Apps built with Python (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Django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36775" y="4323775"/>
            <a:ext cx="33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Python’s official website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156000" y="1137650"/>
            <a:ext cx="50994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different platforms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similar to </a:t>
            </a:r>
            <a:r>
              <a:rPr b="1" lang="en"/>
              <a:t>English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task, fewer lines of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an</a:t>
            </a:r>
            <a:r>
              <a:rPr b="1" lang="en"/>
              <a:t> interpreter system</a:t>
            </a:r>
            <a:r>
              <a:rPr lang="en"/>
              <a:t>, meaning that code can be executed </a:t>
            </a:r>
            <a:r>
              <a:rPr b="1" lang="en"/>
              <a:t>as soon as</a:t>
            </a:r>
            <a:r>
              <a:rPr lang="en"/>
              <a:t> it is written, allowing fast prototyping</a:t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443150" y="944825"/>
            <a:ext cx="2045700" cy="47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336199"/>
            <a:ext cx="2661175" cy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156000" y="1137650"/>
            <a:ext cx="54465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can be treated in a </a:t>
            </a:r>
            <a:r>
              <a:rPr b="1" lang="en"/>
              <a:t>procedural</a:t>
            </a:r>
            <a:r>
              <a:rPr lang="en"/>
              <a:t> way, an </a:t>
            </a:r>
            <a:r>
              <a:rPr b="1" lang="en"/>
              <a:t>object-oriented</a:t>
            </a:r>
            <a:r>
              <a:rPr lang="en"/>
              <a:t> way (OOP) or a </a:t>
            </a:r>
            <a:r>
              <a:rPr b="1" lang="en"/>
              <a:t>functional</a:t>
            </a:r>
            <a:r>
              <a:rPr lang="en"/>
              <a:t> way.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3 important programming paradigms</a:t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443150" y="944825"/>
            <a:ext cx="2045700" cy="47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336199"/>
            <a:ext cx="2661175" cy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When to use Python or R?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43150" y="944825"/>
            <a:ext cx="4128900" cy="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843675" y="1101717"/>
            <a:ext cx="3960900" cy="3960900"/>
          </a:xfrm>
          <a:prstGeom prst="ellipse">
            <a:avLst/>
          </a:prstGeom>
          <a:solidFill>
            <a:srgbClr val="FFD600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3521770" y="1089570"/>
            <a:ext cx="3960900" cy="3960900"/>
          </a:xfrm>
          <a:prstGeom prst="ellipse">
            <a:avLst/>
          </a:prstGeom>
          <a:solidFill>
            <a:srgbClr val="2689E0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921950" y="2914375"/>
            <a:ext cx="2714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 deployment and Production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Provides a general approach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data science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 manager: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PyPi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(141K packages)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 packages include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Matplotlib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Seaborn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422050" y="1816953"/>
            <a:ext cx="1713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505475" y="2702700"/>
            <a:ext cx="2795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analysis &amp; Statistics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Commonly used for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statistical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 manager: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CRAN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(12K packages)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 packages include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ggplot2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Shiny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188083" y="1825399"/>
            <a:ext cx="1713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557788" y="2444450"/>
            <a:ext cx="127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for data analytics, machine learning, stats; </a:t>
            </a:r>
            <a:endParaRPr b="1"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Supported by</a:t>
            </a: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Anaconda</a:t>
            </a:r>
            <a:endParaRPr b="1"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1725" y="2931299"/>
            <a:ext cx="1182224" cy="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0863" y="2770475"/>
            <a:ext cx="489814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7455888" y="3345988"/>
            <a:ext cx="1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*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Link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R resources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 Environments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714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Terminal (Console/ Command Prompt) → </a:t>
            </a:r>
            <a:r>
              <a:rPr b="1" lang="en" sz="1700"/>
              <a:t>.py files</a:t>
            </a:r>
            <a:endParaRPr b="1"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for every system (Mac, Linux, Windows)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How to</a:t>
            </a:r>
            <a:r>
              <a:rPr lang="en"/>
              <a:t> open a console?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Integrated Development Environment (IDE) → </a:t>
            </a:r>
            <a:r>
              <a:rPr b="1" lang="en" sz="1700"/>
              <a:t>.py files</a:t>
            </a:r>
            <a:endParaRPr b="1"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Spyder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PyCharm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Visual Studio Code (VS Code)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7"/>
              </a:rPr>
              <a:t>Thonny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Netbeans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Interactive Computational Environment (ICE) → </a:t>
            </a:r>
            <a:r>
              <a:rPr b="1" lang="en" sz="1700"/>
              <a:t>.ipynb files</a:t>
            </a:r>
            <a:endParaRPr b="1" sz="17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Markdown (Text)  + Code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Jupyter Notebook (</a:t>
            </a:r>
            <a:r>
              <a:rPr lang="en" u="sng">
                <a:solidFill>
                  <a:schemeClr val="hlink"/>
                </a:solidFill>
                <a:hlinkClick r:id="rId9"/>
              </a:rPr>
              <a:t>Intro slides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Google Colab Notebook</a:t>
            </a:r>
            <a:r>
              <a:rPr lang="en"/>
              <a:t> → what we will use today!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notebooks that are hosted by Colab.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43150" y="944825"/>
            <a:ext cx="3487800" cy="47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0368" y="1633206"/>
            <a:ext cx="1888299" cy="94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5875175" y="2676600"/>
            <a:ext cx="315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could launch all of these environments and useful packages</a:t>
            </a:r>
            <a:endParaRPr b="1" sz="1300">
              <a:solidFill>
                <a:srgbClr val="CCCCC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Install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|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Navigator Guide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