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8" r:id="rId4"/>
    <p:sldId id="259" r:id="rId5"/>
    <p:sldId id="260" r:id="rId6"/>
    <p:sldId id="264" r:id="rId7"/>
    <p:sldId id="270" r:id="rId8"/>
    <p:sldId id="261" r:id="rId9"/>
    <p:sldId id="262" r:id="rId10"/>
    <p:sldId id="265" r:id="rId11"/>
    <p:sldId id="266" r:id="rId12"/>
    <p:sldId id="269" r:id="rId13"/>
    <p:sldId id="267" r:id="rId14"/>
    <p:sldId id="268"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18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zhengqin:Desktop:&#24037;&#20316;&#31807;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工作表1!$H$2</c:f>
              <c:strCache>
                <c:ptCount val="1"/>
                <c:pt idx="0">
                  <c:v>ORIGINA</c:v>
                </c:pt>
              </c:strCache>
            </c:strRef>
          </c:tx>
          <c:invertIfNegative val="0"/>
          <c:cat>
            <c:strRef>
              <c:f>工作表1!$I$1:$J$1</c:f>
              <c:strCache>
                <c:ptCount val="2"/>
                <c:pt idx="0">
                  <c:v>LIST</c:v>
                </c:pt>
                <c:pt idx="1">
                  <c:v>SINGLE</c:v>
                </c:pt>
              </c:strCache>
            </c:strRef>
          </c:cat>
          <c:val>
            <c:numRef>
              <c:f>工作表1!$I$2:$J$2</c:f>
              <c:numCache>
                <c:formatCode>0%</c:formatCode>
                <c:ptCount val="2"/>
                <c:pt idx="0">
                  <c:v>0.46</c:v>
                </c:pt>
                <c:pt idx="1">
                  <c:v>0.62</c:v>
                </c:pt>
              </c:numCache>
            </c:numRef>
          </c:val>
        </c:ser>
        <c:ser>
          <c:idx val="3"/>
          <c:order val="1"/>
          <c:tx>
            <c:strRef>
              <c:f>工作表1!$H$5</c:f>
              <c:strCache>
                <c:ptCount val="1"/>
                <c:pt idx="0">
                  <c:v>ADDED PAGE TYPE</c:v>
                </c:pt>
              </c:strCache>
            </c:strRef>
          </c:tx>
          <c:invertIfNegative val="0"/>
          <c:cat>
            <c:strRef>
              <c:f>工作表1!$I$1:$J$1</c:f>
              <c:strCache>
                <c:ptCount val="2"/>
                <c:pt idx="0">
                  <c:v>LIST</c:v>
                </c:pt>
                <c:pt idx="1">
                  <c:v>SINGLE</c:v>
                </c:pt>
              </c:strCache>
            </c:strRef>
          </c:cat>
          <c:val>
            <c:numRef>
              <c:f>工作表1!$I$5:$J$5</c:f>
              <c:numCache>
                <c:formatCode>0%</c:formatCode>
                <c:ptCount val="2"/>
                <c:pt idx="0">
                  <c:v>0.82</c:v>
                </c:pt>
                <c:pt idx="1">
                  <c:v>0.67</c:v>
                </c:pt>
              </c:numCache>
            </c:numRef>
          </c:val>
        </c:ser>
        <c:dLbls>
          <c:showLegendKey val="0"/>
          <c:showVal val="0"/>
          <c:showCatName val="0"/>
          <c:showSerName val="0"/>
          <c:showPercent val="0"/>
          <c:showBubbleSize val="0"/>
        </c:dLbls>
        <c:gapWidth val="150"/>
        <c:shape val="box"/>
        <c:axId val="-2085678120"/>
        <c:axId val="-2085675144"/>
        <c:axId val="0"/>
      </c:bar3DChart>
      <c:catAx>
        <c:axId val="-2085678120"/>
        <c:scaling>
          <c:orientation val="minMax"/>
        </c:scaling>
        <c:delete val="0"/>
        <c:axPos val="b"/>
        <c:majorTickMark val="out"/>
        <c:minorTickMark val="none"/>
        <c:tickLblPos val="nextTo"/>
        <c:crossAx val="-2085675144"/>
        <c:crosses val="autoZero"/>
        <c:auto val="1"/>
        <c:lblAlgn val="ctr"/>
        <c:lblOffset val="100"/>
        <c:noMultiLvlLbl val="0"/>
      </c:catAx>
      <c:valAx>
        <c:axId val="-2085675144"/>
        <c:scaling>
          <c:orientation val="minMax"/>
        </c:scaling>
        <c:delete val="0"/>
        <c:axPos val="l"/>
        <c:majorGridlines/>
        <c:numFmt formatCode="0%" sourceLinked="1"/>
        <c:majorTickMark val="out"/>
        <c:minorTickMark val="none"/>
        <c:tickLblPos val="nextTo"/>
        <c:crossAx val="-2085678120"/>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886200"/>
            <a:ext cx="6400800" cy="1752600"/>
          </a:xfrm>
        </p:spPr>
        <p:txBody>
          <a:bodyPr anchor="t">
            <a:normAutofit/>
          </a:bodyPr>
          <a:lstStyle>
            <a:lvl1pPr marL="0" indent="0" algn="ctr">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E36636D-D922-432D-A958-524484B5923D}" type="datetimeFigureOut">
              <a:rPr lang="en-US" smtClean="0"/>
              <a:pPr/>
              <a:t>5/14/13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pPr/>
              <a:t>5/14/13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Date Placeholder 6"/>
          <p:cNvSpPr>
            <a:spLocks noGrp="1"/>
          </p:cNvSpPr>
          <p:nvPr>
            <p:ph type="dt" sz="half" idx="10"/>
          </p:nvPr>
        </p:nvSpPr>
        <p:spPr/>
        <p:txBody>
          <a:bodyPr/>
          <a:lstStyle/>
          <a:p>
            <a:fld id="{8E36636D-D922-432D-A958-524484B5923D}" type="datetimeFigureOut">
              <a:rPr lang="en-US" smtClean="0"/>
              <a:pPr/>
              <a:t>5/14/13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8E36636D-D922-432D-A958-524484B5923D}" type="datetimeFigureOut">
              <a:rPr lang="en-US" smtClean="0"/>
              <a:pPr/>
              <a:t>5/14/13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5/14/13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smtClean="0"/>
              <a:pPr/>
              <a:t>5/14/13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1792288" y="5367338"/>
            <a:ext cx="5486400" cy="804862"/>
          </a:xfrm>
        </p:spPr>
        <p:txBody>
          <a:bodyPr anchor="t"/>
          <a:lstStyle>
            <a:lvl1pPr marL="0" indent="0">
              <a:buNone/>
              <a:defRPr sz="1400">
                <a:solidFill>
                  <a:schemeClr val="accent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smtClean="0"/>
              <a:pPr/>
              <a:t>5/14/13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6636D-D922-432D-A958-524484B5923D}" type="datetimeFigureOut">
              <a:rPr lang="en-US" smtClean="0"/>
              <a:pPr/>
              <a:t>5/14/13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8FB93-0A08-4E7D-8E63-9EFA29F1E09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THE AMAZING SPIDER</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89191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457200" y="1941631"/>
            <a:ext cx="2610731" cy="3951288"/>
          </a:xfrm>
        </p:spPr>
        <p:txBody>
          <a:bodyPr>
            <a:normAutofit fontScale="70000" lnSpcReduction="20000"/>
          </a:bodyPr>
          <a:lstStyle/>
          <a:p>
            <a:r>
              <a:rPr lang="en-US" altLang="zh-CN" dirty="0"/>
              <a:t>When add a product from recommend list, the price caught by </a:t>
            </a:r>
            <a:r>
              <a:rPr lang="en-US" altLang="zh-CN" dirty="0" err="1"/>
              <a:t>svpply</a:t>
            </a:r>
            <a:r>
              <a:rPr lang="en-US" altLang="zh-CN" dirty="0"/>
              <a:t> script is the wrong price. The price it got, is the price of main product’s price.</a:t>
            </a:r>
          </a:p>
          <a:p>
            <a:r>
              <a:rPr lang="en-US" altLang="zh-CN" dirty="0"/>
              <a:t>We add weight of if image and price share a </a:t>
            </a:r>
            <a:r>
              <a:rPr lang="en-US" altLang="zh-CN" dirty="0" err="1"/>
              <a:t>dom</a:t>
            </a:r>
            <a:r>
              <a:rPr lang="en-US" altLang="zh-CN" dirty="0"/>
              <a:t> to avoid this error.</a:t>
            </a:r>
          </a:p>
        </p:txBody>
      </p:sp>
      <p:pic>
        <p:nvPicPr>
          <p:cNvPr id="6" name="图片 5"/>
          <p:cNvPicPr/>
          <p:nvPr/>
        </p:nvPicPr>
        <p:blipFill>
          <a:blip r:embed="rId2"/>
          <a:stretch>
            <a:fillRect/>
          </a:stretch>
        </p:blipFill>
        <p:spPr>
          <a:xfrm>
            <a:off x="3232873" y="1941632"/>
            <a:ext cx="5618869" cy="3951288"/>
          </a:xfrm>
          <a:prstGeom prst="rect">
            <a:avLst/>
          </a:prstGeom>
        </p:spPr>
      </p:pic>
    </p:spTree>
    <p:extLst>
      <p:ext uri="{BB962C8B-B14F-4D97-AF65-F5344CB8AC3E}">
        <p14:creationId xmlns:p14="http://schemas.microsoft.com/office/powerpoint/2010/main" val="2339691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6076069" y="1750708"/>
            <a:ext cx="2610731" cy="3951288"/>
          </a:xfrm>
        </p:spPr>
        <p:txBody>
          <a:bodyPr>
            <a:normAutofit fontScale="70000" lnSpcReduction="20000"/>
          </a:bodyPr>
          <a:lstStyle/>
          <a:p>
            <a:r>
              <a:rPr lang="en-US" altLang="zh-CN" dirty="0"/>
              <a:t>When add a product from recommend list, the price caught by </a:t>
            </a:r>
            <a:r>
              <a:rPr lang="en-US" altLang="zh-CN" dirty="0" err="1"/>
              <a:t>svpply</a:t>
            </a:r>
            <a:r>
              <a:rPr lang="en-US" altLang="zh-CN" dirty="0"/>
              <a:t> script is the wrong price. The price it got, is the price of main product’s price.</a:t>
            </a:r>
          </a:p>
          <a:p>
            <a:r>
              <a:rPr lang="en-US" altLang="zh-CN" dirty="0"/>
              <a:t>We add weight of if image and price share a </a:t>
            </a:r>
            <a:r>
              <a:rPr lang="en-US" altLang="zh-CN" dirty="0" err="1"/>
              <a:t>dom</a:t>
            </a:r>
            <a:r>
              <a:rPr lang="en-US" altLang="zh-CN" dirty="0"/>
              <a:t> to avoid this error.</a:t>
            </a:r>
          </a:p>
        </p:txBody>
      </p:sp>
      <p:pic>
        <p:nvPicPr>
          <p:cNvPr id="5" name="图片 4" descr="C:\Users\Shan Xiaoyu\Desktop\学习\ITP\errorcasescreen\搜狗截图13年05月11日1519_2.png"/>
          <p:cNvPicPr/>
          <p:nvPr/>
        </p:nvPicPr>
        <p:blipFill>
          <a:blip r:embed="rId2">
            <a:extLst>
              <a:ext uri="{28A0092B-C50C-407E-A947-70E740481C1C}">
                <a14:useLocalDpi xmlns:a14="http://schemas.microsoft.com/office/drawing/2010/main" val="0"/>
              </a:ext>
            </a:extLst>
          </a:blip>
          <a:srcRect/>
          <a:stretch>
            <a:fillRect/>
          </a:stretch>
        </p:blipFill>
        <p:spPr bwMode="auto">
          <a:xfrm>
            <a:off x="572939" y="1837821"/>
            <a:ext cx="5276850" cy="3819525"/>
          </a:xfrm>
          <a:prstGeom prst="rect">
            <a:avLst/>
          </a:prstGeom>
          <a:noFill/>
          <a:ln>
            <a:noFill/>
          </a:ln>
        </p:spPr>
      </p:pic>
    </p:spTree>
    <p:extLst>
      <p:ext uri="{BB962C8B-B14F-4D97-AF65-F5344CB8AC3E}">
        <p14:creationId xmlns:p14="http://schemas.microsoft.com/office/powerpoint/2010/main" val="40344451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457201" y="1880623"/>
            <a:ext cx="3089063" cy="4251148"/>
          </a:xfrm>
        </p:spPr>
        <p:txBody>
          <a:bodyPr>
            <a:normAutofit fontScale="62500" lnSpcReduction="20000"/>
          </a:bodyPr>
          <a:lstStyle/>
          <a:p>
            <a:r>
              <a:rPr lang="en-US" altLang="zh-CN" dirty="0"/>
              <a:t>In original </a:t>
            </a:r>
            <a:r>
              <a:rPr lang="en-US" altLang="zh-CN" dirty="0" err="1"/>
              <a:t>svpply</a:t>
            </a:r>
            <a:r>
              <a:rPr lang="en-US" altLang="zh-CN" dirty="0"/>
              <a:t> script, it prefer to choose lower price if several candidate prices available. This factor works on single product list page since cheaper one maybe the on sale one, but in product list page, cheaper one maybe is the neighbor product’s price. To avoid this error, we add weight if the image and price share one </a:t>
            </a:r>
            <a:r>
              <a:rPr lang="en-US" altLang="zh-CN" dirty="0" err="1"/>
              <a:t>dom</a:t>
            </a:r>
            <a:r>
              <a:rPr lang="en-US" altLang="zh-CN" dirty="0"/>
              <a:t> so that it can’t treat price outside the </a:t>
            </a:r>
            <a:r>
              <a:rPr lang="en-US" altLang="zh-CN" dirty="0" err="1"/>
              <a:t>dom</a:t>
            </a:r>
            <a:r>
              <a:rPr lang="en-US" altLang="zh-CN" dirty="0"/>
              <a:t> as candidate price. </a:t>
            </a:r>
          </a:p>
        </p:txBody>
      </p:sp>
      <p:pic>
        <p:nvPicPr>
          <p:cNvPr id="5" name="图片 4"/>
          <p:cNvPicPr/>
          <p:nvPr/>
        </p:nvPicPr>
        <p:blipFill>
          <a:blip r:embed="rId2"/>
          <a:stretch>
            <a:fillRect/>
          </a:stretch>
        </p:blipFill>
        <p:spPr>
          <a:xfrm>
            <a:off x="3546264" y="2379067"/>
            <a:ext cx="5274310" cy="3452495"/>
          </a:xfrm>
          <a:prstGeom prst="rect">
            <a:avLst/>
          </a:prstGeom>
        </p:spPr>
      </p:pic>
    </p:spTree>
    <p:extLst>
      <p:ext uri="{BB962C8B-B14F-4D97-AF65-F5344CB8AC3E}">
        <p14:creationId xmlns:p14="http://schemas.microsoft.com/office/powerpoint/2010/main" val="787684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3813990" y="1600200"/>
            <a:ext cx="5092905" cy="2589654"/>
          </a:xfrm>
        </p:spPr>
        <p:txBody>
          <a:bodyPr>
            <a:normAutofit fontScale="70000" lnSpcReduction="20000"/>
          </a:bodyPr>
          <a:lstStyle/>
          <a:p>
            <a:r>
              <a:rPr lang="en-US" altLang="zh-CN" dirty="0"/>
              <a:t>In </a:t>
            </a:r>
            <a:r>
              <a:rPr lang="en-US" altLang="zh-CN" dirty="0" err="1"/>
              <a:t>svpply</a:t>
            </a:r>
            <a:r>
              <a:rPr lang="en-US" altLang="zh-CN" dirty="0"/>
              <a:t> page: show a </a:t>
            </a:r>
            <a:r>
              <a:rPr lang="en-US" altLang="zh-CN" dirty="0" err="1"/>
              <a:t>prodcut</a:t>
            </a:r>
            <a:r>
              <a:rPr lang="en-US" altLang="zh-CN" dirty="0"/>
              <a:t> on sale with price range from 200-500USD.</a:t>
            </a:r>
          </a:p>
          <a:p>
            <a:r>
              <a:rPr lang="en-US" altLang="zh-CN" dirty="0"/>
              <a:t>In </a:t>
            </a:r>
            <a:r>
              <a:rPr lang="en-US" altLang="zh-CN" dirty="0" err="1"/>
              <a:t>orignal</a:t>
            </a:r>
            <a:r>
              <a:rPr lang="en-US" altLang="zh-CN" dirty="0"/>
              <a:t> page: show the web page doesn’t </a:t>
            </a:r>
            <a:r>
              <a:rPr lang="en-US" altLang="zh-CN" dirty="0" err="1"/>
              <a:t>exsites</a:t>
            </a:r>
            <a:r>
              <a:rPr lang="en-US" altLang="zh-CN" dirty="0"/>
              <a:t>. </a:t>
            </a:r>
          </a:p>
          <a:p>
            <a:r>
              <a:rPr lang="en-US" altLang="zh-CN" dirty="0" err="1"/>
              <a:t>Svpply</a:t>
            </a:r>
            <a:r>
              <a:rPr lang="en-US" altLang="zh-CN" dirty="0"/>
              <a:t> original script doesn’t test if web page is still available. To avoid this error, we send request to the website by given </a:t>
            </a:r>
            <a:r>
              <a:rPr lang="en-US" altLang="zh-CN" dirty="0" err="1"/>
              <a:t>url</a:t>
            </a:r>
            <a:r>
              <a:rPr lang="en-US" altLang="zh-CN" dirty="0"/>
              <a:t>, if the web page doesn’t existed, return a message.  </a:t>
            </a:r>
          </a:p>
        </p:txBody>
      </p:sp>
      <p:pic>
        <p:nvPicPr>
          <p:cNvPr id="6" name="图片 5"/>
          <p:cNvPicPr/>
          <p:nvPr/>
        </p:nvPicPr>
        <p:blipFill>
          <a:blip r:embed="rId2"/>
          <a:stretch>
            <a:fillRect/>
          </a:stretch>
        </p:blipFill>
        <p:spPr>
          <a:xfrm>
            <a:off x="358236" y="1600200"/>
            <a:ext cx="3484926" cy="4755626"/>
          </a:xfrm>
          <a:prstGeom prst="rect">
            <a:avLst/>
          </a:prstGeom>
        </p:spPr>
      </p:pic>
      <p:pic>
        <p:nvPicPr>
          <p:cNvPr id="7" name="图片 6"/>
          <p:cNvPicPr/>
          <p:nvPr/>
        </p:nvPicPr>
        <p:blipFill>
          <a:blip r:embed="rId3"/>
          <a:stretch>
            <a:fillRect/>
          </a:stretch>
        </p:blipFill>
        <p:spPr>
          <a:xfrm>
            <a:off x="4552413" y="4380182"/>
            <a:ext cx="3892633" cy="1975644"/>
          </a:xfrm>
          <a:prstGeom prst="rect">
            <a:avLst/>
          </a:prstGeom>
        </p:spPr>
      </p:pic>
    </p:spTree>
    <p:extLst>
      <p:ext uri="{BB962C8B-B14F-4D97-AF65-F5344CB8AC3E}">
        <p14:creationId xmlns:p14="http://schemas.microsoft.com/office/powerpoint/2010/main" val="3509521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DOM DETECTION </a:t>
            </a:r>
            <a:endParaRPr lang="en-US" sz="3200" dirty="0"/>
          </a:p>
        </p:txBody>
      </p:sp>
      <p:sp>
        <p:nvSpPr>
          <p:cNvPr id="4" name="Content Placeholder 3"/>
          <p:cNvSpPr>
            <a:spLocks noGrp="1"/>
          </p:cNvSpPr>
          <p:nvPr>
            <p:ph sz="half" idx="2"/>
          </p:nvPr>
        </p:nvSpPr>
        <p:spPr>
          <a:xfrm>
            <a:off x="457201" y="1880623"/>
            <a:ext cx="3089063" cy="4251148"/>
          </a:xfrm>
        </p:spPr>
        <p:txBody>
          <a:bodyPr>
            <a:normAutofit fontScale="92500" lnSpcReduction="20000"/>
          </a:bodyPr>
          <a:lstStyle/>
          <a:p>
            <a:r>
              <a:rPr lang="en-US" altLang="zh-CN" dirty="0"/>
              <a:t>In product list page, when add a new product, </a:t>
            </a:r>
            <a:r>
              <a:rPr lang="en-US" altLang="zh-CN" dirty="0" err="1"/>
              <a:t>svpply</a:t>
            </a:r>
            <a:r>
              <a:rPr lang="en-US" altLang="zh-CN" dirty="0"/>
              <a:t> script catch the wrong price which is bold. </a:t>
            </a:r>
          </a:p>
          <a:p>
            <a:r>
              <a:rPr lang="en-US" altLang="zh-CN" dirty="0"/>
              <a:t>To avoid this error, we reduce the weight if the price is bold in product list pages.  </a:t>
            </a:r>
          </a:p>
        </p:txBody>
      </p:sp>
      <p:pic>
        <p:nvPicPr>
          <p:cNvPr id="8" name="图片 7"/>
          <p:cNvPicPr/>
          <p:nvPr/>
        </p:nvPicPr>
        <p:blipFill>
          <a:blip r:embed="rId2"/>
          <a:stretch>
            <a:fillRect/>
          </a:stretch>
        </p:blipFill>
        <p:spPr>
          <a:xfrm>
            <a:off x="3694713" y="3134571"/>
            <a:ext cx="5274310" cy="2997200"/>
          </a:xfrm>
          <a:prstGeom prst="rect">
            <a:avLst/>
          </a:prstGeom>
        </p:spPr>
      </p:pic>
    </p:spTree>
    <p:extLst>
      <p:ext uri="{BB962C8B-B14F-4D97-AF65-F5344CB8AC3E}">
        <p14:creationId xmlns:p14="http://schemas.microsoft.com/office/powerpoint/2010/main" val="28618359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HOW AMAZING WE ARE</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32048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Performance</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0654506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572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Svpply’s</a:t>
            </a:r>
            <a:r>
              <a:rPr kumimoji="1" lang="en-US" altLang="zh-CN" dirty="0" smtClean="0"/>
              <a:t> problem</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505797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PRICE CHANGED</a:t>
            </a:r>
            <a:endParaRPr lang="en-US" dirty="0"/>
          </a:p>
        </p:txBody>
      </p:sp>
      <p:sp>
        <p:nvSpPr>
          <p:cNvPr id="3" name="Text Placeholder 2"/>
          <p:cNvSpPr>
            <a:spLocks noGrp="1"/>
          </p:cNvSpPr>
          <p:nvPr>
            <p:ph type="body" idx="1"/>
          </p:nvPr>
        </p:nvSpPr>
        <p:spPr/>
        <p:txBody>
          <a:bodyPr/>
          <a:lstStyle/>
          <a:p>
            <a:r>
              <a:rPr lang="en-US" dirty="0" smtClean="0"/>
              <a:t>WHEN ADDED TO SVPPLY</a:t>
            </a:r>
            <a:endParaRPr lang="en-US" dirty="0"/>
          </a:p>
        </p:txBody>
      </p:sp>
      <p:pic>
        <p:nvPicPr>
          <p:cNvPr id="7" name="Content Placeholder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57200" y="2295637"/>
            <a:ext cx="3519714" cy="3318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p:txBody>
          <a:bodyPr/>
          <a:lstStyle/>
          <a:p>
            <a:r>
              <a:rPr lang="en-US" dirty="0" smtClean="0"/>
              <a:t>TODAY AT PRODUCT’S WEBSITE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89513" y="2280448"/>
            <a:ext cx="2824600" cy="27570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9513" y="4909348"/>
            <a:ext cx="2857500" cy="704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8575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PRICED CHANGED</a:t>
            </a:r>
            <a:endParaRPr lang="en-US" dirty="0"/>
          </a:p>
        </p:txBody>
      </p:sp>
      <p:sp>
        <p:nvSpPr>
          <p:cNvPr id="3" name="Text Placeholder 2"/>
          <p:cNvSpPr>
            <a:spLocks noGrp="1"/>
          </p:cNvSpPr>
          <p:nvPr>
            <p:ph type="body" idx="1"/>
          </p:nvPr>
        </p:nvSpPr>
        <p:spPr/>
        <p:txBody>
          <a:bodyPr/>
          <a:lstStyle/>
          <a:p>
            <a:r>
              <a:rPr lang="en-US" dirty="0" smtClean="0"/>
              <a:t>WHEN ADDED TO SVPPLY</a:t>
            </a:r>
            <a:endParaRPr lang="en-US" dirty="0"/>
          </a:p>
        </p:txBody>
      </p:sp>
      <p:pic>
        <p:nvPicPr>
          <p:cNvPr id="7" name="Content Placeholder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5321483" y="2174875"/>
            <a:ext cx="2459549" cy="3951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p:txBody>
          <a:bodyPr/>
          <a:lstStyle/>
          <a:p>
            <a:r>
              <a:rPr lang="en-US" dirty="0" smtClean="0"/>
              <a:t>TODAY AT PRODUCT’S WEBSITE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34829" y="5511013"/>
            <a:ext cx="3333750" cy="73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02" y="2230444"/>
            <a:ext cx="2690699" cy="40139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6434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PRODUCT NOT AVAILABLE</a:t>
            </a:r>
            <a:endParaRPr lang="en-US" dirty="0"/>
          </a:p>
        </p:txBody>
      </p:sp>
      <p:sp>
        <p:nvSpPr>
          <p:cNvPr id="3" name="Text Placeholder 2"/>
          <p:cNvSpPr>
            <a:spLocks noGrp="1"/>
          </p:cNvSpPr>
          <p:nvPr>
            <p:ph type="body" idx="1"/>
          </p:nvPr>
        </p:nvSpPr>
        <p:spPr/>
        <p:txBody>
          <a:bodyPr/>
          <a:lstStyle/>
          <a:p>
            <a:r>
              <a:rPr lang="en-US" dirty="0" smtClean="0"/>
              <a:t>WHEN ADDED TO SVPPLY</a:t>
            </a:r>
            <a:endParaRPr lang="en-US" dirty="0"/>
          </a:p>
        </p:txBody>
      </p:sp>
      <p:pic>
        <p:nvPicPr>
          <p:cNvPr id="7" name="Content Placeholder 6"/>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57200" y="2494954"/>
            <a:ext cx="3718883" cy="3047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Placeholder 4"/>
          <p:cNvSpPr>
            <a:spLocks noGrp="1"/>
          </p:cNvSpPr>
          <p:nvPr>
            <p:ph type="body" sz="quarter" idx="3"/>
          </p:nvPr>
        </p:nvSpPr>
        <p:spPr/>
        <p:txBody>
          <a:bodyPr/>
          <a:lstStyle/>
          <a:p>
            <a:r>
              <a:rPr lang="en-US" dirty="0" smtClean="0"/>
              <a:t>TODAY AT PRODUCT’S WEBSITE</a:t>
            </a:r>
            <a:endParaRPr lang="en-US" dirty="0"/>
          </a:p>
        </p:txBody>
      </p:sp>
      <p:pic>
        <p:nvPicPr>
          <p:cNvPr id="8" name="Content Placeholder 7"/>
          <p:cNvPicPr>
            <a:picLocks noGrp="1" noChangeAspect="1"/>
          </p:cNvPicPr>
          <p:nvPr>
            <p:ph sz="quarter" idx="4"/>
          </p:nvPr>
        </p:nvPicPr>
        <p:blipFill>
          <a:blip r:embed="rId3" cstate="email">
            <a:extLst>
              <a:ext uri="{28A0092B-C50C-407E-A947-70E740481C1C}">
                <a14:useLocalDpi xmlns:a14="http://schemas.microsoft.com/office/drawing/2010/main" val="0"/>
              </a:ext>
            </a:extLst>
          </a:blip>
          <a:stretch>
            <a:fillRect/>
          </a:stretch>
        </p:blipFill>
        <p:spPr>
          <a:xfrm>
            <a:off x="4497388" y="2483436"/>
            <a:ext cx="4440721" cy="30593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6012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OUR </a:t>
            </a:r>
            <a:r>
              <a:rPr kumimoji="1" lang="en-US" altLang="zh-CN" dirty="0" err="1" smtClean="0"/>
              <a:t>SolutionS</a:t>
            </a:r>
            <a:endParaRPr kumimoji="1" lang="zh-CN" altLang="en-US" dirty="0"/>
          </a:p>
        </p:txBody>
      </p:sp>
      <p:sp>
        <p:nvSpPr>
          <p:cNvPr id="3" name="文本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427667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FONT DIFFERENCES IN PRODUCT LIST PAGES</a:t>
            </a:r>
            <a:endParaRPr lang="en-US" sz="3200" dirty="0"/>
          </a:p>
        </p:txBody>
      </p:sp>
      <p:sp>
        <p:nvSpPr>
          <p:cNvPr id="4" name="Content Placeholder 3"/>
          <p:cNvSpPr>
            <a:spLocks noGrp="1"/>
          </p:cNvSpPr>
          <p:nvPr>
            <p:ph sz="half" idx="2"/>
          </p:nvPr>
        </p:nvSpPr>
        <p:spPr>
          <a:xfrm>
            <a:off x="4419600" y="3568699"/>
            <a:ext cx="4445000" cy="2578101"/>
          </a:xfrm>
        </p:spPr>
        <p:txBody>
          <a:bodyPr>
            <a:normAutofit fontScale="55000" lnSpcReduction="20000"/>
          </a:bodyPr>
          <a:lstStyle/>
          <a:p>
            <a:r>
              <a:rPr lang="en-US" altLang="zh-CN" dirty="0"/>
              <a:t>In </a:t>
            </a:r>
            <a:r>
              <a:rPr lang="en-US" altLang="zh-CN" dirty="0" err="1"/>
              <a:t>svpply</a:t>
            </a:r>
            <a:r>
              <a:rPr lang="en-US" altLang="zh-CN" dirty="0"/>
              <a:t> page: show a </a:t>
            </a:r>
            <a:r>
              <a:rPr lang="en-US" altLang="zh-CN" dirty="0" err="1"/>
              <a:t>prodcut</a:t>
            </a:r>
            <a:r>
              <a:rPr lang="en-US" altLang="zh-CN" dirty="0"/>
              <a:t> on sale with price range from 200-500USD.</a:t>
            </a:r>
          </a:p>
          <a:p>
            <a:r>
              <a:rPr lang="en-US" altLang="zh-CN" dirty="0"/>
              <a:t>In </a:t>
            </a:r>
            <a:r>
              <a:rPr lang="en-US" altLang="zh-CN" dirty="0" err="1"/>
              <a:t>orignal</a:t>
            </a:r>
            <a:r>
              <a:rPr lang="en-US" altLang="zh-CN" dirty="0"/>
              <a:t> page: show the product has already sold.</a:t>
            </a:r>
          </a:p>
          <a:p>
            <a:r>
              <a:rPr lang="en-US" altLang="zh-CN" dirty="0"/>
              <a:t>This is because, for non-API website, </a:t>
            </a:r>
            <a:r>
              <a:rPr lang="en-US" altLang="zh-CN" dirty="0" err="1"/>
              <a:t>svpply</a:t>
            </a:r>
            <a:r>
              <a:rPr lang="en-US" altLang="zh-CN" dirty="0"/>
              <a:t> has no way to update information of </a:t>
            </a:r>
            <a:r>
              <a:rPr lang="en-US" altLang="zh-CN" dirty="0" err="1"/>
              <a:t>prodcuts</a:t>
            </a:r>
            <a:r>
              <a:rPr lang="en-US" altLang="zh-CN" dirty="0"/>
              <a:t>. </a:t>
            </a:r>
          </a:p>
          <a:p>
            <a:r>
              <a:rPr lang="en-US" altLang="zh-CN" dirty="0"/>
              <a:t>We run spider frequently to check if the information in original websites updated.  </a:t>
            </a:r>
          </a:p>
        </p:txBody>
      </p:sp>
      <p:pic>
        <p:nvPicPr>
          <p:cNvPr id="6" name="图片 5" descr="C:\Users\Shan Xiaoyu\Desktop\学习\ITP\errorcasescreen\搜狗截图13年05月11日1529_5.png"/>
          <p:cNvPicPr/>
          <p:nvPr/>
        </p:nvPicPr>
        <p:blipFill>
          <a:blip r:embed="rId2">
            <a:extLst>
              <a:ext uri="{28A0092B-C50C-407E-A947-70E740481C1C}">
                <a14:useLocalDpi xmlns:a14="http://schemas.microsoft.com/office/drawing/2010/main" val="0"/>
              </a:ext>
            </a:extLst>
          </a:blip>
          <a:srcRect/>
          <a:stretch>
            <a:fillRect/>
          </a:stretch>
        </p:blipFill>
        <p:spPr bwMode="auto">
          <a:xfrm>
            <a:off x="287337" y="1235075"/>
            <a:ext cx="3725863" cy="4911726"/>
          </a:xfrm>
          <a:prstGeom prst="rect">
            <a:avLst/>
          </a:prstGeom>
          <a:noFill/>
          <a:ln>
            <a:noFill/>
          </a:ln>
        </p:spPr>
      </p:pic>
      <p:pic>
        <p:nvPicPr>
          <p:cNvPr id="8" name="图片 7" descr="C:\Users\Shan Xiaoyu\Desktop\学习\ITP\errorcasescreen\搜狗截图13年05月11日1529_6.png"/>
          <p:cNvPicPr/>
          <p:nvPr/>
        </p:nvPicPr>
        <p:blipFill>
          <a:blip r:embed="rId3">
            <a:extLst>
              <a:ext uri="{28A0092B-C50C-407E-A947-70E740481C1C}">
                <a14:useLocalDpi xmlns:a14="http://schemas.microsoft.com/office/drawing/2010/main" val="0"/>
              </a:ext>
            </a:extLst>
          </a:blip>
          <a:srcRect/>
          <a:stretch>
            <a:fillRect/>
          </a:stretch>
        </p:blipFill>
        <p:spPr bwMode="auto">
          <a:xfrm>
            <a:off x="4552950" y="1235075"/>
            <a:ext cx="4133850" cy="2333625"/>
          </a:xfrm>
          <a:prstGeom prst="rect">
            <a:avLst/>
          </a:prstGeom>
          <a:noFill/>
          <a:ln>
            <a:noFill/>
          </a:ln>
        </p:spPr>
      </p:pic>
    </p:spTree>
    <p:extLst>
      <p:ext uri="{BB962C8B-B14F-4D97-AF65-F5344CB8AC3E}">
        <p14:creationId xmlns:p14="http://schemas.microsoft.com/office/powerpoint/2010/main" val="278529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FONT DIFFERENCES IN PRODUCT LIST PAGES</a:t>
            </a:r>
            <a:endParaRPr lang="en-US" sz="3200" dirty="0"/>
          </a:p>
        </p:txBody>
      </p:sp>
      <p:sp>
        <p:nvSpPr>
          <p:cNvPr id="4" name="Content Placeholder 3"/>
          <p:cNvSpPr>
            <a:spLocks noGrp="1"/>
          </p:cNvSpPr>
          <p:nvPr>
            <p:ph sz="half" idx="2"/>
          </p:nvPr>
        </p:nvSpPr>
        <p:spPr>
          <a:xfrm>
            <a:off x="457200" y="1941631"/>
            <a:ext cx="4040188" cy="3951288"/>
          </a:xfrm>
        </p:spPr>
        <p:txBody>
          <a:bodyPr/>
          <a:lstStyle/>
          <a:p>
            <a:pPr marL="0" indent="0">
              <a:buNone/>
            </a:pPr>
            <a:r>
              <a:rPr lang="en-US" dirty="0" smtClean="0"/>
              <a:t>The previous solution would determine $50 as the price for either of the products because of the bigger font. By lowering this weighting for product list pages we increased accuracy. </a:t>
            </a:r>
            <a:endParaRPr lang="en-US" dirty="0"/>
          </a:p>
        </p:txBody>
      </p:sp>
      <p:pic>
        <p:nvPicPr>
          <p:cNvPr id="7" name="Content Placeholder 6"/>
          <p:cNvPicPr>
            <a:picLocks noGrp="1" noChangeAspect="1"/>
          </p:cNvPicPr>
          <p:nvPr>
            <p:ph sz="quarter" idx="4"/>
          </p:nvPr>
        </p:nvPicPr>
        <p:blipFill>
          <a:blip r:embed="rId2" cstate="email">
            <a:extLst>
              <a:ext uri="{28A0092B-C50C-407E-A947-70E740481C1C}">
                <a14:useLocalDpi xmlns:a14="http://schemas.microsoft.com/office/drawing/2010/main" val="0"/>
              </a:ext>
            </a:extLst>
          </a:blip>
          <a:stretch>
            <a:fillRect/>
          </a:stretch>
        </p:blipFill>
        <p:spPr>
          <a:xfrm>
            <a:off x="4803035" y="1600200"/>
            <a:ext cx="3883765" cy="45259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17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838" y="483115"/>
            <a:ext cx="8229600" cy="592395"/>
          </a:xfrm>
        </p:spPr>
        <p:txBody>
          <a:bodyPr>
            <a:normAutofit/>
          </a:bodyPr>
          <a:lstStyle/>
          <a:p>
            <a:pPr algn="l"/>
            <a:r>
              <a:rPr lang="en-US" sz="2800" dirty="0" smtClean="0"/>
              <a:t>CLOSEST PRICE IS NOT ALWAYS THE RIGHT PRICE</a:t>
            </a:r>
            <a:endParaRPr lang="en-US" sz="2800" dirty="0"/>
          </a:p>
        </p:txBody>
      </p:sp>
      <p:sp>
        <p:nvSpPr>
          <p:cNvPr id="4" name="Content Placeholder 3"/>
          <p:cNvSpPr>
            <a:spLocks noGrp="1"/>
          </p:cNvSpPr>
          <p:nvPr>
            <p:ph sz="half" idx="2"/>
          </p:nvPr>
        </p:nvSpPr>
        <p:spPr>
          <a:xfrm>
            <a:off x="5724673" y="1863391"/>
            <a:ext cx="3236765" cy="3926526"/>
          </a:xfrm>
          <a:effectLst/>
        </p:spPr>
        <p:txBody>
          <a:bodyPr>
            <a:normAutofit fontScale="92500" lnSpcReduction="10000"/>
          </a:bodyPr>
          <a:lstStyle/>
          <a:p>
            <a:r>
              <a:rPr lang="en-US" altLang="zh-CN" sz="2000" dirty="0"/>
              <a:t>In product list page, the original script caught the price above the product image since it is the closest price by visual distance. </a:t>
            </a:r>
          </a:p>
          <a:p>
            <a:r>
              <a:rPr lang="en-US" altLang="zh-CN" sz="2000" dirty="0"/>
              <a:t>We add a position factor which is consider if the price is under the image to avoid this error. </a:t>
            </a:r>
          </a:p>
        </p:txBody>
      </p:sp>
      <p:pic>
        <p:nvPicPr>
          <p:cNvPr id="9" name="图片 8"/>
          <p:cNvPicPr/>
          <p:nvPr/>
        </p:nvPicPr>
        <p:blipFill>
          <a:blip r:embed="rId2"/>
          <a:stretch>
            <a:fillRect/>
          </a:stretch>
        </p:blipFill>
        <p:spPr>
          <a:xfrm>
            <a:off x="400881" y="1780916"/>
            <a:ext cx="5274310" cy="3890010"/>
          </a:xfrm>
          <a:prstGeom prst="rect">
            <a:avLst/>
          </a:prstGeom>
        </p:spPr>
      </p:pic>
    </p:spTree>
    <p:extLst>
      <p:ext uri="{BB962C8B-B14F-4D97-AF65-F5344CB8AC3E}">
        <p14:creationId xmlns:p14="http://schemas.microsoft.com/office/powerpoint/2010/main" val="3933937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黎明">
  <a:themeElements>
    <a:clrScheme name="Twilight">
      <a:dk1>
        <a:sysClr val="windowText" lastClr="000000"/>
      </a:dk1>
      <a:lt1>
        <a:sysClr val="window" lastClr="FFFFFF"/>
      </a:lt1>
      <a:dk2>
        <a:srgbClr val="24213E"/>
      </a:dk2>
      <a:lt2>
        <a:srgbClr val="E9EAF0"/>
      </a:lt2>
      <a:accent1>
        <a:srgbClr val="E8BC4A"/>
      </a:accent1>
      <a:accent2>
        <a:srgbClr val="83C1C6"/>
      </a:accent2>
      <a:accent3>
        <a:srgbClr val="E78D35"/>
      </a:accent3>
      <a:accent4>
        <a:srgbClr val="909CE1"/>
      </a:accent4>
      <a:accent5>
        <a:srgbClr val="839C41"/>
      </a:accent5>
      <a:accent6>
        <a:srgbClr val="CC5439"/>
      </a:accent6>
      <a:hlink>
        <a:srgbClr val="1C6CF1"/>
      </a:hlink>
      <a:folHlink>
        <a:srgbClr val="C649E0"/>
      </a:folHlink>
    </a:clrScheme>
    <a:fontScheme name="Twilight">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wi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fov="600000">
              <a:rot lat="0" lon="0" rev="0"/>
            </a:camera>
            <a:lightRig rig="threePt" dir="t">
              <a:rot lat="0" lon="0" rev="1200000"/>
            </a:lightRig>
          </a:scene3d>
          <a:sp3d>
            <a:bevelT w="63500" h="25400"/>
          </a:sp3d>
        </a:effectStyle>
      </a:effectStyleLst>
      <a:bgFillStyleLst>
        <a:solidFill>
          <a:schemeClr val="phClr"/>
        </a:solidFill>
        <a:gradFill rotWithShape="1">
          <a:gsLst>
            <a:gs pos="0">
              <a:schemeClr val="bg1">
                <a:shade val="100000"/>
                <a:satMod val="300000"/>
              </a:schemeClr>
            </a:gs>
            <a:gs pos="31000">
              <a:schemeClr val="bg1">
                <a:tint val="100000"/>
                <a:satMod val="300000"/>
              </a:schemeClr>
            </a:gs>
            <a:gs pos="62000">
              <a:schemeClr val="phClr">
                <a:tint val="100000"/>
                <a:shade val="100000"/>
                <a:satMod val="100000"/>
              </a:schemeClr>
            </a:gs>
            <a:gs pos="100000">
              <a:schemeClr val="phClr">
                <a:shade val="100000"/>
                <a:hueMod val="93000"/>
                <a:satMod val="50000"/>
                <a:lumMod val="200000"/>
              </a:schemeClr>
            </a:gs>
          </a:gsLst>
          <a:lin ang="5400000" scaled="0"/>
        </a:gradFill>
        <a:gradFill rotWithShape="1">
          <a:gsLst>
            <a:gs pos="0">
              <a:schemeClr val="phClr">
                <a:tint val="100000"/>
                <a:satMod val="100000"/>
              </a:schemeClr>
            </a:gs>
            <a:gs pos="100000">
              <a:schemeClr val="phClr">
                <a:tint val="100000"/>
                <a:shade val="100000"/>
                <a:alpha val="100000"/>
                <a:hueMod val="100000"/>
                <a:satMod val="150000"/>
                <a:lumMod val="5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黎明.thmx</Template>
  <TotalTime>167</TotalTime>
  <Words>493</Words>
  <Application>Microsoft Macintosh PowerPoint</Application>
  <PresentationFormat>全屏显示(4:3)</PresentationFormat>
  <Paragraphs>39</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黎明</vt:lpstr>
      <vt:lpstr>THE AMAZING SPIDER</vt:lpstr>
      <vt:lpstr>Svpply’s problem</vt:lpstr>
      <vt:lpstr>PRICE CHANGED</vt:lpstr>
      <vt:lpstr>PRICED CHANGED</vt:lpstr>
      <vt:lpstr>PRODUCT NOT AVAILABLE</vt:lpstr>
      <vt:lpstr>OUR SolutionS</vt:lpstr>
      <vt:lpstr>FONT DIFFERENCES IN PRODUCT LIST PAGES</vt:lpstr>
      <vt:lpstr>FONT DIFFERENCES IN PRODUCT LIST PAGES</vt:lpstr>
      <vt:lpstr>CLOSEST PRICE IS NOT ALWAYS THE RIGHT PRICE</vt:lpstr>
      <vt:lpstr>DOM DETECTION </vt:lpstr>
      <vt:lpstr>DOM DETECTION </vt:lpstr>
      <vt:lpstr>DOM DETECTION </vt:lpstr>
      <vt:lpstr>DOM DETECTION </vt:lpstr>
      <vt:lpstr>DOM DETECTION </vt:lpstr>
      <vt:lpstr>HOW AMAZING WE ARE</vt:lpstr>
      <vt:lpstr>Performance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 Qin</dc:creator>
  <cp:lastModifiedBy>Zheng Qin</cp:lastModifiedBy>
  <cp:revision>28</cp:revision>
  <dcterms:created xsi:type="dcterms:W3CDTF">2013-05-11T19:01:22Z</dcterms:created>
  <dcterms:modified xsi:type="dcterms:W3CDTF">2013-05-14T19:12:44Z</dcterms:modified>
</cp:coreProperties>
</file>