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3" r:id="rId3"/>
    <p:sldId id="258" r:id="rId4"/>
    <p:sldId id="259" r:id="rId5"/>
    <p:sldId id="260" r:id="rId6"/>
    <p:sldId id="264" r:id="rId7"/>
    <p:sldId id="270" r:id="rId8"/>
    <p:sldId id="261" r:id="rId9"/>
    <p:sldId id="262" r:id="rId10"/>
    <p:sldId id="265" r:id="rId11"/>
    <p:sldId id="266" r:id="rId12"/>
    <p:sldId id="269" r:id="rId13"/>
    <p:sldId id="267" r:id="rId14"/>
    <p:sldId id="268" r:id="rId15"/>
    <p:sldId id="271" r:id="rId16"/>
    <p:sldId id="272" r:id="rId17"/>
    <p:sldId id="273" r:id="rId18"/>
    <p:sldId id="274"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kiosk/>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97" d="100"/>
          <a:sy n="97" d="100"/>
        </p:scale>
        <p:origin x="-1168"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interSettings" Target="printerSettings/printerSettings1.bin"/><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 Id="rId2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1" Type="http://schemas.openxmlformats.org/officeDocument/2006/relationships/oleObject" Target="Macintosh%20HD:Users:zhengqin:Desktop:&#24037;&#20316;&#31807;1.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a:lstStyle/>
          <a:p>
            <a:pPr>
              <a:defRPr/>
            </a:pPr>
            <a:r>
              <a:rPr lang="en-US" altLang="zh-CN" dirty="0" smtClean="0"/>
              <a:t>ACCURACY RATE</a:t>
            </a:r>
            <a:endParaRPr lang="zh-CN" altLang="en-US" dirty="0"/>
          </a:p>
        </c:rich>
      </c:tx>
      <c:layout/>
      <c:overlay val="0"/>
    </c:title>
    <c:autoTitleDeleted val="0"/>
    <c:view3D>
      <c:rotX val="15"/>
      <c:rotY val="20"/>
      <c:rAngAx val="1"/>
    </c:view3D>
    <c:floor>
      <c:thickness val="0"/>
    </c:floor>
    <c:sideWall>
      <c:thickness val="0"/>
    </c:sideWall>
    <c:backWall>
      <c:thickness val="0"/>
    </c:backWall>
    <c:plotArea>
      <c:layout/>
      <c:bar3DChart>
        <c:barDir val="col"/>
        <c:grouping val="clustered"/>
        <c:varyColors val="0"/>
        <c:ser>
          <c:idx val="0"/>
          <c:order val="0"/>
          <c:tx>
            <c:strRef>
              <c:f>工作表1!$H$2</c:f>
              <c:strCache>
                <c:ptCount val="1"/>
                <c:pt idx="0">
                  <c:v>ORIGINA</c:v>
                </c:pt>
              </c:strCache>
            </c:strRef>
          </c:tx>
          <c:invertIfNegative val="0"/>
          <c:cat>
            <c:strRef>
              <c:f>工作表1!$I$1:$J$1</c:f>
              <c:strCache>
                <c:ptCount val="2"/>
                <c:pt idx="0">
                  <c:v>LIST</c:v>
                </c:pt>
                <c:pt idx="1">
                  <c:v>SINGLE</c:v>
                </c:pt>
              </c:strCache>
            </c:strRef>
          </c:cat>
          <c:val>
            <c:numRef>
              <c:f>工作表1!$I$2:$J$2</c:f>
              <c:numCache>
                <c:formatCode>0%</c:formatCode>
                <c:ptCount val="2"/>
                <c:pt idx="0">
                  <c:v>0.46</c:v>
                </c:pt>
                <c:pt idx="1">
                  <c:v>0.62</c:v>
                </c:pt>
              </c:numCache>
            </c:numRef>
          </c:val>
        </c:ser>
        <c:ser>
          <c:idx val="3"/>
          <c:order val="1"/>
          <c:tx>
            <c:strRef>
              <c:f>工作表1!$H$5</c:f>
              <c:strCache>
                <c:ptCount val="1"/>
                <c:pt idx="0">
                  <c:v>ADDED PAGE TYPE</c:v>
                </c:pt>
              </c:strCache>
            </c:strRef>
          </c:tx>
          <c:invertIfNegative val="0"/>
          <c:cat>
            <c:strRef>
              <c:f>工作表1!$I$1:$J$1</c:f>
              <c:strCache>
                <c:ptCount val="2"/>
                <c:pt idx="0">
                  <c:v>LIST</c:v>
                </c:pt>
                <c:pt idx="1">
                  <c:v>SINGLE</c:v>
                </c:pt>
              </c:strCache>
            </c:strRef>
          </c:cat>
          <c:val>
            <c:numRef>
              <c:f>工作表1!$I$5:$J$5</c:f>
              <c:numCache>
                <c:formatCode>0%</c:formatCode>
                <c:ptCount val="2"/>
                <c:pt idx="0">
                  <c:v>0.82</c:v>
                </c:pt>
                <c:pt idx="1">
                  <c:v>0.67</c:v>
                </c:pt>
              </c:numCache>
            </c:numRef>
          </c:val>
        </c:ser>
        <c:dLbls>
          <c:showLegendKey val="0"/>
          <c:showVal val="0"/>
          <c:showCatName val="0"/>
          <c:showSerName val="0"/>
          <c:showPercent val="0"/>
          <c:showBubbleSize val="0"/>
        </c:dLbls>
        <c:gapWidth val="150"/>
        <c:shape val="box"/>
        <c:axId val="-2084059656"/>
        <c:axId val="-2088761000"/>
        <c:axId val="0"/>
      </c:bar3DChart>
      <c:catAx>
        <c:axId val="-2084059656"/>
        <c:scaling>
          <c:orientation val="minMax"/>
        </c:scaling>
        <c:delete val="0"/>
        <c:axPos val="b"/>
        <c:majorTickMark val="out"/>
        <c:minorTickMark val="none"/>
        <c:tickLblPos val="nextTo"/>
        <c:crossAx val="-2088761000"/>
        <c:crosses val="autoZero"/>
        <c:auto val="1"/>
        <c:lblAlgn val="ctr"/>
        <c:lblOffset val="100"/>
        <c:noMultiLvlLbl val="0"/>
      </c:catAx>
      <c:valAx>
        <c:axId val="-2088761000"/>
        <c:scaling>
          <c:orientation val="minMax"/>
        </c:scaling>
        <c:delete val="0"/>
        <c:axPos val="l"/>
        <c:majorGridlines/>
        <c:numFmt formatCode="0%" sourceLinked="1"/>
        <c:majorTickMark val="out"/>
        <c:minorTickMark val="none"/>
        <c:tickLblPos val="nextTo"/>
        <c:crossAx val="-2084059656"/>
        <c:crosses val="autoZero"/>
        <c:crossBetween val="between"/>
      </c:valAx>
    </c:plotArea>
    <c:legend>
      <c:legendPos val="r"/>
      <c:layout/>
      <c:overlay val="0"/>
    </c:legend>
    <c:plotVisOnly val="1"/>
    <c:dispBlanksAs val="gap"/>
    <c:showDLblsOverMax val="0"/>
  </c:chart>
  <c:externalData r:id="rId1">
    <c:autoUpdate val="0"/>
  </c:externalData>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nchor="b"/>
          <a:lstStyle>
            <a:lvl1pPr>
              <a:defRPr sz="54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371600" y="3886200"/>
            <a:ext cx="6400800" cy="1752600"/>
          </a:xfrm>
        </p:spPr>
        <p:txBody>
          <a:bodyPr anchor="t">
            <a:normAutofit/>
          </a:bodyPr>
          <a:lstStyle>
            <a:lvl1pPr marL="0" indent="0" algn="ctr">
              <a:buNone/>
              <a:defRPr sz="28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smtClean="0"/>
              <a:pPr/>
              <a:t>5/14/13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a:p>
        </p:txBody>
      </p:sp>
    </p:spTree>
  </p:cSld>
  <p:clrMapOvr>
    <a:masterClrMapping/>
  </p:clrMapOvr>
  <mc:AlternateContent xmlns:mc="http://schemas.openxmlformats.org/markup-compatibility/2006">
    <mc:Choice xmlns:p14="http://schemas.microsoft.com/office/powerpoint/2010/main" Requires="p14">
      <p:transition spd="slow" p14:dur="1600" advClick="0" advTm="2000">
        <p14:conveyor dir="l"/>
      </p:transition>
    </mc:Choice>
    <mc:Fallback>
      <p:transition xmlns:p14="http://schemas.microsoft.com/office/powerpoint/2010/main" spd="slow" advClick="0" advTm="200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Vertical Text Placeholder 2"/>
          <p:cNvSpPr>
            <a:spLocks noGrp="1"/>
          </p:cNvSpPr>
          <p:nvPr>
            <p:ph type="body" orient="vert" idx="1"/>
          </p:nvPr>
        </p:nvSpPr>
        <p:spPr/>
        <p:txBody>
          <a:bodyPr vert="eaVert" ancho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a:p>
        </p:txBody>
      </p:sp>
      <p:sp>
        <p:nvSpPr>
          <p:cNvPr id="4" name="Date Placeholder 3"/>
          <p:cNvSpPr>
            <a:spLocks noGrp="1"/>
          </p:cNvSpPr>
          <p:nvPr>
            <p:ph type="dt" sz="half" idx="10"/>
          </p:nvPr>
        </p:nvSpPr>
        <p:spPr/>
        <p:txBody>
          <a:bodyPr/>
          <a:lstStyle/>
          <a:p>
            <a:fld id="{8E36636D-D922-432D-A958-524484B5923D}" type="datetimeFigureOut">
              <a:rPr lang="en-US" smtClean="0"/>
              <a:pPr/>
              <a:t>5/14/13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a:p>
        </p:txBody>
      </p:sp>
    </p:spTree>
  </p:cSld>
  <p:clrMapOvr>
    <a:masterClrMapping/>
  </p:clrMapOvr>
  <mc:AlternateContent xmlns:mc="http://schemas.openxmlformats.org/markup-compatibility/2006">
    <mc:Choice xmlns:p14="http://schemas.microsoft.com/office/powerpoint/2010/main" Requires="p14">
      <p:transition spd="slow" p14:dur="1600" advClick="0" advTm="2000">
        <p14:conveyor dir="l"/>
      </p:transition>
    </mc:Choice>
    <mc:Fallback>
      <p:transition xmlns:p14="http://schemas.microsoft.com/office/powerpoint/2010/main" spd="slow" advClick="0" advTm="2000">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ncho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smtClean="0"/>
              <a:pPr/>
              <a:t>5/14/13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a:p>
        </p:txBody>
      </p:sp>
    </p:spTree>
  </p:cSld>
  <p:clrMapOvr>
    <a:masterClrMapping/>
  </p:clrMapOvr>
  <mc:AlternateContent xmlns:mc="http://schemas.openxmlformats.org/markup-compatibility/2006">
    <mc:Choice xmlns:p14="http://schemas.microsoft.com/office/powerpoint/2010/main" Requires="p14">
      <p:transition spd="slow" p14:dur="1600" advClick="0" advTm="2000">
        <p14:conveyor dir="l"/>
      </p:transition>
    </mc:Choice>
    <mc:Fallback>
      <p:transition xmlns:p14="http://schemas.microsoft.com/office/powerpoint/2010/main" spd="slow" advClick="0" advTm="200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smtClean="0"/>
              <a:pPr/>
              <a:t>5/14/13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a:p>
        </p:txBody>
      </p:sp>
    </p:spTree>
  </p:cSld>
  <p:clrMapOvr>
    <a:masterClrMapping/>
  </p:clrMapOvr>
  <mc:AlternateContent xmlns:mc="http://schemas.openxmlformats.org/markup-compatibility/2006">
    <mc:Choice xmlns:p14="http://schemas.microsoft.com/office/powerpoint/2010/main" Requires="p14">
      <p:transition spd="slow" p14:dur="1600" advClick="0" advTm="2000">
        <p14:conveyor dir="l"/>
      </p:transition>
    </mc:Choice>
    <mc:Fallback>
      <p:transition xmlns:p14="http://schemas.microsoft.com/office/powerpoint/2010/main" spd="slow" advClick="0" advTm="200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8E36636D-D922-432D-A958-524484B5923D}" type="datetimeFigureOut">
              <a:rPr lang="en-US" smtClean="0"/>
              <a:pPr/>
              <a:t>5/14/13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a:p>
        </p:txBody>
      </p:sp>
    </p:spTree>
  </p:cSld>
  <p:clrMapOvr>
    <a:masterClrMapping/>
  </p:clrMapOvr>
  <mc:AlternateContent xmlns:mc="http://schemas.openxmlformats.org/markup-compatibility/2006">
    <mc:Choice xmlns:p14="http://schemas.microsoft.com/office/powerpoint/2010/main" Requires="p14">
      <p:transition spd="slow" p14:dur="1600" advClick="0" advTm="2000">
        <p14:conveyor dir="l"/>
      </p:transition>
    </mc:Choice>
    <mc:Fallback>
      <p:transition xmlns:p14="http://schemas.microsoft.com/office/powerpoint/2010/main" spd="slow" advClick="0" advTm="200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a:p>
        </p:txBody>
      </p:sp>
      <p:sp>
        <p:nvSpPr>
          <p:cNvPr id="5" name="Date Placeholder 4"/>
          <p:cNvSpPr>
            <a:spLocks noGrp="1"/>
          </p:cNvSpPr>
          <p:nvPr>
            <p:ph type="dt" sz="half" idx="10"/>
          </p:nvPr>
        </p:nvSpPr>
        <p:spPr/>
        <p:txBody>
          <a:bodyPr/>
          <a:lstStyle/>
          <a:p>
            <a:fld id="{8E36636D-D922-432D-A958-524484B5923D}" type="datetimeFigureOut">
              <a:rPr lang="en-US" smtClean="0"/>
              <a:pPr/>
              <a:t>5/14/13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a:p>
        </p:txBody>
      </p:sp>
    </p:spTree>
  </p:cSld>
  <p:clrMapOvr>
    <a:masterClrMapping/>
  </p:clrMapOvr>
  <mc:AlternateContent xmlns:mc="http://schemas.openxmlformats.org/markup-compatibility/2006">
    <mc:Choice xmlns:p14="http://schemas.microsoft.com/office/powerpoint/2010/main" Requires="p14">
      <p:transition spd="slow" p14:dur="1600" advClick="0" advTm="2000">
        <p14:conveyor dir="l"/>
      </p:transition>
    </mc:Choice>
    <mc:Fallback>
      <p:transition xmlns:p14="http://schemas.microsoft.com/office/powerpoint/2010/main" spd="slow" advClick="0" advTm="200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a:p>
        </p:txBody>
      </p:sp>
      <p:sp>
        <p:nvSpPr>
          <p:cNvPr id="7" name="Date Placeholder 6"/>
          <p:cNvSpPr>
            <a:spLocks noGrp="1"/>
          </p:cNvSpPr>
          <p:nvPr>
            <p:ph type="dt" sz="half" idx="10"/>
          </p:nvPr>
        </p:nvSpPr>
        <p:spPr/>
        <p:txBody>
          <a:bodyPr/>
          <a:lstStyle/>
          <a:p>
            <a:fld id="{8E36636D-D922-432D-A958-524484B5923D}" type="datetimeFigureOut">
              <a:rPr lang="en-US" smtClean="0"/>
              <a:pPr/>
              <a:t>5/14/13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F28FB93-0A08-4E7D-8E63-9EFA29F1E093}" type="slidenum">
              <a:rPr lang="en-US" smtClean="0"/>
              <a:pPr/>
              <a:t>‹#›</a:t>
            </a:fld>
            <a:endParaRPr lang="en-US"/>
          </a:p>
        </p:txBody>
      </p:sp>
    </p:spTree>
  </p:cSld>
  <p:clrMapOvr>
    <a:masterClrMapping/>
  </p:clrMapOvr>
  <mc:AlternateContent xmlns:mc="http://schemas.openxmlformats.org/markup-compatibility/2006">
    <mc:Choice xmlns:p14="http://schemas.microsoft.com/office/powerpoint/2010/main" Requires="p14">
      <p:transition spd="slow" p14:dur="1600" advClick="0" advTm="2000">
        <p14:conveyor dir="l"/>
      </p:transition>
    </mc:Choice>
    <mc:Fallback>
      <p:transition xmlns:p14="http://schemas.microsoft.com/office/powerpoint/2010/main" spd="slow" advClick="0" advTm="200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Date Placeholder 2"/>
          <p:cNvSpPr>
            <a:spLocks noGrp="1"/>
          </p:cNvSpPr>
          <p:nvPr>
            <p:ph type="dt" sz="half" idx="10"/>
          </p:nvPr>
        </p:nvSpPr>
        <p:spPr/>
        <p:txBody>
          <a:bodyPr/>
          <a:lstStyle/>
          <a:p>
            <a:fld id="{8E36636D-D922-432D-A958-524484B5923D}" type="datetimeFigureOut">
              <a:rPr lang="en-US" smtClean="0"/>
              <a:pPr/>
              <a:t>5/14/13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F28FB93-0A08-4E7D-8E63-9EFA29F1E093}" type="slidenum">
              <a:rPr lang="en-US" smtClean="0"/>
              <a:pPr/>
              <a:t>‹#›</a:t>
            </a:fld>
            <a:endParaRPr lang="en-US"/>
          </a:p>
        </p:txBody>
      </p:sp>
    </p:spTree>
  </p:cSld>
  <p:clrMapOvr>
    <a:masterClrMapping/>
  </p:clrMapOvr>
  <mc:AlternateContent xmlns:mc="http://schemas.openxmlformats.org/markup-compatibility/2006">
    <mc:Choice xmlns:p14="http://schemas.microsoft.com/office/powerpoint/2010/main" Requires="p14">
      <p:transition spd="slow" p14:dur="1600" advClick="0" advTm="2000">
        <p14:conveyor dir="l"/>
      </p:transition>
    </mc:Choice>
    <mc:Fallback>
      <p:transition xmlns:p14="http://schemas.microsoft.com/office/powerpoint/2010/main" spd="slow" advClick="0" advTm="200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36636D-D922-432D-A958-524484B5923D}" type="datetimeFigureOut">
              <a:rPr lang="en-US" smtClean="0"/>
              <a:pPr/>
              <a:t>5/14/13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F28FB93-0A08-4E7D-8E63-9EFA29F1E093}" type="slidenum">
              <a:rPr lang="en-US" smtClean="0"/>
              <a:pPr/>
              <a:t>‹#›</a:t>
            </a:fld>
            <a:endParaRPr lang="en-US"/>
          </a:p>
        </p:txBody>
      </p:sp>
    </p:spTree>
  </p:cSld>
  <p:clrMapOvr>
    <a:masterClrMapping/>
  </p:clrMapOvr>
  <mc:AlternateContent xmlns:mc="http://schemas.openxmlformats.org/markup-compatibility/2006">
    <mc:Choice xmlns:p14="http://schemas.microsoft.com/office/powerpoint/2010/main" Requires="p14">
      <p:transition spd="slow" p14:dur="1600" advClick="0" advTm="2000">
        <p14:conveyor dir="l"/>
      </p:transition>
    </mc:Choice>
    <mc:Fallback>
      <p:transition xmlns:p14="http://schemas.microsoft.com/office/powerpoint/2010/main" spd="slow" advClick="0" advTm="2000">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solidFill>
                  <a:schemeClr val="accent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8E36636D-D922-432D-A958-524484B5923D}" type="datetimeFigureOut">
              <a:rPr lang="en-US" smtClean="0"/>
              <a:pPr/>
              <a:t>5/14/13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a:p>
        </p:txBody>
      </p:sp>
    </p:spTree>
  </p:cSld>
  <p:clrMapOvr>
    <a:masterClrMapping/>
  </p:clrMapOvr>
  <mc:AlternateContent xmlns:mc="http://schemas.openxmlformats.org/markup-compatibility/2006">
    <mc:Choice xmlns:p14="http://schemas.microsoft.com/office/powerpoint/2010/main" Requires="p14">
      <p:transition spd="slow" p14:dur="1600" advClick="0" advTm="2000">
        <p14:conveyor dir="l"/>
      </p:transition>
    </mc:Choice>
    <mc:Fallback>
      <p:transition xmlns:p14="http://schemas.microsoft.com/office/powerpoint/2010/main" spd="slow" advClick="0" advTm="200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将图片拖动到占位符，或单击添加图标</a:t>
            </a:r>
            <a:endParaRPr lang="en-US"/>
          </a:p>
        </p:txBody>
      </p:sp>
      <p:sp>
        <p:nvSpPr>
          <p:cNvPr id="4" name="Text Placeholder 3"/>
          <p:cNvSpPr>
            <a:spLocks noGrp="1"/>
          </p:cNvSpPr>
          <p:nvPr>
            <p:ph type="body" sz="half" idx="2"/>
          </p:nvPr>
        </p:nvSpPr>
        <p:spPr>
          <a:xfrm>
            <a:off x="1792288" y="5367338"/>
            <a:ext cx="5486400" cy="804862"/>
          </a:xfrm>
        </p:spPr>
        <p:txBody>
          <a:bodyPr anchor="t"/>
          <a:lstStyle>
            <a:lvl1pPr marL="0" indent="0">
              <a:buNone/>
              <a:defRPr sz="1400">
                <a:solidFill>
                  <a:schemeClr val="accent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8E36636D-D922-432D-A958-524484B5923D}" type="datetimeFigureOut">
              <a:rPr lang="en-US" smtClean="0"/>
              <a:pPr/>
              <a:t>5/14/13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a:p>
        </p:txBody>
      </p:sp>
    </p:spTree>
  </p:cSld>
  <p:clrMapOvr>
    <a:masterClrMapping/>
  </p:clrMapOvr>
  <mc:AlternateContent xmlns:mc="http://schemas.openxmlformats.org/markup-compatibility/2006">
    <mc:Choice xmlns:p14="http://schemas.microsoft.com/office/powerpoint/2010/main" Requires="p14">
      <p:transition spd="slow" p14:dur="1600" advClick="0" advTm="2000">
        <p14:conveyor dir="l"/>
      </p:transition>
    </mc:Choice>
    <mc:Fallback>
      <p:transition xmlns:p14="http://schemas.microsoft.com/office/powerpoint/2010/main" spd="slow" advClick="0" advTm="2000">
        <p:fade/>
      </p:transition>
    </mc:Fallback>
  </mc:AlternateContent>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457200"/>
            <a:ext cx="8229600" cy="1143000"/>
          </a:xfrm>
          <a:prstGeom prst="rect">
            <a:avLst/>
          </a:prstGeom>
        </p:spPr>
        <p:txBody>
          <a:bodyPr vert="horz" lIns="91440" tIns="45720" rIns="91440" bIns="45720" rtlCol="0" anchor="t">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chor="ctr">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36636D-D922-432D-A958-524484B5923D}" type="datetimeFigureOut">
              <a:rPr lang="en-US" smtClean="0"/>
              <a:pPr/>
              <a:t>5/14/13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F28FB93-0A08-4E7D-8E63-9EFA29F1E093}"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mc:Choice xmlns:p14="http://schemas.microsoft.com/office/powerpoint/2010/main" Requires="p14">
      <p:transition spd="slow" p14:dur="1600" advClick="0" advTm="2000">
        <p14:conveyor dir="l"/>
      </p:transition>
    </mc:Choice>
    <mc:Fallback>
      <p:transition xmlns:p14="http://schemas.microsoft.com/office/powerpoint/2010/main" spd="slow" advClick="0" advTm="2000">
        <p:fade/>
      </p:transition>
    </mc:Fallback>
  </mc:AlternateContent>
  <p:txStyles>
    <p:titleStyle>
      <a:lvl1pPr algn="ctr" defTabSz="914400" rtl="0" eaLnBrk="1" latinLnBrk="0" hangingPunct="1">
        <a:spcBef>
          <a:spcPct val="0"/>
        </a:spcBef>
        <a:buNone/>
        <a:defRPr sz="5000"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914400" rtl="0" eaLnBrk="1" latinLnBrk="0" hangingPunct="1">
        <a:lnSpc>
          <a:spcPct val="150000"/>
        </a:lnSpc>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lnSpc>
          <a:spcPct val="150000"/>
        </a:lnSpc>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150000"/>
        </a:lnSpc>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150000"/>
        </a:lnSpc>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150000"/>
        </a:lnSpc>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6.png"/><Relationship Id="rId3" Type="http://schemas.openxmlformats.org/officeDocument/2006/relationships/image" Target="../media/image1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1.xml"/></Relationships>
</file>

<file path=ppt/slides/_rels/slide17.xml.rels><?xml version="1.0" encoding="UTF-8" standalone="yes"?>
<Relationships xmlns="http://schemas.openxmlformats.org/package/2006/relationships"><Relationship Id="rId3" Type="http://schemas.openxmlformats.org/officeDocument/2006/relationships/image" Target="../media/image20.jpg"/><Relationship Id="rId4" Type="http://schemas.openxmlformats.org/officeDocument/2006/relationships/image" Target="../media/image21.jpg"/><Relationship Id="rId1" Type="http://schemas.openxmlformats.org/officeDocument/2006/relationships/slideLayout" Target="../slideLayouts/slideLayout2.xml"/><Relationship Id="rId2" Type="http://schemas.openxmlformats.org/officeDocument/2006/relationships/image" Target="../media/image19.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5.xml"/><Relationship Id="rId2"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1" Type="http://schemas.openxmlformats.org/officeDocument/2006/relationships/slideLayout" Target="../slideLayouts/slideLayout5.xml"/><Relationship Id="rId2"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7.png"/><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9.png"/><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kumimoji="1" lang="en-US" altLang="zh-CN" b="1" i="1" dirty="0" smtClean="0"/>
              <a:t>THE AMAZING SPIDER</a:t>
            </a:r>
            <a:endParaRPr kumimoji="1" lang="zh-CN" altLang="en-US" b="1" i="1" dirty="0"/>
          </a:p>
        </p:txBody>
      </p:sp>
      <p:sp>
        <p:nvSpPr>
          <p:cNvPr id="3" name="副标题 2"/>
          <p:cNvSpPr>
            <a:spLocks noGrp="1"/>
          </p:cNvSpPr>
          <p:nvPr>
            <p:ph type="subTitle" idx="1"/>
          </p:nvPr>
        </p:nvSpPr>
        <p:spPr/>
        <p:txBody>
          <a:bodyPr>
            <a:normAutofit fontScale="85000" lnSpcReduction="20000"/>
          </a:bodyPr>
          <a:lstStyle/>
          <a:p>
            <a:pPr algn="r"/>
            <a:r>
              <a:rPr kumimoji="1" lang="en-US" altLang="zh-CN" dirty="0" smtClean="0"/>
              <a:t>XIAOYU  SHAN</a:t>
            </a:r>
          </a:p>
          <a:p>
            <a:pPr algn="r"/>
            <a:r>
              <a:rPr kumimoji="1" lang="en-US" altLang="zh-CN" dirty="0" smtClean="0"/>
              <a:t>SEBASTIAN  VASQUEZ</a:t>
            </a:r>
          </a:p>
          <a:p>
            <a:pPr algn="r"/>
            <a:r>
              <a:rPr kumimoji="1" lang="en-US" altLang="zh-CN" dirty="0" smtClean="0"/>
              <a:t>ZHENG  QIN</a:t>
            </a:r>
            <a:endParaRPr kumimoji="1" lang="zh-CN" altLang="en-US" dirty="0"/>
          </a:p>
        </p:txBody>
      </p:sp>
    </p:spTree>
    <p:extLst>
      <p:ext uri="{BB962C8B-B14F-4D97-AF65-F5344CB8AC3E}">
        <p14:creationId xmlns:p14="http://schemas.microsoft.com/office/powerpoint/2010/main" val="189191376"/>
      </p:ext>
    </p:extLst>
  </p:cSld>
  <p:clrMapOvr>
    <a:masterClrMapping/>
  </p:clrMapOvr>
  <mc:AlternateContent xmlns:mc="http://schemas.openxmlformats.org/markup-compatibility/2006">
    <mc:Choice xmlns:p14="http://schemas.microsoft.com/office/powerpoint/2010/main" Requires="p14">
      <p:transition spd="slow" p14:dur="1600" advClick="0" advTm="1000">
        <p14:conveyor dir="l"/>
      </p:transition>
    </mc:Choice>
    <mc:Fallback>
      <p:transition xmlns:p14="http://schemas.microsoft.com/office/powerpoint/2010/main" spd="slow" advClick="0" advTm="1000">
        <p:fade/>
      </p:transition>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200" dirty="0" smtClean="0"/>
              <a:t>DOM DETECTION </a:t>
            </a:r>
            <a:endParaRPr lang="en-US" sz="3200" dirty="0"/>
          </a:p>
        </p:txBody>
      </p:sp>
      <p:sp>
        <p:nvSpPr>
          <p:cNvPr id="4" name="Content Placeholder 3"/>
          <p:cNvSpPr>
            <a:spLocks noGrp="1"/>
          </p:cNvSpPr>
          <p:nvPr>
            <p:ph sz="half" idx="2"/>
          </p:nvPr>
        </p:nvSpPr>
        <p:spPr>
          <a:xfrm>
            <a:off x="288052" y="1600200"/>
            <a:ext cx="2944821" cy="4214155"/>
          </a:xfrm>
        </p:spPr>
        <p:txBody>
          <a:bodyPr>
            <a:noAutofit/>
          </a:bodyPr>
          <a:lstStyle/>
          <a:p>
            <a:r>
              <a:rPr lang="en-US" altLang="zh-CN" sz="1800" dirty="0"/>
              <a:t>When add a product from recommend list, the price caught by </a:t>
            </a:r>
            <a:r>
              <a:rPr lang="en-US" altLang="zh-CN" sz="1800" dirty="0" smtClean="0"/>
              <a:t>SVPPLY</a:t>
            </a:r>
            <a:r>
              <a:rPr lang="en-US" altLang="zh-CN" sz="1800" dirty="0" smtClean="0"/>
              <a:t> </a:t>
            </a:r>
            <a:r>
              <a:rPr lang="en-US" altLang="zh-CN" sz="1800" dirty="0"/>
              <a:t>script is the wrong price. The price it got, is the price of main product’s price.</a:t>
            </a:r>
          </a:p>
          <a:p>
            <a:r>
              <a:rPr lang="en-US" altLang="zh-CN" sz="1800" dirty="0"/>
              <a:t>We add weight of if image and price share a </a:t>
            </a:r>
            <a:r>
              <a:rPr lang="en-US" altLang="zh-CN" sz="1800" dirty="0" smtClean="0"/>
              <a:t>DOM</a:t>
            </a:r>
            <a:r>
              <a:rPr lang="en-US" altLang="zh-CN" sz="1800" dirty="0" smtClean="0"/>
              <a:t> </a:t>
            </a:r>
            <a:r>
              <a:rPr lang="en-US" altLang="zh-CN" sz="1800" dirty="0"/>
              <a:t>to avoid this error.</a:t>
            </a:r>
          </a:p>
        </p:txBody>
      </p:sp>
      <p:pic>
        <p:nvPicPr>
          <p:cNvPr id="6" name="图片 5"/>
          <p:cNvPicPr/>
          <p:nvPr/>
        </p:nvPicPr>
        <p:blipFill>
          <a:blip r:embed="rId2"/>
          <a:stretch>
            <a:fillRect/>
          </a:stretch>
        </p:blipFill>
        <p:spPr>
          <a:xfrm>
            <a:off x="3285245" y="1758316"/>
            <a:ext cx="5618869" cy="395128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339691043"/>
      </p:ext>
    </p:extLst>
  </p:cSld>
  <p:clrMapOvr>
    <a:masterClrMapping/>
  </p:clrMapOvr>
  <mc:AlternateContent xmlns:mc="http://schemas.openxmlformats.org/markup-compatibility/2006">
    <mc:Choice xmlns:p14="http://schemas.microsoft.com/office/powerpoint/2010/main" Requires="p14">
      <p:transition spd="slow" p14:dur="1600" advClick="0" advTm="4000">
        <p14:conveyor dir="l"/>
      </p:transition>
    </mc:Choice>
    <mc:Fallback>
      <p:transition xmlns:p14="http://schemas.microsoft.com/office/powerpoint/2010/main" spd="slow" advClick="0" advTm="4000">
        <p:fade/>
      </p:transition>
    </mc:Fallback>
  </mc:AlternateContent>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200" dirty="0" smtClean="0"/>
              <a:t>DOM DETECTION </a:t>
            </a:r>
            <a:endParaRPr lang="en-US" sz="3200" dirty="0"/>
          </a:p>
        </p:txBody>
      </p:sp>
      <p:sp>
        <p:nvSpPr>
          <p:cNvPr id="4" name="Content Placeholder 3"/>
          <p:cNvSpPr>
            <a:spLocks noGrp="1"/>
          </p:cNvSpPr>
          <p:nvPr>
            <p:ph sz="half" idx="2"/>
          </p:nvPr>
        </p:nvSpPr>
        <p:spPr>
          <a:xfrm>
            <a:off x="5889068" y="1750708"/>
            <a:ext cx="2965049" cy="3951288"/>
          </a:xfrm>
        </p:spPr>
        <p:txBody>
          <a:bodyPr>
            <a:normAutofit fontScale="77500" lnSpcReduction="20000"/>
          </a:bodyPr>
          <a:lstStyle/>
          <a:p>
            <a:r>
              <a:rPr lang="en-US" altLang="zh-CN" dirty="0"/>
              <a:t>When add a product from recommend list, the price caught by </a:t>
            </a:r>
            <a:r>
              <a:rPr lang="en-US" altLang="zh-CN" dirty="0"/>
              <a:t> </a:t>
            </a:r>
            <a:r>
              <a:rPr lang="en-US" altLang="zh-CN" dirty="0" smtClean="0"/>
              <a:t>SVPPLY </a:t>
            </a:r>
            <a:r>
              <a:rPr lang="en-US" altLang="zh-CN" dirty="0" smtClean="0"/>
              <a:t>script </a:t>
            </a:r>
            <a:r>
              <a:rPr lang="en-US" altLang="zh-CN" dirty="0"/>
              <a:t>is the wrong price. The price it got, is the price of main product’s price.</a:t>
            </a:r>
          </a:p>
          <a:p>
            <a:r>
              <a:rPr lang="en-US" altLang="zh-CN" dirty="0"/>
              <a:t>We add weight of if image and price share a </a:t>
            </a:r>
            <a:r>
              <a:rPr lang="en-US" altLang="zh-CN" dirty="0" smtClean="0"/>
              <a:t>DOM</a:t>
            </a:r>
            <a:r>
              <a:rPr lang="en-US" altLang="zh-CN" dirty="0" smtClean="0"/>
              <a:t> </a:t>
            </a:r>
            <a:r>
              <a:rPr lang="en-US" altLang="zh-CN" dirty="0"/>
              <a:t>to avoid this error.</a:t>
            </a:r>
          </a:p>
        </p:txBody>
      </p:sp>
      <p:pic>
        <p:nvPicPr>
          <p:cNvPr id="5" name="图片 4" descr="C:\Users\Shan Xiaoyu\Desktop\学习\ITP\errorcasescreen\搜狗截图13年05月11日1519_2.png"/>
          <p:cNvPicPr/>
          <p:nvPr/>
        </p:nvPicPr>
        <p:blipFill>
          <a:blip r:embed="rId2">
            <a:extLst>
              <a:ext uri="{28A0092B-C50C-407E-A947-70E740481C1C}">
                <a14:useLocalDpi xmlns:a14="http://schemas.microsoft.com/office/drawing/2010/main" val="0"/>
              </a:ext>
            </a:extLst>
          </a:blip>
          <a:srcRect/>
          <a:stretch>
            <a:fillRect/>
          </a:stretch>
        </p:blipFill>
        <p:spPr bwMode="auto">
          <a:xfrm>
            <a:off x="572939" y="1837821"/>
            <a:ext cx="5276850" cy="381952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4034445113"/>
      </p:ext>
    </p:extLst>
  </p:cSld>
  <p:clrMapOvr>
    <a:masterClrMapping/>
  </p:clrMapOvr>
  <mc:AlternateContent xmlns:mc="http://schemas.openxmlformats.org/markup-compatibility/2006">
    <mc:Choice xmlns:p14="http://schemas.microsoft.com/office/powerpoint/2010/main" Requires="p14">
      <p:transition spd="slow" p14:dur="1600" advClick="0" advTm="4000">
        <p14:conveyor dir="l"/>
      </p:transition>
    </mc:Choice>
    <mc:Fallback>
      <p:transition xmlns:p14="http://schemas.microsoft.com/office/powerpoint/2010/main" spd="slow" advClick="0" advTm="4000">
        <p:fade/>
      </p:transition>
    </mc:Fallback>
  </mc:AlternateContent>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200" dirty="0" smtClean="0"/>
              <a:t>DOM DETECTION </a:t>
            </a:r>
            <a:endParaRPr lang="en-US" sz="3200" dirty="0"/>
          </a:p>
        </p:txBody>
      </p:sp>
      <p:sp>
        <p:nvSpPr>
          <p:cNvPr id="4" name="Content Placeholder 3"/>
          <p:cNvSpPr>
            <a:spLocks noGrp="1"/>
          </p:cNvSpPr>
          <p:nvPr>
            <p:ph sz="half" idx="2"/>
          </p:nvPr>
        </p:nvSpPr>
        <p:spPr>
          <a:xfrm>
            <a:off x="327330" y="1754601"/>
            <a:ext cx="3247128" cy="4298606"/>
          </a:xfrm>
        </p:spPr>
        <p:txBody>
          <a:bodyPr>
            <a:normAutofit fontScale="62500" lnSpcReduction="20000"/>
          </a:bodyPr>
          <a:lstStyle/>
          <a:p>
            <a:pPr marL="0" indent="0">
              <a:buNone/>
            </a:pPr>
            <a:r>
              <a:rPr lang="en-US" altLang="zh-CN" dirty="0"/>
              <a:t>In original </a:t>
            </a:r>
            <a:r>
              <a:rPr lang="en-US" altLang="zh-CN" dirty="0" smtClean="0"/>
              <a:t>SVPPLY</a:t>
            </a:r>
            <a:r>
              <a:rPr lang="en-US" altLang="zh-CN" dirty="0" smtClean="0"/>
              <a:t> </a:t>
            </a:r>
            <a:r>
              <a:rPr lang="en-US" altLang="zh-CN" dirty="0"/>
              <a:t>script, it prefer to choose lower price if several candidate prices available. </a:t>
            </a:r>
            <a:endParaRPr lang="en-US" altLang="zh-CN" dirty="0" smtClean="0"/>
          </a:p>
          <a:p>
            <a:pPr marL="0" indent="0">
              <a:buNone/>
            </a:pPr>
            <a:r>
              <a:rPr lang="en-US" altLang="zh-CN" dirty="0" smtClean="0"/>
              <a:t>This </a:t>
            </a:r>
            <a:r>
              <a:rPr lang="en-US" altLang="zh-CN" dirty="0"/>
              <a:t>factor works on single product list page since cheaper one maybe the on sale one, but in product list page, cheaper one maybe is the neighbor product’s price. To avoid this error, we add weight if the image and price share one </a:t>
            </a:r>
            <a:r>
              <a:rPr lang="en-US" altLang="zh-CN" dirty="0" smtClean="0"/>
              <a:t>DOM</a:t>
            </a:r>
            <a:r>
              <a:rPr lang="en-US" altLang="zh-CN" dirty="0" smtClean="0"/>
              <a:t> </a:t>
            </a:r>
            <a:r>
              <a:rPr lang="en-US" altLang="zh-CN" dirty="0"/>
              <a:t>so that it can’t treat price outside the </a:t>
            </a:r>
            <a:r>
              <a:rPr lang="en-US" altLang="zh-CN" dirty="0" smtClean="0"/>
              <a:t>DOM</a:t>
            </a:r>
            <a:r>
              <a:rPr lang="en-US" altLang="zh-CN" dirty="0" smtClean="0"/>
              <a:t> </a:t>
            </a:r>
            <a:r>
              <a:rPr lang="en-US" altLang="zh-CN" dirty="0"/>
              <a:t>as candidate price. </a:t>
            </a:r>
          </a:p>
        </p:txBody>
      </p:sp>
      <p:pic>
        <p:nvPicPr>
          <p:cNvPr id="5" name="图片 4"/>
          <p:cNvPicPr/>
          <p:nvPr/>
        </p:nvPicPr>
        <p:blipFill>
          <a:blip r:embed="rId2"/>
          <a:stretch>
            <a:fillRect/>
          </a:stretch>
        </p:blipFill>
        <p:spPr>
          <a:xfrm>
            <a:off x="3716473" y="2143375"/>
            <a:ext cx="5274310" cy="345249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787684783"/>
      </p:ext>
    </p:extLst>
  </p:cSld>
  <p:clrMapOvr>
    <a:masterClrMapping/>
  </p:clrMapOvr>
  <mc:AlternateContent xmlns:mc="http://schemas.openxmlformats.org/markup-compatibility/2006">
    <mc:Choice xmlns:p14="http://schemas.microsoft.com/office/powerpoint/2010/main" Requires="p14">
      <p:transition spd="slow" p14:dur="1600" advClick="0" advTm="4000">
        <p14:conveyor dir="l"/>
      </p:transition>
    </mc:Choice>
    <mc:Fallback>
      <p:transition xmlns:p14="http://schemas.microsoft.com/office/powerpoint/2010/main" spd="slow" advClick="0" advTm="4000">
        <p:fade/>
      </p:transition>
    </mc:Fallback>
  </mc:AlternateContent>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200" dirty="0" smtClean="0"/>
              <a:t>URL</a:t>
            </a:r>
            <a:r>
              <a:rPr lang="en-US" sz="3200" dirty="0" smtClean="0"/>
              <a:t> </a:t>
            </a:r>
            <a:r>
              <a:rPr lang="en-US" sz="3200" dirty="0" smtClean="0"/>
              <a:t>DETECTION </a:t>
            </a:r>
            <a:endParaRPr lang="en-US" sz="3200" dirty="0"/>
          </a:p>
        </p:txBody>
      </p:sp>
      <p:sp>
        <p:nvSpPr>
          <p:cNvPr id="4" name="Content Placeholder 3"/>
          <p:cNvSpPr>
            <a:spLocks noGrp="1"/>
          </p:cNvSpPr>
          <p:nvPr>
            <p:ph sz="half" idx="2"/>
          </p:nvPr>
        </p:nvSpPr>
        <p:spPr>
          <a:xfrm>
            <a:off x="3879455" y="1060617"/>
            <a:ext cx="5092905" cy="3181850"/>
          </a:xfrm>
        </p:spPr>
        <p:txBody>
          <a:bodyPr>
            <a:normAutofit fontScale="70000" lnSpcReduction="20000"/>
          </a:bodyPr>
          <a:lstStyle/>
          <a:p>
            <a:r>
              <a:rPr lang="en-US" altLang="zh-CN" dirty="0"/>
              <a:t>In </a:t>
            </a:r>
            <a:r>
              <a:rPr lang="en-US" altLang="zh-CN" dirty="0" smtClean="0"/>
              <a:t>SVPPLY </a:t>
            </a:r>
            <a:r>
              <a:rPr lang="en-US" altLang="zh-CN" dirty="0"/>
              <a:t>page: show a </a:t>
            </a:r>
            <a:r>
              <a:rPr lang="en-US" altLang="zh-CN" dirty="0" smtClean="0"/>
              <a:t>product </a:t>
            </a:r>
            <a:r>
              <a:rPr lang="en-US" altLang="zh-CN" dirty="0"/>
              <a:t>on sale with price range from 200-500USD.</a:t>
            </a:r>
          </a:p>
          <a:p>
            <a:r>
              <a:rPr lang="en-US" altLang="zh-CN" dirty="0"/>
              <a:t>In </a:t>
            </a:r>
            <a:r>
              <a:rPr lang="en-US" altLang="zh-CN" dirty="0" smtClean="0"/>
              <a:t>original </a:t>
            </a:r>
            <a:r>
              <a:rPr lang="en-US" altLang="zh-CN" dirty="0"/>
              <a:t>page: show the web page doesn’t </a:t>
            </a:r>
            <a:r>
              <a:rPr lang="en-US" altLang="zh-CN" dirty="0" smtClean="0"/>
              <a:t>excites. </a:t>
            </a:r>
            <a:endParaRPr lang="en-US" altLang="zh-CN" dirty="0"/>
          </a:p>
          <a:p>
            <a:r>
              <a:rPr lang="en-US" altLang="zh-CN" dirty="0" smtClean="0"/>
              <a:t>SVPPLY</a:t>
            </a:r>
            <a:r>
              <a:rPr lang="en-US" altLang="zh-CN" dirty="0" smtClean="0"/>
              <a:t> </a:t>
            </a:r>
            <a:r>
              <a:rPr lang="en-US" altLang="zh-CN" dirty="0"/>
              <a:t>original script doesn’t test if web page is still available. To avoid this error, we send request to the website by given </a:t>
            </a:r>
            <a:r>
              <a:rPr lang="en-US" altLang="zh-CN" dirty="0" smtClean="0"/>
              <a:t>URL, </a:t>
            </a:r>
            <a:r>
              <a:rPr lang="en-US" altLang="zh-CN" dirty="0"/>
              <a:t>if the web page doesn’t existed, return a message.  </a:t>
            </a:r>
          </a:p>
        </p:txBody>
      </p:sp>
      <p:pic>
        <p:nvPicPr>
          <p:cNvPr id="6" name="图片 5"/>
          <p:cNvPicPr/>
          <p:nvPr/>
        </p:nvPicPr>
        <p:blipFill>
          <a:blip r:embed="rId2"/>
          <a:stretch>
            <a:fillRect/>
          </a:stretch>
        </p:blipFill>
        <p:spPr>
          <a:xfrm>
            <a:off x="358236" y="1600200"/>
            <a:ext cx="3484926" cy="475562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7" name="图片 6"/>
          <p:cNvPicPr/>
          <p:nvPr/>
        </p:nvPicPr>
        <p:blipFill>
          <a:blip r:embed="rId3"/>
          <a:stretch>
            <a:fillRect/>
          </a:stretch>
        </p:blipFill>
        <p:spPr>
          <a:xfrm>
            <a:off x="4552413" y="4340900"/>
            <a:ext cx="3892633" cy="197564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509521458"/>
      </p:ext>
    </p:extLst>
  </p:cSld>
  <p:clrMapOvr>
    <a:masterClrMapping/>
  </p:clrMapOvr>
  <mc:AlternateContent xmlns:mc="http://schemas.openxmlformats.org/markup-compatibility/2006">
    <mc:Choice xmlns:p14="http://schemas.microsoft.com/office/powerpoint/2010/main" Requires="p14">
      <p:transition spd="slow" p14:dur="1600" advClick="0" advTm="4000">
        <p14:conveyor dir="l"/>
      </p:transition>
    </mc:Choice>
    <mc:Fallback>
      <p:transition xmlns:p14="http://schemas.microsoft.com/office/powerpoint/2010/main" spd="slow" advClick="0" advTm="4000">
        <p:fade/>
      </p:transition>
    </mc:Fallback>
  </mc:AlternateContent>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200" dirty="0" smtClean="0"/>
              <a:t>BALANCE WEIGHTING SYSTEM</a:t>
            </a:r>
            <a:endParaRPr lang="en-US" sz="3200" dirty="0"/>
          </a:p>
        </p:txBody>
      </p:sp>
      <p:sp>
        <p:nvSpPr>
          <p:cNvPr id="4" name="Content Placeholder 3"/>
          <p:cNvSpPr>
            <a:spLocks noGrp="1"/>
          </p:cNvSpPr>
          <p:nvPr>
            <p:ph sz="half" idx="2"/>
          </p:nvPr>
        </p:nvSpPr>
        <p:spPr>
          <a:xfrm>
            <a:off x="182248" y="1600201"/>
            <a:ext cx="3064880" cy="4007810"/>
          </a:xfrm>
        </p:spPr>
        <p:txBody>
          <a:bodyPr>
            <a:normAutofit fontScale="85000" lnSpcReduction="10000"/>
          </a:bodyPr>
          <a:lstStyle/>
          <a:p>
            <a:r>
              <a:rPr lang="en-US" altLang="zh-CN" dirty="0"/>
              <a:t>In product list page, when add a new product, </a:t>
            </a:r>
            <a:r>
              <a:rPr lang="en-US" altLang="zh-CN" dirty="0" smtClean="0"/>
              <a:t>SVPPLY’s </a:t>
            </a:r>
            <a:r>
              <a:rPr lang="en-US" altLang="zh-CN" dirty="0"/>
              <a:t>script catch the wrong price which is bold. </a:t>
            </a:r>
          </a:p>
          <a:p>
            <a:r>
              <a:rPr lang="en-US" altLang="zh-CN" dirty="0"/>
              <a:t>To avoid this error, we reduce the weight if the price is bold in product list pages.  </a:t>
            </a:r>
          </a:p>
        </p:txBody>
      </p:sp>
      <p:pic>
        <p:nvPicPr>
          <p:cNvPr id="8" name="图片 7"/>
          <p:cNvPicPr/>
          <p:nvPr/>
        </p:nvPicPr>
        <p:blipFill>
          <a:blip r:embed="rId2"/>
          <a:stretch>
            <a:fillRect/>
          </a:stretch>
        </p:blipFill>
        <p:spPr>
          <a:xfrm>
            <a:off x="3194756" y="1964105"/>
            <a:ext cx="5721895" cy="347368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861835960"/>
      </p:ext>
    </p:extLst>
  </p:cSld>
  <p:clrMapOvr>
    <a:masterClrMapping/>
  </p:clrMapOvr>
  <mc:AlternateContent xmlns:mc="http://schemas.openxmlformats.org/markup-compatibility/2006">
    <mc:Choice xmlns:p14="http://schemas.microsoft.com/office/powerpoint/2010/main" Requires="p14">
      <p:transition spd="slow" p14:dur="1600" advClick="0" advTm="4000">
        <p14:conveyor dir="l"/>
      </p:transition>
    </mc:Choice>
    <mc:Fallback>
      <p:transition xmlns:p14="http://schemas.microsoft.com/office/powerpoint/2010/main" spd="slow" advClick="0" advTm="4000">
        <p:fade/>
      </p:transition>
    </mc:Fallback>
  </mc:AlternateContent>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HOW AMAZING WE ARE</a:t>
            </a:r>
            <a:endParaRPr kumimoji="1" lang="zh-CN" altLang="en-US" dirty="0"/>
          </a:p>
        </p:txBody>
      </p:sp>
      <p:sp>
        <p:nvSpPr>
          <p:cNvPr id="3" name="文本占位符 2"/>
          <p:cNvSpPr>
            <a:spLocks noGrp="1"/>
          </p:cNvSpPr>
          <p:nvPr>
            <p:ph type="body" idx="1"/>
          </p:nvPr>
        </p:nvSpPr>
        <p:spPr/>
        <p:txBody>
          <a:bodyPr/>
          <a:lstStyle/>
          <a:p>
            <a:endParaRPr kumimoji="1" lang="zh-CN" altLang="en-US"/>
          </a:p>
        </p:txBody>
      </p:sp>
    </p:spTree>
    <p:extLst>
      <p:ext uri="{BB962C8B-B14F-4D97-AF65-F5344CB8AC3E}">
        <p14:creationId xmlns:p14="http://schemas.microsoft.com/office/powerpoint/2010/main" val="2320489445"/>
      </p:ext>
    </p:extLst>
  </p:cSld>
  <p:clrMapOvr>
    <a:masterClrMapping/>
  </p:clrMapOvr>
  <mc:AlternateContent xmlns:mc="http://schemas.openxmlformats.org/markup-compatibility/2006">
    <mc:Choice xmlns:p14="http://schemas.microsoft.com/office/powerpoint/2010/main" Requires="p14">
      <p:transition spd="slow" p14:dur="1600" advClick="0" advTm="1000">
        <p14:conveyor dir="l"/>
      </p:transition>
    </mc:Choice>
    <mc:Fallback>
      <p:transition xmlns:p14="http://schemas.microsoft.com/office/powerpoint/2010/main" spd="slow" advClick="0" advTm="1000">
        <p:fade/>
      </p:transition>
    </mc:Fallback>
  </mc:AlternateContent>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kumimoji="1" lang="en-US" altLang="zh-CN" dirty="0"/>
              <a:t>Performance</a:t>
            </a:r>
            <a:endParaRPr kumimoji="1" lang="zh-CN" altLang="en-US"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2912310340"/>
              </p:ext>
            </p:extLst>
          </p:nvPr>
        </p:nvGraphicFramePr>
        <p:xfrm>
          <a:off x="457200" y="1600200"/>
          <a:ext cx="8229600" cy="452596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665729239"/>
      </p:ext>
    </p:extLst>
  </p:cSld>
  <p:clrMapOvr>
    <a:masterClrMapping/>
  </p:clrMapOvr>
  <mc:AlternateContent xmlns:mc="http://schemas.openxmlformats.org/markup-compatibility/2006">
    <mc:Choice xmlns:p14="http://schemas.microsoft.com/office/powerpoint/2010/main" Requires="p14">
      <p:transition spd="slow" p14:dur="1600" advClick="0" advTm="2000">
        <p14:conveyor dir="l"/>
      </p:transition>
    </mc:Choice>
    <mc:Fallback>
      <p:transition xmlns:p14="http://schemas.microsoft.com/office/powerpoint/2010/main" spd="slow" advClick="0" advTm="2000">
        <p:fade/>
      </p:transition>
    </mc:Fallback>
  </mc:AlternateContent>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kumimoji="1" lang="en-US" altLang="zh-CN" dirty="0" smtClean="0"/>
              <a:t>OUR AMAZING TEAM</a:t>
            </a:r>
            <a:endParaRPr kumimoji="1" lang="zh-CN" altLang="en-US" dirty="0"/>
          </a:p>
        </p:txBody>
      </p:sp>
      <p:sp>
        <p:nvSpPr>
          <p:cNvPr id="5" name="副标题 2"/>
          <p:cNvSpPr txBox="1">
            <a:spLocks/>
          </p:cNvSpPr>
          <p:nvPr/>
        </p:nvSpPr>
        <p:spPr>
          <a:xfrm>
            <a:off x="6363318" y="4760768"/>
            <a:ext cx="2539990" cy="762000"/>
          </a:xfrm>
          <a:prstGeom prst="rect">
            <a:avLst/>
          </a:prstGeom>
        </p:spPr>
        <p:txBody>
          <a:bodyPr vert="horz" lIns="91440" tIns="45720" rIns="91440" bIns="45720" rtlCol="0" anchor="ctr">
            <a:normAutofit fontScale="92500" lnSpcReduction="10000"/>
          </a:bodyPr>
          <a:lstStyle>
            <a:lvl1pPr marL="342900" indent="-342900" algn="l" defTabSz="914400" rtl="0" eaLnBrk="1" latinLnBrk="0" hangingPunct="1">
              <a:lnSpc>
                <a:spcPct val="150000"/>
              </a:lnSpc>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lnSpc>
                <a:spcPct val="150000"/>
              </a:lnSpc>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150000"/>
              </a:lnSpc>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150000"/>
              </a:lnSpc>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150000"/>
              </a:lnSpc>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altLang="zh-CN" dirty="0" smtClean="0"/>
              <a:t>Zheng Qin</a:t>
            </a:r>
            <a:endParaRPr lang="en-US" altLang="zh-CN" dirty="0" smtClean="0"/>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1972" y="2039742"/>
            <a:ext cx="2381250" cy="238125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7" name="副标题 2"/>
          <p:cNvSpPr txBox="1">
            <a:spLocks/>
          </p:cNvSpPr>
          <p:nvPr/>
        </p:nvSpPr>
        <p:spPr>
          <a:xfrm>
            <a:off x="252428" y="4663474"/>
            <a:ext cx="3124200" cy="12192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altLang="zh-CN" dirty="0" smtClean="0"/>
              <a:t>Sebastian</a:t>
            </a:r>
            <a:r>
              <a:rPr lang="en-US" altLang="zh-CN" dirty="0"/>
              <a:t> </a:t>
            </a:r>
            <a:r>
              <a:rPr lang="en-US" altLang="zh-CN" dirty="0" smtClean="0"/>
              <a:t>Vasquez </a:t>
            </a:r>
            <a:r>
              <a:rPr lang="en-US" altLang="zh-CN" dirty="0" smtClean="0"/>
              <a:t> </a:t>
            </a:r>
            <a:endParaRPr lang="zh-CN" altLang="en-US" dirty="0"/>
          </a:p>
        </p:txBody>
      </p:sp>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84447" y="2039742"/>
            <a:ext cx="2381250" cy="238125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9" name="图片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40908" y="2047760"/>
            <a:ext cx="2381250" cy="238125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0" name="副标题 2"/>
          <p:cNvSpPr txBox="1">
            <a:spLocks/>
          </p:cNvSpPr>
          <p:nvPr/>
        </p:nvSpPr>
        <p:spPr>
          <a:xfrm>
            <a:off x="3667094" y="4889710"/>
            <a:ext cx="2381250" cy="7620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altLang="zh-CN" dirty="0" smtClean="0"/>
              <a:t>Xiaoyu Shan</a:t>
            </a:r>
            <a:endParaRPr lang="zh-CN" altLang="en-US" dirty="0"/>
          </a:p>
        </p:txBody>
      </p:sp>
    </p:spTree>
    <p:extLst>
      <p:ext uri="{BB962C8B-B14F-4D97-AF65-F5344CB8AC3E}">
        <p14:creationId xmlns:p14="http://schemas.microsoft.com/office/powerpoint/2010/main" val="3822196659"/>
      </p:ext>
    </p:extLst>
  </p:cSld>
  <p:clrMapOvr>
    <a:masterClrMapping/>
  </p:clrMapOvr>
  <mc:AlternateContent xmlns:mc="http://schemas.openxmlformats.org/markup-compatibility/2006">
    <mc:Choice xmlns:p14="http://schemas.microsoft.com/office/powerpoint/2010/main" Requires="p14">
      <p:transition spd="slow" p14:dur="1600" advClick="0" advTm="2000">
        <p14:conveyor dir="l"/>
      </p:transition>
    </mc:Choice>
    <mc:Fallback>
      <p:transition xmlns:p14="http://schemas.microsoft.com/office/powerpoint/2010/main" spd="slow" advClick="0" advTm="2000">
        <p:fade/>
      </p:transition>
    </mc:Fallback>
  </mc:AlternateContent>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THANK  YOU</a:t>
            </a:r>
            <a:endParaRPr kumimoji="1" lang="zh-CN" altLang="en-US" dirty="0"/>
          </a:p>
        </p:txBody>
      </p:sp>
      <p:sp>
        <p:nvSpPr>
          <p:cNvPr id="3" name="文本占位符 2"/>
          <p:cNvSpPr>
            <a:spLocks noGrp="1"/>
          </p:cNvSpPr>
          <p:nvPr>
            <p:ph type="body" idx="1"/>
          </p:nvPr>
        </p:nvSpPr>
        <p:spPr/>
        <p:txBody>
          <a:bodyPr/>
          <a:lstStyle/>
          <a:p>
            <a:endParaRPr kumimoji="1" lang="zh-CN" altLang="en-US"/>
          </a:p>
        </p:txBody>
      </p:sp>
    </p:spTree>
    <p:extLst>
      <p:ext uri="{BB962C8B-B14F-4D97-AF65-F5344CB8AC3E}">
        <p14:creationId xmlns:p14="http://schemas.microsoft.com/office/powerpoint/2010/main" val="600288872"/>
      </p:ext>
    </p:extLst>
  </p:cSld>
  <p:clrMapOvr>
    <a:masterClrMapping/>
  </p:clrMapOvr>
  <mc:AlternateContent xmlns:mc="http://schemas.openxmlformats.org/markup-compatibility/2006">
    <mc:Choice xmlns:p14="http://schemas.microsoft.com/office/powerpoint/2010/main" Requires="p14">
      <p:transition spd="slow" p14:dur="1600" advClick="0" advTm="3000">
        <p14:conveyor dir="l"/>
      </p:transition>
    </mc:Choice>
    <mc:Fallback>
      <p:transition xmlns:p14="http://schemas.microsoft.com/office/powerpoint/2010/main" spd="slow" advClick="0" advTm="3000">
        <p:fade/>
      </p:transition>
    </mc:Fallback>
  </mc:AlternateContent>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err="1" smtClean="0"/>
              <a:t>Svpply’s</a:t>
            </a:r>
            <a:r>
              <a:rPr kumimoji="1" lang="en-US" altLang="zh-CN" dirty="0" smtClean="0"/>
              <a:t> problem</a:t>
            </a:r>
            <a:endParaRPr kumimoji="1" lang="zh-CN" altLang="en-US" dirty="0"/>
          </a:p>
        </p:txBody>
      </p:sp>
      <p:sp>
        <p:nvSpPr>
          <p:cNvPr id="3" name="文本占位符 2"/>
          <p:cNvSpPr>
            <a:spLocks noGrp="1"/>
          </p:cNvSpPr>
          <p:nvPr>
            <p:ph type="body" idx="1"/>
          </p:nvPr>
        </p:nvSpPr>
        <p:spPr/>
        <p:txBody>
          <a:bodyPr/>
          <a:lstStyle/>
          <a:p>
            <a:endParaRPr kumimoji="1" lang="zh-CN" altLang="en-US"/>
          </a:p>
        </p:txBody>
      </p:sp>
    </p:spTree>
    <p:extLst>
      <p:ext uri="{BB962C8B-B14F-4D97-AF65-F5344CB8AC3E}">
        <p14:creationId xmlns:p14="http://schemas.microsoft.com/office/powerpoint/2010/main" val="3505797637"/>
      </p:ext>
    </p:extLst>
  </p:cSld>
  <p:clrMapOvr>
    <a:masterClrMapping/>
  </p:clrMapOvr>
  <mc:AlternateContent xmlns:mc="http://schemas.openxmlformats.org/markup-compatibility/2006">
    <mc:Choice xmlns:p14="http://schemas.microsoft.com/office/powerpoint/2010/main" Requires="p14">
      <p:transition spd="slow" p14:dur="1600" advClick="0" advTm="1000">
        <p14:conveyor dir="l"/>
      </p:transition>
    </mc:Choice>
    <mc:Fallback>
      <p:transition xmlns:p14="http://schemas.microsoft.com/office/powerpoint/2010/main" spd="slow" advClick="0" advTm="1000">
        <p:fade/>
      </p:transition>
    </mc:Fallback>
  </mc:AlternateContent>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PRICE CHANGED</a:t>
            </a:r>
            <a:endParaRPr lang="en-US" dirty="0"/>
          </a:p>
        </p:txBody>
      </p:sp>
      <p:sp>
        <p:nvSpPr>
          <p:cNvPr id="3" name="Text Placeholder 2"/>
          <p:cNvSpPr>
            <a:spLocks noGrp="1"/>
          </p:cNvSpPr>
          <p:nvPr>
            <p:ph type="body" idx="1"/>
          </p:nvPr>
        </p:nvSpPr>
        <p:spPr/>
        <p:txBody>
          <a:bodyPr/>
          <a:lstStyle/>
          <a:p>
            <a:r>
              <a:rPr lang="en-US" dirty="0" smtClean="0"/>
              <a:t>WHEN ADDED TO SVPPLY</a:t>
            </a:r>
            <a:endParaRPr lang="en-US" dirty="0"/>
          </a:p>
        </p:txBody>
      </p:sp>
      <p:pic>
        <p:nvPicPr>
          <p:cNvPr id="7" name="Content Placeholder 6"/>
          <p:cNvPicPr>
            <a:picLocks noGrp="1" noChangeAspect="1"/>
          </p:cNvPicPr>
          <p:nvPr>
            <p:ph sz="half" idx="2"/>
          </p:nvPr>
        </p:nvPicPr>
        <p:blipFill>
          <a:blip r:embed="rId2" cstate="email">
            <a:extLst>
              <a:ext uri="{28A0092B-C50C-407E-A947-70E740481C1C}">
                <a14:useLocalDpi xmlns:a14="http://schemas.microsoft.com/office/drawing/2010/main" val="0"/>
              </a:ext>
            </a:extLst>
          </a:blip>
          <a:stretch>
            <a:fillRect/>
          </a:stretch>
        </p:blipFill>
        <p:spPr>
          <a:xfrm>
            <a:off x="457200" y="2295637"/>
            <a:ext cx="3519714" cy="331856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5" name="Text Placeholder 4"/>
          <p:cNvSpPr>
            <a:spLocks noGrp="1"/>
          </p:cNvSpPr>
          <p:nvPr>
            <p:ph type="body" sz="quarter" idx="3"/>
          </p:nvPr>
        </p:nvSpPr>
        <p:spPr/>
        <p:txBody>
          <a:bodyPr/>
          <a:lstStyle/>
          <a:p>
            <a:r>
              <a:rPr lang="en-US" dirty="0" smtClean="0"/>
              <a:t>TODAY AT PRODUCT’S WEBSITE</a:t>
            </a:r>
            <a:endParaRPr lang="en-US" dirty="0"/>
          </a:p>
        </p:txBody>
      </p:sp>
      <p:pic>
        <p:nvPicPr>
          <p:cNvPr id="8" name="Content Placeholder 7"/>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4989513" y="2280448"/>
            <a:ext cx="2824600" cy="275701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89513" y="4909348"/>
            <a:ext cx="2857500" cy="70485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058575659"/>
      </p:ext>
    </p:extLst>
  </p:cSld>
  <p:clrMapOvr>
    <a:masterClrMapping/>
  </p:clrMapOvr>
  <mc:AlternateContent xmlns:mc="http://schemas.openxmlformats.org/markup-compatibility/2006">
    <mc:Choice xmlns:p14="http://schemas.microsoft.com/office/powerpoint/2010/main" Requires="p14">
      <p:transition spd="slow" p14:dur="1600" advClick="0" advTm="2000">
        <p14:conveyor dir="l"/>
      </p:transition>
    </mc:Choice>
    <mc:Fallback>
      <p:transition xmlns:p14="http://schemas.microsoft.com/office/powerpoint/2010/main" spd="slow" advClick="0" advTm="2000">
        <p:fade/>
      </p:transition>
    </mc:Fallback>
  </mc:AlternateContent>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PRICED CHANGED</a:t>
            </a:r>
            <a:endParaRPr lang="en-US" dirty="0"/>
          </a:p>
        </p:txBody>
      </p:sp>
      <p:sp>
        <p:nvSpPr>
          <p:cNvPr id="3" name="Text Placeholder 2"/>
          <p:cNvSpPr>
            <a:spLocks noGrp="1"/>
          </p:cNvSpPr>
          <p:nvPr>
            <p:ph type="body" idx="1"/>
          </p:nvPr>
        </p:nvSpPr>
        <p:spPr/>
        <p:txBody>
          <a:bodyPr/>
          <a:lstStyle/>
          <a:p>
            <a:r>
              <a:rPr lang="en-US" dirty="0" smtClean="0"/>
              <a:t>WHEN ADDED TO SVPPLY</a:t>
            </a:r>
            <a:endParaRPr lang="en-US" dirty="0"/>
          </a:p>
        </p:txBody>
      </p:sp>
      <p:pic>
        <p:nvPicPr>
          <p:cNvPr id="7" name="Content Placeholder 6"/>
          <p:cNvPicPr>
            <a:picLocks noGrp="1" noChangeAspect="1"/>
          </p:cNvPicPr>
          <p:nvPr>
            <p:ph sz="half" idx="2"/>
          </p:nvPr>
        </p:nvPicPr>
        <p:blipFill>
          <a:blip r:embed="rId2" cstate="email">
            <a:extLst>
              <a:ext uri="{28A0092B-C50C-407E-A947-70E740481C1C}">
                <a14:useLocalDpi xmlns:a14="http://schemas.microsoft.com/office/drawing/2010/main" val="0"/>
              </a:ext>
            </a:extLst>
          </a:blip>
          <a:stretch>
            <a:fillRect/>
          </a:stretch>
        </p:blipFill>
        <p:spPr>
          <a:xfrm>
            <a:off x="5321483" y="2174875"/>
            <a:ext cx="2459549" cy="395128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5" name="Text Placeholder 4"/>
          <p:cNvSpPr>
            <a:spLocks noGrp="1"/>
          </p:cNvSpPr>
          <p:nvPr>
            <p:ph type="body" sz="quarter" idx="3"/>
          </p:nvPr>
        </p:nvSpPr>
        <p:spPr/>
        <p:txBody>
          <a:bodyPr/>
          <a:lstStyle/>
          <a:p>
            <a:r>
              <a:rPr lang="en-US" dirty="0" smtClean="0"/>
              <a:t>TODAY AT PRODUCT’S WEBSITE</a:t>
            </a:r>
            <a:endParaRPr lang="en-US" dirty="0"/>
          </a:p>
        </p:txBody>
      </p:sp>
      <p:pic>
        <p:nvPicPr>
          <p:cNvPr id="8" name="Content Placeholder 7"/>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4834829" y="5511013"/>
            <a:ext cx="3333750" cy="73342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9902" y="2230444"/>
            <a:ext cx="2690699" cy="401399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526434940"/>
      </p:ext>
    </p:extLst>
  </p:cSld>
  <p:clrMapOvr>
    <a:masterClrMapping/>
  </p:clrMapOvr>
  <mc:AlternateContent xmlns:mc="http://schemas.openxmlformats.org/markup-compatibility/2006">
    <mc:Choice xmlns:p14="http://schemas.microsoft.com/office/powerpoint/2010/main" Requires="p14">
      <p:transition spd="slow" p14:dur="1600" advClick="0" advTm="2000">
        <p14:conveyor dir="l"/>
      </p:transition>
    </mc:Choice>
    <mc:Fallback>
      <p:transition xmlns:p14="http://schemas.microsoft.com/office/powerpoint/2010/main" spd="slow" advClick="0" advTm="2000">
        <p:fade/>
      </p:transition>
    </mc:Fallback>
  </mc:AlternateContent>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PRODUCT NOT AVAILABLE</a:t>
            </a:r>
            <a:endParaRPr lang="en-US" dirty="0"/>
          </a:p>
        </p:txBody>
      </p:sp>
      <p:sp>
        <p:nvSpPr>
          <p:cNvPr id="3" name="Text Placeholder 2"/>
          <p:cNvSpPr>
            <a:spLocks noGrp="1"/>
          </p:cNvSpPr>
          <p:nvPr>
            <p:ph type="body" idx="1"/>
          </p:nvPr>
        </p:nvSpPr>
        <p:spPr/>
        <p:txBody>
          <a:bodyPr/>
          <a:lstStyle/>
          <a:p>
            <a:r>
              <a:rPr lang="en-US" dirty="0" smtClean="0"/>
              <a:t>WHEN ADDED TO SVPPLY</a:t>
            </a:r>
            <a:endParaRPr lang="en-US" dirty="0"/>
          </a:p>
        </p:txBody>
      </p:sp>
      <p:pic>
        <p:nvPicPr>
          <p:cNvPr id="7" name="Content Placeholder 6"/>
          <p:cNvPicPr>
            <a:picLocks noGrp="1" noChangeAspect="1"/>
          </p:cNvPicPr>
          <p:nvPr>
            <p:ph sz="half" idx="2"/>
          </p:nvPr>
        </p:nvPicPr>
        <p:blipFill>
          <a:blip r:embed="rId2" cstate="email">
            <a:extLst>
              <a:ext uri="{28A0092B-C50C-407E-A947-70E740481C1C}">
                <a14:useLocalDpi xmlns:a14="http://schemas.microsoft.com/office/drawing/2010/main" val="0"/>
              </a:ext>
            </a:extLst>
          </a:blip>
          <a:stretch>
            <a:fillRect/>
          </a:stretch>
        </p:blipFill>
        <p:spPr>
          <a:xfrm>
            <a:off x="457200" y="2494954"/>
            <a:ext cx="3718883" cy="304780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5" name="Text Placeholder 4"/>
          <p:cNvSpPr>
            <a:spLocks noGrp="1"/>
          </p:cNvSpPr>
          <p:nvPr>
            <p:ph type="body" sz="quarter" idx="3"/>
          </p:nvPr>
        </p:nvSpPr>
        <p:spPr/>
        <p:txBody>
          <a:bodyPr/>
          <a:lstStyle/>
          <a:p>
            <a:r>
              <a:rPr lang="en-US" dirty="0" smtClean="0"/>
              <a:t>TODAY AT PRODUCT’S WEBSITE</a:t>
            </a:r>
            <a:endParaRPr lang="en-US" dirty="0"/>
          </a:p>
        </p:txBody>
      </p:sp>
      <p:pic>
        <p:nvPicPr>
          <p:cNvPr id="8" name="Content Placeholder 7"/>
          <p:cNvPicPr>
            <a:picLocks noGrp="1" noChangeAspect="1"/>
          </p:cNvPicPr>
          <p:nvPr>
            <p:ph sz="quarter" idx="4"/>
          </p:nvPr>
        </p:nvPicPr>
        <p:blipFill>
          <a:blip r:embed="rId3" cstate="email">
            <a:extLst>
              <a:ext uri="{28A0092B-C50C-407E-A947-70E740481C1C}">
                <a14:useLocalDpi xmlns:a14="http://schemas.microsoft.com/office/drawing/2010/main" val="0"/>
              </a:ext>
            </a:extLst>
          </a:blip>
          <a:stretch>
            <a:fillRect/>
          </a:stretch>
        </p:blipFill>
        <p:spPr>
          <a:xfrm>
            <a:off x="4497388" y="2483436"/>
            <a:ext cx="4440721" cy="305932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726012082"/>
      </p:ext>
    </p:extLst>
  </p:cSld>
  <p:clrMapOvr>
    <a:masterClrMapping/>
  </p:clrMapOvr>
  <mc:AlternateContent xmlns:mc="http://schemas.openxmlformats.org/markup-compatibility/2006">
    <mc:Choice xmlns:p14="http://schemas.microsoft.com/office/powerpoint/2010/main" Requires="p14">
      <p:transition spd="slow" p14:dur="1600" advClick="0" advTm="2000">
        <p14:conveyor dir="l"/>
      </p:transition>
    </mc:Choice>
    <mc:Fallback>
      <p:transition xmlns:p14="http://schemas.microsoft.com/office/powerpoint/2010/main" spd="slow" advClick="0" advTm="2000">
        <p:fade/>
      </p:transition>
    </mc:Fallback>
  </mc:AlternateContent>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OUR </a:t>
            </a:r>
            <a:r>
              <a:rPr kumimoji="1" lang="en-US" altLang="zh-CN" dirty="0" err="1" smtClean="0"/>
              <a:t>SolutionS</a:t>
            </a:r>
            <a:endParaRPr kumimoji="1" lang="zh-CN" altLang="en-US" dirty="0"/>
          </a:p>
        </p:txBody>
      </p:sp>
      <p:sp>
        <p:nvSpPr>
          <p:cNvPr id="3" name="文本占位符 2"/>
          <p:cNvSpPr>
            <a:spLocks noGrp="1"/>
          </p:cNvSpPr>
          <p:nvPr>
            <p:ph type="body" idx="1"/>
          </p:nvPr>
        </p:nvSpPr>
        <p:spPr/>
        <p:txBody>
          <a:bodyPr/>
          <a:lstStyle/>
          <a:p>
            <a:endParaRPr kumimoji="1" lang="zh-CN" altLang="en-US" dirty="0"/>
          </a:p>
        </p:txBody>
      </p:sp>
    </p:spTree>
    <p:extLst>
      <p:ext uri="{BB962C8B-B14F-4D97-AF65-F5344CB8AC3E}">
        <p14:creationId xmlns:p14="http://schemas.microsoft.com/office/powerpoint/2010/main" val="3427667953"/>
      </p:ext>
    </p:extLst>
  </p:cSld>
  <p:clrMapOvr>
    <a:masterClrMapping/>
  </p:clrMapOvr>
  <mc:AlternateContent xmlns:mc="http://schemas.openxmlformats.org/markup-compatibility/2006">
    <mc:Choice xmlns:p14="http://schemas.microsoft.com/office/powerpoint/2010/main" Requires="p14">
      <p:transition spd="slow" p14:dur="1600" advClick="0" advTm="1000">
        <p14:conveyor dir="l"/>
      </p:transition>
    </mc:Choice>
    <mc:Fallback>
      <p:transition xmlns:p14="http://schemas.microsoft.com/office/powerpoint/2010/main" spd="slow" advClick="0" advTm="1000">
        <p:fade/>
      </p:transition>
    </mc:Fallback>
  </mc:AlternateContent>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200" dirty="0" smtClean="0"/>
              <a:t>USING SPIDER TO UPDATE INFO </a:t>
            </a:r>
            <a:endParaRPr lang="en-US" sz="3200" dirty="0"/>
          </a:p>
        </p:txBody>
      </p:sp>
      <p:sp>
        <p:nvSpPr>
          <p:cNvPr id="4" name="Content Placeholder 3"/>
          <p:cNvSpPr>
            <a:spLocks noGrp="1"/>
          </p:cNvSpPr>
          <p:nvPr>
            <p:ph sz="half" idx="2"/>
          </p:nvPr>
        </p:nvSpPr>
        <p:spPr>
          <a:xfrm>
            <a:off x="4104851" y="3247319"/>
            <a:ext cx="4851400" cy="3397055"/>
          </a:xfrm>
        </p:spPr>
        <p:txBody>
          <a:bodyPr>
            <a:noAutofit/>
          </a:bodyPr>
          <a:lstStyle/>
          <a:p>
            <a:r>
              <a:rPr lang="en-US" altLang="zh-CN" sz="1600" dirty="0"/>
              <a:t>In </a:t>
            </a:r>
            <a:r>
              <a:rPr lang="en-US" altLang="zh-CN" sz="1600" dirty="0" smtClean="0"/>
              <a:t>SVPPLY </a:t>
            </a:r>
            <a:r>
              <a:rPr lang="en-US" altLang="zh-CN" sz="1600" dirty="0"/>
              <a:t>page: show a </a:t>
            </a:r>
            <a:r>
              <a:rPr lang="en-US" altLang="zh-CN" sz="1600" dirty="0" smtClean="0"/>
              <a:t>product </a:t>
            </a:r>
            <a:r>
              <a:rPr lang="en-US" altLang="zh-CN" sz="1600" dirty="0"/>
              <a:t>on sale with price range from 200-500USD.</a:t>
            </a:r>
          </a:p>
          <a:p>
            <a:r>
              <a:rPr lang="en-US" altLang="zh-CN" sz="1600" dirty="0"/>
              <a:t>In </a:t>
            </a:r>
            <a:r>
              <a:rPr lang="en-US" altLang="zh-CN" sz="1600" dirty="0" smtClean="0"/>
              <a:t>original </a:t>
            </a:r>
            <a:r>
              <a:rPr lang="en-US" altLang="zh-CN" sz="1600" dirty="0"/>
              <a:t>page: show the product has already sold.</a:t>
            </a:r>
          </a:p>
          <a:p>
            <a:r>
              <a:rPr lang="en-US" altLang="zh-CN" sz="1600" dirty="0"/>
              <a:t>This is because, for non-API website, </a:t>
            </a:r>
            <a:r>
              <a:rPr lang="en-US" altLang="zh-CN" sz="1600" dirty="0" smtClean="0"/>
              <a:t>SVPPLY</a:t>
            </a:r>
            <a:r>
              <a:rPr lang="en-US" altLang="zh-CN" sz="1600" dirty="0" smtClean="0"/>
              <a:t> </a:t>
            </a:r>
            <a:r>
              <a:rPr lang="en-US" altLang="zh-CN" sz="1600" dirty="0"/>
              <a:t>has no way to update information of </a:t>
            </a:r>
            <a:r>
              <a:rPr lang="en-US" altLang="zh-CN" sz="1600" dirty="0" smtClean="0"/>
              <a:t>products. </a:t>
            </a:r>
            <a:endParaRPr lang="en-US" altLang="zh-CN" sz="1600" dirty="0"/>
          </a:p>
          <a:p>
            <a:r>
              <a:rPr lang="en-US" altLang="zh-CN" sz="1600" dirty="0"/>
              <a:t>We run spider frequently to check if the information in original websites updated.  </a:t>
            </a:r>
          </a:p>
        </p:txBody>
      </p:sp>
      <p:pic>
        <p:nvPicPr>
          <p:cNvPr id="6" name="图片 5" descr="C:\Users\Shan Xiaoyu\Desktop\学习\ITP\errorcasescreen\搜狗截图13年05月11日1529_5.png"/>
          <p:cNvPicPr/>
          <p:nvPr/>
        </p:nvPicPr>
        <p:blipFill>
          <a:blip r:embed="rId2">
            <a:extLst>
              <a:ext uri="{28A0092B-C50C-407E-A947-70E740481C1C}">
                <a14:useLocalDpi xmlns:a14="http://schemas.microsoft.com/office/drawing/2010/main" val="0"/>
              </a:ext>
            </a:extLst>
          </a:blip>
          <a:srcRect/>
          <a:stretch>
            <a:fillRect/>
          </a:stretch>
        </p:blipFill>
        <p:spPr bwMode="auto">
          <a:xfrm>
            <a:off x="287337" y="1235075"/>
            <a:ext cx="3725863" cy="491172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8" name="图片 7" descr="C:\Users\Shan Xiaoyu\Desktop\学习\ITP\errorcasescreen\搜狗截图13年05月11日1529_6.png"/>
          <p:cNvPicPr/>
          <p:nvPr/>
        </p:nvPicPr>
        <p:blipFill>
          <a:blip r:embed="rId3">
            <a:extLst>
              <a:ext uri="{28A0092B-C50C-407E-A947-70E740481C1C}">
                <a14:useLocalDpi xmlns:a14="http://schemas.microsoft.com/office/drawing/2010/main" val="0"/>
              </a:ext>
            </a:extLst>
          </a:blip>
          <a:srcRect/>
          <a:stretch>
            <a:fillRect/>
          </a:stretch>
        </p:blipFill>
        <p:spPr bwMode="auto">
          <a:xfrm>
            <a:off x="4552950" y="1235075"/>
            <a:ext cx="4133850" cy="233362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78529328"/>
      </p:ext>
    </p:extLst>
  </p:cSld>
  <p:clrMapOvr>
    <a:masterClrMapping/>
  </p:clrMapOvr>
  <mc:AlternateContent xmlns:mc="http://schemas.openxmlformats.org/markup-compatibility/2006">
    <mc:Choice xmlns:p14="http://schemas.microsoft.com/office/powerpoint/2010/main" Requires="p14">
      <p:transition spd="slow" p14:dur="1600" advClick="0" advTm="4000">
        <p14:conveyor dir="l"/>
      </p:transition>
    </mc:Choice>
    <mc:Fallback>
      <p:transition xmlns:p14="http://schemas.microsoft.com/office/powerpoint/2010/main" spd="slow" advClick="0" advTm="4000">
        <p:fade/>
      </p:transition>
    </mc:Fallback>
  </mc:AlternateContent>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200" dirty="0" smtClean="0"/>
              <a:t>FONT DIFFERENCES IN PRODUCT LIST PAGES</a:t>
            </a:r>
            <a:endParaRPr lang="en-US" sz="3200" dirty="0"/>
          </a:p>
        </p:txBody>
      </p:sp>
      <p:sp>
        <p:nvSpPr>
          <p:cNvPr id="4" name="Content Placeholder 3"/>
          <p:cNvSpPr>
            <a:spLocks noGrp="1"/>
          </p:cNvSpPr>
          <p:nvPr>
            <p:ph sz="half" idx="2"/>
          </p:nvPr>
        </p:nvSpPr>
        <p:spPr>
          <a:xfrm>
            <a:off x="457200" y="2186703"/>
            <a:ext cx="4040188" cy="3732403"/>
          </a:xfrm>
        </p:spPr>
        <p:txBody>
          <a:bodyPr/>
          <a:lstStyle/>
          <a:p>
            <a:pPr marL="0" indent="0">
              <a:buNone/>
            </a:pPr>
            <a:r>
              <a:rPr lang="en-US" dirty="0" smtClean="0"/>
              <a:t>The previous solution would determine $50 as the price for either of the products because of the bigger font. By lowering this weighting for product list pages we increased accuracy. </a:t>
            </a:r>
            <a:endParaRPr lang="en-US" dirty="0"/>
          </a:p>
        </p:txBody>
      </p:sp>
      <p:pic>
        <p:nvPicPr>
          <p:cNvPr id="7" name="Content Placeholder 6"/>
          <p:cNvPicPr>
            <a:picLocks noGrp="1" noChangeAspect="1"/>
          </p:cNvPicPr>
          <p:nvPr>
            <p:ph sz="quarter" idx="4"/>
          </p:nvPr>
        </p:nvPicPr>
        <p:blipFill>
          <a:blip r:embed="rId2" cstate="email">
            <a:extLst>
              <a:ext uri="{28A0092B-C50C-407E-A947-70E740481C1C}">
                <a14:useLocalDpi xmlns:a14="http://schemas.microsoft.com/office/drawing/2010/main" val="0"/>
              </a:ext>
            </a:extLst>
          </a:blip>
          <a:stretch>
            <a:fillRect/>
          </a:stretch>
        </p:blipFill>
        <p:spPr>
          <a:xfrm>
            <a:off x="4803035" y="1587106"/>
            <a:ext cx="3883765" cy="452596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496717681"/>
      </p:ext>
    </p:extLst>
  </p:cSld>
  <p:clrMapOvr>
    <a:masterClrMapping/>
  </p:clrMapOvr>
  <mc:AlternateContent xmlns:mc="http://schemas.openxmlformats.org/markup-compatibility/2006">
    <mc:Choice xmlns:p14="http://schemas.microsoft.com/office/powerpoint/2010/main" Requires="p14">
      <p:transition spd="slow" p14:dur="1600" advClick="0" advTm="4000">
        <p14:conveyor dir="l"/>
      </p:transition>
    </mc:Choice>
    <mc:Fallback>
      <p:transition xmlns:p14="http://schemas.microsoft.com/office/powerpoint/2010/main" spd="slow" advClick="0" advTm="4000">
        <p:fade/>
      </p:transition>
    </mc:Fallback>
  </mc:AlternateContent>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0908" y="483115"/>
            <a:ext cx="8229600" cy="592395"/>
          </a:xfrm>
        </p:spPr>
        <p:txBody>
          <a:bodyPr>
            <a:noAutofit/>
          </a:bodyPr>
          <a:lstStyle/>
          <a:p>
            <a:pPr algn="l"/>
            <a:r>
              <a:rPr lang="en-US" sz="3600" dirty="0" smtClean="0"/>
              <a:t>POSITION FACTOR</a:t>
            </a:r>
            <a:endParaRPr lang="en-US" sz="3600" dirty="0"/>
          </a:p>
        </p:txBody>
      </p:sp>
      <p:sp>
        <p:nvSpPr>
          <p:cNvPr id="4" name="Content Placeholder 3"/>
          <p:cNvSpPr>
            <a:spLocks noGrp="1"/>
          </p:cNvSpPr>
          <p:nvPr>
            <p:ph sz="half" idx="2"/>
          </p:nvPr>
        </p:nvSpPr>
        <p:spPr>
          <a:xfrm>
            <a:off x="5577725" y="1601511"/>
            <a:ext cx="3462272" cy="3926526"/>
          </a:xfrm>
          <a:effectLst/>
        </p:spPr>
        <p:txBody>
          <a:bodyPr>
            <a:normAutofit fontScale="92500" lnSpcReduction="10000"/>
          </a:bodyPr>
          <a:lstStyle/>
          <a:p>
            <a:r>
              <a:rPr lang="en-US" altLang="zh-CN" sz="2000" dirty="0"/>
              <a:t>In product list page, the original script caught the price above the product image since it is the closest price by visual distance. </a:t>
            </a:r>
          </a:p>
          <a:p>
            <a:r>
              <a:rPr lang="en-US" altLang="zh-CN" sz="2000" dirty="0"/>
              <a:t>We add a position factor which is consider if the price is under the image to avoid this error. </a:t>
            </a:r>
          </a:p>
        </p:txBody>
      </p:sp>
      <p:pic>
        <p:nvPicPr>
          <p:cNvPr id="9" name="图片 8"/>
          <p:cNvPicPr/>
          <p:nvPr/>
        </p:nvPicPr>
        <p:blipFill>
          <a:blip r:embed="rId2"/>
          <a:stretch>
            <a:fillRect/>
          </a:stretch>
        </p:blipFill>
        <p:spPr>
          <a:xfrm>
            <a:off x="505625" y="1689258"/>
            <a:ext cx="4967352" cy="374476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933937457"/>
      </p:ext>
    </p:extLst>
  </p:cSld>
  <p:clrMapOvr>
    <a:masterClrMapping/>
  </p:clrMapOvr>
  <mc:AlternateContent xmlns:mc="http://schemas.openxmlformats.org/markup-compatibility/2006">
    <mc:Choice xmlns:p14="http://schemas.microsoft.com/office/powerpoint/2010/main" Requires="p14">
      <p:transition spd="slow" p14:dur="1600" advClick="0" advTm="4000">
        <p14:conveyor dir="l"/>
      </p:transition>
    </mc:Choice>
    <mc:Fallback>
      <p:transition xmlns:p14="http://schemas.microsoft.com/office/powerpoint/2010/main" spd="slow" advClick="0" advTm="4000">
        <p:fade/>
      </p:transition>
    </mc:Fallback>
  </mc:AlternateContent>
  <p:timing>
    <p:tnLst>
      <p:par>
        <p:cTn xmlns:p14="http://schemas.microsoft.com/office/powerpoint/2010/main" id="1" dur="indefinite" restart="never" nodeType="tmRoot"/>
      </p:par>
    </p:tnLst>
  </p:timing>
</p:sld>
</file>

<file path=ppt/theme/theme1.xml><?xml version="1.0" encoding="utf-8"?>
<a:theme xmlns:a="http://schemas.openxmlformats.org/drawingml/2006/main" name="黎明">
  <a:themeElements>
    <a:clrScheme name="Twilight">
      <a:dk1>
        <a:sysClr val="windowText" lastClr="000000"/>
      </a:dk1>
      <a:lt1>
        <a:sysClr val="window" lastClr="FFFFFF"/>
      </a:lt1>
      <a:dk2>
        <a:srgbClr val="24213E"/>
      </a:dk2>
      <a:lt2>
        <a:srgbClr val="E9EAF0"/>
      </a:lt2>
      <a:accent1>
        <a:srgbClr val="E8BC4A"/>
      </a:accent1>
      <a:accent2>
        <a:srgbClr val="83C1C6"/>
      </a:accent2>
      <a:accent3>
        <a:srgbClr val="E78D35"/>
      </a:accent3>
      <a:accent4>
        <a:srgbClr val="909CE1"/>
      </a:accent4>
      <a:accent5>
        <a:srgbClr val="839C41"/>
      </a:accent5>
      <a:accent6>
        <a:srgbClr val="CC5439"/>
      </a:accent6>
      <a:hlink>
        <a:srgbClr val="1C6CF1"/>
      </a:hlink>
      <a:folHlink>
        <a:srgbClr val="C649E0"/>
      </a:folHlink>
    </a:clrScheme>
    <a:fontScheme name="Twilight">
      <a:majorFont>
        <a:latin typeface="Corbel"/>
        <a:ea typeface=""/>
        <a:cs typeface=""/>
        <a:font script="Jpan" typeface="ヒラギノ角ゴ Pro W3"/>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ヒラギノ角ゴ Pro W3"/>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wi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fov="600000">
              <a:rot lat="0" lon="0" rev="0"/>
            </a:camera>
            <a:lightRig rig="threePt" dir="t">
              <a:rot lat="0" lon="0" rev="1200000"/>
            </a:lightRig>
          </a:scene3d>
          <a:sp3d>
            <a:bevelT w="63500" h="25400"/>
          </a:sp3d>
        </a:effectStyle>
      </a:effectStyleLst>
      <a:bgFillStyleLst>
        <a:solidFill>
          <a:schemeClr val="phClr"/>
        </a:solidFill>
        <a:gradFill rotWithShape="1">
          <a:gsLst>
            <a:gs pos="0">
              <a:schemeClr val="bg1">
                <a:shade val="100000"/>
                <a:satMod val="300000"/>
              </a:schemeClr>
            </a:gs>
            <a:gs pos="31000">
              <a:schemeClr val="bg1">
                <a:tint val="100000"/>
                <a:satMod val="300000"/>
              </a:schemeClr>
            </a:gs>
            <a:gs pos="62000">
              <a:schemeClr val="phClr">
                <a:tint val="100000"/>
                <a:shade val="100000"/>
                <a:satMod val="100000"/>
              </a:schemeClr>
            </a:gs>
            <a:gs pos="100000">
              <a:schemeClr val="phClr">
                <a:shade val="100000"/>
                <a:hueMod val="93000"/>
                <a:satMod val="50000"/>
                <a:lumMod val="200000"/>
              </a:schemeClr>
            </a:gs>
          </a:gsLst>
          <a:lin ang="5400000" scaled="0"/>
        </a:gradFill>
        <a:gradFill rotWithShape="1">
          <a:gsLst>
            <a:gs pos="0">
              <a:schemeClr val="phClr">
                <a:tint val="100000"/>
                <a:satMod val="100000"/>
              </a:schemeClr>
            </a:gs>
            <a:gs pos="100000">
              <a:schemeClr val="phClr">
                <a:tint val="100000"/>
                <a:shade val="100000"/>
                <a:alpha val="100000"/>
                <a:hueMod val="100000"/>
                <a:satMod val="150000"/>
                <a:lumMod val="5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黎明.thmx</Template>
  <TotalTime>223</TotalTime>
  <Words>506</Words>
  <Application>Microsoft Macintosh PowerPoint</Application>
  <PresentationFormat>全屏显示(4:3)</PresentationFormat>
  <Paragraphs>49</Paragraphs>
  <Slides>18</Slides>
  <Notes>0</Notes>
  <HiddenSlides>0</HiddenSlides>
  <MMClips>0</MMClips>
  <ScaleCrop>false</ScaleCrop>
  <HeadingPairs>
    <vt:vector size="4" baseType="variant">
      <vt:variant>
        <vt:lpstr>主题</vt:lpstr>
      </vt:variant>
      <vt:variant>
        <vt:i4>1</vt:i4>
      </vt:variant>
      <vt:variant>
        <vt:lpstr>幻灯片标题</vt:lpstr>
      </vt:variant>
      <vt:variant>
        <vt:i4>18</vt:i4>
      </vt:variant>
    </vt:vector>
  </HeadingPairs>
  <TitlesOfParts>
    <vt:vector size="19" baseType="lpstr">
      <vt:lpstr>黎明</vt:lpstr>
      <vt:lpstr>THE AMAZING SPIDER</vt:lpstr>
      <vt:lpstr>Svpply’s problem</vt:lpstr>
      <vt:lpstr>PRICE CHANGED</vt:lpstr>
      <vt:lpstr>PRICED CHANGED</vt:lpstr>
      <vt:lpstr>PRODUCT NOT AVAILABLE</vt:lpstr>
      <vt:lpstr>OUR SolutionS</vt:lpstr>
      <vt:lpstr>USING SPIDER TO UPDATE INFO </vt:lpstr>
      <vt:lpstr>FONT DIFFERENCES IN PRODUCT LIST PAGES</vt:lpstr>
      <vt:lpstr>POSITION FACTOR</vt:lpstr>
      <vt:lpstr>DOM DETECTION </vt:lpstr>
      <vt:lpstr>DOM DETECTION </vt:lpstr>
      <vt:lpstr>DOM DETECTION </vt:lpstr>
      <vt:lpstr>URL DETECTION </vt:lpstr>
      <vt:lpstr>BALANCE WEIGHTING SYSTEM</vt:lpstr>
      <vt:lpstr>HOW AMAZING WE ARE</vt:lpstr>
      <vt:lpstr>Performance</vt:lpstr>
      <vt:lpstr>OUR AMAZING TEAM</vt:lpstr>
      <vt:lpstr>THANK  YOU</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Zheng Qin</dc:creator>
  <cp:lastModifiedBy>Zheng Qin</cp:lastModifiedBy>
  <cp:revision>61</cp:revision>
  <dcterms:created xsi:type="dcterms:W3CDTF">2013-05-11T19:01:22Z</dcterms:created>
  <dcterms:modified xsi:type="dcterms:W3CDTF">2013-05-14T20:11:41Z</dcterms:modified>
</cp:coreProperties>
</file>