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57" r:id="rId4"/>
    <p:sldId id="288" r:id="rId5"/>
    <p:sldId id="268" r:id="rId6"/>
    <p:sldId id="270" r:id="rId7"/>
    <p:sldId id="260" r:id="rId8"/>
    <p:sldId id="280" r:id="rId9"/>
    <p:sldId id="272" r:id="rId10"/>
    <p:sldId id="261" r:id="rId11"/>
    <p:sldId id="264" r:id="rId12"/>
    <p:sldId id="290" r:id="rId13"/>
    <p:sldId id="292" r:id="rId14"/>
    <p:sldId id="273" r:id="rId15"/>
    <p:sldId id="267" r:id="rId16"/>
    <p:sldId id="293" r:id="rId17"/>
    <p:sldId id="291" r:id="rId18"/>
    <p:sldId id="265" r:id="rId19"/>
    <p:sldId id="274" r:id="rId20"/>
    <p:sldId id="299" r:id="rId21"/>
    <p:sldId id="275" r:id="rId22"/>
    <p:sldId id="298" r:id="rId23"/>
    <p:sldId id="294" r:id="rId24"/>
    <p:sldId id="286" r:id="rId25"/>
    <p:sldId id="297" r:id="rId26"/>
    <p:sldId id="282" r:id="rId27"/>
    <p:sldId id="283" r:id="rId28"/>
    <p:sldId id="30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0" autoAdjust="0"/>
    <p:restoredTop sz="95912" autoAdjust="0"/>
  </p:normalViewPr>
  <p:slideViewPr>
    <p:cSldViewPr snapToGrid="0" snapToObjects="1">
      <p:cViewPr varScale="1">
        <p:scale>
          <a:sx n="106" d="100"/>
          <a:sy n="106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6EDD7-6044-A545-A495-613768FF96DC}" type="datetimeFigureOut">
              <a:rPr lang="en-US" smtClean="0"/>
              <a:t>3/13/16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ABECF-0CB4-C842-B67F-CD0579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4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01963-3776-3441-A210-D2216554C13E}" type="datetimeFigureOut">
              <a:rPr lang="en-US" smtClean="0"/>
              <a:t>3/13/16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5F55-7729-4D49-B1AC-2AE61DD5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82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5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5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</a:t>
            </a:r>
            <a:r>
              <a:rPr lang="en-US" baseline="0" dirty="0" smtClean="0"/>
              <a:t> the field level, similar to the record-level functions, there are 3 basic functions that are most used – Get subfields, remove subfields, and add subfields.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functions are found in the </a:t>
            </a:r>
            <a:r>
              <a:rPr lang="en-US" baseline="0" dirty="0" err="1" smtClean="0"/>
              <a:t>field.py</a:t>
            </a:r>
            <a:r>
              <a:rPr lang="en-US" baseline="0" dirty="0" smtClean="0"/>
              <a:t> script.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on all of these functions, the parameter is a subfield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5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the “u” in</a:t>
            </a:r>
            <a:r>
              <a:rPr lang="en-US" baseline="0" dirty="0" smtClean="0"/>
              <a:t> front of the values just signifies it’s </a:t>
            </a:r>
            <a:r>
              <a:rPr lang="en-US" baseline="0" dirty="0" err="1" smtClean="0"/>
              <a:t>unicode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2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2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2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2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en-US" baseline="0" dirty="0" smtClean="0"/>
              <a:t> libraries are modules of code that perform various functionalities, and often serve a particular purpose.  In order to utilize a library that is not built into the standard Python installation, you must import the external libraries at the beginning of your code.  The parent-level import for </a:t>
            </a:r>
            <a:r>
              <a:rPr lang="en-US" baseline="0" dirty="0" err="1" smtClean="0"/>
              <a:t>PyMARC</a:t>
            </a:r>
            <a:r>
              <a:rPr lang="en-US" baseline="0" dirty="0" smtClean="0"/>
              <a:t> is just: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import </a:t>
            </a:r>
            <a:r>
              <a:rPr lang="en-US" baseline="0" dirty="0" err="1" smtClean="0"/>
              <a:t>pymarc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However, you can also import child-level sections of the library in order to shorten the required namespace that calls the functions at that level.  For example, </a:t>
            </a:r>
            <a:r>
              <a:rPr lang="en-US" baseline="0" dirty="0" err="1" smtClean="0"/>
              <a:t>PyMARC</a:t>
            </a:r>
            <a:r>
              <a:rPr lang="en-US" baseline="0" dirty="0" smtClean="0"/>
              <a:t> had two scripts – </a:t>
            </a:r>
            <a:r>
              <a:rPr lang="en-US" baseline="0" dirty="0" err="1" smtClean="0"/>
              <a:t>record.py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field.py</a:t>
            </a:r>
            <a:r>
              <a:rPr lang="en-US" baseline="0" dirty="0" smtClean="0"/>
              <a:t> – that are often directly imported as well as the parent </a:t>
            </a:r>
            <a:r>
              <a:rPr lang="en-US" baseline="0" dirty="0" err="1" smtClean="0"/>
              <a:t>pymarc</a:t>
            </a:r>
            <a:r>
              <a:rPr lang="en-US" baseline="0" dirty="0" smtClean="0"/>
              <a:t> directory, using: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from </a:t>
            </a:r>
            <a:r>
              <a:rPr lang="en-US" baseline="0" dirty="0" err="1" smtClean="0"/>
              <a:t>pymarc</a:t>
            </a:r>
            <a:r>
              <a:rPr lang="en-US" baseline="0" dirty="0" smtClean="0"/>
              <a:t> import Record, Field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allows you to reference the functions in those scripts directly throughout your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82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650 indicator 2 is 7, delete 650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5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my examples, a</a:t>
            </a:r>
            <a:r>
              <a:rPr lang="en-US" dirty="0" smtClean="0"/>
              <a:t>ny variable name</a:t>
            </a:r>
            <a:r>
              <a:rPr lang="en-US" baseline="0" dirty="0" smtClean="0"/>
              <a:t> that begins with “my” means it’s a variable you would create, so the name can be anything.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in comments explaining each line of the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13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2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2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2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650 indicator 2 is 7, delete 650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5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free and open</a:t>
            </a:r>
            <a:r>
              <a:rPr lang="en-US" baseline="0" dirty="0" smtClean="0"/>
              <a:t> source distributed v</a:t>
            </a:r>
            <a:r>
              <a:rPr lang="en-US" dirty="0" smtClean="0"/>
              <a:t>ersion control system</a:t>
            </a:r>
            <a:r>
              <a:rPr lang="en-US" baseline="0" dirty="0" smtClean="0"/>
              <a:t> used for many code development environments.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PyMARC</a:t>
            </a:r>
            <a:r>
              <a:rPr lang="en-US" baseline="0" dirty="0" smtClean="0"/>
              <a:t> code source is available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which is the web interface used for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2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my examples, a</a:t>
            </a:r>
            <a:r>
              <a:rPr lang="en-US" dirty="0" smtClean="0"/>
              <a:t>ny variable name</a:t>
            </a:r>
            <a:r>
              <a:rPr lang="en-US" baseline="0" dirty="0" smtClean="0"/>
              <a:t> that begins with “my” means it’s a variable you would create, so the name can be anything.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1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my examples, a</a:t>
            </a:r>
            <a:r>
              <a:rPr lang="en-US" dirty="0" smtClean="0"/>
              <a:t>ny variable name</a:t>
            </a:r>
            <a:r>
              <a:rPr lang="en-US" baseline="0" dirty="0" smtClean="0"/>
              <a:t> that begins with “my” means it’s a variable you would create, so the name can be anything.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13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</a:t>
            </a:r>
            <a:r>
              <a:rPr lang="en-US" baseline="0" dirty="0" smtClean="0"/>
              <a:t> the record level, there are 3 basic functions that are most used – Get fields, remove fields, and add fields.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functions are found in the </a:t>
            </a:r>
            <a:r>
              <a:rPr lang="en-US" baseline="0" dirty="0" err="1" smtClean="0"/>
              <a:t>record.py</a:t>
            </a:r>
            <a:r>
              <a:rPr lang="en-US" baseline="0" dirty="0" smtClean="0"/>
              <a:t> script.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on the remove and add field functions, the parameter is a “field object”.  I’m using the term “object” kind of loosely, in that I mean the parameter must be a variable type that is defined as a </a:t>
            </a:r>
            <a:r>
              <a:rPr lang="en-US" baseline="0" dirty="0" err="1" smtClean="0"/>
              <a:t>PyMARC</a:t>
            </a:r>
            <a:r>
              <a:rPr lang="en-US" baseline="0" dirty="0" smtClean="0"/>
              <a:t> 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</a:t>
            </a:r>
            <a:r>
              <a:rPr lang="en-US" baseline="0" dirty="0" smtClean="0"/>
              <a:t> objects are returned from t</a:t>
            </a:r>
            <a:r>
              <a:rPr lang="en-US" dirty="0" smtClean="0"/>
              <a:t>he </a:t>
            </a:r>
            <a:r>
              <a:rPr lang="en-US" dirty="0" err="1" smtClean="0"/>
              <a:t>get_fields</a:t>
            </a:r>
            <a:r>
              <a:rPr lang="en-US" dirty="0" smtClean="0"/>
              <a:t>() function,</a:t>
            </a:r>
            <a:r>
              <a:rPr lang="en-US" baseline="0" dirty="0" smtClean="0"/>
              <a:t> but you can also create new field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2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There are different methods for retrieving fields from the MARC record, but the basic one is the </a:t>
            </a:r>
            <a:r>
              <a:rPr lang="en-US" baseline="0" dirty="0" err="1" smtClean="0"/>
              <a:t>get_fields</a:t>
            </a:r>
            <a:r>
              <a:rPr lang="en-US" baseline="0" dirty="0" smtClean="0"/>
              <a:t>() function.  You can either specify no field tags, a single field tag, or multiple field tags.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5F55-7729-4D49-B1AC-2AE61DD558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705-694E-0E4D-91A3-7231249885A8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6DE-B4C7-7E4D-AB08-8FE947BB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0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705-694E-0E4D-91A3-7231249885A8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6DE-B4C7-7E4D-AB08-8FE947BB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9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705-694E-0E4D-91A3-7231249885A8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6DE-B4C7-7E4D-AB08-8FE947BB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705-694E-0E4D-91A3-7231249885A8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6DE-B4C7-7E4D-AB08-8FE947BB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3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705-694E-0E4D-91A3-7231249885A8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6DE-B4C7-7E4D-AB08-8FE947BB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705-694E-0E4D-91A3-7231249885A8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6DE-B4C7-7E4D-AB08-8FE947BB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1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705-694E-0E4D-91A3-7231249885A8}" type="datetimeFigureOut">
              <a:rPr lang="en-US" smtClean="0"/>
              <a:t>3/13/16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6DE-B4C7-7E4D-AB08-8FE947BB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8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705-694E-0E4D-91A3-7231249885A8}" type="datetimeFigureOut">
              <a:rPr lang="en-US" smtClean="0"/>
              <a:t>3/13/16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6DE-B4C7-7E4D-AB08-8FE947BB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705-694E-0E4D-91A3-7231249885A8}" type="datetimeFigureOut">
              <a:rPr lang="en-US" smtClean="0"/>
              <a:t>3/13/16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6DE-B4C7-7E4D-AB08-8FE947BB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0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705-694E-0E4D-91A3-7231249885A8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6DE-B4C7-7E4D-AB08-8FE947BB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9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705-694E-0E4D-91A3-7231249885A8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F6DE-B4C7-7E4D-AB08-8FE947BB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3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4705-694E-0E4D-91A3-7231249885A8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F6DE-B4C7-7E4D-AB08-8FE947BB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2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256"/>
            <a:ext cx="7772400" cy="1031936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Calibri"/>
                <a:cs typeface="Calibri"/>
              </a:rPr>
              <a:t>Python </a:t>
            </a:r>
            <a:r>
              <a:rPr lang="en-US" sz="4800" dirty="0">
                <a:latin typeface="Calibri"/>
                <a:cs typeface="Calibri"/>
              </a:rPr>
              <a:t>&amp;</a:t>
            </a:r>
            <a:r>
              <a:rPr lang="en-US" sz="4800" dirty="0" smtClean="0">
                <a:latin typeface="Calibri"/>
                <a:cs typeface="Calibri"/>
              </a:rPr>
              <a:t> </a:t>
            </a:r>
            <a:r>
              <a:rPr lang="en-US" sz="4800" dirty="0" err="1" smtClean="0">
                <a:latin typeface="Calibri"/>
                <a:cs typeface="Calibri"/>
              </a:rPr>
              <a:t>PyMARC</a:t>
            </a:r>
            <a:endParaRPr lang="en-US" sz="4800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5190"/>
            <a:ext cx="7772400" cy="63839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for MARC Record analysis and manipulation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19471" y="4607462"/>
            <a:ext cx="2594796" cy="1134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Calibri"/>
                <a:cs typeface="Calibri"/>
              </a:rPr>
              <a:t>Heidi Frank</a:t>
            </a:r>
          </a:p>
          <a:p>
            <a:pPr algn="r"/>
            <a:r>
              <a:rPr lang="en-US" dirty="0" smtClean="0">
                <a:latin typeface="Calibri"/>
                <a:cs typeface="Calibri"/>
              </a:rPr>
              <a:t>New York University</a:t>
            </a:r>
          </a:p>
          <a:p>
            <a:pPr algn="r"/>
            <a:r>
              <a:rPr lang="en-US" dirty="0" smtClean="0">
                <a:latin typeface="Calibri"/>
                <a:cs typeface="Calibri"/>
              </a:rPr>
              <a:t>hf36@nyu.edu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313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Core Record </a:t>
            </a:r>
            <a:r>
              <a:rPr lang="en-US" sz="3600" dirty="0">
                <a:latin typeface="Calibri"/>
                <a:cs typeface="Calibri"/>
              </a:rPr>
              <a:t>L</a:t>
            </a:r>
            <a:r>
              <a:rPr lang="en-US" sz="3600" dirty="0" smtClean="0">
                <a:latin typeface="Calibri"/>
                <a:cs typeface="Calibri"/>
              </a:rPr>
              <a:t>evel Functions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cs typeface="Calibri"/>
              </a:rPr>
              <a:t>Get fields</a:t>
            </a:r>
            <a:r>
              <a:rPr lang="en-US" sz="2800" dirty="0" smtClean="0">
                <a:cs typeface="Calibri"/>
              </a:rPr>
              <a:t> out of a record</a:t>
            </a:r>
          </a:p>
          <a:p>
            <a:pPr marL="457200" lvl="1" indent="0">
              <a:buNone/>
            </a:pPr>
            <a:r>
              <a:rPr lang="en-US" dirty="0" smtClean="0">
                <a:cs typeface="Calibri"/>
              </a:rPr>
              <a:t>	</a:t>
            </a:r>
            <a:r>
              <a:rPr lang="en-US" dirty="0" err="1" smtClean="0">
                <a:cs typeface="Calibri"/>
              </a:rPr>
              <a:t>my_fields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= </a:t>
            </a:r>
            <a:r>
              <a:rPr lang="en-US" dirty="0" err="1">
                <a:cs typeface="Calibri"/>
              </a:rPr>
              <a:t>my_record.get_fields</a:t>
            </a:r>
            <a:r>
              <a:rPr lang="en-US" dirty="0" smtClean="0">
                <a:cs typeface="Calibri"/>
              </a:rPr>
              <a:t>()</a:t>
            </a:r>
          </a:p>
          <a:p>
            <a:endParaRPr lang="en-US" sz="2800" dirty="0" smtClean="0">
              <a:cs typeface="Calibri"/>
            </a:endParaRPr>
          </a:p>
          <a:p>
            <a:r>
              <a:rPr lang="en-US" sz="2800" b="1" dirty="0" smtClean="0">
                <a:cs typeface="Calibri"/>
              </a:rPr>
              <a:t>Remove a field</a:t>
            </a:r>
            <a:r>
              <a:rPr lang="en-US" sz="2800" dirty="0" smtClean="0">
                <a:cs typeface="Calibri"/>
              </a:rPr>
              <a:t> from a record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err="1" smtClean="0">
                <a:cs typeface="Calibri"/>
              </a:rPr>
              <a:t>my_record.remove_field</a:t>
            </a:r>
            <a:r>
              <a:rPr lang="en-US" dirty="0" smtClean="0">
                <a:cs typeface="Calibri"/>
              </a:rPr>
              <a:t>([</a:t>
            </a:r>
            <a:r>
              <a:rPr lang="en-US" dirty="0" err="1" smtClean="0">
                <a:cs typeface="Calibri"/>
              </a:rPr>
              <a:t>field_object</a:t>
            </a:r>
            <a:r>
              <a:rPr lang="en-US" dirty="0" smtClean="0">
                <a:cs typeface="Calibri"/>
              </a:rPr>
              <a:t>])</a:t>
            </a:r>
          </a:p>
          <a:p>
            <a:endParaRPr lang="en-US" sz="2800" dirty="0" smtClean="0">
              <a:cs typeface="Calibri"/>
            </a:endParaRPr>
          </a:p>
          <a:p>
            <a:r>
              <a:rPr lang="en-US" sz="2800" b="1" dirty="0" smtClean="0">
                <a:cs typeface="Calibri"/>
              </a:rPr>
              <a:t>Add a field</a:t>
            </a:r>
            <a:r>
              <a:rPr lang="en-US" sz="2800" dirty="0" smtClean="0">
                <a:cs typeface="Calibri"/>
              </a:rPr>
              <a:t> to a record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err="1" smtClean="0">
                <a:cs typeface="Calibri"/>
              </a:rPr>
              <a:t>my_record.add_ordered_field</a:t>
            </a:r>
            <a:r>
              <a:rPr lang="en-US" dirty="0">
                <a:cs typeface="Calibri"/>
              </a:rPr>
              <a:t>([</a:t>
            </a:r>
            <a:r>
              <a:rPr lang="en-US" dirty="0" err="1">
                <a:cs typeface="Calibri"/>
              </a:rPr>
              <a:t>field_object</a:t>
            </a:r>
            <a:r>
              <a:rPr lang="en-US" dirty="0">
                <a:cs typeface="Calibri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9543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What is a Field Object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A </a:t>
            </a:r>
            <a:r>
              <a:rPr lang="en-US" sz="3000" b="1" i="1" dirty="0"/>
              <a:t>field object</a:t>
            </a:r>
            <a:r>
              <a:rPr lang="en-US" sz="3000" dirty="0"/>
              <a:t> is a type of </a:t>
            </a:r>
            <a:r>
              <a:rPr lang="en-US" sz="3000" dirty="0" err="1" smtClean="0"/>
              <a:t>PyMARC</a:t>
            </a:r>
            <a:r>
              <a:rPr lang="en-US" sz="3000" dirty="0" smtClean="0"/>
              <a:t> </a:t>
            </a:r>
            <a:r>
              <a:rPr lang="en-US" sz="3000" dirty="0"/>
              <a:t>variable that includes attributes for the tag, </a:t>
            </a:r>
            <a:r>
              <a:rPr lang="en-US" sz="3000" dirty="0" smtClean="0"/>
              <a:t>indicators, </a:t>
            </a:r>
            <a:r>
              <a:rPr lang="en-US" sz="3000" dirty="0"/>
              <a:t>and subfields </a:t>
            </a:r>
            <a:r>
              <a:rPr lang="en-US" sz="3000" dirty="0" smtClean="0"/>
              <a:t>of a MARC field</a:t>
            </a:r>
            <a:r>
              <a:rPr lang="en-US" sz="3000" smtClean="0"/>
              <a:t>, together </a:t>
            </a:r>
            <a:r>
              <a:rPr lang="en-US" sz="3000" dirty="0" smtClean="0"/>
              <a:t>as </a:t>
            </a:r>
            <a:r>
              <a:rPr lang="en-US" sz="3000" dirty="0"/>
              <a:t>a single </a:t>
            </a:r>
            <a:r>
              <a:rPr lang="en-US" sz="3000" dirty="0" smtClean="0"/>
              <a:t>object</a:t>
            </a:r>
          </a:p>
          <a:p>
            <a:endParaRPr lang="en-US" sz="2200" dirty="0"/>
          </a:p>
          <a:p>
            <a:r>
              <a:rPr lang="en-US" sz="3000" dirty="0" smtClean="0">
                <a:latin typeface="Calibri"/>
                <a:cs typeface="Calibri"/>
              </a:rPr>
              <a:t>Create a new Field Object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		</a:t>
            </a:r>
            <a:r>
              <a:rPr lang="en-US" sz="2400" dirty="0" err="1" smtClean="0">
                <a:latin typeface="Calibri"/>
                <a:cs typeface="Calibri"/>
              </a:rPr>
              <a:t>my_field</a:t>
            </a:r>
            <a:r>
              <a:rPr lang="en-US" sz="2400" dirty="0" smtClean="0">
                <a:latin typeface="Calibri"/>
                <a:cs typeface="Calibri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	Field(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		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tag</a:t>
            </a:r>
            <a:r>
              <a:rPr lang="en-US" sz="2400" dirty="0">
                <a:latin typeface="Calibri"/>
                <a:cs typeface="Calibri"/>
              </a:rPr>
              <a:t>=‘245’</a:t>
            </a:r>
            <a:r>
              <a:rPr lang="en-US" sz="2400" dirty="0" smtClean="0">
                <a:latin typeface="Calibri"/>
                <a:cs typeface="Calibri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		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indicators</a:t>
            </a:r>
            <a:r>
              <a:rPr lang="en-US" sz="2400" dirty="0">
                <a:latin typeface="Calibri"/>
                <a:cs typeface="Calibri"/>
              </a:rPr>
              <a:t>=[‘0’</a:t>
            </a:r>
            <a:r>
              <a:rPr lang="en-US" sz="2400" dirty="0" smtClean="0">
                <a:latin typeface="Calibri"/>
                <a:cs typeface="Calibri"/>
              </a:rPr>
              <a:t>, ‘</a:t>
            </a:r>
            <a:r>
              <a:rPr lang="en-US" sz="2400" dirty="0">
                <a:latin typeface="Calibri"/>
                <a:cs typeface="Calibri"/>
              </a:rPr>
              <a:t>0’]</a:t>
            </a:r>
            <a:r>
              <a:rPr lang="en-US" sz="2400" dirty="0" smtClean="0">
                <a:latin typeface="Calibri"/>
                <a:cs typeface="Calibri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		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subfields</a:t>
            </a:r>
            <a:r>
              <a:rPr lang="en-US" sz="2400" dirty="0">
                <a:latin typeface="Calibri"/>
                <a:cs typeface="Calibri"/>
              </a:rPr>
              <a:t>=[‘a’, ‘Title :’, ‘b’, ‘subtitle /’, ‘c’, </a:t>
            </a:r>
            <a:r>
              <a:rPr lang="en-US" sz="2400" dirty="0" smtClean="0">
                <a:latin typeface="Calibri"/>
                <a:cs typeface="Calibri"/>
              </a:rPr>
              <a:t>‘responsibility</a:t>
            </a:r>
            <a:r>
              <a:rPr lang="en-US" sz="2400" dirty="0">
                <a:latin typeface="Calibri"/>
                <a:cs typeface="Calibri"/>
              </a:rPr>
              <a:t>.’</a:t>
            </a:r>
            <a:r>
              <a:rPr lang="en-US" sz="2400" dirty="0" smtClean="0">
                <a:latin typeface="Calibri"/>
                <a:cs typeface="Calibri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		)</a:t>
            </a:r>
          </a:p>
          <a:p>
            <a:pPr marL="0" indent="0">
              <a:buNone/>
            </a:pPr>
            <a:endParaRPr lang="en-US" sz="2200" dirty="0" smtClean="0">
              <a:latin typeface="Calibri"/>
              <a:cs typeface="Calibri"/>
            </a:endParaRPr>
          </a:p>
          <a:p>
            <a:r>
              <a:rPr lang="en-US" sz="3000" dirty="0" smtClean="0">
                <a:latin typeface="Calibri"/>
                <a:cs typeface="Calibri"/>
              </a:rPr>
              <a:t>Create a new Control Field Object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		</a:t>
            </a:r>
            <a:r>
              <a:rPr lang="en-US" sz="2400" dirty="0" err="1" smtClean="0">
                <a:latin typeface="Calibri"/>
                <a:cs typeface="Calibri"/>
              </a:rPr>
              <a:t>my_cntrl_field</a:t>
            </a:r>
            <a:r>
              <a:rPr lang="en-US" sz="2400" dirty="0" smtClean="0">
                <a:latin typeface="Calibri"/>
                <a:cs typeface="Calibri"/>
              </a:rPr>
              <a:t> = Field(tag=‘001’, data=‘’)</a:t>
            </a:r>
          </a:p>
          <a:p>
            <a:pPr marL="0" indent="0">
              <a:buNone/>
            </a:pPr>
            <a:endParaRPr lang="en-US" sz="22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663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Record Level – </a:t>
            </a:r>
            <a:r>
              <a:rPr lang="en-US" sz="3600" dirty="0" err="1" smtClean="0">
                <a:latin typeface="Calibri"/>
                <a:cs typeface="Calibri"/>
              </a:rPr>
              <a:t>get_fields</a:t>
            </a:r>
            <a:r>
              <a:rPr lang="en-US" sz="3600" dirty="0" smtClean="0">
                <a:latin typeface="Calibri"/>
                <a:cs typeface="Calibri"/>
              </a:rPr>
              <a:t>()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600" dirty="0" err="1">
                <a:latin typeface="Calibri"/>
                <a:cs typeface="Calibri"/>
              </a:rPr>
              <a:t>m</a:t>
            </a:r>
            <a:r>
              <a:rPr lang="en-US" sz="2600" dirty="0" err="1" smtClean="0">
                <a:latin typeface="Calibri"/>
                <a:cs typeface="Calibri"/>
              </a:rPr>
              <a:t>y_record.get_fields</a:t>
            </a:r>
            <a:r>
              <a:rPr lang="en-US" sz="2600" dirty="0" smtClean="0">
                <a:latin typeface="Calibri"/>
                <a:cs typeface="Calibri"/>
              </a:rPr>
              <a:t>()</a:t>
            </a:r>
          </a:p>
          <a:p>
            <a:r>
              <a:rPr lang="en-US" sz="2600" dirty="0" err="1">
                <a:latin typeface="Calibri"/>
                <a:cs typeface="Calibri"/>
              </a:rPr>
              <a:t>my_record.get_fields</a:t>
            </a:r>
            <a:r>
              <a:rPr lang="en-US" sz="2600" dirty="0">
                <a:latin typeface="Calibri"/>
                <a:cs typeface="Calibri"/>
              </a:rPr>
              <a:t>(‘245’)</a:t>
            </a:r>
          </a:p>
          <a:p>
            <a:r>
              <a:rPr lang="en-US" sz="2600" dirty="0" err="1">
                <a:latin typeface="Calibri"/>
                <a:cs typeface="Calibri"/>
              </a:rPr>
              <a:t>my_record.get_fields</a:t>
            </a:r>
            <a:r>
              <a:rPr lang="en-US" sz="2600" dirty="0">
                <a:latin typeface="Calibri"/>
                <a:cs typeface="Calibri"/>
              </a:rPr>
              <a:t>(‘001’, ‘100’, </a:t>
            </a:r>
            <a:r>
              <a:rPr lang="en-US" sz="2600" dirty="0" smtClean="0">
                <a:latin typeface="Calibri"/>
                <a:cs typeface="Calibri"/>
              </a:rPr>
              <a:t>‘650’)</a:t>
            </a:r>
          </a:p>
          <a:p>
            <a:pPr lvl="1"/>
            <a:r>
              <a:rPr lang="en-US" sz="2200" dirty="0" smtClean="0">
                <a:latin typeface="Calibri"/>
                <a:cs typeface="Calibri"/>
              </a:rPr>
              <a:t>Returns a </a:t>
            </a:r>
            <a:r>
              <a:rPr lang="en-US" sz="2200" b="1" i="1" dirty="0" smtClean="0">
                <a:latin typeface="Calibri"/>
                <a:cs typeface="Calibri"/>
              </a:rPr>
              <a:t>list</a:t>
            </a:r>
            <a:r>
              <a:rPr lang="en-US" sz="2200" dirty="0" smtClean="0">
                <a:latin typeface="Calibri"/>
                <a:cs typeface="Calibri"/>
              </a:rPr>
              <a:t> containing the specified fields as </a:t>
            </a:r>
            <a:r>
              <a:rPr lang="en-US" sz="2200" b="1" i="1" dirty="0" smtClean="0">
                <a:latin typeface="Calibri"/>
                <a:cs typeface="Calibri"/>
              </a:rPr>
              <a:t>field objects</a:t>
            </a:r>
          </a:p>
          <a:p>
            <a:pPr marL="457200" lvl="1" indent="0">
              <a:buNone/>
            </a:pPr>
            <a:r>
              <a:rPr lang="en-US" sz="2200" b="1" i="1" dirty="0">
                <a:latin typeface="Calibri"/>
                <a:cs typeface="Calibri"/>
              </a:rPr>
              <a:t>	</a:t>
            </a:r>
            <a:r>
              <a:rPr lang="en-US" sz="2200" b="1" i="1" dirty="0" smtClean="0">
                <a:latin typeface="Calibri"/>
                <a:cs typeface="Calibri"/>
              </a:rPr>
              <a:t>	</a:t>
            </a:r>
            <a:r>
              <a:rPr lang="en-US" sz="2200" dirty="0" smtClean="0">
                <a:latin typeface="Calibri"/>
                <a:cs typeface="Calibri"/>
              </a:rPr>
              <a:t>[</a:t>
            </a:r>
            <a:r>
              <a:rPr lang="en-US" sz="2200" dirty="0">
                <a:latin typeface="Calibri"/>
                <a:cs typeface="Calibri"/>
              </a:rPr>
              <a:t>field1, field2, field3, …</a:t>
            </a:r>
            <a:r>
              <a:rPr lang="en-US" sz="2200" dirty="0" smtClean="0">
                <a:latin typeface="Calibri"/>
                <a:cs typeface="Calibri"/>
              </a:rPr>
              <a:t>]</a:t>
            </a:r>
            <a:endParaRPr lang="en-US" sz="2200" b="1" i="1" dirty="0" smtClean="0">
              <a:latin typeface="Calibri"/>
              <a:cs typeface="Calibri"/>
            </a:endParaRPr>
          </a:p>
          <a:p>
            <a:pPr lvl="1"/>
            <a:r>
              <a:rPr lang="en-US" sz="2200" dirty="0" smtClean="0">
                <a:latin typeface="Calibri"/>
                <a:cs typeface="Calibri"/>
              </a:rPr>
              <a:t>Returns </a:t>
            </a:r>
            <a:r>
              <a:rPr lang="en-US" sz="2200" dirty="0">
                <a:latin typeface="Calibri"/>
                <a:cs typeface="Calibri"/>
              </a:rPr>
              <a:t>*all* fields in the </a:t>
            </a:r>
            <a:r>
              <a:rPr lang="en-US" sz="2200" dirty="0" smtClean="0">
                <a:latin typeface="Calibri"/>
                <a:cs typeface="Calibri"/>
              </a:rPr>
              <a:t>record if no parameter is specified</a:t>
            </a:r>
          </a:p>
          <a:p>
            <a:pPr lvl="1"/>
            <a:r>
              <a:rPr lang="en-US" sz="2200" dirty="0" smtClean="0">
                <a:latin typeface="Calibri"/>
                <a:cs typeface="Calibri"/>
              </a:rPr>
              <a:t>Returns </a:t>
            </a:r>
            <a:r>
              <a:rPr lang="en-US" sz="2200" dirty="0">
                <a:latin typeface="Calibri"/>
                <a:cs typeface="Calibri"/>
              </a:rPr>
              <a:t>an empty </a:t>
            </a:r>
            <a:r>
              <a:rPr lang="en-US" sz="2200" dirty="0" smtClean="0">
                <a:latin typeface="Calibri"/>
                <a:cs typeface="Calibri"/>
              </a:rPr>
              <a:t>list if no specified fields are in the record</a:t>
            </a:r>
          </a:p>
          <a:p>
            <a:pPr marL="457200" lvl="1" indent="0">
              <a:buNone/>
            </a:pPr>
            <a:endParaRPr lang="en-US" sz="2200" dirty="0" smtClean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You </a:t>
            </a:r>
            <a:r>
              <a:rPr lang="en-US" sz="2400" dirty="0" smtClean="0">
                <a:latin typeface="Calibri"/>
                <a:cs typeface="Calibri"/>
              </a:rPr>
              <a:t>can </a:t>
            </a:r>
            <a:r>
              <a:rPr lang="en-US" sz="2400" dirty="0">
                <a:latin typeface="Calibri"/>
                <a:cs typeface="Calibri"/>
              </a:rPr>
              <a:t>iterate through the list </a:t>
            </a:r>
            <a:r>
              <a:rPr lang="en-US" sz="2400" dirty="0" smtClean="0">
                <a:latin typeface="Calibri"/>
                <a:cs typeface="Calibri"/>
              </a:rPr>
              <a:t>of fields to act on them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alibri"/>
                <a:cs typeface="Calibri"/>
              </a:rPr>
              <a:t>	my_650s = </a:t>
            </a:r>
            <a:r>
              <a:rPr lang="en-US" sz="2200" dirty="0" err="1" smtClean="0">
                <a:latin typeface="Calibri"/>
                <a:cs typeface="Calibri"/>
              </a:rPr>
              <a:t>my_record.get_fields</a:t>
            </a:r>
            <a:r>
              <a:rPr lang="en-US" sz="2200" dirty="0" smtClean="0">
                <a:latin typeface="Calibri"/>
                <a:cs typeface="Calibri"/>
              </a:rPr>
              <a:t>(‘650’)</a:t>
            </a:r>
          </a:p>
          <a:p>
            <a:pPr marL="457200" lvl="1" indent="0">
              <a:buNone/>
            </a:pPr>
            <a:r>
              <a:rPr lang="en-US" sz="2200" dirty="0">
                <a:latin typeface="Calibri"/>
                <a:cs typeface="Calibri"/>
              </a:rPr>
              <a:t>	for my_650 in my_650s:</a:t>
            </a:r>
          </a:p>
          <a:p>
            <a:pPr marL="457200" lvl="1" indent="0">
              <a:buNone/>
            </a:pPr>
            <a:r>
              <a:rPr lang="en-US" sz="2200" dirty="0">
                <a:latin typeface="Calibri"/>
                <a:cs typeface="Calibri"/>
              </a:rPr>
              <a:t>		</a:t>
            </a:r>
            <a:r>
              <a:rPr lang="en-US" sz="2000" dirty="0" smtClean="0">
                <a:latin typeface="Calibri"/>
                <a:cs typeface="Calibri"/>
              </a:rPr>
              <a:t># </a:t>
            </a:r>
            <a:r>
              <a:rPr lang="en-US" sz="2000" dirty="0">
                <a:latin typeface="Calibri"/>
                <a:cs typeface="Calibri"/>
              </a:rPr>
              <a:t>core </a:t>
            </a:r>
            <a:r>
              <a:rPr lang="en-US" sz="2000" dirty="0" smtClean="0">
                <a:latin typeface="Calibri"/>
                <a:cs typeface="Calibri"/>
              </a:rPr>
              <a:t>field level functions</a:t>
            </a:r>
            <a:endParaRPr lang="en-US"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46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DEMO 1</a:t>
            </a:r>
          </a:p>
          <a:p>
            <a:pPr marL="0" indent="0" algn="ctr">
              <a:buNone/>
            </a:pPr>
            <a:endParaRPr lang="en-US" sz="3600" dirty="0"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Calibri"/>
                <a:cs typeface="Calibri"/>
              </a:rPr>
              <a:t>Get fields from MARC records</a:t>
            </a:r>
          </a:p>
        </p:txBody>
      </p:sp>
    </p:spTree>
    <p:extLst>
      <p:ext uri="{BB962C8B-B14F-4D97-AF65-F5344CB8AC3E}">
        <p14:creationId xmlns:p14="http://schemas.microsoft.com/office/powerpoint/2010/main" val="283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Record Level – </a:t>
            </a:r>
            <a:r>
              <a:rPr lang="en-US" sz="3600" dirty="0" err="1" smtClean="0">
                <a:latin typeface="Calibri"/>
                <a:cs typeface="Calibri"/>
              </a:rPr>
              <a:t>remove_field</a:t>
            </a:r>
            <a:r>
              <a:rPr lang="en-US" sz="3600" dirty="0" smtClean="0">
                <a:latin typeface="Calibri"/>
                <a:cs typeface="Calibri"/>
              </a:rPr>
              <a:t>()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Calibri"/>
                <a:cs typeface="Calibri"/>
              </a:rPr>
              <a:t>my_record.remove_field</a:t>
            </a:r>
            <a:r>
              <a:rPr lang="en-US" sz="2800" dirty="0" smtClean="0">
                <a:latin typeface="Calibri"/>
                <a:cs typeface="Calibri"/>
              </a:rPr>
              <a:t>([</a:t>
            </a:r>
            <a:r>
              <a:rPr lang="en-US" sz="2800" dirty="0" err="1" smtClean="0">
                <a:latin typeface="Calibri"/>
                <a:cs typeface="Calibri"/>
              </a:rPr>
              <a:t>field_object</a:t>
            </a:r>
            <a:r>
              <a:rPr lang="en-US" sz="2800" dirty="0" smtClean="0">
                <a:latin typeface="Calibri"/>
                <a:cs typeface="Calibri"/>
              </a:rPr>
              <a:t>])</a:t>
            </a:r>
          </a:p>
          <a:p>
            <a:pPr lvl="1"/>
            <a:r>
              <a:rPr lang="en-US" sz="2200" dirty="0" smtClean="0">
                <a:cs typeface="Calibri"/>
              </a:rPr>
              <a:t>Deletes the </a:t>
            </a:r>
            <a:r>
              <a:rPr lang="en-US" sz="2200" dirty="0">
                <a:cs typeface="Calibri"/>
              </a:rPr>
              <a:t>MARC field </a:t>
            </a:r>
            <a:r>
              <a:rPr lang="en-US" sz="2200" dirty="0" smtClean="0">
                <a:cs typeface="Calibri"/>
              </a:rPr>
              <a:t>from </a:t>
            </a:r>
            <a:r>
              <a:rPr lang="en-US" sz="2200" dirty="0">
                <a:cs typeface="Calibri"/>
              </a:rPr>
              <a:t>the Record object</a:t>
            </a:r>
          </a:p>
          <a:p>
            <a:pPr lvl="1"/>
            <a:r>
              <a:rPr lang="en-US" sz="2200" dirty="0" smtClean="0">
                <a:cs typeface="Calibri"/>
              </a:rPr>
              <a:t>Parameter </a:t>
            </a:r>
            <a:r>
              <a:rPr lang="en-US" sz="2200" dirty="0">
                <a:cs typeface="Calibri"/>
              </a:rPr>
              <a:t>must be a </a:t>
            </a:r>
            <a:r>
              <a:rPr lang="en-US" sz="2200" dirty="0" err="1">
                <a:cs typeface="Calibri"/>
              </a:rPr>
              <a:t>PyMARC</a:t>
            </a:r>
            <a:r>
              <a:rPr lang="en-US" sz="2200" dirty="0">
                <a:cs typeface="Calibri"/>
              </a:rPr>
              <a:t> Field </a:t>
            </a:r>
            <a:r>
              <a:rPr lang="en-US" sz="2200" dirty="0" smtClean="0">
                <a:cs typeface="Calibri"/>
              </a:rPr>
              <a:t>object (</a:t>
            </a:r>
            <a:r>
              <a:rPr lang="en-US" sz="2200" dirty="0">
                <a:cs typeface="Calibri"/>
              </a:rPr>
              <a:t>e.g</a:t>
            </a:r>
            <a:r>
              <a:rPr lang="en-US" sz="2200" dirty="0" smtClean="0">
                <a:cs typeface="Calibri"/>
              </a:rPr>
              <a:t>., returned </a:t>
            </a:r>
            <a:r>
              <a:rPr lang="en-US" sz="2200" dirty="0">
                <a:cs typeface="Calibri"/>
              </a:rPr>
              <a:t>from the </a:t>
            </a:r>
            <a:r>
              <a:rPr lang="en-US" sz="2200" b="1" i="1" dirty="0" err="1" smtClean="0">
                <a:cs typeface="Calibri"/>
              </a:rPr>
              <a:t>get_fields</a:t>
            </a:r>
            <a:r>
              <a:rPr lang="en-US" sz="2200" b="1" i="1" dirty="0">
                <a:cs typeface="Calibri"/>
              </a:rPr>
              <a:t>()</a:t>
            </a:r>
            <a:r>
              <a:rPr lang="en-US" sz="2200" dirty="0">
                <a:cs typeface="Calibri"/>
              </a:rPr>
              <a:t> function)</a:t>
            </a:r>
          </a:p>
          <a:p>
            <a:pPr marL="457200" lvl="1" indent="0">
              <a:buNone/>
            </a:pPr>
            <a:endParaRPr lang="en-US" sz="2200" dirty="0" smtClean="0">
              <a:latin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2200" dirty="0">
                <a:latin typeface="Calibri"/>
                <a:cs typeface="Calibri"/>
              </a:rPr>
              <a:t>	</a:t>
            </a:r>
            <a:r>
              <a:rPr lang="en-US" sz="2200" dirty="0" smtClean="0">
                <a:latin typeface="Calibri"/>
                <a:cs typeface="Calibri"/>
              </a:rPr>
              <a:t>my_653s = </a:t>
            </a:r>
            <a:r>
              <a:rPr lang="en-US" sz="2200" dirty="0" err="1" smtClean="0">
                <a:latin typeface="Calibri"/>
                <a:cs typeface="Calibri"/>
              </a:rPr>
              <a:t>my_record.get_fields</a:t>
            </a:r>
            <a:r>
              <a:rPr lang="en-US" sz="2200" dirty="0" smtClean="0">
                <a:latin typeface="Calibri"/>
                <a:cs typeface="Calibri"/>
              </a:rPr>
              <a:t>(‘653’)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alibri"/>
                <a:cs typeface="Calibri"/>
              </a:rPr>
              <a:t>	for my_653 in my_653s:</a:t>
            </a:r>
          </a:p>
          <a:p>
            <a:pPr marL="457200" lvl="1" indent="0">
              <a:buNone/>
            </a:pPr>
            <a:r>
              <a:rPr lang="en-US" sz="2200" dirty="0">
                <a:latin typeface="Calibri"/>
                <a:cs typeface="Calibri"/>
              </a:rPr>
              <a:t>	</a:t>
            </a:r>
            <a:r>
              <a:rPr lang="en-US" sz="2200" dirty="0" smtClean="0">
                <a:latin typeface="Calibri"/>
                <a:cs typeface="Calibri"/>
              </a:rPr>
              <a:t>	</a:t>
            </a:r>
            <a:r>
              <a:rPr lang="en-US" sz="2200" dirty="0" err="1" smtClean="0">
                <a:latin typeface="Calibri"/>
                <a:cs typeface="Calibri"/>
              </a:rPr>
              <a:t>my_record.remove_field</a:t>
            </a:r>
            <a:r>
              <a:rPr lang="en-US" sz="2200" dirty="0" smtClean="0">
                <a:latin typeface="Calibri"/>
                <a:cs typeface="Calibri"/>
              </a:rPr>
              <a:t>(my_653)</a:t>
            </a:r>
          </a:p>
        </p:txBody>
      </p:sp>
      <p:sp>
        <p:nvSpPr>
          <p:cNvPr id="4" name="Rectangle 3"/>
          <p:cNvSpPr/>
          <p:nvPr/>
        </p:nvSpPr>
        <p:spPr>
          <a:xfrm>
            <a:off x="5886144" y="4880874"/>
            <a:ext cx="1422400" cy="36576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Field object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0800000">
            <a:off x="5238974" y="4690772"/>
            <a:ext cx="647170" cy="349371"/>
          </a:xfrm>
          <a:prstGeom prst="bentConnector3">
            <a:avLst>
              <a:gd name="adj1" fmla="val 99056"/>
            </a:avLst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0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Record Level – </a:t>
            </a:r>
            <a:r>
              <a:rPr lang="en-US" sz="3600" dirty="0" err="1" smtClean="0">
                <a:latin typeface="Calibri"/>
                <a:cs typeface="Calibri"/>
              </a:rPr>
              <a:t>add_ordered_field</a:t>
            </a:r>
            <a:r>
              <a:rPr lang="en-US" sz="3600" dirty="0" smtClean="0">
                <a:latin typeface="Calibri"/>
                <a:cs typeface="Calibri"/>
              </a:rPr>
              <a:t>()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cs typeface="Calibri"/>
              </a:rPr>
              <a:t>my_record.add_ordered_field</a:t>
            </a:r>
            <a:r>
              <a:rPr lang="en-US" sz="2800" dirty="0" smtClean="0">
                <a:latin typeface="Calibri"/>
                <a:cs typeface="Calibri"/>
              </a:rPr>
              <a:t>([</a:t>
            </a:r>
            <a:r>
              <a:rPr lang="en-US" sz="2800" dirty="0" err="1" smtClean="0">
                <a:latin typeface="Calibri"/>
                <a:cs typeface="Calibri"/>
              </a:rPr>
              <a:t>field_object</a:t>
            </a:r>
            <a:r>
              <a:rPr lang="en-US" sz="2400" dirty="0" smtClean="0">
                <a:latin typeface="Calibri"/>
                <a:cs typeface="Calibri"/>
              </a:rPr>
              <a:t>])</a:t>
            </a:r>
          </a:p>
          <a:p>
            <a:pPr lvl="1"/>
            <a:r>
              <a:rPr lang="en-US" sz="2200" dirty="0" smtClean="0">
                <a:latin typeface="Calibri"/>
                <a:cs typeface="Calibri"/>
              </a:rPr>
              <a:t>Adds the MARC field to the Record object</a:t>
            </a:r>
          </a:p>
          <a:p>
            <a:pPr lvl="1"/>
            <a:r>
              <a:rPr lang="en-US" sz="2200" dirty="0">
                <a:cs typeface="Calibri"/>
              </a:rPr>
              <a:t>Adds the MARC field in </a:t>
            </a:r>
            <a:r>
              <a:rPr lang="en-US" sz="2200" dirty="0" smtClean="0">
                <a:cs typeface="Calibri"/>
              </a:rPr>
              <a:t>tag-numeric order</a:t>
            </a:r>
            <a:endParaRPr lang="en-US" sz="2200" dirty="0" smtClean="0">
              <a:latin typeface="Calibri"/>
              <a:cs typeface="Calibri"/>
            </a:endParaRPr>
          </a:p>
          <a:p>
            <a:pPr lvl="1"/>
            <a:r>
              <a:rPr lang="en-US" sz="2200" dirty="0" smtClean="0">
                <a:latin typeface="Calibri"/>
                <a:cs typeface="Calibri"/>
              </a:rPr>
              <a:t>Parameter must be a </a:t>
            </a:r>
            <a:r>
              <a:rPr lang="en-US" sz="2200" dirty="0" err="1" smtClean="0">
                <a:latin typeface="Calibri"/>
                <a:cs typeface="Calibri"/>
              </a:rPr>
              <a:t>PyMARC</a:t>
            </a:r>
            <a:r>
              <a:rPr lang="en-US" sz="2200" dirty="0" smtClean="0">
                <a:latin typeface="Calibri"/>
                <a:cs typeface="Calibri"/>
              </a:rPr>
              <a:t> Field object  (e.g., created using the </a:t>
            </a:r>
            <a:r>
              <a:rPr lang="en-US" sz="2200" b="1" i="1" dirty="0" smtClean="0">
                <a:latin typeface="Calibri"/>
                <a:cs typeface="Calibri"/>
              </a:rPr>
              <a:t>Field()</a:t>
            </a:r>
            <a:r>
              <a:rPr lang="en-US" sz="2200" dirty="0" smtClean="0">
                <a:latin typeface="Calibri"/>
                <a:cs typeface="Calibri"/>
              </a:rPr>
              <a:t> function)</a:t>
            </a:r>
          </a:p>
          <a:p>
            <a:pPr marL="457200" lvl="1" indent="0">
              <a:buNone/>
            </a:pPr>
            <a:endParaRPr lang="en-US" sz="1800" dirty="0">
              <a:latin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2200" dirty="0" smtClean="0">
                <a:latin typeface="Calibri"/>
                <a:cs typeface="Calibri"/>
              </a:rPr>
              <a:t>	my_new_700 = Field(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alibri"/>
                <a:cs typeface="Calibri"/>
              </a:rPr>
              <a:t>	</a:t>
            </a:r>
            <a:r>
              <a:rPr lang="en-US" sz="2200" dirty="0">
                <a:latin typeface="Calibri"/>
                <a:cs typeface="Calibri"/>
              </a:rPr>
              <a:t>	</a:t>
            </a:r>
            <a:r>
              <a:rPr lang="en-US" sz="2200" dirty="0" smtClean="0">
                <a:latin typeface="Calibri"/>
                <a:cs typeface="Calibri"/>
              </a:rPr>
              <a:t>tag=‘700’, indicators=[‘1’, ‘ ’],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alibri"/>
                <a:cs typeface="Calibri"/>
              </a:rPr>
              <a:t>	</a:t>
            </a:r>
            <a:r>
              <a:rPr lang="en-US" sz="2200" dirty="0">
                <a:latin typeface="Calibri"/>
                <a:cs typeface="Calibri"/>
              </a:rPr>
              <a:t>	</a:t>
            </a:r>
            <a:r>
              <a:rPr lang="en-US" sz="2200" dirty="0" smtClean="0">
                <a:latin typeface="Calibri"/>
                <a:cs typeface="Calibri"/>
              </a:rPr>
              <a:t>subfields=[‘a’, ‘Melville, Herman’]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alibri"/>
                <a:cs typeface="Calibri"/>
              </a:rPr>
              <a:t>	)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alibri"/>
                <a:cs typeface="Calibri"/>
              </a:rPr>
              <a:t>	</a:t>
            </a:r>
            <a:r>
              <a:rPr lang="en-US" sz="2200" dirty="0" err="1" smtClean="0">
                <a:latin typeface="Calibri"/>
                <a:cs typeface="Calibri"/>
              </a:rPr>
              <a:t>my_record.add_ordered_field</a:t>
            </a:r>
            <a:r>
              <a:rPr lang="en-US" sz="2200" dirty="0" smtClean="0">
                <a:latin typeface="Calibri"/>
                <a:cs typeface="Calibri"/>
              </a:rPr>
              <a:t>(my_new_700)</a:t>
            </a:r>
          </a:p>
        </p:txBody>
      </p:sp>
      <p:cxnSp>
        <p:nvCxnSpPr>
          <p:cNvPr id="4" name="Elbow Connector 3"/>
          <p:cNvCxnSpPr/>
          <p:nvPr/>
        </p:nvCxnSpPr>
        <p:spPr>
          <a:xfrm rot="10800000">
            <a:off x="5708950" y="5795376"/>
            <a:ext cx="647170" cy="349371"/>
          </a:xfrm>
          <a:prstGeom prst="bentConnector3">
            <a:avLst>
              <a:gd name="adj1" fmla="val 99056"/>
            </a:avLst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69348" y="5948549"/>
            <a:ext cx="1422400" cy="36576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Field object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1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DEMO 2</a:t>
            </a:r>
          </a:p>
          <a:p>
            <a:pPr marL="0" indent="0" algn="ctr">
              <a:buNone/>
            </a:pPr>
            <a:endParaRPr lang="en-US" sz="3600" dirty="0"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Calibri"/>
                <a:cs typeface="Calibri"/>
              </a:rPr>
              <a:t>Add a field to MARC records</a:t>
            </a:r>
          </a:p>
        </p:txBody>
      </p:sp>
    </p:spTree>
    <p:extLst>
      <p:ext uri="{BB962C8B-B14F-4D97-AF65-F5344CB8AC3E}">
        <p14:creationId xmlns:p14="http://schemas.microsoft.com/office/powerpoint/2010/main" val="209256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Core Field Level Functions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cs typeface="Calibri"/>
              </a:rPr>
              <a:t>Get subfield values</a:t>
            </a:r>
            <a:r>
              <a:rPr lang="en-US" sz="2800" dirty="0" smtClean="0">
                <a:cs typeface="Calibri"/>
              </a:rPr>
              <a:t> out of a field</a:t>
            </a:r>
          </a:p>
          <a:p>
            <a:pPr marL="457200" lvl="1" indent="0">
              <a:buNone/>
            </a:pPr>
            <a:r>
              <a:rPr lang="en-US" dirty="0" smtClean="0">
                <a:cs typeface="Calibri"/>
              </a:rPr>
              <a:t>	</a:t>
            </a:r>
            <a:r>
              <a:rPr lang="en-US" dirty="0" err="1" smtClean="0">
                <a:cs typeface="Calibri"/>
              </a:rPr>
              <a:t>my_subfields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= </a:t>
            </a:r>
            <a:r>
              <a:rPr lang="en-US" dirty="0" err="1" smtClean="0">
                <a:cs typeface="Calibri"/>
              </a:rPr>
              <a:t>my_field.get_subfields</a:t>
            </a:r>
            <a:r>
              <a:rPr lang="en-US" dirty="0" smtClean="0">
                <a:cs typeface="Calibri"/>
              </a:rPr>
              <a:t>(‘a’)</a:t>
            </a:r>
          </a:p>
          <a:p>
            <a:endParaRPr lang="en-US" sz="2800" dirty="0" smtClean="0">
              <a:cs typeface="Calibri"/>
            </a:endParaRPr>
          </a:p>
          <a:p>
            <a:r>
              <a:rPr lang="en-US" sz="2800" b="1" dirty="0" smtClean="0">
                <a:cs typeface="Calibri"/>
              </a:rPr>
              <a:t>Remove a subfield</a:t>
            </a:r>
            <a:r>
              <a:rPr lang="en-US" sz="2800" dirty="0" smtClean="0">
                <a:cs typeface="Calibri"/>
              </a:rPr>
              <a:t> from a field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err="1" smtClean="0">
                <a:cs typeface="Calibri"/>
              </a:rPr>
              <a:t>my_field.delete_subfield</a:t>
            </a:r>
            <a:r>
              <a:rPr lang="en-US" dirty="0" smtClean="0">
                <a:cs typeface="Calibri"/>
              </a:rPr>
              <a:t>(‘a’)</a:t>
            </a:r>
          </a:p>
          <a:p>
            <a:endParaRPr lang="en-US" sz="2800" dirty="0" smtClean="0">
              <a:cs typeface="Calibri"/>
            </a:endParaRPr>
          </a:p>
          <a:p>
            <a:r>
              <a:rPr lang="en-US" sz="2800" b="1" dirty="0" smtClean="0">
                <a:cs typeface="Calibri"/>
              </a:rPr>
              <a:t>Add a subfield</a:t>
            </a:r>
            <a:r>
              <a:rPr lang="en-US" sz="2800" dirty="0" smtClean="0">
                <a:cs typeface="Calibri"/>
              </a:rPr>
              <a:t> to a field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err="1" smtClean="0">
                <a:cs typeface="Calibri"/>
              </a:rPr>
              <a:t>my_field.add_subfield</a:t>
            </a:r>
            <a:r>
              <a:rPr lang="en-US" dirty="0" smtClean="0">
                <a:cs typeface="Calibri"/>
              </a:rPr>
              <a:t>(‘a’, ‘value’)</a:t>
            </a:r>
          </a:p>
        </p:txBody>
      </p:sp>
    </p:spTree>
    <p:extLst>
      <p:ext uri="{BB962C8B-B14F-4D97-AF65-F5344CB8AC3E}">
        <p14:creationId xmlns:p14="http://schemas.microsoft.com/office/powerpoint/2010/main" val="138409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Field Level – </a:t>
            </a:r>
            <a:r>
              <a:rPr lang="en-US" sz="3600" dirty="0" err="1" smtClean="0">
                <a:latin typeface="Calibri"/>
                <a:cs typeface="Calibri"/>
              </a:rPr>
              <a:t>get_subfields</a:t>
            </a:r>
            <a:r>
              <a:rPr lang="en-US" sz="3600" dirty="0" smtClean="0">
                <a:latin typeface="Calibri"/>
                <a:cs typeface="Calibri"/>
              </a:rPr>
              <a:t>()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latin typeface="Calibri"/>
                <a:cs typeface="Calibri"/>
              </a:rPr>
              <a:t>my_</a:t>
            </a:r>
            <a:r>
              <a:rPr lang="en-US" sz="2800" dirty="0" err="1" smtClean="0">
                <a:latin typeface="Calibri"/>
                <a:cs typeface="Calibri"/>
              </a:rPr>
              <a:t>field.get_subfields</a:t>
            </a:r>
            <a:r>
              <a:rPr lang="en-US" sz="2800" dirty="0" smtClean="0">
                <a:latin typeface="Calibri"/>
                <a:cs typeface="Calibri"/>
              </a:rPr>
              <a:t>(‘a’)</a:t>
            </a:r>
          </a:p>
          <a:p>
            <a:r>
              <a:rPr lang="en-US" sz="2800" dirty="0" err="1">
                <a:cs typeface="Calibri"/>
              </a:rPr>
              <a:t>my_field.get_subfields</a:t>
            </a:r>
            <a:r>
              <a:rPr lang="en-US" sz="2800" dirty="0">
                <a:cs typeface="Calibri"/>
              </a:rPr>
              <a:t>(‘a’, </a:t>
            </a:r>
            <a:r>
              <a:rPr lang="en-US" sz="2800" dirty="0" smtClean="0">
                <a:cs typeface="Calibri"/>
              </a:rPr>
              <a:t>‘x’)</a:t>
            </a:r>
            <a:endParaRPr lang="en-US" sz="2800" dirty="0" smtClean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Similar to </a:t>
            </a:r>
            <a:r>
              <a:rPr lang="en-US" sz="2400" dirty="0" err="1" smtClean="0">
                <a:latin typeface="Calibri"/>
                <a:cs typeface="Calibri"/>
              </a:rPr>
              <a:t>my_record.get_fields</a:t>
            </a:r>
            <a:r>
              <a:rPr lang="en-US" sz="2400" dirty="0" smtClean="0">
                <a:latin typeface="Calibri"/>
                <a:cs typeface="Calibri"/>
              </a:rPr>
              <a:t>(), except…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Returns </a:t>
            </a:r>
            <a:r>
              <a:rPr lang="en-US" sz="2400" dirty="0">
                <a:latin typeface="Calibri"/>
                <a:cs typeface="Calibri"/>
              </a:rPr>
              <a:t>a list of subfield </a:t>
            </a:r>
            <a:r>
              <a:rPr lang="en-US" sz="2400" b="1" i="1" dirty="0" smtClean="0">
                <a:latin typeface="Calibri"/>
                <a:cs typeface="Calibri"/>
              </a:rPr>
              <a:t>string values</a:t>
            </a:r>
            <a:r>
              <a:rPr lang="en-US" sz="2400" dirty="0" smtClean="0">
                <a:latin typeface="Calibri"/>
                <a:cs typeface="Calibri"/>
              </a:rPr>
              <a:t> (versus field objects)</a:t>
            </a:r>
            <a:endParaRPr lang="en-US" sz="2400" b="1" dirty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Requires at least one subfield code or it returns an empty list, it does not return all subfield values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When retrieving multiple subfields, you can’t tell which value goes with which code, for example:</a:t>
            </a:r>
          </a:p>
          <a:p>
            <a:pPr lvl="2"/>
            <a:r>
              <a:rPr lang="en-US" sz="2200" dirty="0">
                <a:cs typeface="Calibri"/>
              </a:rPr>
              <a:t>for the field:  650  \</a:t>
            </a:r>
            <a:r>
              <a:rPr lang="en-US" sz="2200" dirty="0" smtClean="0">
                <a:cs typeface="Calibri"/>
              </a:rPr>
              <a:t>0$</a:t>
            </a:r>
            <a:r>
              <a:rPr lang="en-US" sz="2200" dirty="0">
                <a:cs typeface="Calibri"/>
              </a:rPr>
              <a:t>aNew </a:t>
            </a:r>
            <a:r>
              <a:rPr lang="en-US" sz="2200" dirty="0" smtClean="0">
                <a:cs typeface="Calibri"/>
              </a:rPr>
              <a:t>York$xHistory$</a:t>
            </a:r>
            <a:r>
              <a:rPr lang="en-US" sz="2200" dirty="0">
                <a:cs typeface="Calibri"/>
              </a:rPr>
              <a:t>y20th century.</a:t>
            </a:r>
          </a:p>
          <a:p>
            <a:pPr marL="914400" lvl="2" indent="0">
              <a:buNone/>
            </a:pPr>
            <a:r>
              <a:rPr lang="en-US" sz="2200" dirty="0">
                <a:cs typeface="Calibri"/>
              </a:rPr>
              <a:t>	my_650_subfields = my_650</a:t>
            </a:r>
            <a:r>
              <a:rPr lang="en-US" sz="2200" dirty="0" smtClean="0">
                <a:cs typeface="Calibri"/>
              </a:rPr>
              <a:t>.get_subfields(‘a’, ‘x’)</a:t>
            </a:r>
            <a:endParaRPr lang="en-US" sz="2200" dirty="0">
              <a:cs typeface="Calibri"/>
            </a:endParaRPr>
          </a:p>
          <a:p>
            <a:pPr lvl="2"/>
            <a:r>
              <a:rPr lang="en-US" sz="2200" dirty="0">
                <a:cs typeface="Calibri"/>
              </a:rPr>
              <a:t>returns a list of </a:t>
            </a:r>
            <a:r>
              <a:rPr lang="en-US" sz="2200" dirty="0" smtClean="0">
                <a:cs typeface="Calibri"/>
              </a:rPr>
              <a:t>the specified </a:t>
            </a:r>
            <a:r>
              <a:rPr lang="en-US" sz="2200" dirty="0">
                <a:cs typeface="Calibri"/>
              </a:rPr>
              <a:t>subfield values:</a:t>
            </a:r>
          </a:p>
          <a:p>
            <a:pPr marL="1371600" lvl="3" indent="0">
              <a:buNone/>
            </a:pPr>
            <a:r>
              <a:rPr lang="en-US" sz="2200" dirty="0" smtClean="0">
                <a:cs typeface="Calibri"/>
              </a:rPr>
              <a:t>[</a:t>
            </a:r>
            <a:r>
              <a:rPr lang="en-US" sz="2200" dirty="0" err="1" smtClean="0">
                <a:cs typeface="Calibri"/>
              </a:rPr>
              <a:t>u‘New</a:t>
            </a:r>
            <a:r>
              <a:rPr lang="en-US" sz="2200" dirty="0" smtClean="0">
                <a:cs typeface="Calibri"/>
              </a:rPr>
              <a:t> </a:t>
            </a:r>
            <a:r>
              <a:rPr lang="en-US" sz="2200" dirty="0">
                <a:cs typeface="Calibri"/>
              </a:rPr>
              <a:t>York’, </a:t>
            </a:r>
            <a:r>
              <a:rPr lang="en-US" sz="2200" dirty="0" err="1" smtClean="0">
                <a:cs typeface="Calibri"/>
              </a:rPr>
              <a:t>u‘History</a:t>
            </a:r>
            <a:r>
              <a:rPr lang="en-US" sz="2200" dirty="0" smtClean="0">
                <a:cs typeface="Calibri"/>
              </a:rPr>
              <a:t>’]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127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Field Level – </a:t>
            </a:r>
            <a:r>
              <a:rPr lang="en-US" sz="3600" dirty="0" err="1" smtClean="0">
                <a:latin typeface="Calibri"/>
                <a:cs typeface="Calibri"/>
              </a:rPr>
              <a:t>delete_subfield</a:t>
            </a:r>
            <a:r>
              <a:rPr lang="en-US" sz="3600" dirty="0" smtClean="0">
                <a:latin typeface="Calibri"/>
                <a:cs typeface="Calibri"/>
              </a:rPr>
              <a:t>()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Calibri"/>
                <a:cs typeface="Calibri"/>
              </a:rPr>
              <a:t>my_field.delete_subfield</a:t>
            </a:r>
            <a:r>
              <a:rPr lang="en-US" sz="2800" dirty="0" smtClean="0">
                <a:latin typeface="Calibri"/>
                <a:cs typeface="Calibri"/>
              </a:rPr>
              <a:t>(‘z’)</a:t>
            </a:r>
          </a:p>
          <a:p>
            <a:pPr lvl="1"/>
            <a:r>
              <a:rPr lang="en-US" sz="2400" dirty="0" smtClean="0">
                <a:cs typeface="Calibri"/>
              </a:rPr>
              <a:t>Similar </a:t>
            </a:r>
            <a:r>
              <a:rPr lang="en-US" sz="2400" dirty="0">
                <a:cs typeface="Calibri"/>
              </a:rPr>
              <a:t>to </a:t>
            </a:r>
            <a:r>
              <a:rPr lang="en-US" sz="2400" dirty="0" err="1" smtClean="0">
                <a:cs typeface="Calibri"/>
              </a:rPr>
              <a:t>my_record.remove_field</a:t>
            </a:r>
            <a:r>
              <a:rPr lang="en-US" sz="2400" dirty="0" smtClean="0">
                <a:cs typeface="Calibri"/>
              </a:rPr>
              <a:t>(), except…</a:t>
            </a:r>
            <a:endParaRPr lang="en-US" sz="2400" dirty="0">
              <a:cs typeface="Calibri"/>
            </a:endParaRPr>
          </a:p>
          <a:p>
            <a:pPr lvl="1"/>
            <a:r>
              <a:rPr lang="en-US" sz="2400" dirty="0">
                <a:cs typeface="Calibri"/>
              </a:rPr>
              <a:t>P</a:t>
            </a:r>
            <a:r>
              <a:rPr lang="en-US" sz="2400" dirty="0" smtClean="0">
                <a:cs typeface="Calibri"/>
              </a:rPr>
              <a:t>arameter is a subfield code entered as a string variable, rather than a </a:t>
            </a:r>
            <a:r>
              <a:rPr lang="en-US" sz="2400" dirty="0" err="1" smtClean="0">
                <a:cs typeface="Calibri"/>
              </a:rPr>
              <a:t>PyMARC</a:t>
            </a:r>
            <a:r>
              <a:rPr lang="en-US" sz="2400" dirty="0" smtClean="0">
                <a:cs typeface="Calibri"/>
              </a:rPr>
              <a:t> variable type (e.g., the field object)</a:t>
            </a:r>
          </a:p>
          <a:p>
            <a:pPr lvl="1"/>
            <a:r>
              <a:rPr lang="en-US" sz="2400" dirty="0" smtClean="0">
                <a:cs typeface="Calibri"/>
              </a:rPr>
              <a:t>Can only specify one subfield code at a time</a:t>
            </a:r>
          </a:p>
          <a:p>
            <a:pPr lvl="1"/>
            <a:r>
              <a:rPr lang="en-US" sz="2400" dirty="0" smtClean="0">
                <a:cs typeface="Calibri"/>
              </a:rPr>
              <a:t>Deletes only the 1</a:t>
            </a:r>
            <a:r>
              <a:rPr lang="en-US" sz="2400" baseline="30000" dirty="0" smtClean="0">
                <a:cs typeface="Calibri"/>
              </a:rPr>
              <a:t>st</a:t>
            </a:r>
            <a:r>
              <a:rPr lang="en-US" sz="2400" dirty="0" smtClean="0">
                <a:cs typeface="Calibri"/>
              </a:rPr>
              <a:t> instance of the subfield code found in the field, for example:</a:t>
            </a:r>
            <a:endParaRPr lang="en-US" sz="2800" dirty="0" smtClean="0">
              <a:latin typeface="Calibri"/>
              <a:cs typeface="Calibri"/>
            </a:endParaRPr>
          </a:p>
          <a:p>
            <a:pPr lvl="2"/>
            <a:r>
              <a:rPr lang="en-US" sz="2200" dirty="0">
                <a:cs typeface="Calibri"/>
              </a:rPr>
              <a:t>for the field:  650  \</a:t>
            </a:r>
            <a:r>
              <a:rPr lang="en-US" sz="2200" dirty="0" smtClean="0">
                <a:cs typeface="Calibri"/>
              </a:rPr>
              <a:t>0$aDance$zNew York (State)$</a:t>
            </a:r>
            <a:r>
              <a:rPr lang="en-US" sz="2200" dirty="0" err="1" smtClean="0">
                <a:cs typeface="Calibri"/>
              </a:rPr>
              <a:t>zNew</a:t>
            </a:r>
            <a:r>
              <a:rPr lang="en-US" sz="2200" dirty="0" smtClean="0">
                <a:cs typeface="Calibri"/>
              </a:rPr>
              <a:t> York.</a:t>
            </a:r>
            <a:endParaRPr lang="en-US" sz="2200" dirty="0">
              <a:cs typeface="Calibri"/>
            </a:endParaRPr>
          </a:p>
          <a:p>
            <a:pPr marL="914400" lvl="2" indent="0">
              <a:buNone/>
            </a:pPr>
            <a:r>
              <a:rPr lang="en-US" sz="2200" dirty="0">
                <a:cs typeface="Calibri"/>
              </a:rPr>
              <a:t>	</a:t>
            </a:r>
            <a:r>
              <a:rPr lang="en-US" sz="2200" dirty="0" smtClean="0">
                <a:cs typeface="Calibri"/>
              </a:rPr>
              <a:t>my_650.delete_subfield(‘z’)</a:t>
            </a:r>
            <a:endParaRPr lang="en-US" sz="2200" dirty="0">
              <a:cs typeface="Calibri"/>
            </a:endParaRPr>
          </a:p>
          <a:p>
            <a:pPr lvl="2"/>
            <a:r>
              <a:rPr lang="en-US" sz="2200" dirty="0">
                <a:cs typeface="Calibri"/>
              </a:rPr>
              <a:t>t</a:t>
            </a:r>
            <a:r>
              <a:rPr lang="en-US" sz="2200" dirty="0" smtClean="0">
                <a:cs typeface="Calibri"/>
              </a:rPr>
              <a:t>he field becomes:</a:t>
            </a:r>
          </a:p>
          <a:p>
            <a:pPr marL="914400" lvl="2" indent="0">
              <a:buNone/>
            </a:pPr>
            <a:r>
              <a:rPr lang="en-US" sz="2200" dirty="0">
                <a:cs typeface="Calibri"/>
              </a:rPr>
              <a:t>	</a:t>
            </a:r>
            <a:r>
              <a:rPr lang="en-US" sz="2200" dirty="0" smtClean="0">
                <a:cs typeface="Calibri"/>
              </a:rPr>
              <a:t>650  </a:t>
            </a:r>
            <a:r>
              <a:rPr lang="en-US" sz="2200" dirty="0">
                <a:cs typeface="Calibri"/>
              </a:rPr>
              <a:t>\</a:t>
            </a:r>
            <a:r>
              <a:rPr lang="en-US" sz="2200" dirty="0" smtClean="0">
                <a:cs typeface="Calibri"/>
              </a:rPr>
              <a:t>0$aDance$</a:t>
            </a:r>
            <a:r>
              <a:rPr lang="en-US" sz="2200" dirty="0">
                <a:cs typeface="Calibri"/>
              </a:rPr>
              <a:t>zNew York</a:t>
            </a:r>
            <a:r>
              <a:rPr lang="en-US" sz="2200" dirty="0" smtClean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36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What is Python &amp; </a:t>
            </a:r>
            <a:r>
              <a:rPr lang="en-US" sz="3600" dirty="0" err="1" smtClean="0">
                <a:latin typeface="Calibri"/>
                <a:cs typeface="Calibri"/>
              </a:rPr>
              <a:t>PyMARC</a:t>
            </a:r>
            <a:r>
              <a:rPr lang="en-US" sz="3600" dirty="0" smtClean="0">
                <a:latin typeface="Calibri"/>
                <a:cs typeface="Calibri"/>
              </a:rPr>
              <a:t>…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>
                <a:cs typeface="Calibri"/>
              </a:rPr>
              <a:t>Python is </a:t>
            </a:r>
            <a:r>
              <a:rPr lang="en-US" sz="2800" dirty="0" smtClean="0">
                <a:cs typeface="Calibri"/>
              </a:rPr>
              <a:t>an open-source </a:t>
            </a:r>
            <a:r>
              <a:rPr lang="en-US" sz="2800" dirty="0">
                <a:cs typeface="Calibri"/>
              </a:rPr>
              <a:t>programming scripting </a:t>
            </a:r>
            <a:r>
              <a:rPr lang="en-US" sz="2800" dirty="0" smtClean="0">
                <a:cs typeface="Calibri"/>
              </a:rPr>
              <a:t>language used for wide and varied purposes, from Web development to data analysis, and more</a:t>
            </a:r>
          </a:p>
          <a:p>
            <a:pPr lvl="1"/>
            <a:r>
              <a:rPr lang="en-US" sz="2400" dirty="0" smtClean="0">
                <a:cs typeface="Calibri"/>
              </a:rPr>
              <a:t>https</a:t>
            </a:r>
            <a:r>
              <a:rPr lang="en-US" sz="2400" dirty="0">
                <a:cs typeface="Calibri"/>
              </a:rPr>
              <a:t>://</a:t>
            </a:r>
            <a:r>
              <a:rPr lang="en-US" sz="2400" dirty="0" err="1">
                <a:cs typeface="Calibri"/>
              </a:rPr>
              <a:t>www.python.org</a:t>
            </a:r>
            <a:r>
              <a:rPr lang="en-US" sz="2400" dirty="0">
                <a:cs typeface="Calibri"/>
              </a:rPr>
              <a:t>/about/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err="1" smtClean="0">
                <a:latin typeface="Calibri"/>
                <a:cs typeface="Calibri"/>
              </a:rPr>
              <a:t>PyMARC</a:t>
            </a:r>
            <a:r>
              <a:rPr lang="en-US" sz="2800" dirty="0" smtClean="0">
                <a:latin typeface="Calibri"/>
                <a:cs typeface="Calibri"/>
              </a:rPr>
              <a:t> is a Python module or library, written in Python syntax, and used to access and manipulate bibliographic MARC records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File extension for Python scripts is “.</a:t>
            </a:r>
            <a:r>
              <a:rPr lang="en-US" sz="2800" dirty="0" err="1" smtClean="0">
                <a:latin typeface="Calibri"/>
                <a:cs typeface="Calibri"/>
              </a:rPr>
              <a:t>py</a:t>
            </a:r>
            <a:r>
              <a:rPr lang="en-US" sz="2800" dirty="0" smtClean="0">
                <a:latin typeface="Calibri"/>
                <a:cs typeface="Calibri"/>
              </a:rPr>
              <a:t>”</a:t>
            </a:r>
            <a:endParaRPr lang="en-US" sz="24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22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Field Level – </a:t>
            </a:r>
            <a:r>
              <a:rPr lang="en-US" sz="3600" dirty="0" err="1" smtClean="0">
                <a:latin typeface="Calibri"/>
                <a:cs typeface="Calibri"/>
              </a:rPr>
              <a:t>delete_subfield</a:t>
            </a:r>
            <a:r>
              <a:rPr lang="en-US" sz="3600" dirty="0" smtClean="0">
                <a:latin typeface="Calibri"/>
                <a:cs typeface="Calibri"/>
              </a:rPr>
              <a:t>()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Calibri"/>
                <a:cs typeface="Calibri"/>
              </a:rPr>
              <a:t>my_field.delete_subfield</a:t>
            </a:r>
            <a:r>
              <a:rPr lang="en-US" sz="2800" dirty="0" smtClean="0">
                <a:latin typeface="Calibri"/>
                <a:cs typeface="Calibri"/>
              </a:rPr>
              <a:t>(‘z’)</a:t>
            </a:r>
          </a:p>
          <a:p>
            <a:pPr lvl="1"/>
            <a:r>
              <a:rPr lang="en-US" sz="2400" dirty="0" smtClean="0">
                <a:cs typeface="Calibri"/>
              </a:rPr>
              <a:t>You can iterate through the existing subfields to delete them all, for example:</a:t>
            </a:r>
          </a:p>
          <a:p>
            <a:pPr marL="457200" lvl="1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my_650z_subs = my_650.get_subfields(‘z’)</a:t>
            </a:r>
          </a:p>
          <a:p>
            <a:pPr marL="457200" lvl="1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for my_650z in my_650z_subs:</a:t>
            </a:r>
          </a:p>
          <a:p>
            <a:pPr marL="457200" lvl="1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	my_650.delete_subfield(‘z’)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alibri"/>
                <a:cs typeface="Calibri"/>
              </a:rPr>
              <a:t>		print my_650</a:t>
            </a:r>
          </a:p>
          <a:p>
            <a:pPr marL="457200" lvl="1" indent="0">
              <a:buNone/>
            </a:pPr>
            <a:endParaRPr lang="en-US" sz="1800" dirty="0" smtClean="0">
              <a:latin typeface="Calibri"/>
              <a:cs typeface="Calibri"/>
            </a:endParaRPr>
          </a:p>
          <a:p>
            <a:pPr lvl="2"/>
            <a:r>
              <a:rPr lang="en-US" sz="2200" dirty="0" smtClean="0">
                <a:cs typeface="Calibri"/>
              </a:rPr>
              <a:t>Results:</a:t>
            </a:r>
          </a:p>
          <a:p>
            <a:pPr marL="914400" lvl="2" indent="0">
              <a:buNone/>
            </a:pPr>
            <a:r>
              <a:rPr lang="en-US" sz="2200" dirty="0">
                <a:cs typeface="Calibri"/>
              </a:rPr>
              <a:t>	</a:t>
            </a:r>
            <a:r>
              <a:rPr lang="en-US" sz="2200" dirty="0" smtClean="0">
                <a:cs typeface="Calibri"/>
              </a:rPr>
              <a:t>650  </a:t>
            </a:r>
            <a:r>
              <a:rPr lang="en-US" sz="2200" dirty="0">
                <a:cs typeface="Calibri"/>
              </a:rPr>
              <a:t>\</a:t>
            </a:r>
            <a:r>
              <a:rPr lang="en-US" sz="2200" dirty="0" smtClean="0">
                <a:cs typeface="Calibri"/>
              </a:rPr>
              <a:t>0$aDance$zNew York (State)$</a:t>
            </a:r>
            <a:r>
              <a:rPr lang="en-US" sz="2200" dirty="0" err="1" smtClean="0">
                <a:cs typeface="Calibri"/>
              </a:rPr>
              <a:t>zNew</a:t>
            </a:r>
            <a:r>
              <a:rPr lang="en-US" sz="2200" dirty="0" smtClean="0">
                <a:cs typeface="Calibri"/>
              </a:rPr>
              <a:t> York.</a:t>
            </a:r>
          </a:p>
          <a:p>
            <a:pPr marL="914400" lvl="2" indent="0">
              <a:buNone/>
            </a:pPr>
            <a:r>
              <a:rPr lang="en-US" sz="2200" dirty="0">
                <a:cs typeface="Calibri"/>
              </a:rPr>
              <a:t>	</a:t>
            </a:r>
            <a:r>
              <a:rPr lang="en-US" sz="2200" dirty="0" smtClean="0">
                <a:cs typeface="Calibri"/>
              </a:rPr>
              <a:t>650  </a:t>
            </a:r>
            <a:r>
              <a:rPr lang="en-US" sz="2200" dirty="0">
                <a:cs typeface="Calibri"/>
              </a:rPr>
              <a:t>\</a:t>
            </a:r>
            <a:r>
              <a:rPr lang="en-US" sz="2200" dirty="0" smtClean="0">
                <a:cs typeface="Calibri"/>
              </a:rPr>
              <a:t>0$aDance$</a:t>
            </a:r>
            <a:r>
              <a:rPr lang="en-US" sz="2200" dirty="0">
                <a:cs typeface="Calibri"/>
              </a:rPr>
              <a:t>zNew York</a:t>
            </a:r>
            <a:r>
              <a:rPr lang="en-US" sz="2200" dirty="0" smtClean="0">
                <a:cs typeface="Calibri"/>
              </a:rPr>
              <a:t>.</a:t>
            </a:r>
          </a:p>
          <a:p>
            <a:pPr marL="914400" lvl="2" indent="0">
              <a:buNone/>
            </a:pPr>
            <a:r>
              <a:rPr lang="en-US" sz="2200" dirty="0">
                <a:cs typeface="Calibri"/>
              </a:rPr>
              <a:t>	</a:t>
            </a:r>
            <a:r>
              <a:rPr lang="en-US" sz="2200" dirty="0" smtClean="0">
                <a:cs typeface="Calibri"/>
              </a:rPr>
              <a:t>650  \0$aDance</a:t>
            </a:r>
          </a:p>
        </p:txBody>
      </p:sp>
    </p:spTree>
    <p:extLst>
      <p:ext uri="{BB962C8B-B14F-4D97-AF65-F5344CB8AC3E}">
        <p14:creationId xmlns:p14="http://schemas.microsoft.com/office/powerpoint/2010/main" val="23537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Field Level – </a:t>
            </a:r>
            <a:r>
              <a:rPr lang="en-US" sz="3600" dirty="0" err="1" smtClean="0">
                <a:latin typeface="Calibri"/>
                <a:cs typeface="Calibri"/>
              </a:rPr>
              <a:t>add_subfield</a:t>
            </a:r>
            <a:r>
              <a:rPr lang="en-US" sz="3600" dirty="0" smtClean="0">
                <a:latin typeface="Calibri"/>
                <a:cs typeface="Calibri"/>
              </a:rPr>
              <a:t>()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Calibri"/>
                <a:cs typeface="Calibri"/>
              </a:rPr>
              <a:t>my_field.add_subfield</a:t>
            </a:r>
            <a:r>
              <a:rPr lang="en-US" sz="2800" dirty="0" smtClean="0">
                <a:latin typeface="Calibri"/>
                <a:cs typeface="Calibri"/>
              </a:rPr>
              <a:t>(‘a’, ‘value’)</a:t>
            </a:r>
          </a:p>
          <a:p>
            <a:pPr lvl="1"/>
            <a:r>
              <a:rPr lang="en-US" sz="2400" dirty="0">
                <a:cs typeface="Calibri"/>
              </a:rPr>
              <a:t>Similar to </a:t>
            </a:r>
            <a:r>
              <a:rPr lang="en-US" sz="2400" dirty="0" err="1" smtClean="0">
                <a:cs typeface="Calibri"/>
              </a:rPr>
              <a:t>my_record.add_field</a:t>
            </a:r>
            <a:r>
              <a:rPr lang="en-US" sz="2400" dirty="0">
                <a:cs typeface="Calibri"/>
              </a:rPr>
              <a:t>(), except…</a:t>
            </a:r>
          </a:p>
          <a:p>
            <a:pPr lvl="1"/>
            <a:r>
              <a:rPr lang="en-US" sz="2400" dirty="0" smtClean="0">
                <a:cs typeface="Calibri"/>
              </a:rPr>
              <a:t>There must be 2 parameters, both entered as string variables – the subfield code and the subfield content</a:t>
            </a:r>
          </a:p>
          <a:p>
            <a:pPr lvl="1"/>
            <a:r>
              <a:rPr lang="en-US" sz="2400" dirty="0" smtClean="0">
                <a:cs typeface="Calibri"/>
              </a:rPr>
              <a:t>Can only add one subfield at a </a:t>
            </a:r>
            <a:r>
              <a:rPr lang="en-US" sz="2400" dirty="0" smtClean="0">
                <a:solidFill>
                  <a:srgbClr val="000000"/>
                </a:solidFill>
                <a:cs typeface="Calibri"/>
              </a:rPr>
              <a:t>time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cs typeface="Calibri"/>
              </a:rPr>
              <a:t>Adds the subfield to the end of the </a:t>
            </a:r>
            <a:r>
              <a:rPr lang="en-US" sz="2400" dirty="0" smtClean="0">
                <a:cs typeface="Calibri"/>
              </a:rPr>
              <a:t>field, for example:</a:t>
            </a:r>
          </a:p>
          <a:p>
            <a:pPr lvl="2"/>
            <a:r>
              <a:rPr lang="en-US" sz="2200" dirty="0" smtClean="0">
                <a:latin typeface="Calibri"/>
                <a:cs typeface="Calibri"/>
              </a:rPr>
              <a:t>for the field:  245  00$aMoby Dick /$</a:t>
            </a:r>
            <a:r>
              <a:rPr lang="en-US" sz="2200" dirty="0" err="1" smtClean="0">
                <a:latin typeface="Calibri"/>
                <a:cs typeface="Calibri"/>
              </a:rPr>
              <a:t>cHerman</a:t>
            </a:r>
            <a:r>
              <a:rPr lang="en-US" sz="2200" dirty="0" smtClean="0">
                <a:latin typeface="Calibri"/>
                <a:cs typeface="Calibri"/>
              </a:rPr>
              <a:t> Melville.</a:t>
            </a:r>
            <a:endParaRPr lang="en-US" sz="2200" dirty="0">
              <a:latin typeface="Calibri"/>
              <a:cs typeface="Calibri"/>
            </a:endParaRPr>
          </a:p>
          <a:p>
            <a:pPr marL="914400" lvl="2" indent="0">
              <a:buNone/>
            </a:pPr>
            <a:r>
              <a:rPr lang="en-US" sz="2200" dirty="0" smtClean="0">
                <a:latin typeface="Calibri"/>
                <a:cs typeface="Calibri"/>
              </a:rPr>
              <a:t>	my_245.add_subfield(‘h’, ‘[electronic resource]’)</a:t>
            </a:r>
          </a:p>
          <a:p>
            <a:pPr lvl="2"/>
            <a:r>
              <a:rPr lang="en-US" sz="2200" dirty="0" smtClean="0">
                <a:latin typeface="Calibri"/>
                <a:cs typeface="Calibri"/>
              </a:rPr>
              <a:t>the field becomes: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alibri"/>
                <a:cs typeface="Calibri"/>
              </a:rPr>
              <a:t>		</a:t>
            </a:r>
            <a:r>
              <a:rPr lang="en-US" sz="2000" dirty="0" smtClean="0">
                <a:latin typeface="Calibri"/>
                <a:cs typeface="Calibri"/>
              </a:rPr>
              <a:t>245 00$aMoby Dick /$</a:t>
            </a:r>
            <a:r>
              <a:rPr lang="en-US" sz="2000" dirty="0" err="1" smtClean="0">
                <a:latin typeface="Calibri"/>
                <a:cs typeface="Calibri"/>
              </a:rPr>
              <a:t>cHerman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 err="1" smtClean="0">
                <a:latin typeface="Calibri"/>
                <a:cs typeface="Calibri"/>
              </a:rPr>
              <a:t>Melville.$h</a:t>
            </a:r>
            <a:r>
              <a:rPr lang="en-US" sz="2000" dirty="0" smtClean="0">
                <a:latin typeface="Calibri"/>
                <a:cs typeface="Calibri"/>
              </a:rPr>
              <a:t>[electronic resource]</a:t>
            </a:r>
          </a:p>
        </p:txBody>
      </p:sp>
    </p:spTree>
    <p:extLst>
      <p:ext uri="{BB962C8B-B14F-4D97-AF65-F5344CB8AC3E}">
        <p14:creationId xmlns:p14="http://schemas.microsoft.com/office/powerpoint/2010/main" val="32706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Field Level – Field()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You could initially create a field object without any subfields, only specifying the tag and indicators parameters:</a:t>
            </a:r>
          </a:p>
          <a:p>
            <a:pPr marL="457200" lvl="1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	</a:t>
            </a:r>
            <a:r>
              <a:rPr lang="en-US" sz="2400" dirty="0" err="1" smtClean="0">
                <a:latin typeface="Calibri"/>
                <a:cs typeface="Calibri"/>
              </a:rPr>
              <a:t>my_new_field</a:t>
            </a:r>
            <a:r>
              <a:rPr lang="en-US" sz="2400" dirty="0" smtClean="0">
                <a:latin typeface="Calibri"/>
                <a:cs typeface="Calibri"/>
              </a:rPr>
              <a:t> = Field(tag=‘700’, indicators=[‘1’, ‘ ’])</a:t>
            </a:r>
          </a:p>
          <a:p>
            <a:pPr marL="457200" lvl="1" indent="0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Then add the subfields individually</a:t>
            </a:r>
          </a:p>
          <a:p>
            <a:pPr marL="914400" lvl="2" indent="0">
              <a:buNone/>
            </a:pP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err="1" smtClean="0">
                <a:latin typeface="Calibri"/>
                <a:cs typeface="Calibri"/>
              </a:rPr>
              <a:t>my_new_field.add_subfield</a:t>
            </a:r>
            <a:r>
              <a:rPr lang="en-US" dirty="0" smtClean="0">
                <a:latin typeface="Calibri"/>
                <a:cs typeface="Calibri"/>
              </a:rPr>
              <a:t>(‘a’, ‘Melville, Herman,’)</a:t>
            </a:r>
          </a:p>
          <a:p>
            <a:pPr marL="914400" lvl="2" indent="0">
              <a:buNone/>
            </a:pPr>
            <a:r>
              <a:rPr lang="en-US" dirty="0" smtClean="0">
                <a:cs typeface="Calibri"/>
              </a:rPr>
              <a:t>	</a:t>
            </a:r>
            <a:r>
              <a:rPr lang="en-US" dirty="0" err="1" smtClean="0">
                <a:cs typeface="Calibri"/>
              </a:rPr>
              <a:t>my_new_field.add_subfield</a:t>
            </a:r>
            <a:r>
              <a:rPr lang="en-US" dirty="0">
                <a:cs typeface="Calibri"/>
              </a:rPr>
              <a:t>(</a:t>
            </a:r>
            <a:r>
              <a:rPr lang="en-US" dirty="0" smtClean="0">
                <a:cs typeface="Calibri"/>
              </a:rPr>
              <a:t>‘d’</a:t>
            </a:r>
            <a:r>
              <a:rPr lang="en-US" dirty="0">
                <a:cs typeface="Calibri"/>
              </a:rPr>
              <a:t>, </a:t>
            </a:r>
            <a:r>
              <a:rPr lang="en-US" dirty="0" smtClean="0">
                <a:cs typeface="Calibri"/>
              </a:rPr>
              <a:t>‘1819-1891.’)</a:t>
            </a:r>
          </a:p>
          <a:p>
            <a:pPr marL="914400" lvl="2" indent="0">
              <a:buNone/>
            </a:pPr>
            <a:endParaRPr lang="en-US" dirty="0" smtClean="0"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You can access the attributes of a field object for analysis</a:t>
            </a:r>
          </a:p>
          <a:p>
            <a:pPr marL="457200" lvl="1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	</a:t>
            </a:r>
            <a:r>
              <a:rPr lang="en-US" sz="2400" dirty="0" err="1" smtClean="0">
                <a:latin typeface="Calibri"/>
                <a:cs typeface="Calibri"/>
              </a:rPr>
              <a:t>my_tag</a:t>
            </a:r>
            <a:r>
              <a:rPr lang="en-US" sz="2400" dirty="0" smtClean="0">
                <a:latin typeface="Calibri"/>
                <a:cs typeface="Calibri"/>
              </a:rPr>
              <a:t> = </a:t>
            </a:r>
            <a:r>
              <a:rPr lang="en-US" sz="2400" dirty="0" err="1" smtClean="0">
                <a:latin typeface="Calibri"/>
                <a:cs typeface="Calibri"/>
              </a:rPr>
              <a:t>my_field.tag</a:t>
            </a:r>
            <a:endParaRPr lang="en-US" sz="2400" dirty="0" smtClean="0">
              <a:latin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	my_ind1 = my_field.indicator1</a:t>
            </a:r>
          </a:p>
          <a:p>
            <a:pPr marL="457200" lvl="1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	my_ind2 = my_field.indicator2</a:t>
            </a:r>
          </a:p>
        </p:txBody>
      </p:sp>
    </p:spTree>
    <p:extLst>
      <p:ext uri="{BB962C8B-B14F-4D97-AF65-F5344CB8AC3E}">
        <p14:creationId xmlns:p14="http://schemas.microsoft.com/office/powerpoint/2010/main" val="26842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DEMO 3</a:t>
            </a:r>
          </a:p>
          <a:p>
            <a:pPr marL="0" indent="0" algn="ctr">
              <a:buNone/>
            </a:pPr>
            <a:endParaRPr lang="en-US" sz="3600" dirty="0"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Calibri"/>
                <a:cs typeface="Calibri"/>
              </a:rPr>
              <a:t>Analyze a field &amp; modify MARC records</a:t>
            </a:r>
          </a:p>
        </p:txBody>
      </p:sp>
    </p:spTree>
    <p:extLst>
      <p:ext uri="{BB962C8B-B14F-4D97-AF65-F5344CB8AC3E}">
        <p14:creationId xmlns:p14="http://schemas.microsoft.com/office/powerpoint/2010/main" val="274824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"/>
              </a:rPr>
              <a:t>File Level – </a:t>
            </a:r>
            <a:r>
              <a:rPr lang="en-US" sz="3600" dirty="0" err="1" smtClean="0">
                <a:cs typeface="Calibri"/>
              </a:rPr>
              <a:t>pymarc.MARCWriter</a:t>
            </a:r>
            <a:r>
              <a:rPr lang="en-US" sz="3600" dirty="0">
                <a:cs typeface="Calibri"/>
              </a:rPr>
              <a:t>()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alibri"/>
                <a:cs typeface="Calibri"/>
              </a:rPr>
              <a:t>Write out a file</a:t>
            </a:r>
            <a:r>
              <a:rPr lang="en-US" sz="2800" dirty="0" smtClean="0">
                <a:latin typeface="Calibri"/>
                <a:cs typeface="Calibri"/>
              </a:rPr>
              <a:t> of MARC records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Create an output </a:t>
            </a:r>
            <a:r>
              <a:rPr lang="en-US" sz="2400" dirty="0" err="1" smtClean="0">
                <a:latin typeface="Calibri"/>
                <a:cs typeface="Calibri"/>
              </a:rPr>
              <a:t>PyMARC</a:t>
            </a:r>
            <a:r>
              <a:rPr lang="en-US" sz="2400" dirty="0" smtClean="0">
                <a:latin typeface="Calibri"/>
                <a:cs typeface="Calibri"/>
              </a:rPr>
              <a:t> file object</a:t>
            </a:r>
          </a:p>
          <a:p>
            <a:pPr marL="457200" lvl="1" indent="0">
              <a:buNone/>
            </a:pPr>
            <a:r>
              <a:rPr lang="en-US" sz="2400" dirty="0">
                <a:cs typeface="Calibri"/>
              </a:rPr>
              <a:t>		</a:t>
            </a:r>
            <a:r>
              <a:rPr lang="en-US" sz="2400" dirty="0" err="1" smtClean="0">
                <a:cs typeface="Calibri"/>
              </a:rPr>
              <a:t>my_records_out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>
                <a:cs typeface="Calibri"/>
              </a:rPr>
              <a:t>=</a:t>
            </a:r>
          </a:p>
          <a:p>
            <a:pPr marL="457200" lvl="1" indent="0">
              <a:buNone/>
            </a:pPr>
            <a:r>
              <a:rPr lang="en-US" sz="2400" dirty="0">
                <a:cs typeface="Calibri"/>
              </a:rPr>
              <a:t>		</a:t>
            </a:r>
            <a:r>
              <a:rPr lang="en-US" sz="2400" dirty="0" err="1">
                <a:cs typeface="Calibri"/>
              </a:rPr>
              <a:t>pymarc.MARCWriter</a:t>
            </a:r>
            <a:r>
              <a:rPr lang="en-US" sz="2400" dirty="0">
                <a:cs typeface="Calibri"/>
              </a:rPr>
              <a:t>(</a:t>
            </a:r>
          </a:p>
          <a:p>
            <a:pPr marL="457200" lvl="1" indent="0">
              <a:buNone/>
            </a:pPr>
            <a:r>
              <a:rPr lang="en-US" sz="2400" dirty="0">
                <a:cs typeface="Calibri"/>
              </a:rPr>
              <a:t>			file(‘</a:t>
            </a:r>
            <a:r>
              <a:rPr lang="en-US" sz="2400" dirty="0" err="1">
                <a:cs typeface="Calibri"/>
              </a:rPr>
              <a:t>my_marc_recs_out.mrc</a:t>
            </a:r>
            <a:r>
              <a:rPr lang="en-US" sz="2400" dirty="0">
                <a:cs typeface="Calibri"/>
              </a:rPr>
              <a:t>’, ‘w’)</a:t>
            </a:r>
          </a:p>
          <a:p>
            <a:pPr marL="457200" lvl="1" indent="0">
              <a:buNone/>
            </a:pPr>
            <a:r>
              <a:rPr lang="en-US" sz="2400" dirty="0">
                <a:cs typeface="Calibri"/>
              </a:rPr>
              <a:t>		</a:t>
            </a:r>
            <a:r>
              <a:rPr lang="en-US" sz="2400" dirty="0" smtClean="0">
                <a:cs typeface="Calibri"/>
              </a:rPr>
              <a:t>)</a:t>
            </a:r>
          </a:p>
          <a:p>
            <a:pPr marL="457200" lvl="1" indent="0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Write out records to the file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alibri"/>
                <a:cs typeface="Calibri"/>
              </a:rPr>
              <a:t>		</a:t>
            </a:r>
            <a:r>
              <a:rPr lang="en-US" sz="2400" dirty="0" err="1" smtClean="0">
                <a:latin typeface="Calibri"/>
                <a:cs typeface="Calibri"/>
              </a:rPr>
              <a:t>my_records_out.write</a:t>
            </a: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my_record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862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A Typical Scenario – with functions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Read in a file of MARC records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alibri"/>
                <a:cs typeface="Calibri"/>
              </a:rPr>
              <a:t>	</a:t>
            </a:r>
            <a:r>
              <a:rPr lang="en-US" sz="2200" dirty="0" err="1" smtClean="0">
                <a:latin typeface="Calibri"/>
                <a:cs typeface="Calibri"/>
              </a:rPr>
              <a:t>my_records_in</a:t>
            </a:r>
            <a:r>
              <a:rPr lang="en-US" sz="2200" dirty="0" smtClean="0">
                <a:latin typeface="Calibri"/>
                <a:cs typeface="Calibri"/>
              </a:rPr>
              <a:t> = </a:t>
            </a:r>
            <a:r>
              <a:rPr lang="en-US" sz="2200" dirty="0" err="1" smtClean="0">
                <a:latin typeface="Calibri"/>
                <a:cs typeface="Calibri"/>
              </a:rPr>
              <a:t>pymarc.MARCReader</a:t>
            </a:r>
            <a:r>
              <a:rPr lang="en-US" sz="2200" dirty="0" smtClean="0">
                <a:latin typeface="Calibri"/>
                <a:cs typeface="Calibri"/>
              </a:rPr>
              <a:t>()</a:t>
            </a:r>
          </a:p>
          <a:p>
            <a:r>
              <a:rPr lang="en-US" sz="2200" dirty="0" smtClean="0">
                <a:latin typeface="Calibri"/>
                <a:cs typeface="Calibri"/>
              </a:rPr>
              <a:t>Iterate through those records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alibri"/>
                <a:cs typeface="Calibri"/>
              </a:rPr>
              <a:t>	for </a:t>
            </a:r>
            <a:r>
              <a:rPr lang="en-US" sz="2200" dirty="0" err="1" smtClean="0">
                <a:latin typeface="Calibri"/>
                <a:cs typeface="Calibri"/>
              </a:rPr>
              <a:t>my_record</a:t>
            </a:r>
            <a:r>
              <a:rPr lang="en-US" sz="2200" dirty="0" smtClean="0">
                <a:latin typeface="Calibri"/>
                <a:cs typeface="Calibri"/>
              </a:rPr>
              <a:t> in </a:t>
            </a:r>
            <a:r>
              <a:rPr lang="en-US" sz="2200" dirty="0" err="1" smtClean="0">
                <a:latin typeface="Calibri"/>
                <a:cs typeface="Calibri"/>
              </a:rPr>
              <a:t>my_records_in</a:t>
            </a:r>
            <a:r>
              <a:rPr lang="en-US" sz="2200" dirty="0" smtClean="0">
                <a:latin typeface="Calibri"/>
                <a:cs typeface="Calibri"/>
              </a:rPr>
              <a:t>:</a:t>
            </a:r>
          </a:p>
          <a:p>
            <a:r>
              <a:rPr lang="en-US" sz="2200" dirty="0" smtClean="0">
                <a:latin typeface="Calibri"/>
                <a:cs typeface="Calibri"/>
              </a:rPr>
              <a:t>Extract fields and/or subfields from each record</a:t>
            </a:r>
          </a:p>
          <a:p>
            <a:pPr marL="457200" lvl="1" indent="0">
              <a:buNone/>
            </a:pPr>
            <a:r>
              <a:rPr lang="en-US" sz="2200" dirty="0">
                <a:latin typeface="Calibri"/>
                <a:cs typeface="Calibri"/>
              </a:rPr>
              <a:t>	</a:t>
            </a:r>
            <a:r>
              <a:rPr lang="en-US" sz="2200" dirty="0" err="1" smtClean="0">
                <a:latin typeface="Calibri"/>
                <a:cs typeface="Calibri"/>
              </a:rPr>
              <a:t>my_record.get_fields</a:t>
            </a:r>
            <a:r>
              <a:rPr lang="en-US" sz="2200" dirty="0" smtClean="0">
                <a:latin typeface="Calibri"/>
                <a:cs typeface="Calibri"/>
              </a:rPr>
              <a:t>()		and		</a:t>
            </a:r>
            <a:r>
              <a:rPr lang="en-US" sz="2200" dirty="0" err="1" smtClean="0">
                <a:latin typeface="Calibri"/>
                <a:cs typeface="Calibri"/>
              </a:rPr>
              <a:t>my_field.get_subfields</a:t>
            </a:r>
            <a:r>
              <a:rPr lang="en-US" sz="2200" dirty="0" smtClean="0">
                <a:latin typeface="Calibri"/>
                <a:cs typeface="Calibri"/>
              </a:rPr>
              <a:t>()</a:t>
            </a:r>
          </a:p>
          <a:p>
            <a:r>
              <a:rPr lang="en-US" sz="2200" dirty="0" smtClean="0">
                <a:latin typeface="Calibri"/>
                <a:cs typeface="Calibri"/>
              </a:rPr>
              <a:t>Analyze and modify the fields or subfields as desired</a:t>
            </a:r>
          </a:p>
          <a:p>
            <a:r>
              <a:rPr lang="en-US" sz="2200" dirty="0" smtClean="0">
                <a:latin typeface="Calibri"/>
                <a:cs typeface="Calibri"/>
              </a:rPr>
              <a:t>Add or remove fields or subfields as desired</a:t>
            </a:r>
          </a:p>
          <a:p>
            <a:pPr marL="457200" lvl="1" indent="0">
              <a:buNone/>
            </a:pPr>
            <a:r>
              <a:rPr lang="en-US" sz="2200" dirty="0">
                <a:latin typeface="Calibri"/>
                <a:cs typeface="Calibri"/>
              </a:rPr>
              <a:t>	</a:t>
            </a:r>
            <a:r>
              <a:rPr lang="en-US" sz="2200" dirty="0" err="1" smtClean="0">
                <a:latin typeface="Calibri"/>
                <a:cs typeface="Calibri"/>
              </a:rPr>
              <a:t>my_record.add_field</a:t>
            </a:r>
            <a:r>
              <a:rPr lang="en-US" sz="2200" dirty="0" smtClean="0">
                <a:latin typeface="Calibri"/>
                <a:cs typeface="Calibri"/>
              </a:rPr>
              <a:t>()		and		</a:t>
            </a:r>
            <a:r>
              <a:rPr lang="en-US" sz="2200" dirty="0" err="1" smtClean="0">
                <a:latin typeface="Calibri"/>
                <a:cs typeface="Calibri"/>
              </a:rPr>
              <a:t>my_record.remove_field</a:t>
            </a:r>
            <a:r>
              <a:rPr lang="en-US" sz="2200" dirty="0" smtClean="0">
                <a:latin typeface="Calibri"/>
                <a:cs typeface="Calibri"/>
              </a:rPr>
              <a:t>()</a:t>
            </a:r>
          </a:p>
          <a:p>
            <a:pPr marL="457200" lvl="1" indent="0">
              <a:buNone/>
            </a:pPr>
            <a:r>
              <a:rPr lang="en-US" sz="2200" dirty="0">
                <a:latin typeface="Calibri"/>
                <a:cs typeface="Calibri"/>
              </a:rPr>
              <a:t>	</a:t>
            </a:r>
            <a:r>
              <a:rPr lang="en-US" sz="2200" dirty="0" err="1" smtClean="0">
                <a:latin typeface="Calibri"/>
                <a:cs typeface="Calibri"/>
              </a:rPr>
              <a:t>my_field.add_subfield</a:t>
            </a:r>
            <a:r>
              <a:rPr lang="en-US" sz="2200" dirty="0" smtClean="0">
                <a:latin typeface="Calibri"/>
                <a:cs typeface="Calibri"/>
              </a:rPr>
              <a:t>()		and		</a:t>
            </a:r>
            <a:r>
              <a:rPr lang="en-US" sz="2200" dirty="0" err="1" smtClean="0">
                <a:latin typeface="Calibri"/>
                <a:cs typeface="Calibri"/>
              </a:rPr>
              <a:t>my_field.delete_subfield</a:t>
            </a:r>
            <a:r>
              <a:rPr lang="en-US" sz="2200" dirty="0" smtClean="0">
                <a:latin typeface="Calibri"/>
                <a:cs typeface="Calibri"/>
              </a:rPr>
              <a:t>()</a:t>
            </a:r>
          </a:p>
          <a:p>
            <a:r>
              <a:rPr lang="en-US" sz="2200" dirty="0" smtClean="0">
                <a:latin typeface="Calibri"/>
                <a:cs typeface="Calibri"/>
              </a:rPr>
              <a:t>Write out the modified records to a new file</a:t>
            </a:r>
            <a:endParaRPr lang="en-US" sz="2200" dirty="0">
              <a:latin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2200" dirty="0" smtClean="0">
                <a:latin typeface="Calibri"/>
                <a:cs typeface="Calibri"/>
              </a:rPr>
              <a:t>	</a:t>
            </a:r>
            <a:r>
              <a:rPr lang="en-US" sz="2200" dirty="0" err="1" smtClean="0">
                <a:latin typeface="Calibri"/>
                <a:cs typeface="Calibri"/>
              </a:rPr>
              <a:t>my_records_out</a:t>
            </a:r>
            <a:r>
              <a:rPr lang="en-US" sz="2200" dirty="0" smtClean="0">
                <a:latin typeface="Calibri"/>
                <a:cs typeface="Calibri"/>
              </a:rPr>
              <a:t> = </a:t>
            </a:r>
            <a:r>
              <a:rPr lang="en-US" sz="2200" dirty="0" err="1" smtClean="0">
                <a:latin typeface="Calibri"/>
                <a:cs typeface="Calibri"/>
              </a:rPr>
              <a:t>pymarc.MARCWriter</a:t>
            </a:r>
            <a:r>
              <a:rPr lang="en-US" sz="2200" dirty="0" smtClean="0">
                <a:latin typeface="Calibri"/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5727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Resources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Calibri"/>
                <a:cs typeface="Calibri"/>
              </a:rPr>
              <a:t>PyMARC</a:t>
            </a:r>
            <a:r>
              <a:rPr lang="en-US" sz="2400" dirty="0" smtClean="0">
                <a:latin typeface="Calibri"/>
                <a:cs typeface="Calibri"/>
              </a:rPr>
              <a:t> discussion group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https://</a:t>
            </a:r>
            <a:r>
              <a:rPr lang="en-US" sz="2000" dirty="0" err="1" smtClean="0">
                <a:latin typeface="Calibri"/>
                <a:cs typeface="Calibri"/>
              </a:rPr>
              <a:t>groups.google.com</a:t>
            </a:r>
            <a:r>
              <a:rPr lang="en-US" sz="2000" dirty="0" smtClean="0">
                <a:latin typeface="Calibri"/>
                <a:cs typeface="Calibri"/>
              </a:rPr>
              <a:t>/d/forum/</a:t>
            </a:r>
            <a:r>
              <a:rPr lang="en-US" sz="2000" dirty="0" err="1" smtClean="0">
                <a:latin typeface="Calibri"/>
                <a:cs typeface="Calibri"/>
              </a:rPr>
              <a:t>pymarc</a:t>
            </a:r>
            <a:endParaRPr lang="en-US" sz="2000" dirty="0" smtClean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Various Python groups</a:t>
            </a:r>
          </a:p>
          <a:p>
            <a:pPr lvl="1"/>
            <a:r>
              <a:rPr lang="en-US" sz="2000" dirty="0" err="1" smtClean="0">
                <a:latin typeface="Calibri"/>
                <a:cs typeface="Calibri"/>
              </a:rPr>
              <a:t>PyLadies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smtClean="0">
                <a:cs typeface="Calibri"/>
              </a:rPr>
              <a:t>– http</a:t>
            </a:r>
            <a:r>
              <a:rPr lang="en-US" sz="2000" dirty="0">
                <a:cs typeface="Calibri"/>
              </a:rPr>
              <a:t>://www.pyladies.com</a:t>
            </a:r>
            <a:r>
              <a:rPr lang="en-US" sz="2000" dirty="0" smtClean="0">
                <a:cs typeface="Calibri"/>
              </a:rPr>
              <a:t>/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Python Code Clubs (newly created from Code4Lib community)</a:t>
            </a: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Participate in Code4Lib community</a:t>
            </a:r>
            <a:endParaRPr lang="en-US" sz="22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4233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alibri"/>
                <a:cs typeface="Calibri"/>
              </a:rPr>
              <a:t>Thank You!</a:t>
            </a:r>
          </a:p>
          <a:p>
            <a:pPr marL="0" indent="0" algn="ctr">
              <a:buNone/>
            </a:pPr>
            <a:endParaRPr lang="en-US" sz="3600" dirty="0"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US" sz="3600" dirty="0">
                <a:latin typeface="Calibri"/>
                <a:cs typeface="Calibri"/>
              </a:rPr>
              <a:t>Q</a:t>
            </a:r>
            <a:r>
              <a:rPr lang="en-US" sz="3600" dirty="0" smtClean="0">
                <a:latin typeface="Calibri"/>
                <a:cs typeface="Calibri"/>
              </a:rPr>
              <a:t>uestions?</a:t>
            </a:r>
            <a:endParaRPr lang="en-US" sz="3600" dirty="0"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Calibri"/>
                <a:cs typeface="Calibri"/>
              </a:rPr>
              <a:t>Heidi Frank</a:t>
            </a:r>
          </a:p>
          <a:p>
            <a:pPr marL="0" indent="0" algn="ctr">
              <a:buNone/>
            </a:pPr>
            <a:r>
              <a:rPr lang="en-US" sz="3600" dirty="0" smtClean="0">
                <a:latin typeface="Calibri"/>
                <a:cs typeface="Calibri"/>
              </a:rPr>
              <a:t>hf36@nyu.edu</a:t>
            </a:r>
          </a:p>
        </p:txBody>
      </p:sp>
    </p:spTree>
    <p:extLst>
      <p:ext uri="{BB962C8B-B14F-4D97-AF65-F5344CB8AC3E}">
        <p14:creationId xmlns:p14="http://schemas.microsoft.com/office/powerpoint/2010/main" val="301749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"/>
              </a:rPr>
              <a:t>HANDS-ON </a:t>
            </a:r>
            <a:r>
              <a:rPr lang="en-US" sz="3600" dirty="0" smtClean="0">
                <a:cs typeface="Calibri"/>
              </a:rPr>
              <a:t>EXERCISES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/>
                <a:cs typeface="Calibri"/>
              </a:rPr>
              <a:t>Extract the 1XX fields from each record and print each of the fields to the screen</a:t>
            </a:r>
          </a:p>
          <a:p>
            <a:pPr marL="800100" lvl="2" indent="0">
              <a:buNone/>
            </a:pPr>
            <a:r>
              <a:rPr lang="en-US" sz="2600" i="1" u="sng" dirty="0" smtClean="0">
                <a:cs typeface="Calibri"/>
              </a:rPr>
              <a:t>Hint</a:t>
            </a:r>
            <a:r>
              <a:rPr lang="en-US" sz="2600" i="1" dirty="0">
                <a:cs typeface="Calibri"/>
              </a:rPr>
              <a:t>: Use the </a:t>
            </a:r>
            <a:r>
              <a:rPr lang="en-US" sz="2600" b="1" i="1" dirty="0" err="1">
                <a:cs typeface="Calibri"/>
              </a:rPr>
              <a:t>get_fields</a:t>
            </a:r>
            <a:r>
              <a:rPr lang="en-US" sz="2600" b="1" i="1" dirty="0">
                <a:cs typeface="Calibri"/>
              </a:rPr>
              <a:t>()</a:t>
            </a:r>
            <a:r>
              <a:rPr lang="en-US" sz="2600" i="1" dirty="0">
                <a:cs typeface="Calibri"/>
              </a:rPr>
              <a:t> function and a </a:t>
            </a:r>
            <a:r>
              <a:rPr lang="en-US" sz="2600" b="1" i="1" dirty="0">
                <a:cs typeface="Calibri"/>
              </a:rPr>
              <a:t>for</a:t>
            </a:r>
            <a:r>
              <a:rPr lang="en-US" sz="2600" i="1" dirty="0">
                <a:cs typeface="Calibri"/>
              </a:rPr>
              <a:t> loop</a:t>
            </a:r>
          </a:p>
          <a:p>
            <a:pPr marL="400050" lvl="1" indent="0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/>
                <a:cs typeface="Calibri"/>
              </a:rPr>
              <a:t>Check if the records have a 502 thesis note.  If so, create a 655 genre field for “Academic theses” and add it to the record</a:t>
            </a:r>
          </a:p>
          <a:p>
            <a:pPr marL="800100" lvl="2" indent="0">
              <a:buNone/>
            </a:pPr>
            <a:r>
              <a:rPr lang="en-US" sz="2600" i="1" u="sng" dirty="0" smtClean="0">
                <a:latin typeface="Calibri"/>
                <a:cs typeface="Calibri"/>
              </a:rPr>
              <a:t>Hint</a:t>
            </a:r>
            <a:r>
              <a:rPr lang="en-US" sz="2600" i="1" dirty="0" smtClean="0">
                <a:latin typeface="Calibri"/>
                <a:cs typeface="Calibri"/>
              </a:rPr>
              <a:t>: Use the </a:t>
            </a:r>
            <a:r>
              <a:rPr lang="en-US" sz="2600" b="1" i="1" dirty="0" err="1" smtClean="0">
                <a:latin typeface="Calibri"/>
                <a:cs typeface="Calibri"/>
              </a:rPr>
              <a:t>get_fields</a:t>
            </a:r>
            <a:r>
              <a:rPr lang="en-US" sz="2600" b="1" i="1" dirty="0" smtClean="0">
                <a:latin typeface="Calibri"/>
                <a:cs typeface="Calibri"/>
              </a:rPr>
              <a:t>()</a:t>
            </a:r>
            <a:r>
              <a:rPr lang="en-US" sz="2600" i="1" dirty="0" smtClean="0">
                <a:latin typeface="Calibri"/>
                <a:cs typeface="Calibri"/>
              </a:rPr>
              <a:t> function and an </a:t>
            </a:r>
            <a:r>
              <a:rPr lang="en-US" sz="2600" b="1" i="1" dirty="0" smtClean="0">
                <a:latin typeface="Calibri"/>
                <a:cs typeface="Calibri"/>
              </a:rPr>
              <a:t>if</a:t>
            </a:r>
            <a:r>
              <a:rPr lang="en-US" sz="2600" i="1" dirty="0" smtClean="0">
                <a:latin typeface="Calibri"/>
                <a:cs typeface="Calibri"/>
              </a:rPr>
              <a:t> statement, plus the </a:t>
            </a:r>
            <a:r>
              <a:rPr lang="en-US" sz="2600" b="1" i="1" dirty="0" smtClean="0">
                <a:latin typeface="Calibri"/>
                <a:cs typeface="Calibri"/>
              </a:rPr>
              <a:t>Field()</a:t>
            </a:r>
            <a:r>
              <a:rPr lang="en-US" sz="2600" i="1" dirty="0" smtClean="0">
                <a:latin typeface="Calibri"/>
                <a:cs typeface="Calibri"/>
              </a:rPr>
              <a:t> and </a:t>
            </a:r>
            <a:r>
              <a:rPr lang="en-US" sz="2600" b="1" i="1" dirty="0" err="1" smtClean="0">
                <a:latin typeface="Calibri"/>
                <a:cs typeface="Calibri"/>
              </a:rPr>
              <a:t>add_ordered_field</a:t>
            </a:r>
            <a:r>
              <a:rPr lang="en-US" sz="2600" b="1" i="1" dirty="0" smtClean="0">
                <a:latin typeface="Calibri"/>
                <a:cs typeface="Calibri"/>
              </a:rPr>
              <a:t>()</a:t>
            </a:r>
            <a:r>
              <a:rPr lang="en-US" sz="2600" i="1" dirty="0" smtClean="0">
                <a:latin typeface="Calibri"/>
                <a:cs typeface="Calibri"/>
              </a:rPr>
              <a:t> functions</a:t>
            </a:r>
            <a:endParaRPr lang="en-US" sz="26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latin typeface="Calibri"/>
                <a:cs typeface="Calibri"/>
              </a:rPr>
              <a:t>	</a:t>
            </a:r>
            <a:endParaRPr lang="en-US" sz="28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578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What will be covered…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51212" cy="5029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Overview of core </a:t>
            </a:r>
            <a:r>
              <a:rPr lang="en-US" sz="2800" dirty="0" err="1" smtClean="0">
                <a:latin typeface="Calibri"/>
                <a:cs typeface="Calibri"/>
              </a:rPr>
              <a:t>PyMARC</a:t>
            </a:r>
            <a:r>
              <a:rPr lang="en-US" sz="2800" dirty="0" smtClean="0">
                <a:latin typeface="Calibri"/>
                <a:cs typeface="Calibri"/>
              </a:rPr>
              <a:t> functions</a:t>
            </a:r>
            <a:endParaRPr lang="en-US" sz="22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Demos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Retrieving fields from MARC records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Adding fields/subfields to MARC records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Analyzing and modifying MARC records</a:t>
            </a:r>
          </a:p>
          <a:p>
            <a:r>
              <a:rPr lang="en-US" sz="2800" dirty="0" smtClean="0">
                <a:latin typeface="Calibri"/>
                <a:cs typeface="Calibri"/>
              </a:rPr>
              <a:t>Presentation </a:t>
            </a:r>
            <a:r>
              <a:rPr lang="en-US" sz="2800" dirty="0" smtClean="0">
                <a:latin typeface="Calibri"/>
                <a:cs typeface="Calibri"/>
              </a:rPr>
              <a:t>Files accessible at:</a:t>
            </a:r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2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100" dirty="0" smtClean="0">
                <a:latin typeface="Calibri"/>
                <a:cs typeface="Calibri"/>
              </a:rPr>
              <a:t>https</a:t>
            </a:r>
            <a:r>
              <a:rPr lang="en-US" sz="2100" dirty="0">
                <a:latin typeface="Calibri"/>
                <a:cs typeface="Calibri"/>
              </a:rPr>
              <a:t>://</a:t>
            </a:r>
            <a:r>
              <a:rPr lang="en-US" sz="2100" dirty="0" err="1">
                <a:latin typeface="Calibri"/>
                <a:cs typeface="Calibri"/>
              </a:rPr>
              <a:t>github.com</a:t>
            </a:r>
            <a:r>
              <a:rPr lang="en-US" sz="2100" dirty="0">
                <a:latin typeface="Calibri"/>
                <a:cs typeface="Calibri"/>
              </a:rPr>
              <a:t>/hfrank71/presentations/tree/master/</a:t>
            </a:r>
            <a:r>
              <a:rPr lang="en-US" sz="2100" dirty="0" smtClean="0">
                <a:latin typeface="Calibri"/>
                <a:cs typeface="Calibri"/>
              </a:rPr>
              <a:t>pymarc_20150625</a:t>
            </a:r>
          </a:p>
        </p:txBody>
      </p:sp>
    </p:spTree>
    <p:extLst>
      <p:ext uri="{BB962C8B-B14F-4D97-AF65-F5344CB8AC3E}">
        <p14:creationId xmlns:p14="http://schemas.microsoft.com/office/powerpoint/2010/main" val="85268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Calibri"/>
                <a:cs typeface="Calibri"/>
              </a:rPr>
              <a:t>PyMARC</a:t>
            </a:r>
            <a:r>
              <a:rPr lang="en-US" sz="3600" dirty="0" smtClean="0">
                <a:latin typeface="Calibri"/>
                <a:cs typeface="Calibri"/>
              </a:rPr>
              <a:t> Prerequisites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Calibri"/>
                <a:cs typeface="Calibri"/>
              </a:rPr>
              <a:t>PyMARC</a:t>
            </a:r>
            <a:r>
              <a:rPr lang="en-US" sz="2800" dirty="0" smtClean="0">
                <a:latin typeface="Calibri"/>
                <a:cs typeface="Calibri"/>
              </a:rPr>
              <a:t> Imports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alibri"/>
                <a:cs typeface="Calibri"/>
              </a:rPr>
              <a:t>	import </a:t>
            </a:r>
            <a:r>
              <a:rPr lang="en-US" sz="2400" dirty="0" err="1" smtClean="0">
                <a:latin typeface="Calibri"/>
                <a:cs typeface="Calibri"/>
              </a:rPr>
              <a:t>pymarc</a:t>
            </a:r>
            <a:endParaRPr lang="en-US" sz="2400" dirty="0" smtClean="0">
              <a:latin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alibri"/>
                <a:cs typeface="Calibri"/>
              </a:rPr>
              <a:t>	from </a:t>
            </a:r>
            <a:r>
              <a:rPr lang="en-US" sz="2400" dirty="0" err="1" smtClean="0">
                <a:latin typeface="Calibri"/>
                <a:cs typeface="Calibri"/>
              </a:rPr>
              <a:t>pymarc</a:t>
            </a:r>
            <a:r>
              <a:rPr lang="en-US" sz="2400" dirty="0" smtClean="0">
                <a:latin typeface="Calibri"/>
                <a:cs typeface="Calibri"/>
              </a:rPr>
              <a:t> import Record, Field</a:t>
            </a:r>
          </a:p>
          <a:p>
            <a:pPr marL="457200" lvl="1" indent="0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Importing the </a:t>
            </a:r>
            <a:r>
              <a:rPr lang="en-US" sz="2400" b="1" i="1" dirty="0" smtClean="0">
                <a:latin typeface="Calibri"/>
                <a:cs typeface="Calibri"/>
              </a:rPr>
              <a:t>Record</a:t>
            </a:r>
            <a:r>
              <a:rPr lang="en-US" sz="2400" dirty="0" smtClean="0">
                <a:latin typeface="Calibri"/>
                <a:cs typeface="Calibri"/>
              </a:rPr>
              <a:t> and </a:t>
            </a:r>
            <a:r>
              <a:rPr lang="en-US" sz="2400" b="1" i="1" dirty="0" smtClean="0">
                <a:latin typeface="Calibri"/>
                <a:cs typeface="Calibri"/>
              </a:rPr>
              <a:t>Field</a:t>
            </a:r>
            <a:r>
              <a:rPr lang="en-US" sz="2400" dirty="0" smtClean="0">
                <a:latin typeface="Calibri"/>
                <a:cs typeface="Calibri"/>
              </a:rPr>
              <a:t> modules allows direct reference to those sets of functions</a:t>
            </a:r>
            <a:endParaRPr lang="en-US" sz="2400" strike="sngStrike" dirty="0" smtClean="0"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e.g., you can use function:   </a:t>
            </a:r>
            <a:r>
              <a:rPr lang="en-US" sz="2400" dirty="0" err="1" smtClean="0">
                <a:latin typeface="Calibri"/>
                <a:cs typeface="Calibri"/>
              </a:rPr>
              <a:t>record.get_fields</a:t>
            </a:r>
            <a:r>
              <a:rPr lang="en-US" sz="2400" dirty="0" smtClean="0">
                <a:latin typeface="Calibri"/>
                <a:cs typeface="Calibri"/>
              </a:rPr>
              <a:t>()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instead of:			</a:t>
            </a:r>
            <a:r>
              <a:rPr lang="en-US" sz="2400" dirty="0" err="1" smtClean="0">
                <a:latin typeface="Calibri"/>
                <a:cs typeface="Calibri"/>
              </a:rPr>
              <a:t>pymarc.record.get_fields</a:t>
            </a:r>
            <a:r>
              <a:rPr lang="en-US" sz="2400" dirty="0" smtClean="0">
                <a:latin typeface="Calibri"/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57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42" y="1347802"/>
            <a:ext cx="6858476" cy="47882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Calibri"/>
                <a:cs typeface="Calibri"/>
              </a:rPr>
              <a:t>PyMARC</a:t>
            </a:r>
            <a:r>
              <a:rPr lang="en-US" sz="3600" dirty="0" smtClean="0">
                <a:latin typeface="Calibri"/>
                <a:cs typeface="Calibri"/>
              </a:rPr>
              <a:t> on </a:t>
            </a:r>
            <a:r>
              <a:rPr lang="en-US" sz="3600" dirty="0" err="1" smtClean="0">
                <a:latin typeface="Calibri"/>
                <a:cs typeface="Calibri"/>
              </a:rPr>
              <a:t>GitHub</a:t>
            </a:r>
            <a:endParaRPr lang="en-US" sz="3600" dirty="0">
              <a:latin typeface="Calibri"/>
              <a:cs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4709" y="4952738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689545" y="5669828"/>
            <a:ext cx="6609993" cy="796046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https://</a:t>
            </a:r>
            <a:r>
              <a:rPr lang="en-US" sz="3600" dirty="0" err="1">
                <a:solidFill>
                  <a:srgbClr val="000000"/>
                </a:solidFill>
              </a:rPr>
              <a:t>github.com</a:t>
            </a:r>
            <a:r>
              <a:rPr lang="en-US" sz="3600" dirty="0">
                <a:solidFill>
                  <a:srgbClr val="000000"/>
                </a:solidFill>
              </a:rPr>
              <a:t>/</a:t>
            </a:r>
            <a:r>
              <a:rPr lang="en-US" sz="3600" dirty="0" err="1">
                <a:solidFill>
                  <a:srgbClr val="000000"/>
                </a:solidFill>
              </a:rPr>
              <a:t>edsu</a:t>
            </a:r>
            <a:r>
              <a:rPr lang="en-US" sz="3600" dirty="0">
                <a:solidFill>
                  <a:srgbClr val="000000"/>
                </a:solidFill>
              </a:rPr>
              <a:t>/</a:t>
            </a:r>
            <a:r>
              <a:rPr lang="en-US" sz="3600" dirty="0" err="1">
                <a:solidFill>
                  <a:srgbClr val="000000"/>
                </a:solidFill>
              </a:rPr>
              <a:t>pymarc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58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590" y="1297604"/>
            <a:ext cx="3834682" cy="5141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Calibri"/>
                <a:cs typeface="Calibri"/>
              </a:rPr>
              <a:t>PyMARC</a:t>
            </a:r>
            <a:r>
              <a:rPr lang="en-US" sz="3600" dirty="0" smtClean="0">
                <a:latin typeface="Calibri"/>
                <a:cs typeface="Calibri"/>
              </a:rPr>
              <a:t> on </a:t>
            </a:r>
            <a:r>
              <a:rPr lang="en-US" sz="3600" dirty="0" err="1" smtClean="0">
                <a:latin typeface="Calibri"/>
                <a:cs typeface="Calibri"/>
              </a:rPr>
              <a:t>GitHub</a:t>
            </a:r>
            <a:endParaRPr lang="en-US" sz="3600" dirty="0">
              <a:latin typeface="Calibri"/>
              <a:cs typeface="Calibri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74656" y="5434240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74656" y="6134100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74656" y="5784826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74656" y="4014923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90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Core </a:t>
            </a:r>
            <a:r>
              <a:rPr lang="en-US" sz="3600" dirty="0" err="1" smtClean="0">
                <a:latin typeface="Calibri"/>
                <a:cs typeface="Calibri"/>
              </a:rPr>
              <a:t>PyMARC</a:t>
            </a:r>
            <a:r>
              <a:rPr lang="en-US" sz="3600" dirty="0" smtClean="0">
                <a:latin typeface="Calibri"/>
                <a:cs typeface="Calibri"/>
              </a:rPr>
              <a:t> functions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File level functions:</a:t>
            </a:r>
          </a:p>
          <a:p>
            <a:pPr marL="400050" lvl="1" indent="0">
              <a:buNone/>
            </a:pPr>
            <a:r>
              <a:rPr lang="en-US" sz="2100" dirty="0">
                <a:latin typeface="Calibri"/>
                <a:cs typeface="Calibri"/>
              </a:rPr>
              <a:t>https://</a:t>
            </a:r>
            <a:r>
              <a:rPr lang="en-US" sz="2100" dirty="0" err="1">
                <a:latin typeface="Calibri"/>
                <a:cs typeface="Calibri"/>
              </a:rPr>
              <a:t>github.com</a:t>
            </a:r>
            <a:r>
              <a:rPr lang="en-US" sz="2100" dirty="0">
                <a:latin typeface="Calibri"/>
                <a:cs typeface="Calibri"/>
              </a:rPr>
              <a:t>/</a:t>
            </a:r>
            <a:r>
              <a:rPr lang="en-US" sz="2100" dirty="0" err="1">
                <a:latin typeface="Calibri"/>
                <a:cs typeface="Calibri"/>
              </a:rPr>
              <a:t>edsu</a:t>
            </a:r>
            <a:r>
              <a:rPr lang="en-US" sz="2100" dirty="0">
                <a:latin typeface="Calibri"/>
                <a:cs typeface="Calibri"/>
              </a:rPr>
              <a:t>/</a:t>
            </a:r>
            <a:r>
              <a:rPr lang="en-US" sz="2100" dirty="0" err="1">
                <a:latin typeface="Calibri"/>
                <a:cs typeface="Calibri"/>
              </a:rPr>
              <a:t>pymarc</a:t>
            </a:r>
            <a:r>
              <a:rPr lang="en-US" sz="2100" dirty="0">
                <a:latin typeface="Calibri"/>
                <a:cs typeface="Calibri"/>
              </a:rPr>
              <a:t>/blob/master/</a:t>
            </a:r>
            <a:r>
              <a:rPr lang="en-US" sz="2100" dirty="0" err="1">
                <a:latin typeface="Calibri"/>
                <a:cs typeface="Calibri"/>
              </a:rPr>
              <a:t>pymarc</a:t>
            </a:r>
            <a:r>
              <a:rPr lang="en-US" sz="2100" dirty="0" smtClean="0">
                <a:latin typeface="Calibri"/>
                <a:cs typeface="Calibri"/>
              </a:rPr>
              <a:t>/</a:t>
            </a:r>
            <a:r>
              <a:rPr lang="en-US" sz="2100" dirty="0" err="1" smtClean="0">
                <a:latin typeface="Calibri"/>
                <a:cs typeface="Calibri"/>
              </a:rPr>
              <a:t>reader.py</a:t>
            </a:r>
            <a:endParaRPr lang="en-US" sz="2100" dirty="0">
              <a:latin typeface="Calibri"/>
              <a:cs typeface="Calibri"/>
            </a:endParaRPr>
          </a:p>
          <a:p>
            <a:pPr marL="400050" lvl="1" indent="0">
              <a:buNone/>
            </a:pPr>
            <a:r>
              <a:rPr lang="en-US" sz="2100" dirty="0">
                <a:latin typeface="Calibri"/>
                <a:cs typeface="Calibri"/>
              </a:rPr>
              <a:t>https://</a:t>
            </a:r>
            <a:r>
              <a:rPr lang="en-US" sz="2100" dirty="0" err="1">
                <a:latin typeface="Calibri"/>
                <a:cs typeface="Calibri"/>
              </a:rPr>
              <a:t>github.com</a:t>
            </a:r>
            <a:r>
              <a:rPr lang="en-US" sz="2100" dirty="0">
                <a:latin typeface="Calibri"/>
                <a:cs typeface="Calibri"/>
              </a:rPr>
              <a:t>/</a:t>
            </a:r>
            <a:r>
              <a:rPr lang="en-US" sz="2100" dirty="0" err="1">
                <a:latin typeface="Calibri"/>
                <a:cs typeface="Calibri"/>
              </a:rPr>
              <a:t>edsu</a:t>
            </a:r>
            <a:r>
              <a:rPr lang="en-US" sz="2100" dirty="0">
                <a:latin typeface="Calibri"/>
                <a:cs typeface="Calibri"/>
              </a:rPr>
              <a:t>/</a:t>
            </a:r>
            <a:r>
              <a:rPr lang="en-US" sz="2100" dirty="0" err="1">
                <a:latin typeface="Calibri"/>
                <a:cs typeface="Calibri"/>
              </a:rPr>
              <a:t>pymarc</a:t>
            </a:r>
            <a:r>
              <a:rPr lang="en-US" sz="2100" dirty="0">
                <a:latin typeface="Calibri"/>
                <a:cs typeface="Calibri"/>
              </a:rPr>
              <a:t>/blob/master/</a:t>
            </a:r>
            <a:r>
              <a:rPr lang="en-US" sz="2100" dirty="0" err="1">
                <a:latin typeface="Calibri"/>
                <a:cs typeface="Calibri"/>
              </a:rPr>
              <a:t>pymarc</a:t>
            </a:r>
            <a:r>
              <a:rPr lang="en-US" sz="2100" dirty="0" smtClean="0">
                <a:latin typeface="Calibri"/>
                <a:cs typeface="Calibri"/>
              </a:rPr>
              <a:t>/</a:t>
            </a:r>
            <a:r>
              <a:rPr lang="en-US" sz="2100" dirty="0" err="1" smtClean="0">
                <a:latin typeface="Calibri"/>
                <a:cs typeface="Calibri"/>
              </a:rPr>
              <a:t>writer.py</a:t>
            </a:r>
            <a:endParaRPr lang="en-US" sz="21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Record level functions:</a:t>
            </a:r>
          </a:p>
          <a:p>
            <a:pPr marL="400050" lvl="1" indent="0">
              <a:buNone/>
            </a:pPr>
            <a:r>
              <a:rPr lang="en-US" sz="2100" dirty="0">
                <a:latin typeface="Calibri"/>
                <a:cs typeface="Calibri"/>
              </a:rPr>
              <a:t>https://</a:t>
            </a:r>
            <a:r>
              <a:rPr lang="en-US" sz="2100" dirty="0" err="1">
                <a:latin typeface="Calibri"/>
                <a:cs typeface="Calibri"/>
              </a:rPr>
              <a:t>github.com</a:t>
            </a:r>
            <a:r>
              <a:rPr lang="en-US" sz="2100" dirty="0">
                <a:latin typeface="Calibri"/>
                <a:cs typeface="Calibri"/>
              </a:rPr>
              <a:t>/</a:t>
            </a:r>
            <a:r>
              <a:rPr lang="en-US" sz="2100" dirty="0" err="1">
                <a:latin typeface="Calibri"/>
                <a:cs typeface="Calibri"/>
              </a:rPr>
              <a:t>edsu</a:t>
            </a:r>
            <a:r>
              <a:rPr lang="en-US" sz="2100" dirty="0">
                <a:latin typeface="Calibri"/>
                <a:cs typeface="Calibri"/>
              </a:rPr>
              <a:t>/</a:t>
            </a:r>
            <a:r>
              <a:rPr lang="en-US" sz="2100" dirty="0" err="1">
                <a:latin typeface="Calibri"/>
                <a:cs typeface="Calibri"/>
              </a:rPr>
              <a:t>pymarc</a:t>
            </a:r>
            <a:r>
              <a:rPr lang="en-US" sz="2100" dirty="0">
                <a:latin typeface="Calibri"/>
                <a:cs typeface="Calibri"/>
              </a:rPr>
              <a:t>/blob/master/</a:t>
            </a:r>
            <a:r>
              <a:rPr lang="en-US" sz="2100" dirty="0" err="1" smtClean="0">
                <a:latin typeface="Calibri"/>
                <a:cs typeface="Calibri"/>
              </a:rPr>
              <a:t>pymarc</a:t>
            </a:r>
            <a:r>
              <a:rPr lang="en-US" sz="2100" dirty="0">
                <a:latin typeface="Calibri"/>
                <a:cs typeface="Calibri"/>
              </a:rPr>
              <a:t>/</a:t>
            </a:r>
            <a:r>
              <a:rPr lang="en-US" sz="2100" dirty="0" err="1" smtClean="0">
                <a:latin typeface="Calibri"/>
                <a:cs typeface="Calibri"/>
              </a:rPr>
              <a:t>record.py</a:t>
            </a:r>
            <a:endParaRPr lang="en-US" sz="21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Field level functions:</a:t>
            </a:r>
          </a:p>
          <a:p>
            <a:pPr marL="400050" lvl="1" indent="0">
              <a:buNone/>
            </a:pPr>
            <a:r>
              <a:rPr lang="en-US" sz="2100" dirty="0" smtClean="0">
                <a:latin typeface="Calibri"/>
                <a:cs typeface="Calibri"/>
              </a:rPr>
              <a:t>https</a:t>
            </a:r>
            <a:r>
              <a:rPr lang="en-US" sz="2100" dirty="0">
                <a:latin typeface="Calibri"/>
                <a:cs typeface="Calibri"/>
              </a:rPr>
              <a:t>://</a:t>
            </a:r>
            <a:r>
              <a:rPr lang="en-US" sz="2100" dirty="0" err="1">
                <a:latin typeface="Calibri"/>
                <a:cs typeface="Calibri"/>
              </a:rPr>
              <a:t>github.com</a:t>
            </a:r>
            <a:r>
              <a:rPr lang="en-US" sz="2100" dirty="0">
                <a:latin typeface="Calibri"/>
                <a:cs typeface="Calibri"/>
              </a:rPr>
              <a:t>/</a:t>
            </a:r>
            <a:r>
              <a:rPr lang="en-US" sz="2100" dirty="0" err="1">
                <a:latin typeface="Calibri"/>
                <a:cs typeface="Calibri"/>
              </a:rPr>
              <a:t>edsu</a:t>
            </a:r>
            <a:r>
              <a:rPr lang="en-US" sz="2100" dirty="0">
                <a:latin typeface="Calibri"/>
                <a:cs typeface="Calibri"/>
              </a:rPr>
              <a:t>/</a:t>
            </a:r>
            <a:r>
              <a:rPr lang="en-US" sz="2100" dirty="0" err="1">
                <a:latin typeface="Calibri"/>
                <a:cs typeface="Calibri"/>
              </a:rPr>
              <a:t>pymarc</a:t>
            </a:r>
            <a:r>
              <a:rPr lang="en-US" sz="2100" dirty="0">
                <a:latin typeface="Calibri"/>
                <a:cs typeface="Calibri"/>
              </a:rPr>
              <a:t>/blob/master/</a:t>
            </a:r>
            <a:r>
              <a:rPr lang="en-US" sz="2100" dirty="0" err="1">
                <a:latin typeface="Calibri"/>
                <a:cs typeface="Calibri"/>
              </a:rPr>
              <a:t>pymarc</a:t>
            </a:r>
            <a:r>
              <a:rPr lang="en-US" sz="2100" dirty="0">
                <a:latin typeface="Calibri"/>
                <a:cs typeface="Calibri"/>
              </a:rPr>
              <a:t>/</a:t>
            </a:r>
            <a:r>
              <a:rPr lang="en-US" sz="2100" dirty="0" err="1">
                <a:latin typeface="Calibri"/>
                <a:cs typeface="Calibri"/>
              </a:rPr>
              <a:t>field.py</a:t>
            </a:r>
            <a:endParaRPr lang="en-US" sz="2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08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A Typical Scenario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Read in a file of MARC records</a:t>
            </a:r>
          </a:p>
          <a:p>
            <a:pPr marL="0" indent="0">
              <a:buNone/>
            </a:pPr>
            <a:endParaRPr lang="en-US" sz="2200" dirty="0" smtClean="0">
              <a:latin typeface="Calibri"/>
              <a:cs typeface="Calibri"/>
            </a:endParaRPr>
          </a:p>
          <a:p>
            <a:r>
              <a:rPr lang="en-US" sz="2200" dirty="0" smtClean="0">
                <a:latin typeface="Calibri"/>
                <a:cs typeface="Calibri"/>
              </a:rPr>
              <a:t>Iterate through those records</a:t>
            </a:r>
          </a:p>
          <a:p>
            <a:pPr marL="0" indent="0">
              <a:buNone/>
            </a:pPr>
            <a:endParaRPr lang="en-US" sz="2200" dirty="0" smtClean="0">
              <a:latin typeface="Calibri"/>
              <a:cs typeface="Calibri"/>
            </a:endParaRPr>
          </a:p>
          <a:p>
            <a:r>
              <a:rPr lang="en-US" sz="2200" dirty="0" smtClean="0">
                <a:latin typeface="Calibri"/>
                <a:cs typeface="Calibri"/>
              </a:rPr>
              <a:t>Extract fields and/or subfields from each record</a:t>
            </a:r>
          </a:p>
          <a:p>
            <a:pPr marL="0" indent="0">
              <a:buNone/>
            </a:pPr>
            <a:endParaRPr lang="en-US" sz="2200" dirty="0" smtClean="0">
              <a:latin typeface="Calibri"/>
              <a:cs typeface="Calibri"/>
            </a:endParaRPr>
          </a:p>
          <a:p>
            <a:r>
              <a:rPr lang="en-US" sz="2200" dirty="0" smtClean="0">
                <a:latin typeface="Calibri"/>
                <a:cs typeface="Calibri"/>
              </a:rPr>
              <a:t>Analyze and modify the fields or subfields as desired</a:t>
            </a:r>
          </a:p>
          <a:p>
            <a:pPr marL="0" indent="0">
              <a:buNone/>
            </a:pPr>
            <a:endParaRPr lang="en-US" sz="2200" dirty="0" smtClean="0">
              <a:latin typeface="Calibri"/>
              <a:cs typeface="Calibri"/>
            </a:endParaRPr>
          </a:p>
          <a:p>
            <a:r>
              <a:rPr lang="en-US" sz="2200" dirty="0" smtClean="0">
                <a:latin typeface="Calibri"/>
                <a:cs typeface="Calibri"/>
              </a:rPr>
              <a:t>Add or remove fields or subfields as desired</a:t>
            </a:r>
          </a:p>
          <a:p>
            <a:pPr marL="0" indent="0">
              <a:buNone/>
            </a:pPr>
            <a:endParaRPr lang="en-US" sz="2200" dirty="0" smtClean="0">
              <a:latin typeface="Calibri"/>
              <a:cs typeface="Calibri"/>
            </a:endParaRPr>
          </a:p>
          <a:p>
            <a:r>
              <a:rPr lang="en-US" sz="2200" dirty="0" smtClean="0">
                <a:latin typeface="Calibri"/>
                <a:cs typeface="Calibri"/>
              </a:rPr>
              <a:t>Write out the modified records to a new file</a:t>
            </a:r>
            <a:endParaRPr lang="en-US"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879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File Level – </a:t>
            </a:r>
            <a:r>
              <a:rPr lang="en-US" sz="3600" dirty="0" err="1" smtClean="0">
                <a:latin typeface="Calibri"/>
                <a:cs typeface="Calibri"/>
              </a:rPr>
              <a:t>pymarc.MARCReader</a:t>
            </a:r>
            <a:r>
              <a:rPr lang="en-US" sz="3600" dirty="0" smtClean="0">
                <a:latin typeface="Calibri"/>
                <a:cs typeface="Calibri"/>
              </a:rPr>
              <a:t>()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alibri"/>
                <a:cs typeface="Calibri"/>
              </a:rPr>
              <a:t>Read in a file</a:t>
            </a:r>
            <a:r>
              <a:rPr lang="en-US" sz="2800" dirty="0" smtClean="0">
                <a:latin typeface="Calibri"/>
                <a:cs typeface="Calibri"/>
              </a:rPr>
              <a:t> of MARC records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						</a:t>
            </a:r>
            <a:r>
              <a:rPr lang="en-US" sz="2400" dirty="0" err="1" smtClean="0">
                <a:latin typeface="Calibri"/>
                <a:cs typeface="Calibri"/>
              </a:rPr>
              <a:t>my_records_in</a:t>
            </a:r>
            <a:r>
              <a:rPr lang="en-US" sz="2400" dirty="0" smtClean="0">
                <a:latin typeface="Calibri"/>
                <a:cs typeface="Calibri"/>
              </a:rPr>
              <a:t> =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						</a:t>
            </a:r>
            <a:r>
              <a:rPr lang="en-US" sz="2400" dirty="0" err="1" smtClean="0">
                <a:latin typeface="Calibri"/>
                <a:cs typeface="Calibri"/>
              </a:rPr>
              <a:t>pymarc.MARCReader</a:t>
            </a:r>
            <a:r>
              <a:rPr lang="en-US" sz="2400" dirty="0" smtClean="0">
                <a:latin typeface="Calibri"/>
                <a:cs typeface="Calibri"/>
              </a:rPr>
              <a:t>(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						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file</a:t>
            </a:r>
            <a:r>
              <a:rPr lang="en-US" sz="2400" dirty="0">
                <a:latin typeface="Calibri"/>
                <a:cs typeface="Calibri"/>
              </a:rPr>
              <a:t>(</a:t>
            </a:r>
            <a:r>
              <a:rPr lang="en-US" sz="2400" dirty="0" smtClean="0">
                <a:latin typeface="Calibri"/>
                <a:cs typeface="Calibri"/>
              </a:rPr>
              <a:t>‘</a:t>
            </a:r>
            <a:r>
              <a:rPr lang="en-US" sz="2400" dirty="0" err="1" smtClean="0">
                <a:latin typeface="Calibri"/>
                <a:cs typeface="Calibri"/>
              </a:rPr>
              <a:t>my_marc_recs_in.mrc</a:t>
            </a:r>
            <a:r>
              <a:rPr lang="en-US" sz="2400" dirty="0">
                <a:latin typeface="Calibri"/>
                <a:cs typeface="Calibri"/>
              </a:rPr>
              <a:t>’), </a:t>
            </a:r>
            <a:endParaRPr lang="en-US" sz="2400" dirty="0" smtClean="0">
              <a:latin typeface="Calibri"/>
              <a:cs typeface="Calibri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						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err="1" smtClean="0">
                <a:latin typeface="Calibri"/>
                <a:cs typeface="Calibri"/>
              </a:rPr>
              <a:t>to_unicode</a:t>
            </a:r>
            <a:r>
              <a:rPr lang="en-US" sz="2400" dirty="0">
                <a:latin typeface="Calibri"/>
                <a:cs typeface="Calibri"/>
              </a:rPr>
              <a:t>=True, </a:t>
            </a:r>
            <a:r>
              <a:rPr lang="en-US" sz="2400" dirty="0" smtClean="0">
                <a:latin typeface="Calibri"/>
                <a:cs typeface="Calibri"/>
              </a:rPr>
              <a:t>force_utf8=True</a:t>
            </a:r>
            <a:endParaRPr lang="en-US" sz="2400" dirty="0" smtClean="0">
              <a:latin typeface="Calibri"/>
              <a:cs typeface="Calibri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					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						for </a:t>
            </a:r>
            <a:r>
              <a:rPr lang="en-US" sz="2400" dirty="0" err="1" smtClean="0">
                <a:latin typeface="Calibri"/>
                <a:cs typeface="Calibri"/>
              </a:rPr>
              <a:t>my_record</a:t>
            </a:r>
            <a:r>
              <a:rPr lang="en-US" sz="2400" dirty="0" smtClean="0">
                <a:latin typeface="Calibri"/>
                <a:cs typeface="Calibri"/>
              </a:rPr>
              <a:t> in </a:t>
            </a:r>
            <a:r>
              <a:rPr lang="en-US" sz="2400" dirty="0" err="1" smtClean="0">
                <a:latin typeface="Calibri"/>
                <a:cs typeface="Calibri"/>
              </a:rPr>
              <a:t>my_records_in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						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# core record level functions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56424" y="2222500"/>
            <a:ext cx="914400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43724" y="2717800"/>
            <a:ext cx="914400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4928" y="3225800"/>
            <a:ext cx="914400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4928" y="3746500"/>
            <a:ext cx="914400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56224" y="2044700"/>
            <a:ext cx="1587500" cy="36576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Variable 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49924" y="2527300"/>
            <a:ext cx="1181100" cy="36576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Function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31428" y="3048000"/>
            <a:ext cx="1333500" cy="36576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Parameter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2628" y="3568700"/>
            <a:ext cx="1892300" cy="36576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Parameters 2 &amp; 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68600" y="5264710"/>
            <a:ext cx="914400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8300" y="5086910"/>
            <a:ext cx="2438400" cy="36576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Iterate through records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9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22554</TotalTime>
  <Words>1532</Words>
  <Application>Microsoft Macintosh PowerPoint</Application>
  <PresentationFormat>On-screen Show (4:3)</PresentationFormat>
  <Paragraphs>302</Paragraphs>
  <Slides>28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Python &amp; PyMARC</vt:lpstr>
      <vt:lpstr>What is Python &amp; PyMARC…</vt:lpstr>
      <vt:lpstr>What will be covered…</vt:lpstr>
      <vt:lpstr>PyMARC Prerequisites</vt:lpstr>
      <vt:lpstr>PyMARC on GitHub</vt:lpstr>
      <vt:lpstr>PyMARC on GitHub</vt:lpstr>
      <vt:lpstr>Core PyMARC functions</vt:lpstr>
      <vt:lpstr>A Typical Scenario</vt:lpstr>
      <vt:lpstr>File Level – pymarc.MARCReader()</vt:lpstr>
      <vt:lpstr>Core Record Level Functions</vt:lpstr>
      <vt:lpstr>What is a Field Object</vt:lpstr>
      <vt:lpstr>Record Level – get_fields()</vt:lpstr>
      <vt:lpstr>PowerPoint Presentation</vt:lpstr>
      <vt:lpstr>Record Level – remove_field()</vt:lpstr>
      <vt:lpstr>Record Level – add_ordered_field()</vt:lpstr>
      <vt:lpstr>PowerPoint Presentation</vt:lpstr>
      <vt:lpstr>Core Field Level Functions</vt:lpstr>
      <vt:lpstr>Field Level – get_subfields()</vt:lpstr>
      <vt:lpstr>Field Level – delete_subfield()</vt:lpstr>
      <vt:lpstr>Field Level – delete_subfield()</vt:lpstr>
      <vt:lpstr>Field Level – add_subfield()</vt:lpstr>
      <vt:lpstr>Field Level – Field()</vt:lpstr>
      <vt:lpstr>PowerPoint Presentation</vt:lpstr>
      <vt:lpstr>File Level – pymarc.MARCWriter()</vt:lpstr>
      <vt:lpstr>A Typical Scenario – with functions</vt:lpstr>
      <vt:lpstr>Resources</vt:lpstr>
      <vt:lpstr>PowerPoint Presentation</vt:lpstr>
      <vt:lpstr>HANDS-ON 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/ PyMARC</dc:title>
  <dc:creator>Staff</dc:creator>
  <cp:lastModifiedBy>NYU Libraries</cp:lastModifiedBy>
  <cp:revision>187</cp:revision>
  <dcterms:created xsi:type="dcterms:W3CDTF">2015-05-05T23:08:00Z</dcterms:created>
  <dcterms:modified xsi:type="dcterms:W3CDTF">2016-03-14T12:05:56Z</dcterms:modified>
</cp:coreProperties>
</file>