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82" r:id="rId4"/>
    <p:sldId id="283" r:id="rId5"/>
    <p:sldId id="290" r:id="rId6"/>
    <p:sldId id="287" r:id="rId7"/>
    <p:sldId id="285" r:id="rId8"/>
    <p:sldId id="286" r:id="rId9"/>
    <p:sldId id="288" r:id="rId10"/>
    <p:sldId id="291" r:id="rId11"/>
    <p:sldId id="292" r:id="rId12"/>
    <p:sldId id="293" r:id="rId13"/>
    <p:sldId id="294" r:id="rId14"/>
    <p:sldId id="295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" userDrawn="1">
          <p15:clr>
            <a:srgbClr val="A4A3A4"/>
          </p15:clr>
        </p15:guide>
        <p15:guide id="2" orient="horz" pos="3025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  <p15:guide id="4" pos="5544" userDrawn="1">
          <p15:clr>
            <a:srgbClr val="A4A3A4"/>
          </p15:clr>
        </p15:guide>
        <p15:guide id="5" pos="216" userDrawn="1">
          <p15:clr>
            <a:srgbClr val="A4A3A4"/>
          </p15:clr>
        </p15:guide>
        <p15:guide id="6" pos="2776" userDrawn="1">
          <p15:clr>
            <a:srgbClr val="A4A3A4"/>
          </p15:clr>
        </p15:guide>
        <p15:guide id="7" orient="horz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FC8"/>
    <a:srgbClr val="836CA2"/>
    <a:srgbClr val="53565A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50" y="67"/>
      </p:cViewPr>
      <p:guideLst>
        <p:guide orient="horz" pos="218"/>
        <p:guide orient="horz" pos="3025"/>
        <p:guide orient="horz" pos="1428"/>
        <p:guide pos="5544"/>
        <p:guide pos="216"/>
        <p:guide pos="2776"/>
        <p:guide orient="horz"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2044-5D26-E448-8696-F452F46A029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F134-A476-8F42-B0AF-2FFFE6F2B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69D94-2B78-F841-9B5E-78BC59F8D0B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B1B5E-696F-8A4A-9730-0DDA82FF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1B5E-696F-8A4A-9730-0DDA82FF5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1B5E-696F-8A4A-9730-0DDA82FF5A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B1B5E-696F-8A4A-9730-0DDA82FF5A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346503" y="480343"/>
            <a:ext cx="1510380" cy="659561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501" y="2391613"/>
            <a:ext cx="7170235" cy="485389"/>
          </a:xfrm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83000"/>
              </a:lnSpc>
              <a:defRPr sz="3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502" y="3951227"/>
            <a:ext cx="6714508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400" b="1" i="0" cap="none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88274" y="706032"/>
            <a:ext cx="3679825" cy="193899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r">
              <a:buNone/>
              <a:defRPr>
                <a:solidFill>
                  <a:schemeClr val="tx2"/>
                </a:solidFill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sz="2400" b="1" i="0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3429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199" y="1335024"/>
            <a:ext cx="8229601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2113341"/>
            <a:ext cx="6916844" cy="1003176"/>
          </a:xfrm>
        </p:spPr>
        <p:txBody>
          <a:bodyPr anchor="ctr" anchorCtr="0">
            <a:noAutofit/>
          </a:bodyPr>
          <a:lstStyle>
            <a:lvl1pPr algn="l">
              <a:defRPr sz="36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98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199" y="1335024"/>
            <a:ext cx="3886200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0"/>
          </p:nvPr>
        </p:nvSpPr>
        <p:spPr>
          <a:xfrm>
            <a:off x="4800600" y="1335024"/>
            <a:ext cx="3886200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212495"/>
            <a:ext cx="3886200" cy="30469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99722" y="1212495"/>
            <a:ext cx="3886200" cy="30469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5AE21D3-BA2F-45B1-8092-E4B49563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632"/>
            <a:ext cx="3886200" cy="2734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7BF3A57-B627-4FD0-A039-C5EBD423AF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00600" y="1627632"/>
            <a:ext cx="3886200" cy="2734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7919867" y="4622419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346503" y="480343"/>
            <a:ext cx="1510380" cy="659561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56058" y="2305577"/>
            <a:ext cx="32741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Thank</a:t>
            </a:r>
            <a:r>
              <a:rPr lang="en-US" sz="3600" b="1" baseline="0" dirty="0">
                <a:solidFill>
                  <a:schemeClr val="tx2"/>
                </a:solidFill>
                <a:latin typeface="+mj-lt"/>
              </a:rPr>
              <a:t> You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Division Name or Footer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35024"/>
            <a:ext cx="8229601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7919867" y="4622419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4" r:id="rId8"/>
  </p:sldLayoutIdLst>
  <p:hf hdr="0" dt="0"/>
  <p:txStyles>
    <p:titleStyle>
      <a:lvl1pPr algn="l" defTabSz="342900" rtl="0" eaLnBrk="1" latinLnBrk="0" hangingPunct="1">
        <a:lnSpc>
          <a:spcPct val="85000"/>
        </a:lnSpc>
        <a:spcBef>
          <a:spcPct val="0"/>
        </a:spcBef>
        <a:buNone/>
        <a:defRPr lang="en-US" sz="2400" b="1" i="0" kern="1200" cap="none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orient="horz" pos="492" userDrawn="1">
          <p15:clr>
            <a:srgbClr val="F26B43"/>
          </p15:clr>
        </p15:guide>
        <p15:guide id="5" orient="horz" pos="8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79501" y="2148918"/>
            <a:ext cx="8454042" cy="970779"/>
          </a:xfrm>
        </p:spPr>
        <p:txBody>
          <a:bodyPr/>
          <a:lstStyle/>
          <a:p>
            <a:r>
              <a:rPr lang="en-US" dirty="0"/>
              <a:t>Artificial Intelligence and Cochlear Implants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79502" y="3863512"/>
            <a:ext cx="6714508" cy="369332"/>
          </a:xfrm>
        </p:spPr>
        <p:txBody>
          <a:bodyPr/>
          <a:lstStyle/>
          <a:p>
            <a:r>
              <a:rPr lang="en-US" sz="2400" dirty="0"/>
              <a:t>Elad Sagi,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730171" y="556760"/>
            <a:ext cx="4937929" cy="492443"/>
          </a:xfrm>
        </p:spPr>
        <p:txBody>
          <a:bodyPr/>
          <a:lstStyle/>
          <a:p>
            <a:r>
              <a:rPr lang="en-US" dirty="0"/>
              <a:t>Department of Otolaryngology – Head &amp; Neck Surgery</a:t>
            </a:r>
          </a:p>
        </p:txBody>
      </p:sp>
    </p:spTree>
    <p:extLst>
      <p:ext uri="{BB962C8B-B14F-4D97-AF65-F5344CB8AC3E}">
        <p14:creationId xmlns:p14="http://schemas.microsoft.com/office/powerpoint/2010/main" val="32472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7FA5-0DE7-4355-9246-EE2557B9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4" y="460205"/>
            <a:ext cx="8229599" cy="313932"/>
          </a:xfrm>
        </p:spPr>
        <p:txBody>
          <a:bodyPr/>
          <a:lstStyle/>
          <a:p>
            <a:r>
              <a:rPr lang="en-US" dirty="0"/>
              <a:t>CLOSED LOOP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BD502-2550-4B50-B60A-48B009AD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3DFE1-1EC9-4972-904B-22DF58E7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07" y="1304128"/>
            <a:ext cx="5327360" cy="2535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F1DDA9-3314-4BF4-9B37-57BA26D9ABA5}"/>
              </a:ext>
            </a:extLst>
          </p:cNvPr>
          <p:cNvSpPr txBox="1"/>
          <p:nvPr/>
        </p:nvSpPr>
        <p:spPr>
          <a:xfrm>
            <a:off x="133004" y="840623"/>
            <a:ext cx="3829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channel noise reduction algorithms provide limited benefit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Monaural/Binaural algorithms highly dependent on specific acoustic environment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DNNs opportunity to outperform classical noise reduction algorithms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Must overcome DNN limitations (computation, memory, latency)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 do we know which speaker needs to be separated?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9FBF7B-8B6F-4F4D-980C-DCF10C6D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38" y="3936982"/>
            <a:ext cx="1540983" cy="9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848-A17B-46B4-B776-3DA6B57C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95686"/>
            <a:ext cx="8229599" cy="313932"/>
          </a:xfrm>
        </p:spPr>
        <p:txBody>
          <a:bodyPr/>
          <a:lstStyle/>
          <a:p>
            <a:r>
              <a:rPr lang="en-US" dirty="0"/>
              <a:t>OUTCOME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63E5-803D-41EA-8655-B7E3223A7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AE0771-A9F9-4062-99B3-27DEF3C1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59" y="1100728"/>
            <a:ext cx="7073492" cy="3865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C82B3E-4749-4511-83FC-FD1D8DACDDDB}"/>
              </a:ext>
            </a:extLst>
          </p:cNvPr>
          <p:cNvSpPr txBox="1"/>
          <p:nvPr/>
        </p:nvSpPr>
        <p:spPr>
          <a:xfrm>
            <a:off x="4351284" y="417387"/>
            <a:ext cx="4792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E.g. Kim et al. 2018: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Classical regression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en-US" sz="1600" dirty="0"/>
              <a:t>r = 0.7; Mean Absolute Error = 15.6 ± 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Regression (RFR)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pt-BR" sz="1600" dirty="0"/>
              <a:t>r = 0.96, MAE = 6.1 ± 4.7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RFR Cross-hospital validation</a:t>
            </a:r>
            <a:r>
              <a:rPr lang="en-US" sz="1600" dirty="0"/>
              <a:t> 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pt-BR" sz="1600" dirty="0"/>
              <a:t>r = 0.91, MAE = 9.6 ± 5.2</a:t>
            </a: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6B36-BFB0-45E6-B99F-8C78FEA2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9" y="403999"/>
            <a:ext cx="8229599" cy="313932"/>
          </a:xfrm>
        </p:spPr>
        <p:txBody>
          <a:bodyPr/>
          <a:lstStyle/>
          <a:p>
            <a:r>
              <a:rPr lang="en-US" dirty="0"/>
              <a:t>AUTOMATED/REMOTE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312C4-F85C-45FA-BBC7-D8D742B15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E404A-194F-42C9-BC57-A771345046B9}"/>
              </a:ext>
            </a:extLst>
          </p:cNvPr>
          <p:cNvSpPr txBox="1"/>
          <p:nvPr/>
        </p:nvSpPr>
        <p:spPr>
          <a:xfrm>
            <a:off x="711919" y="943605"/>
            <a:ext cx="690281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Enabled through communication between CIs and Smartphone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CI as sensors to capture and monitor sound, and sense neural signals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AI for monitoring of hearing status</a:t>
            </a:r>
            <a:endParaRPr lang="en-US" sz="1600" dirty="0">
              <a:solidFill>
                <a:schemeClr val="tx1"/>
              </a:solidFill>
            </a:endParaRP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AI based automated fitting of CI</a:t>
            </a:r>
          </a:p>
          <a:p>
            <a:pPr marL="631825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FOX (</a:t>
            </a:r>
            <a:r>
              <a:rPr lang="en-US" sz="1600" dirty="0" err="1"/>
              <a:t>Vaerenberg</a:t>
            </a:r>
            <a:r>
              <a:rPr lang="en-US" sz="1600" dirty="0"/>
              <a:t> et al., 2014)</a:t>
            </a:r>
          </a:p>
          <a:p>
            <a:pPr marL="631825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Genetic algorithms (Lineaweaver and Wakefield, 2011)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4B9E9-4FA1-4F2C-9A57-89CDFA4A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89" y="2901211"/>
            <a:ext cx="6628664" cy="22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59E3-6438-421C-BF86-BB62B133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337497"/>
            <a:ext cx="8229599" cy="313932"/>
          </a:xfrm>
        </p:spPr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CE039-4644-490D-98BC-4AA44AC9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0BC67-1A4C-47F5-A905-72CA7C44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680"/>
            <a:ext cx="4416740" cy="2696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8A480-1ED4-4DE2-A822-736AA8A9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33" y="629005"/>
            <a:ext cx="4311789" cy="2313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F3EAC-38CF-4158-8F3C-F55477E3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9" y="3367886"/>
            <a:ext cx="716342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202-D07F-4EA1-906F-907094D6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480342"/>
            <a:ext cx="8229599" cy="313932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CDF4B-1C90-46EB-AA21-D2AD23F3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8808F-AE2C-4BA3-A54C-EEC30E2E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35" y="917504"/>
            <a:ext cx="4398580" cy="3014202"/>
          </a:xfrm>
        </p:spPr>
        <p:txBody>
          <a:bodyPr/>
          <a:lstStyle/>
          <a:p>
            <a:r>
              <a:rPr lang="en-US" dirty="0"/>
              <a:t>Is there enough data?</a:t>
            </a:r>
          </a:p>
          <a:p>
            <a:r>
              <a:rPr lang="en-US" dirty="0"/>
              <a:t>Quality of the data</a:t>
            </a:r>
          </a:p>
          <a:p>
            <a:r>
              <a:rPr lang="en-US" dirty="0"/>
              <a:t>Lack of standardization and formats</a:t>
            </a:r>
          </a:p>
          <a:p>
            <a:r>
              <a:rPr lang="en-US" dirty="0"/>
              <a:t>Who owns the data?</a:t>
            </a:r>
          </a:p>
          <a:p>
            <a:r>
              <a:rPr lang="en-US" dirty="0"/>
              <a:t>Data protection vs Open data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Interpretability of the Algorithms</a:t>
            </a:r>
          </a:p>
          <a:p>
            <a:r>
              <a:rPr lang="en-US" dirty="0"/>
              <a:t>Performance and Quality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1449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chlear demo">
            <a:hlinkClick r:id="" action="ppaction://media"/>
            <a:extLst>
              <a:ext uri="{FF2B5EF4-FFF2-40B4-BE49-F238E27FC236}">
                <a16:creationId xmlns:a16="http://schemas.microsoft.com/office/drawing/2014/main" id="{610F6999-DC41-4BDB-A775-3EBEC39947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-3" r="25767"/>
          <a:stretch/>
        </p:blipFill>
        <p:spPr>
          <a:xfrm>
            <a:off x="5164389" y="1024589"/>
            <a:ext cx="3788968" cy="287113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6914" y="472452"/>
            <a:ext cx="8229599" cy="313932"/>
          </a:xfrm>
        </p:spPr>
        <p:txBody>
          <a:bodyPr/>
          <a:lstStyle/>
          <a:p>
            <a:r>
              <a:rPr lang="en-US" dirty="0"/>
              <a:t>WHAT IS A COCHLEAR IMPLANT (CI)?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643" y="885511"/>
            <a:ext cx="5968546" cy="3779327"/>
          </a:xfrm>
        </p:spPr>
        <p:txBody>
          <a:bodyPr/>
          <a:lstStyle/>
          <a:p>
            <a:r>
              <a:rPr lang="en-US" dirty="0"/>
              <a:t>Cochlear implants (CIs) are prosthetic devices that partially restore hearing to individuals with severe-to-profound hearing impairment</a:t>
            </a:r>
          </a:p>
          <a:p>
            <a:r>
              <a:rPr lang="en-US" dirty="0"/>
              <a:t>CIs consist of: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600" dirty="0"/>
              <a:t>externally worn microphone, sound processor and transmitter system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600" dirty="0"/>
              <a:t>internally implanted receiver, and electrode array system inserted into the cochlea</a:t>
            </a:r>
          </a:p>
          <a:p>
            <a:r>
              <a:rPr lang="en-US" dirty="0"/>
              <a:t>external speech processor transforms sound picked up by the microphone into a sequence of stimulation pulses</a:t>
            </a:r>
          </a:p>
          <a:p>
            <a:r>
              <a:rPr lang="en-US" dirty="0"/>
              <a:t>stimulation pulses sent to implanted electrodes that activate different regions of the auditory nerve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C32908-47CB-47CF-9F5E-9F5C3A4C4BBE}"/>
              </a:ext>
            </a:extLst>
          </p:cNvPr>
          <p:cNvGrpSpPr/>
          <p:nvPr/>
        </p:nvGrpSpPr>
        <p:grpSpPr>
          <a:xfrm>
            <a:off x="6422923" y="1247775"/>
            <a:ext cx="635950" cy="2054895"/>
            <a:chOff x="6422923" y="1247775"/>
            <a:chExt cx="635950" cy="20548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E62264-D25D-44E5-88AB-8A2677F84181}"/>
                </a:ext>
              </a:extLst>
            </p:cNvPr>
            <p:cNvSpPr txBox="1"/>
            <p:nvPr/>
          </p:nvSpPr>
          <p:spPr>
            <a:xfrm>
              <a:off x="6422923" y="2994893"/>
              <a:ext cx="28575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C7313C9-D81B-45C8-9DA8-76A6DDA259A9}"/>
                </a:ext>
              </a:extLst>
            </p:cNvPr>
            <p:cNvGrpSpPr/>
            <p:nvPr/>
          </p:nvGrpSpPr>
          <p:grpSpPr>
            <a:xfrm>
              <a:off x="6422923" y="1247775"/>
              <a:ext cx="635950" cy="2054895"/>
              <a:chOff x="6422923" y="1247775"/>
              <a:chExt cx="635950" cy="205489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36CC46D-561B-4332-A286-190C3804B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923" y="1247775"/>
                <a:ext cx="7374" cy="20548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EB1D663-3C85-46AF-8731-606D5BD451C9}"/>
                  </a:ext>
                </a:extLst>
              </p:cNvPr>
              <p:cNvCxnSpPr/>
              <p:nvPr/>
            </p:nvCxnSpPr>
            <p:spPr>
              <a:xfrm>
                <a:off x="6430297" y="3302670"/>
                <a:ext cx="62857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1C79594-51B5-4F13-8039-468B25B67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8873" y="2322873"/>
                <a:ext cx="0" cy="97979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11F5A1E-E184-431F-91AA-5FB8798277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1129" y="2057401"/>
                <a:ext cx="237744" cy="272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BA81AF-47BF-42F7-8202-5BE3581C0175}"/>
                  </a:ext>
                </a:extLst>
              </p:cNvPr>
              <p:cNvCxnSpPr/>
              <p:nvPr/>
            </p:nvCxnSpPr>
            <p:spPr>
              <a:xfrm flipV="1">
                <a:off x="6821129" y="1247775"/>
                <a:ext cx="0" cy="8096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B32241A-7D98-4C95-B032-7614B5D47E20}"/>
                  </a:ext>
                </a:extLst>
              </p:cNvPr>
              <p:cNvCxnSpPr/>
              <p:nvPr/>
            </p:nvCxnSpPr>
            <p:spPr>
              <a:xfrm flipH="1">
                <a:off x="6430297" y="1247775"/>
                <a:ext cx="39083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F7DD74-E4A5-45FF-A147-83FE4E45FC81}"/>
              </a:ext>
            </a:extLst>
          </p:cNvPr>
          <p:cNvGrpSpPr/>
          <p:nvPr/>
        </p:nvGrpSpPr>
        <p:grpSpPr>
          <a:xfrm>
            <a:off x="6821129" y="1247775"/>
            <a:ext cx="1696065" cy="2054895"/>
            <a:chOff x="6821129" y="1247775"/>
            <a:chExt cx="1696065" cy="20548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16DB2-2B40-4205-A477-FA4828FFB071}"/>
                </a:ext>
              </a:extLst>
            </p:cNvPr>
            <p:cNvSpPr txBox="1"/>
            <p:nvPr/>
          </p:nvSpPr>
          <p:spPr>
            <a:xfrm>
              <a:off x="7054539" y="2994892"/>
              <a:ext cx="28575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40D4CAE-9F4A-406A-ADD6-C9B700D47A91}"/>
                </a:ext>
              </a:extLst>
            </p:cNvPr>
            <p:cNvGrpSpPr/>
            <p:nvPr/>
          </p:nvGrpSpPr>
          <p:grpSpPr>
            <a:xfrm>
              <a:off x="6821129" y="1247775"/>
              <a:ext cx="1696065" cy="2054895"/>
              <a:chOff x="6821129" y="1247775"/>
              <a:chExt cx="1696065" cy="205489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DD351C2-9015-4292-9C35-30B786A9C369}"/>
                  </a:ext>
                </a:extLst>
              </p:cNvPr>
              <p:cNvCxnSpPr/>
              <p:nvPr/>
            </p:nvCxnSpPr>
            <p:spPr>
              <a:xfrm>
                <a:off x="7058873" y="3302670"/>
                <a:ext cx="145832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4E570D5-9FB2-422D-AFC0-AE154C5644A3}"/>
                  </a:ext>
                </a:extLst>
              </p:cNvPr>
              <p:cNvCxnSpPr/>
              <p:nvPr/>
            </p:nvCxnSpPr>
            <p:spPr>
              <a:xfrm flipV="1">
                <a:off x="8517194" y="1247775"/>
                <a:ext cx="0" cy="20548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87FF9D9-B426-40F9-ACDD-E0737478E69B}"/>
                  </a:ext>
                </a:extLst>
              </p:cNvPr>
              <p:cNvCxnSpPr/>
              <p:nvPr/>
            </p:nvCxnSpPr>
            <p:spPr>
              <a:xfrm flipH="1">
                <a:off x="6821129" y="1247775"/>
                <a:ext cx="169606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3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3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6914" y="472452"/>
            <a:ext cx="8229599" cy="313932"/>
          </a:xfrm>
        </p:spPr>
        <p:txBody>
          <a:bodyPr/>
          <a:lstStyle/>
          <a:p>
            <a:r>
              <a:rPr lang="en-US" dirty="0"/>
              <a:t>HOW WELL DO CIs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9828" y="891721"/>
            <a:ext cx="6009652" cy="3360058"/>
          </a:xfrm>
        </p:spPr>
        <p:txBody>
          <a:bodyPr/>
          <a:lstStyle/>
          <a:p>
            <a:r>
              <a:rPr lang="en-US" dirty="0"/>
              <a:t>In comparison hearing aids, CIs offer a clear and often life-changing benefit to clinically indicated patients</a:t>
            </a:r>
          </a:p>
          <a:p>
            <a:r>
              <a:rPr lang="en-US" dirty="0"/>
              <a:t>Currently, ~ 800,000 devices have been implanted worldwide (NIDCD)</a:t>
            </a:r>
          </a:p>
          <a:p>
            <a:r>
              <a:rPr lang="en-US" dirty="0"/>
              <a:t>but less than 10% of individuals who may benefit from a CI undergo implantation</a:t>
            </a:r>
          </a:p>
          <a:p>
            <a:r>
              <a:rPr lang="en-US" dirty="0"/>
              <a:t>uncertain CI outcomes are a barrier to CI uptake</a:t>
            </a:r>
          </a:p>
          <a:p>
            <a:r>
              <a:rPr lang="en-US" dirty="0"/>
              <a:t>although CIs successfully restore functional hearing, speech understanding with CIs remains highly variable</a:t>
            </a:r>
          </a:p>
          <a:p>
            <a:r>
              <a:rPr lang="en-US" dirty="0"/>
              <a:t>e.g. open-set word scores in quiet with modern-day CIs range from near zero to near perfect</a:t>
            </a:r>
          </a:p>
          <a:p>
            <a:r>
              <a:rPr lang="en-US" dirty="0"/>
              <a:t>Cochlear implant recipients require an adaptation period before reaching “plateau” in speech perception outcomes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F3C5D1-63E8-4DCF-8CDE-C5D25E8F975D}"/>
              </a:ext>
            </a:extLst>
          </p:cNvPr>
          <p:cNvGrpSpPr/>
          <p:nvPr/>
        </p:nvGrpSpPr>
        <p:grpSpPr>
          <a:xfrm>
            <a:off x="6089480" y="2772393"/>
            <a:ext cx="2974691" cy="2282512"/>
            <a:chOff x="6089480" y="2772393"/>
            <a:chExt cx="2974691" cy="22825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E579F4-6F4C-480B-889F-06DD056A0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480" y="3085391"/>
              <a:ext cx="2974691" cy="19695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06147C-6433-4D04-B46F-C103938BA13A}"/>
                </a:ext>
              </a:extLst>
            </p:cNvPr>
            <p:cNvSpPr txBox="1"/>
            <p:nvPr/>
          </p:nvSpPr>
          <p:spPr>
            <a:xfrm>
              <a:off x="6837098" y="2772393"/>
              <a:ext cx="1794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Cusumano et al., 2017.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4FFB8-B758-4B7E-A362-C42106B7D8FA}"/>
              </a:ext>
            </a:extLst>
          </p:cNvPr>
          <p:cNvGrpSpPr/>
          <p:nvPr/>
        </p:nvGrpSpPr>
        <p:grpSpPr>
          <a:xfrm>
            <a:off x="6207166" y="301724"/>
            <a:ext cx="2770632" cy="2270026"/>
            <a:chOff x="6207166" y="301724"/>
            <a:chExt cx="2770632" cy="22700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1CB811-DF39-428C-B90F-19339F312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994"/>
            <a:stretch/>
          </p:blipFill>
          <p:spPr>
            <a:xfrm>
              <a:off x="6207166" y="570656"/>
              <a:ext cx="2770632" cy="20010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9C56B0-0C68-4C36-8D12-7F494D4E41A7}"/>
                </a:ext>
              </a:extLst>
            </p:cNvPr>
            <p:cNvSpPr txBox="1"/>
            <p:nvPr/>
          </p:nvSpPr>
          <p:spPr>
            <a:xfrm>
              <a:off x="6595995" y="301724"/>
              <a:ext cx="2381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Holden et al., Ear &amp; Hear, 2013.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4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E18D9-303F-429C-BA08-5AF37BDE6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63B8F1-8C19-4E21-AA56-C35EA25D1410}"/>
              </a:ext>
            </a:extLst>
          </p:cNvPr>
          <p:cNvGrpSpPr/>
          <p:nvPr/>
        </p:nvGrpSpPr>
        <p:grpSpPr>
          <a:xfrm>
            <a:off x="1953314" y="820874"/>
            <a:ext cx="4850401" cy="1523324"/>
            <a:chOff x="232756" y="485966"/>
            <a:chExt cx="5673538" cy="18236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948CA6-9202-48FF-BB9A-8532D86A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756" y="485966"/>
              <a:ext cx="5673538" cy="1823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20A41B-9D1B-4AAD-AB2D-E6FFDC6A1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1309" y="817343"/>
              <a:ext cx="1846234" cy="265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8DA49-AB3A-4EB2-AF1A-6332DA6BC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314" y="2479619"/>
            <a:ext cx="3506848" cy="2625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841ECA-3229-4646-828D-A34F6D686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145" y="3045543"/>
            <a:ext cx="2266823" cy="1277083"/>
          </a:xfrm>
          <a:prstGeom prst="rect">
            <a:avLst/>
          </a:prstGeom>
        </p:spPr>
      </p:pic>
      <p:sp>
        <p:nvSpPr>
          <p:cNvPr id="21" name="Title 8">
            <a:extLst>
              <a:ext uri="{FF2B5EF4-FFF2-40B4-BE49-F238E27FC236}">
                <a16:creationId xmlns:a16="http://schemas.microsoft.com/office/drawing/2014/main" id="{26584224-280B-42C7-AC97-812FE0D4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4" y="315486"/>
            <a:ext cx="8229599" cy="313932"/>
          </a:xfrm>
        </p:spPr>
        <p:txBody>
          <a:bodyPr/>
          <a:lstStyle/>
          <a:p>
            <a:r>
              <a:rPr lang="en-US" dirty="0"/>
              <a:t>THIS TALK IS TAKEN FROM:</a:t>
            </a:r>
          </a:p>
        </p:txBody>
      </p:sp>
    </p:spTree>
    <p:extLst>
      <p:ext uri="{BB962C8B-B14F-4D97-AF65-F5344CB8AC3E}">
        <p14:creationId xmlns:p14="http://schemas.microsoft.com/office/powerpoint/2010/main" val="3413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49D7-E620-4655-9F52-E219A1A8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382237"/>
            <a:ext cx="4580313" cy="693051"/>
          </a:xfrm>
        </p:spPr>
        <p:txBody>
          <a:bodyPr/>
          <a:lstStyle/>
          <a:p>
            <a:r>
              <a:rPr lang="en-US" dirty="0"/>
              <a:t>MACHINE LEARNING AND CIs: # Publications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9DFA-7AA7-4634-9C77-EE5C7FAC5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BBBBC-01CE-4799-A503-029C2ECB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71" y="2206573"/>
            <a:ext cx="4640905" cy="2839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039DD-FA0F-4F53-80DB-D26FE344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51" y="925556"/>
            <a:ext cx="3314230" cy="13159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2ECF6F4-90A1-4B8E-A36C-785BBFFE6D18}"/>
              </a:ext>
            </a:extLst>
          </p:cNvPr>
          <p:cNvGrpSpPr/>
          <p:nvPr/>
        </p:nvGrpSpPr>
        <p:grpSpPr>
          <a:xfrm>
            <a:off x="6499613" y="1583528"/>
            <a:ext cx="2059679" cy="752827"/>
            <a:chOff x="6641869" y="582197"/>
            <a:chExt cx="2059679" cy="7528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6549F2-207A-4B6B-ABCA-FA80A7FA2CEE}"/>
                </a:ext>
              </a:extLst>
            </p:cNvPr>
            <p:cNvSpPr txBox="1"/>
            <p:nvPr/>
          </p:nvSpPr>
          <p:spPr>
            <a:xfrm>
              <a:off x="7529453" y="582197"/>
              <a:ext cx="1172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(2019-2021)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1734E1-42C2-4770-9AC8-60AC8B71A7A1}"/>
                </a:ext>
              </a:extLst>
            </p:cNvPr>
            <p:cNvCxnSpPr/>
            <p:nvPr/>
          </p:nvCxnSpPr>
          <p:spPr>
            <a:xfrm flipV="1">
              <a:off x="6641869" y="797733"/>
              <a:ext cx="532015" cy="53729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7B62B7-C1BE-4AA9-8457-043EB02CD546}"/>
                </a:ext>
              </a:extLst>
            </p:cNvPr>
            <p:cNvSpPr txBox="1"/>
            <p:nvPr/>
          </p:nvSpPr>
          <p:spPr>
            <a:xfrm>
              <a:off x="7136882" y="582197"/>
              <a:ext cx="515388" cy="31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25?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611B48-5F58-4747-A592-6361CA8A24A7}"/>
                </a:ext>
              </a:extLst>
            </p:cNvPr>
            <p:cNvSpPr txBox="1"/>
            <p:nvPr/>
          </p:nvSpPr>
          <p:spPr>
            <a:xfrm>
              <a:off x="7112476" y="869075"/>
              <a:ext cx="1172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out of ~3k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3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1BCC9F10-B92E-438B-9A76-65E42E1CB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6" t="24003" r="13003" b="4887"/>
          <a:stretch/>
        </p:blipFill>
        <p:spPr>
          <a:xfrm>
            <a:off x="382382" y="910913"/>
            <a:ext cx="7502627" cy="4055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81F64-3848-4E24-9BA0-D7865079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4" y="412311"/>
            <a:ext cx="8229599" cy="313932"/>
          </a:xfrm>
        </p:spPr>
        <p:txBody>
          <a:bodyPr/>
          <a:lstStyle/>
          <a:p>
            <a:r>
              <a:rPr lang="en-US" dirty="0"/>
              <a:t>AI FOR CIs APPLIED AT MANY LEVELS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96165-790C-4F76-9AED-58A0248AA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1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A162-EAB1-468F-84D2-4400D790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467175"/>
            <a:ext cx="8229599" cy="313932"/>
          </a:xfrm>
        </p:spPr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6E45-35F6-4852-8764-ED3D2E89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0132A9-5ECA-44C7-9F08-8C06BDDB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t="30212" r="13001" b="20127"/>
          <a:stretch/>
        </p:blipFill>
        <p:spPr>
          <a:xfrm>
            <a:off x="116378" y="865954"/>
            <a:ext cx="7923516" cy="2991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E5553-0A5B-4991-979F-7AA448FD1731}"/>
              </a:ext>
            </a:extLst>
          </p:cNvPr>
          <p:cNvSpPr txBox="1"/>
          <p:nvPr/>
        </p:nvSpPr>
        <p:spPr>
          <a:xfrm>
            <a:off x="4003323" y="3857105"/>
            <a:ext cx="361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Auditory models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Speech and music enhancement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Closed loop devices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DEF65-37B6-4118-8441-4AE4F291AFCA}"/>
              </a:ext>
            </a:extLst>
          </p:cNvPr>
          <p:cNvSpPr txBox="1"/>
          <p:nvPr/>
        </p:nvSpPr>
        <p:spPr>
          <a:xfrm>
            <a:off x="1529542" y="3857105"/>
            <a:ext cx="232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Outcome prediction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Automatic fitting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Image classification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2814-E8B2-4F76-81CA-4E288A63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433581"/>
            <a:ext cx="8229599" cy="313932"/>
          </a:xfrm>
        </p:spPr>
        <p:txBody>
          <a:bodyPr/>
          <a:lstStyle/>
          <a:p>
            <a:r>
              <a:rPr lang="en-US" dirty="0"/>
              <a:t>AUDITORY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E064-0715-4E72-93FC-7E12B435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D6B50-1F61-4225-A9C5-9C84D219B15E}"/>
              </a:ext>
            </a:extLst>
          </p:cNvPr>
          <p:cNvSpPr txBox="1"/>
          <p:nvPr/>
        </p:nvSpPr>
        <p:spPr>
          <a:xfrm>
            <a:off x="192324" y="831272"/>
            <a:ext cx="887810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Deep neural networks (DNNs) can achieve human-level performance on hearing related tasks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DNNs as models of biological sensory systems?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C0B97-B667-4896-8137-96F270A644C3}"/>
              </a:ext>
            </a:extLst>
          </p:cNvPr>
          <p:cNvSpPr txBox="1"/>
          <p:nvPr/>
        </p:nvSpPr>
        <p:spPr>
          <a:xfrm>
            <a:off x="192324" y="1492992"/>
            <a:ext cx="248204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Faster models of hearing periphery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Better understand human auditory system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Predict outcomes </a:t>
            </a:r>
          </a:p>
          <a:p>
            <a:pPr marL="631825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(e.g. connect peripheral DNNs with ASR DNNs)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28EBAE-2682-40AB-9F6C-2CE0CC6C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74" y="1496533"/>
            <a:ext cx="5460478" cy="30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1804-852E-4A19-B8B4-E737CA16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3" y="481387"/>
            <a:ext cx="8229599" cy="313932"/>
          </a:xfrm>
        </p:spPr>
        <p:txBody>
          <a:bodyPr/>
          <a:lstStyle/>
          <a:p>
            <a:r>
              <a:rPr lang="en-US" dirty="0"/>
              <a:t>SPEECH/MUSIC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1-40FA-41A5-9739-A6EAAC0D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68E27-FC89-44CF-894A-057E4400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5" y="1773323"/>
            <a:ext cx="2218995" cy="2642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4E220-8C0A-4052-9716-8590CAF8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2" y="963425"/>
            <a:ext cx="2090502" cy="84405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344A23D-E081-40EC-B1ED-060E7063949C}"/>
              </a:ext>
            </a:extLst>
          </p:cNvPr>
          <p:cNvGrpSpPr/>
          <p:nvPr/>
        </p:nvGrpSpPr>
        <p:grpSpPr>
          <a:xfrm>
            <a:off x="5695330" y="291991"/>
            <a:ext cx="2386585" cy="4854022"/>
            <a:chOff x="5695330" y="291991"/>
            <a:chExt cx="2386585" cy="4854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8F800A-D5F3-48F9-838D-ED479B67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335206" y="1735743"/>
              <a:ext cx="3106833" cy="238658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AEA386-C5D4-4988-A2A1-15FA86D9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0582" y="4384275"/>
              <a:ext cx="910239" cy="75291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C34914A-E5D8-4171-9D30-8D9C4914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2639" y="291991"/>
              <a:ext cx="1383296" cy="10066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E288EA-D205-4757-B5E4-2D985081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5052" y="4482452"/>
              <a:ext cx="430884" cy="66356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9A43F6B-C2C4-4999-9314-006C55B89A7A}"/>
              </a:ext>
            </a:extLst>
          </p:cNvPr>
          <p:cNvSpPr txBox="1"/>
          <p:nvPr/>
        </p:nvSpPr>
        <p:spPr>
          <a:xfrm>
            <a:off x="2427122" y="841430"/>
            <a:ext cx="3084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Cocktail party effect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and reduce background noise</a:t>
            </a:r>
            <a:endParaRPr lang="en-US" sz="1600" dirty="0">
              <a:solidFill>
                <a:schemeClr val="tx1"/>
              </a:solidFill>
            </a:endParaRP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Isolate target speaker from background noise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40F28F-5CE4-464C-A3D2-690B99888CC2}"/>
              </a:ext>
            </a:extLst>
          </p:cNvPr>
          <p:cNvSpPr txBox="1"/>
          <p:nvPr/>
        </p:nvSpPr>
        <p:spPr>
          <a:xfrm>
            <a:off x="3263197" y="2938510"/>
            <a:ext cx="2485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CIs don’t offer good representation of music</a:t>
            </a: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Listener may benefit from </a:t>
            </a:r>
            <a:r>
              <a:rPr lang="en-US" sz="1600" dirty="0" err="1"/>
              <a:t>independant</a:t>
            </a:r>
            <a:r>
              <a:rPr lang="en-US" sz="1600" dirty="0"/>
              <a:t> control  of music elements (instruments, rhythm, singers)</a:t>
            </a:r>
            <a:endParaRPr lang="en-US" sz="1600" dirty="0">
              <a:solidFill>
                <a:schemeClr val="tx1"/>
              </a:solidFill>
            </a:endParaRPr>
          </a:p>
          <a:p>
            <a:pPr marL="174625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YU Langone Health Theme 3 White Cover White Interior">
  <a:themeElements>
    <a:clrScheme name="NYU Langone Muted Office Colors">
      <a:dk1>
        <a:srgbClr val="53565A"/>
      </a:dk1>
      <a:lt1>
        <a:srgbClr val="FFFFFF"/>
      </a:lt1>
      <a:dk2>
        <a:srgbClr val="580F8B"/>
      </a:dk2>
      <a:lt2>
        <a:srgbClr val="D9D9D6"/>
      </a:lt2>
      <a:accent1>
        <a:srgbClr val="580F8B"/>
      </a:accent1>
      <a:accent2>
        <a:srgbClr val="BD9B60"/>
      </a:accent2>
      <a:accent3>
        <a:srgbClr val="007398"/>
      </a:accent3>
      <a:accent4>
        <a:srgbClr val="E8927C"/>
      </a:accent4>
      <a:accent5>
        <a:srgbClr val="006C5B"/>
      </a:accent5>
      <a:accent6>
        <a:srgbClr val="688197"/>
      </a:accent6>
      <a:hlink>
        <a:srgbClr val="0000FF"/>
      </a:hlink>
      <a:folHlink>
        <a:srgbClr val="00EBFF"/>
      </a:folHlink>
    </a:clrScheme>
    <a:fontScheme name="NYU Langone Offic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3" id="{28463F42-BDB7-9A4B-8D36-2ED79CD8FF55}" vid="{610928F3-D14D-F94A-A940-061420FBAE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NYULH_Theme3_WhiteCoverWhiteInterior_16x9</Template>
  <TotalTime>923</TotalTime>
  <Words>569</Words>
  <Application>Microsoft Office PowerPoint</Application>
  <PresentationFormat>On-screen Show (16:9)</PresentationFormat>
  <Paragraphs>95</Paragraphs>
  <Slides>15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NYU Langone Health Theme 3 White Cover White Interior</vt:lpstr>
      <vt:lpstr>Artificial Intelligence and Cochlear Implants</vt:lpstr>
      <vt:lpstr>WHAT IS A COCHLEAR IMPLANT (CI)?</vt:lpstr>
      <vt:lpstr>HOW WELL DO CIs WORK?</vt:lpstr>
      <vt:lpstr>THIS TALK IS TAKEN FROM:</vt:lpstr>
      <vt:lpstr>MACHINE LEARNING AND CIs: # Publications</vt:lpstr>
      <vt:lpstr>AI FOR CIs APPLIED AT MANY LEVELS </vt:lpstr>
      <vt:lpstr>CLASSIFICATION VS REGRESSION</vt:lpstr>
      <vt:lpstr>AUDITORY MODELS</vt:lpstr>
      <vt:lpstr>SPEECH/MUSIC ENHANCEMENT</vt:lpstr>
      <vt:lpstr>CLOSED LOOP DEVICES</vt:lpstr>
      <vt:lpstr>OUTCOME PREDICTION</vt:lpstr>
      <vt:lpstr>AUTOMATED/REMOTE FITTING</vt:lpstr>
      <vt:lpstr>IMAGE CLASSIFICATION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Area</dc:title>
  <dc:creator>Sagi, Elad</dc:creator>
  <cp:lastModifiedBy>Sagi, Elad</cp:lastModifiedBy>
  <cp:revision>13</cp:revision>
  <dcterms:created xsi:type="dcterms:W3CDTF">2021-10-31T20:03:35Z</dcterms:created>
  <dcterms:modified xsi:type="dcterms:W3CDTF">2021-11-11T00:30:51Z</dcterms:modified>
</cp:coreProperties>
</file>