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wmv" ContentType="video/x-ms-wmv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58" r:id="rId3"/>
    <p:sldId id="260" r:id="rId4"/>
    <p:sldId id="264" r:id="rId5"/>
    <p:sldId id="268" r:id="rId6"/>
    <p:sldId id="274" r:id="rId7"/>
    <p:sldId id="271" r:id="rId8"/>
    <p:sldId id="272" r:id="rId9"/>
    <p:sldId id="273" r:id="rId10"/>
    <p:sldId id="278" r:id="rId11"/>
    <p:sldId id="281" r:id="rId12"/>
    <p:sldId id="280" r:id="rId13"/>
    <p:sldId id="282" r:id="rId14"/>
    <p:sldId id="283" r:id="rId15"/>
    <p:sldId id="284" r:id="rId16"/>
    <p:sldId id="285" r:id="rId17"/>
    <p:sldId id="287" r:id="rId18"/>
    <p:sldId id="286" r:id="rId19"/>
    <p:sldId id="288" r:id="rId20"/>
    <p:sldId id="276" r:id="rId21"/>
    <p:sldId id="275" r:id="rId22"/>
    <p:sldId id="293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708" autoAdjust="0"/>
  </p:normalViewPr>
  <p:slideViewPr>
    <p:cSldViewPr snapToGrid="0">
      <p:cViewPr>
        <p:scale>
          <a:sx n="100" d="100"/>
          <a:sy n="100" d="100"/>
        </p:scale>
        <p:origin x="-1098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6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7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85F49-B84D-4675-8C9C-BA1C58155992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44C88-897E-4C8B-8747-A1D2B1B6CE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8580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031E-13B2-426A-9A14-F6719493DEC4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E3E5031E-13B2-426A-9A14-F6719493DEC4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7265B1AD-8C26-47BE-8F46-406769F69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.wmv"/><Relationship Id="rId2" Type="http://schemas.openxmlformats.org/officeDocument/2006/relationships/slideLayout" Target="../slideLayouts/slideLayout7.xml"/><Relationship Id="rId1" Type="http://schemas.openxmlformats.org/officeDocument/2006/relationships/video" Target="../media/media1.wmv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62425"/>
            <a:ext cx="6400800" cy="7239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Weiji</a:t>
            </a:r>
            <a:r>
              <a:rPr lang="en-US" sz="2800" dirty="0" smtClean="0"/>
              <a:t> Ma, 20140515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107576" y="3244334"/>
            <a:ext cx="49471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Using factorized </a:t>
            </a:r>
            <a:r>
              <a:rPr lang="en-US" sz="2400" dirty="0" smtClean="0">
                <a:latin typeface="Century Gothic" panose="020B0502020202020204" pitchFamily="34" charset="0"/>
              </a:rPr>
              <a:t>approximations</a:t>
            </a:r>
          </a:p>
          <a:p>
            <a:pPr algn="ctr"/>
            <a:r>
              <a:rPr lang="en-US" sz="2400" dirty="0" smtClean="0">
                <a:latin typeface="Century Gothic" panose="020B0502020202020204" pitchFamily="34" charset="0"/>
              </a:rPr>
              <a:t>Part 2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ategorical_decision.wmv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629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3064" y="2299429"/>
            <a:ext cx="780319" cy="3236630"/>
            <a:chOff x="4357865" y="1903828"/>
            <a:chExt cx="933328" cy="3871286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4357865" y="1903828"/>
              <a:ext cx="933328" cy="94144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357865" y="3389038"/>
              <a:ext cx="933328" cy="94144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dirty="0"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357865" y="4829613"/>
              <a:ext cx="933328" cy="9455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1" dirty="0" smtClean="0"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rPr>
                <a:t>x</a:t>
              </a:r>
              <a:endParaRPr lang="en-US" sz="2400" i="1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>
              <a:stCxn id="3" idx="4"/>
              <a:endCxn id="4" idx="0"/>
            </p:cNvCxnSpPr>
            <p:nvPr/>
          </p:nvCxnSpPr>
          <p:spPr>
            <a:xfrm rot="5400000">
              <a:off x="4552646" y="3117157"/>
              <a:ext cx="539706" cy="40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4" idx="4"/>
              <a:endCxn id="5" idx="0"/>
            </p:cNvCxnSpPr>
            <p:nvPr/>
          </p:nvCxnSpPr>
          <p:spPr>
            <a:xfrm rot="5400000">
              <a:off x="4574964" y="4580049"/>
              <a:ext cx="495070" cy="40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476500" y="952500"/>
            <a:ext cx="5097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We vary contrast.</a:t>
            </a:r>
          </a:p>
          <a:p>
            <a:r>
              <a:rPr lang="en-US" dirty="0" smtClean="0">
                <a:latin typeface="Century Gothic" pitchFamily="34" charset="0"/>
              </a:rPr>
              <a:t>The observer makes a noisy measurement </a:t>
            </a:r>
            <a:r>
              <a:rPr lang="en-US" i="1" dirty="0" smtClean="0">
                <a:latin typeface="Century Gothic" pitchFamily="34" charset="0"/>
              </a:rPr>
              <a:t>x</a:t>
            </a:r>
            <a:r>
              <a:rPr lang="en-US" dirty="0" smtClean="0">
                <a:latin typeface="Century Gothic" pitchFamily="34" charset="0"/>
              </a:rPr>
              <a:t>.</a:t>
            </a:r>
            <a:endParaRPr lang="en-US" dirty="0" err="1" smtClean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7075" y="23050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entury Gothic" pitchFamily="34" charset="0"/>
              </a:rPr>
              <a:t>C</a:t>
            </a:r>
            <a:r>
              <a:rPr lang="en-US" dirty="0" smtClean="0">
                <a:latin typeface="Century Gothic" pitchFamily="34" charset="0"/>
              </a:rPr>
              <a:t>=0,1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7550" y="3457575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entury Gothic" pitchFamily="34" charset="0"/>
              </a:rPr>
              <a:t>s</a:t>
            </a:r>
            <a:r>
              <a:rPr lang="en-US" dirty="0" smtClean="0">
                <a:latin typeface="Century Gothic" pitchFamily="34" charset="0"/>
              </a:rPr>
              <a:t> is a real number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48025" y="4676775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entury Gothic" pitchFamily="34" charset="0"/>
              </a:rPr>
              <a:t>x</a:t>
            </a:r>
            <a:r>
              <a:rPr lang="en-US" dirty="0" smtClean="0">
                <a:latin typeface="Century Gothic" pitchFamily="34" charset="0"/>
              </a:rPr>
              <a:t> is a real number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308350" y="2655888"/>
          <a:ext cx="1308100" cy="458787"/>
        </p:xfrm>
        <a:graphic>
          <a:graphicData uri="http://schemas.openxmlformats.org/presentationml/2006/ole">
            <p:oleObj spid="_x0000_s49157" name="Equation" r:id="rId3" imgW="723586" imgH="253890" progId="Equation.DSMT4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279775" y="3833813"/>
          <a:ext cx="3994150" cy="503237"/>
        </p:xfrm>
        <a:graphic>
          <a:graphicData uri="http://schemas.openxmlformats.org/presentationml/2006/ole">
            <p:oleObj spid="_x0000_s49158" name="Equation" r:id="rId4" imgW="2209800" imgH="279400" progId="Equation.DSMT4">
              <p:embed/>
            </p:oleObj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263900" y="5005388"/>
          <a:ext cx="3949700" cy="503237"/>
        </p:xfrm>
        <a:graphic>
          <a:graphicData uri="http://schemas.openxmlformats.org/presentationml/2006/ole">
            <p:oleObj spid="_x0000_s49159" name="Equation" r:id="rId5" imgW="2184400" imgH="279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656" y="2465655"/>
            <a:ext cx="787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Although the observer is only asked to report C, let’s see how well we can approximate the joint posterior </a:t>
            </a:r>
            <a:r>
              <a:rPr lang="en-US" sz="2400" i="1" dirty="0" smtClean="0">
                <a:latin typeface="Century Gothic" pitchFamily="34" charset="0"/>
              </a:rPr>
              <a:t>p</a:t>
            </a:r>
            <a:r>
              <a:rPr lang="en-US" sz="2400" dirty="0" smtClean="0">
                <a:latin typeface="Century Gothic" pitchFamily="34" charset="0"/>
              </a:rPr>
              <a:t>(</a:t>
            </a:r>
            <a:r>
              <a:rPr lang="en-US" sz="2400" dirty="0" err="1" smtClean="0">
                <a:latin typeface="Century Gothic" pitchFamily="34" charset="0"/>
              </a:rPr>
              <a:t>s,</a:t>
            </a:r>
            <a:r>
              <a:rPr lang="en-US" sz="2400" i="1" dirty="0" err="1" smtClean="0">
                <a:latin typeface="Century Gothic" pitchFamily="34" charset="0"/>
              </a:rPr>
              <a:t>C</a:t>
            </a:r>
            <a:r>
              <a:rPr lang="en-US" sz="2400" dirty="0" err="1" smtClean="0">
                <a:latin typeface="Century Gothic" pitchFamily="34" charset="0"/>
              </a:rPr>
              <a:t>|</a:t>
            </a:r>
            <a:r>
              <a:rPr lang="en-US" sz="2400" i="1" dirty="0" err="1" smtClean="0">
                <a:latin typeface="Century Gothic" pitchFamily="34" charset="0"/>
              </a:rPr>
              <a:t>x</a:t>
            </a:r>
            <a:r>
              <a:rPr lang="en-US" sz="2400" dirty="0" smtClean="0">
                <a:latin typeface="Century Gothic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1724" y="514350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Observation </a:t>
            </a:r>
            <a:r>
              <a:rPr lang="en-US" sz="2400" i="1" dirty="0" smtClean="0">
                <a:latin typeface="Century Gothic" pitchFamily="34" charset="0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724" y="971550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World states C, 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724" y="1428750"/>
            <a:ext cx="414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Generative model </a:t>
            </a:r>
            <a:r>
              <a:rPr lang="en-US" sz="2400" i="1" dirty="0" smtClean="0">
                <a:latin typeface="Century Gothic" pitchFamily="34" charset="0"/>
              </a:rPr>
              <a:t>p</a:t>
            </a:r>
            <a:r>
              <a:rPr lang="en-US" sz="2400" dirty="0" smtClean="0">
                <a:latin typeface="Century Gothic" pitchFamily="34" charset="0"/>
              </a:rPr>
              <a:t>(</a:t>
            </a:r>
            <a:r>
              <a:rPr lang="en-US" sz="2400" i="1" dirty="0" err="1" smtClean="0">
                <a:latin typeface="Century Gothic" pitchFamily="34" charset="0"/>
              </a:rPr>
              <a:t>x</a:t>
            </a:r>
            <a:r>
              <a:rPr lang="en-US" sz="2400" dirty="0" err="1" smtClean="0">
                <a:latin typeface="Century Gothic" pitchFamily="34" charset="0"/>
              </a:rPr>
              <a:t>,</a:t>
            </a:r>
            <a:r>
              <a:rPr lang="en-US" sz="2400" i="1" dirty="0" err="1" smtClean="0">
                <a:latin typeface="Century Gothic" pitchFamily="34" charset="0"/>
              </a:rPr>
              <a:t>s</a:t>
            </a:r>
            <a:r>
              <a:rPr lang="en-US" sz="2400" dirty="0" err="1" smtClean="0">
                <a:latin typeface="Century Gothic" pitchFamily="34" charset="0"/>
              </a:rPr>
              <a:t>,</a:t>
            </a:r>
            <a:r>
              <a:rPr lang="en-US" sz="2400" i="1" dirty="0" err="1" smtClean="0">
                <a:latin typeface="Century Gothic" pitchFamily="34" charset="0"/>
              </a:rPr>
              <a:t>C</a:t>
            </a:r>
            <a:r>
              <a:rPr lang="en-US" sz="2400" dirty="0" smtClean="0">
                <a:latin typeface="Century Gothic" pitchFamily="34" charset="0"/>
              </a:rPr>
              <a:t>)</a:t>
            </a:r>
            <a:endParaRPr lang="en-US" sz="2400" b="1" dirty="0" smtClean="0"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724" y="1885950"/>
            <a:ext cx="28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Posterior </a:t>
            </a:r>
            <a:r>
              <a:rPr lang="en-US" sz="2400" i="1" dirty="0" smtClean="0">
                <a:latin typeface="Century Gothic" pitchFamily="34" charset="0"/>
              </a:rPr>
              <a:t>p</a:t>
            </a:r>
            <a:r>
              <a:rPr lang="en-US" sz="2400" dirty="0" smtClean="0">
                <a:latin typeface="Century Gothic" pitchFamily="34" charset="0"/>
              </a:rPr>
              <a:t>(</a:t>
            </a:r>
            <a:r>
              <a:rPr lang="en-US" sz="2400" i="1" dirty="0" err="1" smtClean="0">
                <a:latin typeface="Century Gothic" pitchFamily="34" charset="0"/>
              </a:rPr>
              <a:t>s</a:t>
            </a:r>
            <a:r>
              <a:rPr lang="en-US" sz="2400" dirty="0" err="1" smtClean="0">
                <a:latin typeface="Century Gothic" pitchFamily="34" charset="0"/>
              </a:rPr>
              <a:t>,</a:t>
            </a:r>
            <a:r>
              <a:rPr lang="en-US" sz="2400" i="1" dirty="0" err="1" smtClean="0">
                <a:latin typeface="Century Gothic" pitchFamily="34" charset="0"/>
              </a:rPr>
              <a:t>C</a:t>
            </a:r>
            <a:r>
              <a:rPr lang="en-US" sz="2400" dirty="0" err="1" smtClean="0">
                <a:latin typeface="Century Gothic" pitchFamily="34" charset="0"/>
              </a:rPr>
              <a:t>|</a:t>
            </a:r>
            <a:r>
              <a:rPr lang="en-US" sz="2400" i="1" dirty="0" err="1" smtClean="0">
                <a:latin typeface="Century Gothic" pitchFamily="34" charset="0"/>
              </a:rPr>
              <a:t>x</a:t>
            </a:r>
            <a:r>
              <a:rPr lang="en-US" sz="2400" dirty="0" smtClean="0">
                <a:latin typeface="Century Gothic" pitchFamily="34" charset="0"/>
              </a:rPr>
              <a:t>)</a:t>
            </a:r>
            <a:endParaRPr lang="en-US" sz="2400" b="1" dirty="0" smtClean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606" y="3980130"/>
            <a:ext cx="787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Let’s first calculate the exact joint posterior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873139" y="527779"/>
            <a:ext cx="2956891" cy="2748821"/>
            <a:chOff x="2873139" y="527779"/>
            <a:chExt cx="3481624" cy="3236630"/>
          </a:xfrm>
        </p:grpSpPr>
        <p:grpSp>
          <p:nvGrpSpPr>
            <p:cNvPr id="2" name="Group 1"/>
            <p:cNvGrpSpPr/>
            <p:nvPr/>
          </p:nvGrpSpPr>
          <p:grpSpPr>
            <a:xfrm>
              <a:off x="2873139" y="527779"/>
              <a:ext cx="780319" cy="3236630"/>
              <a:chOff x="4357865" y="1903828"/>
              <a:chExt cx="933328" cy="3871286"/>
            </a:xfrm>
          </p:grpSpPr>
          <p:sp>
            <p:nvSpPr>
              <p:cNvPr id="3" name="Oval 2"/>
              <p:cNvSpPr>
                <a:spLocks noChangeAspect="1"/>
              </p:cNvSpPr>
              <p:nvPr/>
            </p:nvSpPr>
            <p:spPr>
              <a:xfrm>
                <a:off x="4357865" y="1903828"/>
                <a:ext cx="933328" cy="94144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i="1" dirty="0">
                    <a:solidFill>
                      <a:schemeClr val="tx1"/>
                    </a:solidFill>
                    <a:latin typeface="Century Gothic" pitchFamily="34" charset="0"/>
                    <a:cs typeface="Arial" pitchFamily="34" charset="0"/>
                  </a:rPr>
                  <a:t>C</a:t>
                </a:r>
              </a:p>
            </p:txBody>
          </p:sp>
          <p:sp>
            <p:nvSpPr>
              <p:cNvPr id="4" name="Oval 3"/>
              <p:cNvSpPr>
                <a:spLocks noChangeAspect="1"/>
              </p:cNvSpPr>
              <p:nvPr/>
            </p:nvSpPr>
            <p:spPr>
              <a:xfrm>
                <a:off x="4357865" y="3389038"/>
                <a:ext cx="933328" cy="94144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i="1" dirty="0">
                    <a:solidFill>
                      <a:schemeClr val="tx1"/>
                    </a:solidFill>
                    <a:latin typeface="Century Gothic" pitchFamily="34" charset="0"/>
                    <a:cs typeface="Arial" pitchFamily="34" charset="0"/>
                  </a:rPr>
                  <a:t>s</a:t>
                </a:r>
              </a:p>
            </p:txBody>
          </p:sp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357865" y="4829613"/>
                <a:ext cx="933328" cy="94550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i="1" dirty="0" smtClean="0">
                    <a:solidFill>
                      <a:schemeClr val="tx1"/>
                    </a:solidFill>
                    <a:latin typeface="Century Gothic" pitchFamily="34" charset="0"/>
                    <a:cs typeface="Arial" pitchFamily="34" charset="0"/>
                  </a:rPr>
                  <a:t>x</a:t>
                </a:r>
                <a:endParaRPr lang="en-US" sz="2400" i="1" dirty="0">
                  <a:solidFill>
                    <a:schemeClr val="tx1"/>
                  </a:solidFill>
                  <a:latin typeface="Century Gothic" pitchFamily="34" charset="0"/>
                  <a:cs typeface="Arial" pitchFamily="34" charset="0"/>
                </a:endParaRPr>
              </a:p>
            </p:txBody>
          </p:sp>
          <p:cxnSp>
            <p:nvCxnSpPr>
              <p:cNvPr id="6" name="Straight Arrow Connector 5"/>
              <p:cNvCxnSpPr>
                <a:stCxn id="3" idx="4"/>
                <a:endCxn id="4" idx="0"/>
              </p:cNvCxnSpPr>
              <p:nvPr/>
            </p:nvCxnSpPr>
            <p:spPr>
              <a:xfrm rot="5400000">
                <a:off x="4552646" y="3117157"/>
                <a:ext cx="539706" cy="40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stCxn id="4" idx="4"/>
                <a:endCxn id="5" idx="0"/>
              </p:cNvCxnSpPr>
              <p:nvPr/>
            </p:nvCxnSpPr>
            <p:spPr>
              <a:xfrm rot="5400000">
                <a:off x="4574964" y="4580049"/>
                <a:ext cx="495070" cy="40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3946524" y="731837"/>
            <a:ext cx="1307543" cy="458787"/>
          </p:xfrm>
          <a:graphic>
            <a:graphicData uri="http://schemas.openxmlformats.org/presentationml/2006/ole">
              <p:oleObj spid="_x0000_s48134" name="Equation" r:id="rId3" imgW="723586" imgH="253890" progId="Equation.DSMT4">
                <p:embed/>
              </p:oleObj>
            </a:graphicData>
          </a:graphic>
        </p:graphicFrame>
        <p:graphicFrame>
          <p:nvGraphicFramePr>
            <p:cNvPr id="48131" name="Object 3"/>
            <p:cNvGraphicFramePr>
              <a:graphicFrameLocks noChangeAspect="1"/>
            </p:cNvGraphicFramePr>
            <p:nvPr/>
          </p:nvGraphicFramePr>
          <p:xfrm>
            <a:off x="3875088" y="1909763"/>
            <a:ext cx="2479675" cy="503237"/>
          </p:xfrm>
          <a:graphic>
            <a:graphicData uri="http://schemas.openxmlformats.org/presentationml/2006/ole">
              <p:oleObj spid="_x0000_s48135" name="Equation" r:id="rId4" imgW="1371600" imgH="279400" progId="Equation.DSMT4">
                <p:embed/>
              </p:oleObj>
            </a:graphicData>
          </a:graphic>
        </p:graphicFrame>
        <p:graphicFrame>
          <p:nvGraphicFramePr>
            <p:cNvPr id="48132" name="Object 4"/>
            <p:cNvGraphicFramePr>
              <a:graphicFrameLocks noChangeAspect="1"/>
            </p:cNvGraphicFramePr>
            <p:nvPr/>
          </p:nvGraphicFramePr>
          <p:xfrm>
            <a:off x="3848100" y="3081338"/>
            <a:ext cx="2457450" cy="503237"/>
          </p:xfrm>
          <a:graphic>
            <a:graphicData uri="http://schemas.openxmlformats.org/presentationml/2006/ole">
              <p:oleObj spid="_x0000_s48136" name="Equation" r:id="rId5" imgW="1358900" imgH="279400" progId="Equation.DSMT4">
                <p:embed/>
              </p:oleObj>
            </a:graphicData>
          </a:graphic>
        </p:graphicFrame>
      </p:grp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828800" y="3624263"/>
          <a:ext cx="4591050" cy="1760537"/>
        </p:xfrm>
        <a:graphic>
          <a:graphicData uri="http://schemas.openxmlformats.org/presentationml/2006/ole">
            <p:oleObj spid="_x0000_s48137" name="Equation" r:id="rId6" imgW="2540000" imgH="9779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57400" y="5591175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entury Gothic" pitchFamily="34" charset="0"/>
              </a:rPr>
              <a:t>Not </a:t>
            </a:r>
            <a:r>
              <a:rPr lang="en-US" sz="2000" dirty="0" err="1" smtClean="0">
                <a:latin typeface="Century Gothic" pitchFamily="34" charset="0"/>
              </a:rPr>
              <a:t>factorizable</a:t>
            </a:r>
            <a:r>
              <a:rPr lang="en-US" sz="2000" dirty="0" smtClean="0">
                <a:latin typeface="Century Gothic" pitchFamily="34" charset="0"/>
              </a:rPr>
              <a:t>!</a:t>
            </a:r>
            <a:endParaRPr lang="en-US" sz="2000" dirty="0" err="1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4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1402" y="757754"/>
            <a:ext cx="7121195" cy="5342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5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055" y="757754"/>
            <a:ext cx="7133889" cy="5342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6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1402" y="757754"/>
            <a:ext cx="7121195" cy="5342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649413" y="871538"/>
          <a:ext cx="5453062" cy="671512"/>
        </p:xfrm>
        <a:graphic>
          <a:graphicData uri="http://schemas.openxmlformats.org/presentationml/2006/ole">
            <p:oleObj spid="_x0000_s52231" name="Equation" r:id="rId3" imgW="2260600" imgH="279400" progId="Equation.DSMT4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866775" y="552450"/>
            <a:ext cx="7229475" cy="1228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1975" y="2828925"/>
            <a:ext cx="801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 Gothic" pitchFamily="34" charset="0"/>
              </a:rPr>
              <a:t>What factorization assumption will we make?</a:t>
            </a:r>
            <a:endParaRPr lang="en-US" sz="2800" dirty="0" err="1" smtClean="0">
              <a:latin typeface="Century Gothic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74124" y="3971925"/>
            <a:ext cx="7198277" cy="1752600"/>
            <a:chOff x="1517099" y="3933825"/>
            <a:chExt cx="7198277" cy="1752600"/>
          </a:xfrm>
        </p:grpSpPr>
        <p:graphicFrame>
          <p:nvGraphicFramePr>
            <p:cNvPr id="1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837501174"/>
                </p:ext>
              </p:extLst>
            </p:nvPr>
          </p:nvGraphicFramePr>
          <p:xfrm>
            <a:off x="3454400" y="5005233"/>
            <a:ext cx="5260976" cy="681192"/>
          </p:xfrm>
          <a:graphic>
            <a:graphicData uri="http://schemas.openxmlformats.org/presentationml/2006/ole">
              <p:oleObj spid="_x0000_s52232" name="Equation" r:id="rId4" imgW="2451100" imgH="317500" progId="Equation.DSMT4">
                <p:embed/>
              </p:oleObj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1517099" y="3933825"/>
              <a:ext cx="54328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entury Gothic" pitchFamily="34" charset="0"/>
                </a:rPr>
                <a:t>Write out the magic equation: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52450" y="2190750"/>
            <a:ext cx="6280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 Gothic" pitchFamily="34" charset="0"/>
              </a:rPr>
              <a:t>Let’s start the </a:t>
            </a:r>
            <a:r>
              <a:rPr lang="en-US" sz="2800" dirty="0" err="1" smtClean="0">
                <a:latin typeface="Century Gothic" pitchFamily="34" charset="0"/>
              </a:rPr>
              <a:t>variational</a:t>
            </a:r>
            <a:r>
              <a:rPr lang="en-US" sz="2800" dirty="0" smtClean="0">
                <a:latin typeface="Century Gothic" pitchFamily="34" charset="0"/>
              </a:rPr>
              <a:t> inference.</a:t>
            </a:r>
            <a:endParaRPr lang="en-US" sz="2800" dirty="0" err="1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649413" y="871538"/>
          <a:ext cx="5453062" cy="671512"/>
        </p:xfrm>
        <a:graphic>
          <a:graphicData uri="http://schemas.openxmlformats.org/presentationml/2006/ole">
            <p:oleObj spid="_x0000_s50182" name="Equation" r:id="rId3" imgW="2260600" imgH="279400" progId="Equation.DSMT4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37501174"/>
              </p:ext>
            </p:extLst>
          </p:nvPr>
        </p:nvGraphicFramePr>
        <p:xfrm>
          <a:off x="1882775" y="2195358"/>
          <a:ext cx="5260976" cy="681192"/>
        </p:xfrm>
        <a:graphic>
          <a:graphicData uri="http://schemas.openxmlformats.org/presentationml/2006/ole">
            <p:oleObj spid="_x0000_s50183" name="Equation" r:id="rId4" imgW="2451100" imgH="3175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7049" y="2981325"/>
            <a:ext cx="7258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Use the magic equation to find </a:t>
            </a:r>
            <a:r>
              <a:rPr lang="en-US" sz="2400" i="1" dirty="0" err="1" smtClean="0">
                <a:latin typeface="Century Gothic" pitchFamily="34" charset="0"/>
              </a:rPr>
              <a:t>q</a:t>
            </a:r>
            <a:r>
              <a:rPr lang="en-US" sz="2400" i="1" baseline="-25000" dirty="0" err="1" smtClean="0">
                <a:latin typeface="Century Gothic" pitchFamily="34" charset="0"/>
              </a:rPr>
              <a:t>C</a:t>
            </a:r>
            <a:r>
              <a:rPr lang="en-US" sz="2400" dirty="0" smtClean="0">
                <a:latin typeface="Century Gothic" pitchFamily="34" charset="0"/>
              </a:rPr>
              <a:t>(</a:t>
            </a:r>
            <a:r>
              <a:rPr lang="en-US" sz="2400" i="1" dirty="0" smtClean="0">
                <a:latin typeface="Century Gothic" pitchFamily="34" charset="0"/>
              </a:rPr>
              <a:t>C</a:t>
            </a:r>
            <a:r>
              <a:rPr lang="en-US" sz="2400" dirty="0" smtClean="0">
                <a:latin typeface="Century Gothic" pitchFamily="34" charset="0"/>
              </a:rPr>
              <a:t>) and </a:t>
            </a:r>
            <a:r>
              <a:rPr lang="en-US" sz="2400" i="1" dirty="0" err="1" smtClean="0">
                <a:latin typeface="Century Gothic" pitchFamily="34" charset="0"/>
              </a:rPr>
              <a:t>q</a:t>
            </a:r>
            <a:r>
              <a:rPr lang="en-US" sz="2400" i="1" baseline="-25000" dirty="0" err="1" smtClean="0">
                <a:latin typeface="Century Gothic" pitchFamily="34" charset="0"/>
              </a:rPr>
              <a:t>s</a:t>
            </a:r>
            <a:r>
              <a:rPr lang="en-US" sz="2400" dirty="0" smtClean="0">
                <a:latin typeface="Century Gothic" pitchFamily="34" charset="0"/>
              </a:rPr>
              <a:t>(</a:t>
            </a:r>
            <a:r>
              <a:rPr lang="en-US" sz="2400" i="1" dirty="0" smtClean="0">
                <a:latin typeface="Century Gothic" pitchFamily="34" charset="0"/>
              </a:rPr>
              <a:t>s</a:t>
            </a:r>
            <a:r>
              <a:rPr lang="en-US" sz="2400" dirty="0" smtClean="0">
                <a:latin typeface="Century Gothic" pitchFamily="34" charset="0"/>
              </a:rPr>
              <a:t>).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28925" y="3857625"/>
            <a:ext cx="3162575" cy="2597150"/>
            <a:chOff x="2324100" y="2038350"/>
            <a:chExt cx="3162575" cy="2597150"/>
          </a:xfrm>
        </p:grpSpPr>
        <p:graphicFrame>
          <p:nvGraphicFramePr>
            <p:cNvPr id="50181" name="Object 5"/>
            <p:cNvGraphicFramePr>
              <a:graphicFrameLocks noChangeAspect="1"/>
            </p:cNvGraphicFramePr>
            <p:nvPr/>
          </p:nvGraphicFramePr>
          <p:xfrm>
            <a:off x="3014663" y="2486025"/>
            <a:ext cx="2472012" cy="2149475"/>
          </p:xfrm>
          <a:graphic>
            <a:graphicData uri="http://schemas.openxmlformats.org/presentationml/2006/ole">
              <p:oleObj spid="_x0000_s50184" name="Equation" r:id="rId5" imgW="1397000" imgH="1219200" progId="Equation.DSMT4">
                <p:embed/>
              </p:oleObj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324100" y="2038350"/>
              <a:ext cx="1972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entury Gothic" pitchFamily="34" charset="0"/>
                </a:rPr>
                <a:t>Possibly helpful: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866775" y="552450"/>
            <a:ext cx="7229475" cy="1228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308225" y="979488"/>
          <a:ext cx="2711450" cy="1487235"/>
        </p:xfrm>
        <a:graphic>
          <a:graphicData uri="http://schemas.openxmlformats.org/presentationml/2006/ole">
            <p:oleObj spid="_x0000_s54277" name="Equation" r:id="rId3" imgW="1295400" imgH="71120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3900" y="504825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Century Gothic" pitchFamily="34" charset="0"/>
              </a:rPr>
              <a:t>q</a:t>
            </a:r>
            <a:r>
              <a:rPr lang="en-US" i="1" baseline="-25000" dirty="0" err="1" smtClean="0">
                <a:latin typeface="Century Gothic" pitchFamily="34" charset="0"/>
              </a:rPr>
              <a:t>C</a:t>
            </a:r>
            <a:r>
              <a:rPr lang="en-US" dirty="0" smtClean="0">
                <a:latin typeface="Century Gothic" pitchFamily="34" charset="0"/>
              </a:rPr>
              <a:t>(</a:t>
            </a:r>
            <a:r>
              <a:rPr lang="en-US" i="1" dirty="0" smtClean="0">
                <a:latin typeface="Century Gothic" pitchFamily="34" charset="0"/>
              </a:rPr>
              <a:t>C</a:t>
            </a:r>
            <a:r>
              <a:rPr lang="en-US" dirty="0" smtClean="0">
                <a:latin typeface="Century Gothic" pitchFamily="34" charset="0"/>
              </a:rPr>
              <a:t>) is Bernoulli with mean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4850" y="3076575"/>
            <a:ext cx="6673850" cy="2925763"/>
            <a:chOff x="704850" y="3076575"/>
            <a:chExt cx="6673850" cy="2925763"/>
          </a:xfrm>
        </p:grpSpPr>
        <p:graphicFrame>
          <p:nvGraphicFramePr>
            <p:cNvPr id="54275" name="Object 3"/>
            <p:cNvGraphicFramePr>
              <a:graphicFrameLocks noChangeAspect="1"/>
            </p:cNvGraphicFramePr>
            <p:nvPr/>
          </p:nvGraphicFramePr>
          <p:xfrm>
            <a:off x="1127125" y="4776788"/>
            <a:ext cx="6251575" cy="1225550"/>
          </p:xfrm>
          <a:graphic>
            <a:graphicData uri="http://schemas.openxmlformats.org/presentationml/2006/ole">
              <p:oleObj spid="_x0000_s54278" name="Equation" r:id="rId4" imgW="2590800" imgH="508000" progId="Equation.DSMT4">
                <p:embed/>
              </p:oleObj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704850" y="3076575"/>
              <a:ext cx="323197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Century Gothic" pitchFamily="34" charset="0"/>
                </a:rPr>
                <a:t>q</a:t>
              </a:r>
              <a:r>
                <a:rPr lang="en-US" i="1" baseline="-25000" dirty="0" err="1" smtClean="0">
                  <a:latin typeface="Century Gothic" pitchFamily="34" charset="0"/>
                </a:rPr>
                <a:t>s</a:t>
              </a:r>
              <a:r>
                <a:rPr lang="en-US" dirty="0" smtClean="0">
                  <a:latin typeface="Century Gothic" pitchFamily="34" charset="0"/>
                </a:rPr>
                <a:t>(</a:t>
              </a:r>
              <a:r>
                <a:rPr lang="en-US" i="1" dirty="0" smtClean="0">
                  <a:latin typeface="Century Gothic" pitchFamily="34" charset="0"/>
                </a:rPr>
                <a:t>s</a:t>
              </a:r>
              <a:r>
                <a:rPr lang="en-US" dirty="0" smtClean="0">
                  <a:latin typeface="Century Gothic" pitchFamily="34" charset="0"/>
                </a:rPr>
                <a:t>) is Gaussian with mean</a:t>
              </a:r>
            </a:p>
            <a:p>
              <a:endParaRPr lang="en-US" dirty="0" smtClean="0">
                <a:latin typeface="Century Gothic" pitchFamily="34" charset="0"/>
              </a:endParaRPr>
            </a:p>
            <a:p>
              <a:endParaRPr lang="en-US" dirty="0" smtClean="0">
                <a:latin typeface="Century Gothic" pitchFamily="34" charset="0"/>
              </a:endParaRPr>
            </a:p>
            <a:p>
              <a:endParaRPr lang="en-US" dirty="0" smtClean="0">
                <a:latin typeface="Century Gothic" pitchFamily="34" charset="0"/>
              </a:endParaRPr>
            </a:p>
            <a:p>
              <a:r>
                <a:rPr lang="en-US" dirty="0" smtClean="0">
                  <a:latin typeface="Century Gothic" pitchFamily="34" charset="0"/>
                </a:rPr>
                <a:t>and second moment</a:t>
              </a:r>
            </a:p>
          </p:txBody>
        </p:sp>
        <p:graphicFrame>
          <p:nvGraphicFramePr>
            <p:cNvPr id="54276" name="Object 4"/>
            <p:cNvGraphicFramePr>
              <a:graphicFrameLocks noChangeAspect="1"/>
            </p:cNvGraphicFramePr>
            <p:nvPr/>
          </p:nvGraphicFramePr>
          <p:xfrm>
            <a:off x="3840163" y="3128963"/>
            <a:ext cx="2328862" cy="1073150"/>
          </p:xfrm>
          <a:graphic>
            <a:graphicData uri="http://schemas.openxmlformats.org/presentationml/2006/ole">
              <p:oleObj spid="_x0000_s54279" name="Equation" r:id="rId5" imgW="965200" imgH="4445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381000"/>
            <a:ext cx="2638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Last week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828800"/>
            <a:ext cx="59618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entury Gothic" pitchFamily="34" charset="0"/>
              </a:rPr>
              <a:t>1. Deriving the magic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2692400"/>
            <a:ext cx="60388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entury Gothic" pitchFamily="34" charset="0"/>
              </a:rPr>
              <a:t>2</a:t>
            </a:r>
            <a:r>
              <a:rPr lang="en-US" sz="3000" dirty="0" smtClean="0">
                <a:latin typeface="Century Gothic" pitchFamily="34" charset="0"/>
              </a:rPr>
              <a:t>. Worked example 1: Gaussian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295400"/>
            <a:ext cx="701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19" name="Rectangle 71"/>
          <p:cNvSpPr>
            <a:spLocks noChangeArrowheads="1"/>
          </p:cNvSpPr>
          <p:nvPr/>
        </p:nvSpPr>
        <p:spPr bwMode="auto">
          <a:xfrm>
            <a:off x="1033463" y="257175"/>
            <a:ext cx="70580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x = 11.2   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Variational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 approximation iteration 10</a:t>
            </a:r>
            <a:endParaRPr kumimoji="0" lang="en-US" sz="8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825046" y="1465956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825046" y="3351836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 flipV="1">
            <a:off x="2909709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 flipV="1">
            <a:off x="825046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825046" y="3351836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 flipV="1">
            <a:off x="825046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V="1">
            <a:off x="825046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825046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V="1">
            <a:off x="1028925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1028925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944284" y="3367127"/>
            <a:ext cx="209301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-20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V="1">
            <a:off x="1237902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1237902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V="1">
            <a:off x="1446877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1446877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1362236" y="3367127"/>
            <a:ext cx="209301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-10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 flipV="1">
            <a:off x="1655854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>
            <a:off x="1655854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77" name="Line 29"/>
          <p:cNvSpPr>
            <a:spLocks noChangeShapeType="1"/>
          </p:cNvSpPr>
          <p:nvPr/>
        </p:nvSpPr>
        <p:spPr bwMode="auto">
          <a:xfrm flipV="1">
            <a:off x="1864829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78" name="Line 30"/>
          <p:cNvSpPr>
            <a:spLocks noChangeShapeType="1"/>
          </p:cNvSpPr>
          <p:nvPr/>
        </p:nvSpPr>
        <p:spPr bwMode="auto">
          <a:xfrm>
            <a:off x="1864829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1820964" y="3367127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80" name="Line 32"/>
          <p:cNvSpPr>
            <a:spLocks noChangeShapeType="1"/>
          </p:cNvSpPr>
          <p:nvPr/>
        </p:nvSpPr>
        <p:spPr bwMode="auto">
          <a:xfrm flipV="1">
            <a:off x="2073805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2073805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 flipV="1">
            <a:off x="2282781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>
            <a:off x="2282781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2218528" y="3367127"/>
            <a:ext cx="16126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V="1">
            <a:off x="2491757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2491757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 flipV="1">
            <a:off x="2700733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90" name="Line 42"/>
          <p:cNvSpPr>
            <a:spLocks noChangeShapeType="1"/>
          </p:cNvSpPr>
          <p:nvPr/>
        </p:nvSpPr>
        <p:spPr bwMode="auto">
          <a:xfrm>
            <a:off x="2700733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2636479" y="3367127"/>
            <a:ext cx="16126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92" name="Line 44"/>
          <p:cNvSpPr>
            <a:spLocks noChangeShapeType="1"/>
          </p:cNvSpPr>
          <p:nvPr/>
        </p:nvSpPr>
        <p:spPr bwMode="auto">
          <a:xfrm flipV="1">
            <a:off x="2909709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93" name="Line 45"/>
          <p:cNvSpPr>
            <a:spLocks noChangeShapeType="1"/>
          </p:cNvSpPr>
          <p:nvPr/>
        </p:nvSpPr>
        <p:spPr bwMode="auto">
          <a:xfrm>
            <a:off x="2909709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95" name="Line 47"/>
          <p:cNvSpPr>
            <a:spLocks noChangeShapeType="1"/>
          </p:cNvSpPr>
          <p:nvPr/>
        </p:nvSpPr>
        <p:spPr bwMode="auto">
          <a:xfrm>
            <a:off x="825046" y="1465956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96" name="Line 48"/>
          <p:cNvSpPr>
            <a:spLocks noChangeShapeType="1"/>
          </p:cNvSpPr>
          <p:nvPr/>
        </p:nvSpPr>
        <p:spPr bwMode="auto">
          <a:xfrm>
            <a:off x="825046" y="3351836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97" name="Line 49"/>
          <p:cNvSpPr>
            <a:spLocks noChangeShapeType="1"/>
          </p:cNvSpPr>
          <p:nvPr/>
        </p:nvSpPr>
        <p:spPr bwMode="auto">
          <a:xfrm flipV="1">
            <a:off x="2909709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 flipV="1">
            <a:off x="825046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299" name="Freeform 51"/>
          <p:cNvSpPr>
            <a:spLocks/>
          </p:cNvSpPr>
          <p:nvPr/>
        </p:nvSpPr>
        <p:spPr bwMode="auto">
          <a:xfrm>
            <a:off x="825046" y="3346739"/>
            <a:ext cx="647316" cy="5098"/>
          </a:xfrm>
          <a:custGeom>
            <a:avLst/>
            <a:gdLst/>
            <a:ahLst/>
            <a:cxnLst>
              <a:cxn ang="0">
                <a:pos x="6" y="3"/>
              </a:cxn>
              <a:cxn ang="0">
                <a:pos x="15" y="3"/>
              </a:cxn>
              <a:cxn ang="0">
                <a:pos x="24" y="3"/>
              </a:cxn>
              <a:cxn ang="0">
                <a:pos x="33" y="3"/>
              </a:cxn>
              <a:cxn ang="0">
                <a:pos x="42" y="3"/>
              </a:cxn>
              <a:cxn ang="0">
                <a:pos x="51" y="3"/>
              </a:cxn>
              <a:cxn ang="0">
                <a:pos x="60" y="3"/>
              </a:cxn>
              <a:cxn ang="0">
                <a:pos x="69" y="3"/>
              </a:cxn>
              <a:cxn ang="0">
                <a:pos x="78" y="3"/>
              </a:cxn>
              <a:cxn ang="0">
                <a:pos x="87" y="3"/>
              </a:cxn>
              <a:cxn ang="0">
                <a:pos x="96" y="3"/>
              </a:cxn>
              <a:cxn ang="0">
                <a:pos x="105" y="3"/>
              </a:cxn>
              <a:cxn ang="0">
                <a:pos x="114" y="3"/>
              </a:cxn>
              <a:cxn ang="0">
                <a:pos x="123" y="3"/>
              </a:cxn>
              <a:cxn ang="0">
                <a:pos x="132" y="3"/>
              </a:cxn>
              <a:cxn ang="0">
                <a:pos x="141" y="3"/>
              </a:cxn>
              <a:cxn ang="0">
                <a:pos x="150" y="3"/>
              </a:cxn>
              <a:cxn ang="0">
                <a:pos x="159" y="3"/>
              </a:cxn>
              <a:cxn ang="0">
                <a:pos x="168" y="3"/>
              </a:cxn>
              <a:cxn ang="0">
                <a:pos x="177" y="3"/>
              </a:cxn>
              <a:cxn ang="0">
                <a:pos x="186" y="3"/>
              </a:cxn>
              <a:cxn ang="0">
                <a:pos x="195" y="3"/>
              </a:cxn>
              <a:cxn ang="0">
                <a:pos x="204" y="3"/>
              </a:cxn>
              <a:cxn ang="0">
                <a:pos x="213" y="3"/>
              </a:cxn>
              <a:cxn ang="0">
                <a:pos x="222" y="3"/>
              </a:cxn>
              <a:cxn ang="0">
                <a:pos x="231" y="3"/>
              </a:cxn>
              <a:cxn ang="0">
                <a:pos x="240" y="3"/>
              </a:cxn>
              <a:cxn ang="0">
                <a:pos x="249" y="3"/>
              </a:cxn>
              <a:cxn ang="0">
                <a:pos x="258" y="3"/>
              </a:cxn>
              <a:cxn ang="0">
                <a:pos x="267" y="3"/>
              </a:cxn>
              <a:cxn ang="0">
                <a:pos x="276" y="3"/>
              </a:cxn>
              <a:cxn ang="0">
                <a:pos x="285" y="3"/>
              </a:cxn>
              <a:cxn ang="0">
                <a:pos x="294" y="3"/>
              </a:cxn>
              <a:cxn ang="0">
                <a:pos x="303" y="3"/>
              </a:cxn>
              <a:cxn ang="0">
                <a:pos x="312" y="0"/>
              </a:cxn>
              <a:cxn ang="0">
                <a:pos x="321" y="0"/>
              </a:cxn>
              <a:cxn ang="0">
                <a:pos x="330" y="0"/>
              </a:cxn>
              <a:cxn ang="0">
                <a:pos x="339" y="0"/>
              </a:cxn>
              <a:cxn ang="0">
                <a:pos x="348" y="0"/>
              </a:cxn>
              <a:cxn ang="0">
                <a:pos x="357" y="0"/>
              </a:cxn>
              <a:cxn ang="0">
                <a:pos x="366" y="0"/>
              </a:cxn>
              <a:cxn ang="0">
                <a:pos x="375" y="0"/>
              </a:cxn>
            </a:cxnLst>
            <a:rect l="0" t="0" r="r" b="b"/>
            <a:pathLst>
              <a:path w="381" h="3">
                <a:moveTo>
                  <a:pt x="0" y="3"/>
                </a:moveTo>
                <a:lnTo>
                  <a:pt x="3" y="3"/>
                </a:lnTo>
                <a:lnTo>
                  <a:pt x="6" y="3"/>
                </a:lnTo>
                <a:lnTo>
                  <a:pt x="9" y="3"/>
                </a:lnTo>
                <a:lnTo>
                  <a:pt x="12" y="3"/>
                </a:lnTo>
                <a:lnTo>
                  <a:pt x="15" y="3"/>
                </a:lnTo>
                <a:lnTo>
                  <a:pt x="18" y="3"/>
                </a:lnTo>
                <a:lnTo>
                  <a:pt x="21" y="3"/>
                </a:lnTo>
                <a:lnTo>
                  <a:pt x="24" y="3"/>
                </a:lnTo>
                <a:lnTo>
                  <a:pt x="27" y="3"/>
                </a:lnTo>
                <a:lnTo>
                  <a:pt x="30" y="3"/>
                </a:lnTo>
                <a:lnTo>
                  <a:pt x="33" y="3"/>
                </a:lnTo>
                <a:lnTo>
                  <a:pt x="36" y="3"/>
                </a:lnTo>
                <a:lnTo>
                  <a:pt x="39" y="3"/>
                </a:lnTo>
                <a:lnTo>
                  <a:pt x="42" y="3"/>
                </a:lnTo>
                <a:lnTo>
                  <a:pt x="45" y="3"/>
                </a:lnTo>
                <a:lnTo>
                  <a:pt x="48" y="3"/>
                </a:lnTo>
                <a:lnTo>
                  <a:pt x="51" y="3"/>
                </a:lnTo>
                <a:lnTo>
                  <a:pt x="54" y="3"/>
                </a:lnTo>
                <a:lnTo>
                  <a:pt x="57" y="3"/>
                </a:lnTo>
                <a:lnTo>
                  <a:pt x="60" y="3"/>
                </a:lnTo>
                <a:lnTo>
                  <a:pt x="63" y="3"/>
                </a:lnTo>
                <a:lnTo>
                  <a:pt x="66" y="3"/>
                </a:lnTo>
                <a:lnTo>
                  <a:pt x="69" y="3"/>
                </a:lnTo>
                <a:lnTo>
                  <a:pt x="72" y="3"/>
                </a:lnTo>
                <a:lnTo>
                  <a:pt x="75" y="3"/>
                </a:lnTo>
                <a:lnTo>
                  <a:pt x="78" y="3"/>
                </a:lnTo>
                <a:lnTo>
                  <a:pt x="81" y="3"/>
                </a:lnTo>
                <a:lnTo>
                  <a:pt x="84" y="3"/>
                </a:lnTo>
                <a:lnTo>
                  <a:pt x="87" y="3"/>
                </a:lnTo>
                <a:lnTo>
                  <a:pt x="90" y="3"/>
                </a:lnTo>
                <a:lnTo>
                  <a:pt x="93" y="3"/>
                </a:lnTo>
                <a:lnTo>
                  <a:pt x="96" y="3"/>
                </a:lnTo>
                <a:lnTo>
                  <a:pt x="99" y="3"/>
                </a:lnTo>
                <a:lnTo>
                  <a:pt x="102" y="3"/>
                </a:lnTo>
                <a:lnTo>
                  <a:pt x="105" y="3"/>
                </a:lnTo>
                <a:lnTo>
                  <a:pt x="108" y="3"/>
                </a:lnTo>
                <a:lnTo>
                  <a:pt x="111" y="3"/>
                </a:lnTo>
                <a:lnTo>
                  <a:pt x="114" y="3"/>
                </a:lnTo>
                <a:lnTo>
                  <a:pt x="117" y="3"/>
                </a:lnTo>
                <a:lnTo>
                  <a:pt x="120" y="3"/>
                </a:lnTo>
                <a:lnTo>
                  <a:pt x="123" y="3"/>
                </a:lnTo>
                <a:lnTo>
                  <a:pt x="126" y="3"/>
                </a:lnTo>
                <a:lnTo>
                  <a:pt x="129" y="3"/>
                </a:lnTo>
                <a:lnTo>
                  <a:pt x="132" y="3"/>
                </a:lnTo>
                <a:lnTo>
                  <a:pt x="135" y="3"/>
                </a:lnTo>
                <a:lnTo>
                  <a:pt x="138" y="3"/>
                </a:lnTo>
                <a:lnTo>
                  <a:pt x="141" y="3"/>
                </a:lnTo>
                <a:lnTo>
                  <a:pt x="144" y="3"/>
                </a:lnTo>
                <a:lnTo>
                  <a:pt x="147" y="3"/>
                </a:lnTo>
                <a:lnTo>
                  <a:pt x="150" y="3"/>
                </a:lnTo>
                <a:lnTo>
                  <a:pt x="153" y="3"/>
                </a:lnTo>
                <a:lnTo>
                  <a:pt x="156" y="3"/>
                </a:lnTo>
                <a:lnTo>
                  <a:pt x="159" y="3"/>
                </a:lnTo>
                <a:lnTo>
                  <a:pt x="162" y="3"/>
                </a:lnTo>
                <a:lnTo>
                  <a:pt x="165" y="3"/>
                </a:lnTo>
                <a:lnTo>
                  <a:pt x="168" y="3"/>
                </a:lnTo>
                <a:lnTo>
                  <a:pt x="171" y="3"/>
                </a:lnTo>
                <a:lnTo>
                  <a:pt x="174" y="3"/>
                </a:lnTo>
                <a:lnTo>
                  <a:pt x="177" y="3"/>
                </a:lnTo>
                <a:lnTo>
                  <a:pt x="180" y="3"/>
                </a:lnTo>
                <a:lnTo>
                  <a:pt x="183" y="3"/>
                </a:lnTo>
                <a:lnTo>
                  <a:pt x="186" y="3"/>
                </a:lnTo>
                <a:lnTo>
                  <a:pt x="189" y="3"/>
                </a:lnTo>
                <a:lnTo>
                  <a:pt x="192" y="3"/>
                </a:lnTo>
                <a:lnTo>
                  <a:pt x="195" y="3"/>
                </a:lnTo>
                <a:lnTo>
                  <a:pt x="198" y="3"/>
                </a:lnTo>
                <a:lnTo>
                  <a:pt x="201" y="3"/>
                </a:lnTo>
                <a:lnTo>
                  <a:pt x="204" y="3"/>
                </a:lnTo>
                <a:lnTo>
                  <a:pt x="207" y="3"/>
                </a:lnTo>
                <a:lnTo>
                  <a:pt x="210" y="3"/>
                </a:lnTo>
                <a:lnTo>
                  <a:pt x="213" y="3"/>
                </a:lnTo>
                <a:lnTo>
                  <a:pt x="216" y="3"/>
                </a:lnTo>
                <a:lnTo>
                  <a:pt x="219" y="3"/>
                </a:lnTo>
                <a:lnTo>
                  <a:pt x="222" y="3"/>
                </a:lnTo>
                <a:lnTo>
                  <a:pt x="225" y="3"/>
                </a:lnTo>
                <a:lnTo>
                  <a:pt x="228" y="3"/>
                </a:lnTo>
                <a:lnTo>
                  <a:pt x="231" y="3"/>
                </a:lnTo>
                <a:lnTo>
                  <a:pt x="234" y="3"/>
                </a:lnTo>
                <a:lnTo>
                  <a:pt x="237" y="3"/>
                </a:lnTo>
                <a:lnTo>
                  <a:pt x="240" y="3"/>
                </a:lnTo>
                <a:lnTo>
                  <a:pt x="243" y="3"/>
                </a:lnTo>
                <a:lnTo>
                  <a:pt x="246" y="3"/>
                </a:lnTo>
                <a:lnTo>
                  <a:pt x="249" y="3"/>
                </a:lnTo>
                <a:lnTo>
                  <a:pt x="252" y="3"/>
                </a:lnTo>
                <a:lnTo>
                  <a:pt x="255" y="3"/>
                </a:lnTo>
                <a:lnTo>
                  <a:pt x="258" y="3"/>
                </a:lnTo>
                <a:lnTo>
                  <a:pt x="261" y="3"/>
                </a:lnTo>
                <a:lnTo>
                  <a:pt x="264" y="3"/>
                </a:lnTo>
                <a:lnTo>
                  <a:pt x="267" y="3"/>
                </a:lnTo>
                <a:lnTo>
                  <a:pt x="270" y="3"/>
                </a:lnTo>
                <a:lnTo>
                  <a:pt x="273" y="3"/>
                </a:lnTo>
                <a:lnTo>
                  <a:pt x="276" y="3"/>
                </a:lnTo>
                <a:lnTo>
                  <a:pt x="279" y="3"/>
                </a:lnTo>
                <a:lnTo>
                  <a:pt x="282" y="3"/>
                </a:lnTo>
                <a:lnTo>
                  <a:pt x="285" y="3"/>
                </a:lnTo>
                <a:lnTo>
                  <a:pt x="288" y="3"/>
                </a:lnTo>
                <a:lnTo>
                  <a:pt x="291" y="3"/>
                </a:lnTo>
                <a:lnTo>
                  <a:pt x="294" y="3"/>
                </a:lnTo>
                <a:lnTo>
                  <a:pt x="297" y="3"/>
                </a:lnTo>
                <a:lnTo>
                  <a:pt x="300" y="3"/>
                </a:lnTo>
                <a:lnTo>
                  <a:pt x="303" y="3"/>
                </a:lnTo>
                <a:lnTo>
                  <a:pt x="306" y="3"/>
                </a:lnTo>
                <a:lnTo>
                  <a:pt x="309" y="3"/>
                </a:lnTo>
                <a:lnTo>
                  <a:pt x="312" y="0"/>
                </a:lnTo>
                <a:lnTo>
                  <a:pt x="315" y="0"/>
                </a:lnTo>
                <a:lnTo>
                  <a:pt x="318" y="0"/>
                </a:lnTo>
                <a:lnTo>
                  <a:pt x="321" y="0"/>
                </a:lnTo>
                <a:lnTo>
                  <a:pt x="324" y="0"/>
                </a:lnTo>
                <a:lnTo>
                  <a:pt x="327" y="0"/>
                </a:lnTo>
                <a:lnTo>
                  <a:pt x="330" y="0"/>
                </a:lnTo>
                <a:lnTo>
                  <a:pt x="333" y="0"/>
                </a:lnTo>
                <a:lnTo>
                  <a:pt x="336" y="0"/>
                </a:lnTo>
                <a:lnTo>
                  <a:pt x="339" y="0"/>
                </a:lnTo>
                <a:lnTo>
                  <a:pt x="342" y="0"/>
                </a:lnTo>
                <a:lnTo>
                  <a:pt x="345" y="0"/>
                </a:lnTo>
                <a:lnTo>
                  <a:pt x="348" y="0"/>
                </a:lnTo>
                <a:lnTo>
                  <a:pt x="351" y="0"/>
                </a:lnTo>
                <a:lnTo>
                  <a:pt x="354" y="0"/>
                </a:lnTo>
                <a:lnTo>
                  <a:pt x="357" y="0"/>
                </a:lnTo>
                <a:lnTo>
                  <a:pt x="360" y="0"/>
                </a:lnTo>
                <a:lnTo>
                  <a:pt x="363" y="0"/>
                </a:lnTo>
                <a:lnTo>
                  <a:pt x="366" y="0"/>
                </a:lnTo>
                <a:lnTo>
                  <a:pt x="369" y="0"/>
                </a:lnTo>
                <a:lnTo>
                  <a:pt x="372" y="0"/>
                </a:lnTo>
                <a:lnTo>
                  <a:pt x="375" y="0"/>
                </a:lnTo>
                <a:lnTo>
                  <a:pt x="378" y="0"/>
                </a:lnTo>
                <a:lnTo>
                  <a:pt x="381" y="0"/>
                </a:lnTo>
              </a:path>
            </a:pathLst>
          </a:custGeom>
          <a:noFill/>
          <a:ln w="952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00" name="Freeform 52"/>
          <p:cNvSpPr>
            <a:spLocks/>
          </p:cNvSpPr>
          <p:nvPr/>
        </p:nvSpPr>
        <p:spPr bwMode="auto">
          <a:xfrm>
            <a:off x="1472363" y="3066406"/>
            <a:ext cx="591249" cy="280334"/>
          </a:xfrm>
          <a:custGeom>
            <a:avLst/>
            <a:gdLst/>
            <a:ahLst/>
            <a:cxnLst>
              <a:cxn ang="0">
                <a:pos x="6" y="165"/>
              </a:cxn>
              <a:cxn ang="0">
                <a:pos x="15" y="165"/>
              </a:cxn>
              <a:cxn ang="0">
                <a:pos x="24" y="165"/>
              </a:cxn>
              <a:cxn ang="0">
                <a:pos x="33" y="165"/>
              </a:cxn>
              <a:cxn ang="0">
                <a:pos x="42" y="165"/>
              </a:cxn>
              <a:cxn ang="0">
                <a:pos x="51" y="165"/>
              </a:cxn>
              <a:cxn ang="0">
                <a:pos x="60" y="165"/>
              </a:cxn>
              <a:cxn ang="0">
                <a:pos x="69" y="165"/>
              </a:cxn>
              <a:cxn ang="0">
                <a:pos x="78" y="165"/>
              </a:cxn>
              <a:cxn ang="0">
                <a:pos x="87" y="165"/>
              </a:cxn>
              <a:cxn ang="0">
                <a:pos x="96" y="165"/>
              </a:cxn>
              <a:cxn ang="0">
                <a:pos x="105" y="165"/>
              </a:cxn>
              <a:cxn ang="0">
                <a:pos x="114" y="165"/>
              </a:cxn>
              <a:cxn ang="0">
                <a:pos x="123" y="165"/>
              </a:cxn>
              <a:cxn ang="0">
                <a:pos x="132" y="165"/>
              </a:cxn>
              <a:cxn ang="0">
                <a:pos x="141" y="165"/>
              </a:cxn>
              <a:cxn ang="0">
                <a:pos x="150" y="165"/>
              </a:cxn>
              <a:cxn ang="0">
                <a:pos x="159" y="165"/>
              </a:cxn>
              <a:cxn ang="0">
                <a:pos x="168" y="165"/>
              </a:cxn>
              <a:cxn ang="0">
                <a:pos x="177" y="165"/>
              </a:cxn>
              <a:cxn ang="0">
                <a:pos x="186" y="165"/>
              </a:cxn>
              <a:cxn ang="0">
                <a:pos x="195" y="165"/>
              </a:cxn>
              <a:cxn ang="0">
                <a:pos x="204" y="165"/>
              </a:cxn>
              <a:cxn ang="0">
                <a:pos x="213" y="165"/>
              </a:cxn>
              <a:cxn ang="0">
                <a:pos x="222" y="162"/>
              </a:cxn>
              <a:cxn ang="0">
                <a:pos x="231" y="162"/>
              </a:cxn>
              <a:cxn ang="0">
                <a:pos x="240" y="156"/>
              </a:cxn>
              <a:cxn ang="0">
                <a:pos x="249" y="153"/>
              </a:cxn>
              <a:cxn ang="0">
                <a:pos x="258" y="147"/>
              </a:cxn>
              <a:cxn ang="0">
                <a:pos x="267" y="138"/>
              </a:cxn>
              <a:cxn ang="0">
                <a:pos x="279" y="126"/>
              </a:cxn>
              <a:cxn ang="0">
                <a:pos x="285" y="114"/>
              </a:cxn>
              <a:cxn ang="0">
                <a:pos x="294" y="102"/>
              </a:cxn>
              <a:cxn ang="0">
                <a:pos x="297" y="93"/>
              </a:cxn>
              <a:cxn ang="0">
                <a:pos x="303" y="81"/>
              </a:cxn>
              <a:cxn ang="0">
                <a:pos x="312" y="66"/>
              </a:cxn>
              <a:cxn ang="0">
                <a:pos x="315" y="57"/>
              </a:cxn>
              <a:cxn ang="0">
                <a:pos x="321" y="48"/>
              </a:cxn>
              <a:cxn ang="0">
                <a:pos x="324" y="39"/>
              </a:cxn>
              <a:cxn ang="0">
                <a:pos x="330" y="30"/>
              </a:cxn>
              <a:cxn ang="0">
                <a:pos x="333" y="21"/>
              </a:cxn>
              <a:cxn ang="0">
                <a:pos x="342" y="9"/>
              </a:cxn>
            </a:cxnLst>
            <a:rect l="0" t="0" r="r" b="b"/>
            <a:pathLst>
              <a:path w="348" h="165">
                <a:moveTo>
                  <a:pt x="0" y="165"/>
                </a:moveTo>
                <a:lnTo>
                  <a:pt x="3" y="165"/>
                </a:lnTo>
                <a:lnTo>
                  <a:pt x="6" y="165"/>
                </a:lnTo>
                <a:lnTo>
                  <a:pt x="9" y="165"/>
                </a:lnTo>
                <a:lnTo>
                  <a:pt x="12" y="165"/>
                </a:lnTo>
                <a:lnTo>
                  <a:pt x="15" y="165"/>
                </a:lnTo>
                <a:lnTo>
                  <a:pt x="18" y="165"/>
                </a:lnTo>
                <a:lnTo>
                  <a:pt x="21" y="165"/>
                </a:lnTo>
                <a:lnTo>
                  <a:pt x="24" y="165"/>
                </a:lnTo>
                <a:lnTo>
                  <a:pt x="27" y="165"/>
                </a:lnTo>
                <a:lnTo>
                  <a:pt x="30" y="165"/>
                </a:lnTo>
                <a:lnTo>
                  <a:pt x="33" y="165"/>
                </a:lnTo>
                <a:lnTo>
                  <a:pt x="36" y="165"/>
                </a:lnTo>
                <a:lnTo>
                  <a:pt x="39" y="165"/>
                </a:lnTo>
                <a:lnTo>
                  <a:pt x="42" y="165"/>
                </a:lnTo>
                <a:lnTo>
                  <a:pt x="45" y="165"/>
                </a:lnTo>
                <a:lnTo>
                  <a:pt x="48" y="165"/>
                </a:lnTo>
                <a:lnTo>
                  <a:pt x="51" y="165"/>
                </a:lnTo>
                <a:lnTo>
                  <a:pt x="54" y="165"/>
                </a:lnTo>
                <a:lnTo>
                  <a:pt x="57" y="165"/>
                </a:lnTo>
                <a:lnTo>
                  <a:pt x="60" y="165"/>
                </a:lnTo>
                <a:lnTo>
                  <a:pt x="63" y="165"/>
                </a:lnTo>
                <a:lnTo>
                  <a:pt x="66" y="165"/>
                </a:lnTo>
                <a:lnTo>
                  <a:pt x="69" y="165"/>
                </a:lnTo>
                <a:lnTo>
                  <a:pt x="72" y="165"/>
                </a:lnTo>
                <a:lnTo>
                  <a:pt x="75" y="165"/>
                </a:lnTo>
                <a:lnTo>
                  <a:pt x="78" y="165"/>
                </a:lnTo>
                <a:lnTo>
                  <a:pt x="81" y="165"/>
                </a:lnTo>
                <a:lnTo>
                  <a:pt x="84" y="165"/>
                </a:lnTo>
                <a:lnTo>
                  <a:pt x="87" y="165"/>
                </a:lnTo>
                <a:lnTo>
                  <a:pt x="90" y="165"/>
                </a:lnTo>
                <a:lnTo>
                  <a:pt x="93" y="165"/>
                </a:lnTo>
                <a:lnTo>
                  <a:pt x="96" y="165"/>
                </a:lnTo>
                <a:lnTo>
                  <a:pt x="99" y="165"/>
                </a:lnTo>
                <a:lnTo>
                  <a:pt x="102" y="165"/>
                </a:lnTo>
                <a:lnTo>
                  <a:pt x="105" y="165"/>
                </a:lnTo>
                <a:lnTo>
                  <a:pt x="108" y="165"/>
                </a:lnTo>
                <a:lnTo>
                  <a:pt x="111" y="165"/>
                </a:lnTo>
                <a:lnTo>
                  <a:pt x="114" y="165"/>
                </a:lnTo>
                <a:lnTo>
                  <a:pt x="117" y="165"/>
                </a:lnTo>
                <a:lnTo>
                  <a:pt x="120" y="165"/>
                </a:lnTo>
                <a:lnTo>
                  <a:pt x="123" y="165"/>
                </a:lnTo>
                <a:lnTo>
                  <a:pt x="126" y="165"/>
                </a:lnTo>
                <a:lnTo>
                  <a:pt x="129" y="165"/>
                </a:lnTo>
                <a:lnTo>
                  <a:pt x="132" y="165"/>
                </a:lnTo>
                <a:lnTo>
                  <a:pt x="135" y="165"/>
                </a:lnTo>
                <a:lnTo>
                  <a:pt x="138" y="165"/>
                </a:lnTo>
                <a:lnTo>
                  <a:pt x="141" y="165"/>
                </a:lnTo>
                <a:lnTo>
                  <a:pt x="144" y="165"/>
                </a:lnTo>
                <a:lnTo>
                  <a:pt x="147" y="165"/>
                </a:lnTo>
                <a:lnTo>
                  <a:pt x="150" y="165"/>
                </a:lnTo>
                <a:lnTo>
                  <a:pt x="153" y="165"/>
                </a:lnTo>
                <a:lnTo>
                  <a:pt x="156" y="165"/>
                </a:lnTo>
                <a:lnTo>
                  <a:pt x="159" y="165"/>
                </a:lnTo>
                <a:lnTo>
                  <a:pt x="162" y="165"/>
                </a:lnTo>
                <a:lnTo>
                  <a:pt x="165" y="165"/>
                </a:lnTo>
                <a:lnTo>
                  <a:pt x="168" y="165"/>
                </a:lnTo>
                <a:lnTo>
                  <a:pt x="171" y="165"/>
                </a:lnTo>
                <a:lnTo>
                  <a:pt x="174" y="165"/>
                </a:lnTo>
                <a:lnTo>
                  <a:pt x="177" y="165"/>
                </a:lnTo>
                <a:lnTo>
                  <a:pt x="180" y="165"/>
                </a:lnTo>
                <a:lnTo>
                  <a:pt x="183" y="165"/>
                </a:lnTo>
                <a:lnTo>
                  <a:pt x="186" y="165"/>
                </a:lnTo>
                <a:lnTo>
                  <a:pt x="189" y="165"/>
                </a:lnTo>
                <a:lnTo>
                  <a:pt x="192" y="165"/>
                </a:lnTo>
                <a:lnTo>
                  <a:pt x="195" y="165"/>
                </a:lnTo>
                <a:lnTo>
                  <a:pt x="198" y="165"/>
                </a:lnTo>
                <a:lnTo>
                  <a:pt x="201" y="165"/>
                </a:lnTo>
                <a:lnTo>
                  <a:pt x="204" y="165"/>
                </a:lnTo>
                <a:lnTo>
                  <a:pt x="207" y="165"/>
                </a:lnTo>
                <a:lnTo>
                  <a:pt x="210" y="165"/>
                </a:lnTo>
                <a:lnTo>
                  <a:pt x="213" y="165"/>
                </a:lnTo>
                <a:lnTo>
                  <a:pt x="216" y="165"/>
                </a:lnTo>
                <a:lnTo>
                  <a:pt x="219" y="162"/>
                </a:lnTo>
                <a:lnTo>
                  <a:pt x="222" y="162"/>
                </a:lnTo>
                <a:lnTo>
                  <a:pt x="225" y="162"/>
                </a:lnTo>
                <a:lnTo>
                  <a:pt x="228" y="162"/>
                </a:lnTo>
                <a:lnTo>
                  <a:pt x="231" y="162"/>
                </a:lnTo>
                <a:lnTo>
                  <a:pt x="234" y="159"/>
                </a:lnTo>
                <a:lnTo>
                  <a:pt x="237" y="159"/>
                </a:lnTo>
                <a:lnTo>
                  <a:pt x="240" y="156"/>
                </a:lnTo>
                <a:lnTo>
                  <a:pt x="243" y="156"/>
                </a:lnTo>
                <a:lnTo>
                  <a:pt x="246" y="156"/>
                </a:lnTo>
                <a:lnTo>
                  <a:pt x="249" y="153"/>
                </a:lnTo>
                <a:lnTo>
                  <a:pt x="252" y="150"/>
                </a:lnTo>
                <a:lnTo>
                  <a:pt x="255" y="147"/>
                </a:lnTo>
                <a:lnTo>
                  <a:pt x="258" y="147"/>
                </a:lnTo>
                <a:lnTo>
                  <a:pt x="261" y="144"/>
                </a:lnTo>
                <a:lnTo>
                  <a:pt x="264" y="141"/>
                </a:lnTo>
                <a:lnTo>
                  <a:pt x="267" y="138"/>
                </a:lnTo>
                <a:lnTo>
                  <a:pt x="270" y="135"/>
                </a:lnTo>
                <a:lnTo>
                  <a:pt x="273" y="132"/>
                </a:lnTo>
                <a:lnTo>
                  <a:pt x="279" y="126"/>
                </a:lnTo>
                <a:lnTo>
                  <a:pt x="279" y="123"/>
                </a:lnTo>
                <a:lnTo>
                  <a:pt x="285" y="117"/>
                </a:lnTo>
                <a:lnTo>
                  <a:pt x="285" y="114"/>
                </a:lnTo>
                <a:lnTo>
                  <a:pt x="291" y="108"/>
                </a:lnTo>
                <a:lnTo>
                  <a:pt x="291" y="105"/>
                </a:lnTo>
                <a:lnTo>
                  <a:pt x="294" y="102"/>
                </a:lnTo>
                <a:lnTo>
                  <a:pt x="294" y="99"/>
                </a:lnTo>
                <a:lnTo>
                  <a:pt x="297" y="96"/>
                </a:lnTo>
                <a:lnTo>
                  <a:pt x="297" y="93"/>
                </a:lnTo>
                <a:lnTo>
                  <a:pt x="300" y="90"/>
                </a:lnTo>
                <a:lnTo>
                  <a:pt x="303" y="87"/>
                </a:lnTo>
                <a:lnTo>
                  <a:pt x="303" y="81"/>
                </a:lnTo>
                <a:lnTo>
                  <a:pt x="309" y="75"/>
                </a:lnTo>
                <a:lnTo>
                  <a:pt x="309" y="69"/>
                </a:lnTo>
                <a:lnTo>
                  <a:pt x="312" y="66"/>
                </a:lnTo>
                <a:lnTo>
                  <a:pt x="312" y="63"/>
                </a:lnTo>
                <a:lnTo>
                  <a:pt x="315" y="60"/>
                </a:lnTo>
                <a:lnTo>
                  <a:pt x="315" y="57"/>
                </a:lnTo>
                <a:lnTo>
                  <a:pt x="318" y="54"/>
                </a:lnTo>
                <a:lnTo>
                  <a:pt x="318" y="51"/>
                </a:lnTo>
                <a:lnTo>
                  <a:pt x="321" y="48"/>
                </a:lnTo>
                <a:lnTo>
                  <a:pt x="321" y="45"/>
                </a:lnTo>
                <a:lnTo>
                  <a:pt x="324" y="42"/>
                </a:lnTo>
                <a:lnTo>
                  <a:pt x="324" y="39"/>
                </a:lnTo>
                <a:lnTo>
                  <a:pt x="327" y="36"/>
                </a:lnTo>
                <a:lnTo>
                  <a:pt x="327" y="33"/>
                </a:lnTo>
                <a:lnTo>
                  <a:pt x="330" y="30"/>
                </a:lnTo>
                <a:lnTo>
                  <a:pt x="330" y="27"/>
                </a:lnTo>
                <a:lnTo>
                  <a:pt x="333" y="24"/>
                </a:lnTo>
                <a:lnTo>
                  <a:pt x="333" y="21"/>
                </a:lnTo>
                <a:lnTo>
                  <a:pt x="336" y="18"/>
                </a:lnTo>
                <a:lnTo>
                  <a:pt x="336" y="15"/>
                </a:lnTo>
                <a:lnTo>
                  <a:pt x="342" y="9"/>
                </a:lnTo>
                <a:lnTo>
                  <a:pt x="342" y="6"/>
                </a:lnTo>
                <a:lnTo>
                  <a:pt x="348" y="0"/>
                </a:lnTo>
              </a:path>
            </a:pathLst>
          </a:custGeom>
          <a:noFill/>
          <a:ln w="952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01" name="Freeform 53"/>
          <p:cNvSpPr>
            <a:spLocks/>
          </p:cNvSpPr>
          <p:nvPr/>
        </p:nvSpPr>
        <p:spPr bwMode="auto">
          <a:xfrm>
            <a:off x="2063611" y="3040920"/>
            <a:ext cx="591249" cy="305818"/>
          </a:xfrm>
          <a:custGeom>
            <a:avLst/>
            <a:gdLst/>
            <a:ahLst/>
            <a:cxnLst>
              <a:cxn ang="0">
                <a:pos x="3" y="9"/>
              </a:cxn>
              <a:cxn ang="0">
                <a:pos x="12" y="3"/>
              </a:cxn>
              <a:cxn ang="0">
                <a:pos x="21" y="0"/>
              </a:cxn>
              <a:cxn ang="0">
                <a:pos x="30" y="6"/>
              </a:cxn>
              <a:cxn ang="0">
                <a:pos x="39" y="12"/>
              </a:cxn>
              <a:cxn ang="0">
                <a:pos x="45" y="21"/>
              </a:cxn>
              <a:cxn ang="0">
                <a:pos x="54" y="33"/>
              </a:cxn>
              <a:cxn ang="0">
                <a:pos x="57" y="42"/>
              </a:cxn>
              <a:cxn ang="0">
                <a:pos x="63" y="51"/>
              </a:cxn>
              <a:cxn ang="0">
                <a:pos x="69" y="63"/>
              </a:cxn>
              <a:cxn ang="0">
                <a:pos x="75" y="81"/>
              </a:cxn>
              <a:cxn ang="0">
                <a:pos x="81" y="90"/>
              </a:cxn>
              <a:cxn ang="0">
                <a:pos x="90" y="105"/>
              </a:cxn>
              <a:cxn ang="0">
                <a:pos x="96" y="117"/>
              </a:cxn>
              <a:cxn ang="0">
                <a:pos x="102" y="129"/>
              </a:cxn>
              <a:cxn ang="0">
                <a:pos x="108" y="138"/>
              </a:cxn>
              <a:cxn ang="0">
                <a:pos x="117" y="150"/>
              </a:cxn>
              <a:cxn ang="0">
                <a:pos x="126" y="159"/>
              </a:cxn>
              <a:cxn ang="0">
                <a:pos x="135" y="165"/>
              </a:cxn>
              <a:cxn ang="0">
                <a:pos x="144" y="171"/>
              </a:cxn>
              <a:cxn ang="0">
                <a:pos x="153" y="174"/>
              </a:cxn>
              <a:cxn ang="0">
                <a:pos x="162" y="177"/>
              </a:cxn>
              <a:cxn ang="0">
                <a:pos x="171" y="180"/>
              </a:cxn>
              <a:cxn ang="0">
                <a:pos x="180" y="180"/>
              </a:cxn>
              <a:cxn ang="0">
                <a:pos x="189" y="180"/>
              </a:cxn>
              <a:cxn ang="0">
                <a:pos x="198" y="180"/>
              </a:cxn>
              <a:cxn ang="0">
                <a:pos x="207" y="180"/>
              </a:cxn>
              <a:cxn ang="0">
                <a:pos x="216" y="180"/>
              </a:cxn>
              <a:cxn ang="0">
                <a:pos x="225" y="180"/>
              </a:cxn>
              <a:cxn ang="0">
                <a:pos x="234" y="180"/>
              </a:cxn>
              <a:cxn ang="0">
                <a:pos x="243" y="180"/>
              </a:cxn>
              <a:cxn ang="0">
                <a:pos x="252" y="180"/>
              </a:cxn>
              <a:cxn ang="0">
                <a:pos x="261" y="180"/>
              </a:cxn>
              <a:cxn ang="0">
                <a:pos x="270" y="180"/>
              </a:cxn>
              <a:cxn ang="0">
                <a:pos x="279" y="180"/>
              </a:cxn>
              <a:cxn ang="0">
                <a:pos x="288" y="180"/>
              </a:cxn>
              <a:cxn ang="0">
                <a:pos x="297" y="180"/>
              </a:cxn>
              <a:cxn ang="0">
                <a:pos x="306" y="180"/>
              </a:cxn>
              <a:cxn ang="0">
                <a:pos x="315" y="180"/>
              </a:cxn>
              <a:cxn ang="0">
                <a:pos x="324" y="180"/>
              </a:cxn>
              <a:cxn ang="0">
                <a:pos x="333" y="180"/>
              </a:cxn>
              <a:cxn ang="0">
                <a:pos x="342" y="180"/>
              </a:cxn>
            </a:cxnLst>
            <a:rect l="0" t="0" r="r" b="b"/>
            <a:pathLst>
              <a:path w="348" h="180">
                <a:moveTo>
                  <a:pt x="0" y="15"/>
                </a:moveTo>
                <a:lnTo>
                  <a:pt x="0" y="12"/>
                </a:lnTo>
                <a:lnTo>
                  <a:pt x="3" y="9"/>
                </a:lnTo>
                <a:lnTo>
                  <a:pt x="6" y="6"/>
                </a:lnTo>
                <a:lnTo>
                  <a:pt x="9" y="3"/>
                </a:lnTo>
                <a:lnTo>
                  <a:pt x="12" y="3"/>
                </a:lnTo>
                <a:lnTo>
                  <a:pt x="15" y="0"/>
                </a:lnTo>
                <a:lnTo>
                  <a:pt x="18" y="0"/>
                </a:lnTo>
                <a:lnTo>
                  <a:pt x="21" y="0"/>
                </a:lnTo>
                <a:lnTo>
                  <a:pt x="24" y="3"/>
                </a:lnTo>
                <a:lnTo>
                  <a:pt x="27" y="3"/>
                </a:lnTo>
                <a:lnTo>
                  <a:pt x="30" y="6"/>
                </a:lnTo>
                <a:lnTo>
                  <a:pt x="33" y="6"/>
                </a:lnTo>
                <a:lnTo>
                  <a:pt x="36" y="9"/>
                </a:lnTo>
                <a:lnTo>
                  <a:pt x="39" y="12"/>
                </a:lnTo>
                <a:lnTo>
                  <a:pt x="42" y="15"/>
                </a:lnTo>
                <a:lnTo>
                  <a:pt x="42" y="18"/>
                </a:lnTo>
                <a:lnTo>
                  <a:pt x="45" y="21"/>
                </a:lnTo>
                <a:lnTo>
                  <a:pt x="48" y="24"/>
                </a:lnTo>
                <a:lnTo>
                  <a:pt x="48" y="27"/>
                </a:lnTo>
                <a:lnTo>
                  <a:pt x="54" y="33"/>
                </a:lnTo>
                <a:lnTo>
                  <a:pt x="54" y="36"/>
                </a:lnTo>
                <a:lnTo>
                  <a:pt x="57" y="39"/>
                </a:lnTo>
                <a:lnTo>
                  <a:pt x="57" y="42"/>
                </a:lnTo>
                <a:lnTo>
                  <a:pt x="60" y="45"/>
                </a:lnTo>
                <a:lnTo>
                  <a:pt x="60" y="48"/>
                </a:lnTo>
                <a:lnTo>
                  <a:pt x="63" y="51"/>
                </a:lnTo>
                <a:lnTo>
                  <a:pt x="63" y="57"/>
                </a:lnTo>
                <a:lnTo>
                  <a:pt x="66" y="60"/>
                </a:lnTo>
                <a:lnTo>
                  <a:pt x="69" y="63"/>
                </a:lnTo>
                <a:lnTo>
                  <a:pt x="69" y="69"/>
                </a:lnTo>
                <a:lnTo>
                  <a:pt x="75" y="75"/>
                </a:lnTo>
                <a:lnTo>
                  <a:pt x="75" y="81"/>
                </a:lnTo>
                <a:lnTo>
                  <a:pt x="78" y="84"/>
                </a:lnTo>
                <a:lnTo>
                  <a:pt x="78" y="87"/>
                </a:lnTo>
                <a:lnTo>
                  <a:pt x="81" y="90"/>
                </a:lnTo>
                <a:lnTo>
                  <a:pt x="84" y="93"/>
                </a:lnTo>
                <a:lnTo>
                  <a:pt x="84" y="99"/>
                </a:lnTo>
                <a:lnTo>
                  <a:pt x="90" y="105"/>
                </a:lnTo>
                <a:lnTo>
                  <a:pt x="90" y="111"/>
                </a:lnTo>
                <a:lnTo>
                  <a:pt x="93" y="114"/>
                </a:lnTo>
                <a:lnTo>
                  <a:pt x="96" y="117"/>
                </a:lnTo>
                <a:lnTo>
                  <a:pt x="96" y="123"/>
                </a:lnTo>
                <a:lnTo>
                  <a:pt x="99" y="126"/>
                </a:lnTo>
                <a:lnTo>
                  <a:pt x="102" y="129"/>
                </a:lnTo>
                <a:lnTo>
                  <a:pt x="102" y="132"/>
                </a:lnTo>
                <a:lnTo>
                  <a:pt x="105" y="135"/>
                </a:lnTo>
                <a:lnTo>
                  <a:pt x="108" y="138"/>
                </a:lnTo>
                <a:lnTo>
                  <a:pt x="114" y="144"/>
                </a:lnTo>
                <a:lnTo>
                  <a:pt x="114" y="147"/>
                </a:lnTo>
                <a:lnTo>
                  <a:pt x="117" y="150"/>
                </a:lnTo>
                <a:lnTo>
                  <a:pt x="120" y="153"/>
                </a:lnTo>
                <a:lnTo>
                  <a:pt x="123" y="156"/>
                </a:lnTo>
                <a:lnTo>
                  <a:pt x="126" y="159"/>
                </a:lnTo>
                <a:lnTo>
                  <a:pt x="129" y="162"/>
                </a:lnTo>
                <a:lnTo>
                  <a:pt x="132" y="165"/>
                </a:lnTo>
                <a:lnTo>
                  <a:pt x="135" y="165"/>
                </a:lnTo>
                <a:lnTo>
                  <a:pt x="138" y="168"/>
                </a:lnTo>
                <a:lnTo>
                  <a:pt x="141" y="171"/>
                </a:lnTo>
                <a:lnTo>
                  <a:pt x="144" y="171"/>
                </a:lnTo>
                <a:lnTo>
                  <a:pt x="147" y="174"/>
                </a:lnTo>
                <a:lnTo>
                  <a:pt x="150" y="174"/>
                </a:lnTo>
                <a:lnTo>
                  <a:pt x="153" y="174"/>
                </a:lnTo>
                <a:lnTo>
                  <a:pt x="156" y="177"/>
                </a:lnTo>
                <a:lnTo>
                  <a:pt x="159" y="177"/>
                </a:lnTo>
                <a:lnTo>
                  <a:pt x="162" y="177"/>
                </a:lnTo>
                <a:lnTo>
                  <a:pt x="165" y="177"/>
                </a:lnTo>
                <a:lnTo>
                  <a:pt x="168" y="177"/>
                </a:lnTo>
                <a:lnTo>
                  <a:pt x="171" y="180"/>
                </a:lnTo>
                <a:lnTo>
                  <a:pt x="174" y="180"/>
                </a:lnTo>
                <a:lnTo>
                  <a:pt x="177" y="180"/>
                </a:lnTo>
                <a:lnTo>
                  <a:pt x="180" y="180"/>
                </a:lnTo>
                <a:lnTo>
                  <a:pt x="183" y="180"/>
                </a:lnTo>
                <a:lnTo>
                  <a:pt x="186" y="180"/>
                </a:lnTo>
                <a:lnTo>
                  <a:pt x="189" y="180"/>
                </a:lnTo>
                <a:lnTo>
                  <a:pt x="192" y="180"/>
                </a:lnTo>
                <a:lnTo>
                  <a:pt x="195" y="180"/>
                </a:lnTo>
                <a:lnTo>
                  <a:pt x="198" y="180"/>
                </a:lnTo>
                <a:lnTo>
                  <a:pt x="201" y="180"/>
                </a:lnTo>
                <a:lnTo>
                  <a:pt x="204" y="180"/>
                </a:lnTo>
                <a:lnTo>
                  <a:pt x="207" y="180"/>
                </a:lnTo>
                <a:lnTo>
                  <a:pt x="210" y="180"/>
                </a:lnTo>
                <a:lnTo>
                  <a:pt x="213" y="180"/>
                </a:lnTo>
                <a:lnTo>
                  <a:pt x="216" y="180"/>
                </a:lnTo>
                <a:lnTo>
                  <a:pt x="219" y="180"/>
                </a:lnTo>
                <a:lnTo>
                  <a:pt x="222" y="180"/>
                </a:lnTo>
                <a:lnTo>
                  <a:pt x="225" y="180"/>
                </a:lnTo>
                <a:lnTo>
                  <a:pt x="228" y="180"/>
                </a:lnTo>
                <a:lnTo>
                  <a:pt x="231" y="180"/>
                </a:lnTo>
                <a:lnTo>
                  <a:pt x="234" y="180"/>
                </a:lnTo>
                <a:lnTo>
                  <a:pt x="237" y="180"/>
                </a:lnTo>
                <a:lnTo>
                  <a:pt x="240" y="180"/>
                </a:lnTo>
                <a:lnTo>
                  <a:pt x="243" y="180"/>
                </a:lnTo>
                <a:lnTo>
                  <a:pt x="246" y="180"/>
                </a:lnTo>
                <a:lnTo>
                  <a:pt x="249" y="180"/>
                </a:lnTo>
                <a:lnTo>
                  <a:pt x="252" y="180"/>
                </a:lnTo>
                <a:lnTo>
                  <a:pt x="255" y="180"/>
                </a:lnTo>
                <a:lnTo>
                  <a:pt x="258" y="180"/>
                </a:lnTo>
                <a:lnTo>
                  <a:pt x="261" y="180"/>
                </a:lnTo>
                <a:lnTo>
                  <a:pt x="264" y="180"/>
                </a:lnTo>
                <a:lnTo>
                  <a:pt x="267" y="180"/>
                </a:lnTo>
                <a:lnTo>
                  <a:pt x="270" y="180"/>
                </a:lnTo>
                <a:lnTo>
                  <a:pt x="273" y="180"/>
                </a:lnTo>
                <a:lnTo>
                  <a:pt x="276" y="180"/>
                </a:lnTo>
                <a:lnTo>
                  <a:pt x="279" y="180"/>
                </a:lnTo>
                <a:lnTo>
                  <a:pt x="282" y="180"/>
                </a:lnTo>
                <a:lnTo>
                  <a:pt x="285" y="180"/>
                </a:lnTo>
                <a:lnTo>
                  <a:pt x="288" y="180"/>
                </a:lnTo>
                <a:lnTo>
                  <a:pt x="291" y="180"/>
                </a:lnTo>
                <a:lnTo>
                  <a:pt x="294" y="180"/>
                </a:lnTo>
                <a:lnTo>
                  <a:pt x="297" y="180"/>
                </a:lnTo>
                <a:lnTo>
                  <a:pt x="300" y="180"/>
                </a:lnTo>
                <a:lnTo>
                  <a:pt x="303" y="180"/>
                </a:lnTo>
                <a:lnTo>
                  <a:pt x="306" y="180"/>
                </a:lnTo>
                <a:lnTo>
                  <a:pt x="309" y="180"/>
                </a:lnTo>
                <a:lnTo>
                  <a:pt x="312" y="180"/>
                </a:lnTo>
                <a:lnTo>
                  <a:pt x="315" y="180"/>
                </a:lnTo>
                <a:lnTo>
                  <a:pt x="318" y="180"/>
                </a:lnTo>
                <a:lnTo>
                  <a:pt x="321" y="180"/>
                </a:lnTo>
                <a:lnTo>
                  <a:pt x="324" y="180"/>
                </a:lnTo>
                <a:lnTo>
                  <a:pt x="327" y="180"/>
                </a:lnTo>
                <a:lnTo>
                  <a:pt x="330" y="180"/>
                </a:lnTo>
                <a:lnTo>
                  <a:pt x="333" y="180"/>
                </a:lnTo>
                <a:lnTo>
                  <a:pt x="336" y="180"/>
                </a:lnTo>
                <a:lnTo>
                  <a:pt x="339" y="180"/>
                </a:lnTo>
                <a:lnTo>
                  <a:pt x="342" y="180"/>
                </a:lnTo>
                <a:lnTo>
                  <a:pt x="345" y="180"/>
                </a:lnTo>
                <a:lnTo>
                  <a:pt x="348" y="180"/>
                </a:lnTo>
              </a:path>
            </a:pathLst>
          </a:custGeom>
          <a:noFill/>
          <a:ln w="952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02" name="Freeform 54"/>
          <p:cNvSpPr>
            <a:spLocks/>
          </p:cNvSpPr>
          <p:nvPr/>
        </p:nvSpPr>
        <p:spPr bwMode="auto">
          <a:xfrm>
            <a:off x="2654860" y="3346739"/>
            <a:ext cx="254849" cy="50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0"/>
              </a:cxn>
              <a:cxn ang="0">
                <a:pos x="6" y="0"/>
              </a:cxn>
              <a:cxn ang="0">
                <a:pos x="9" y="0"/>
              </a:cxn>
              <a:cxn ang="0">
                <a:pos x="12" y="0"/>
              </a:cxn>
              <a:cxn ang="0">
                <a:pos x="15" y="0"/>
              </a:cxn>
              <a:cxn ang="0">
                <a:pos x="18" y="0"/>
              </a:cxn>
              <a:cxn ang="0">
                <a:pos x="21" y="0"/>
              </a:cxn>
              <a:cxn ang="0">
                <a:pos x="24" y="0"/>
              </a:cxn>
              <a:cxn ang="0">
                <a:pos x="27" y="0"/>
              </a:cxn>
              <a:cxn ang="0">
                <a:pos x="30" y="0"/>
              </a:cxn>
              <a:cxn ang="0">
                <a:pos x="33" y="0"/>
              </a:cxn>
              <a:cxn ang="0">
                <a:pos x="36" y="0"/>
              </a:cxn>
              <a:cxn ang="0">
                <a:pos x="39" y="0"/>
              </a:cxn>
              <a:cxn ang="0">
                <a:pos x="42" y="0"/>
              </a:cxn>
              <a:cxn ang="0">
                <a:pos x="45" y="0"/>
              </a:cxn>
              <a:cxn ang="0">
                <a:pos x="48" y="0"/>
              </a:cxn>
              <a:cxn ang="0">
                <a:pos x="51" y="0"/>
              </a:cxn>
              <a:cxn ang="0">
                <a:pos x="54" y="0"/>
              </a:cxn>
              <a:cxn ang="0">
                <a:pos x="57" y="0"/>
              </a:cxn>
              <a:cxn ang="0">
                <a:pos x="60" y="0"/>
              </a:cxn>
              <a:cxn ang="0">
                <a:pos x="63" y="0"/>
              </a:cxn>
              <a:cxn ang="0">
                <a:pos x="66" y="0"/>
              </a:cxn>
              <a:cxn ang="0">
                <a:pos x="69" y="0"/>
              </a:cxn>
              <a:cxn ang="0">
                <a:pos x="72" y="0"/>
              </a:cxn>
              <a:cxn ang="0">
                <a:pos x="75" y="0"/>
              </a:cxn>
              <a:cxn ang="0">
                <a:pos x="78" y="0"/>
              </a:cxn>
              <a:cxn ang="0">
                <a:pos x="81" y="0"/>
              </a:cxn>
              <a:cxn ang="0">
                <a:pos x="84" y="0"/>
              </a:cxn>
              <a:cxn ang="0">
                <a:pos x="87" y="0"/>
              </a:cxn>
              <a:cxn ang="0">
                <a:pos x="90" y="0"/>
              </a:cxn>
              <a:cxn ang="0">
                <a:pos x="93" y="0"/>
              </a:cxn>
              <a:cxn ang="0">
                <a:pos x="96" y="0"/>
              </a:cxn>
              <a:cxn ang="0">
                <a:pos x="99" y="0"/>
              </a:cxn>
              <a:cxn ang="0">
                <a:pos x="102" y="0"/>
              </a:cxn>
              <a:cxn ang="0">
                <a:pos x="105" y="0"/>
              </a:cxn>
              <a:cxn ang="0">
                <a:pos x="108" y="0"/>
              </a:cxn>
              <a:cxn ang="0">
                <a:pos x="111" y="3"/>
              </a:cxn>
              <a:cxn ang="0">
                <a:pos x="114" y="3"/>
              </a:cxn>
              <a:cxn ang="0">
                <a:pos x="117" y="3"/>
              </a:cxn>
              <a:cxn ang="0">
                <a:pos x="120" y="3"/>
              </a:cxn>
              <a:cxn ang="0">
                <a:pos x="123" y="3"/>
              </a:cxn>
              <a:cxn ang="0">
                <a:pos x="126" y="3"/>
              </a:cxn>
              <a:cxn ang="0">
                <a:pos x="129" y="3"/>
              </a:cxn>
              <a:cxn ang="0">
                <a:pos x="132" y="3"/>
              </a:cxn>
              <a:cxn ang="0">
                <a:pos x="135" y="3"/>
              </a:cxn>
              <a:cxn ang="0">
                <a:pos x="138" y="3"/>
              </a:cxn>
              <a:cxn ang="0">
                <a:pos x="141" y="3"/>
              </a:cxn>
              <a:cxn ang="0">
                <a:pos x="144" y="3"/>
              </a:cxn>
              <a:cxn ang="0">
                <a:pos x="147" y="3"/>
              </a:cxn>
              <a:cxn ang="0">
                <a:pos x="150" y="3"/>
              </a:cxn>
            </a:cxnLst>
            <a:rect l="0" t="0" r="r" b="b"/>
            <a:pathLst>
              <a:path w="150" h="3">
                <a:moveTo>
                  <a:pt x="0" y="0"/>
                </a:moveTo>
                <a:lnTo>
                  <a:pt x="3" y="0"/>
                </a:lnTo>
                <a:lnTo>
                  <a:pt x="6" y="0"/>
                </a:lnTo>
                <a:lnTo>
                  <a:pt x="9" y="0"/>
                </a:lnTo>
                <a:lnTo>
                  <a:pt x="12" y="0"/>
                </a:lnTo>
                <a:lnTo>
                  <a:pt x="15" y="0"/>
                </a:lnTo>
                <a:lnTo>
                  <a:pt x="18" y="0"/>
                </a:lnTo>
                <a:lnTo>
                  <a:pt x="21" y="0"/>
                </a:lnTo>
                <a:lnTo>
                  <a:pt x="24" y="0"/>
                </a:lnTo>
                <a:lnTo>
                  <a:pt x="27" y="0"/>
                </a:lnTo>
                <a:lnTo>
                  <a:pt x="30" y="0"/>
                </a:lnTo>
                <a:lnTo>
                  <a:pt x="33" y="0"/>
                </a:lnTo>
                <a:lnTo>
                  <a:pt x="36" y="0"/>
                </a:lnTo>
                <a:lnTo>
                  <a:pt x="39" y="0"/>
                </a:lnTo>
                <a:lnTo>
                  <a:pt x="42" y="0"/>
                </a:lnTo>
                <a:lnTo>
                  <a:pt x="45" y="0"/>
                </a:lnTo>
                <a:lnTo>
                  <a:pt x="48" y="0"/>
                </a:lnTo>
                <a:lnTo>
                  <a:pt x="51" y="0"/>
                </a:lnTo>
                <a:lnTo>
                  <a:pt x="54" y="0"/>
                </a:lnTo>
                <a:lnTo>
                  <a:pt x="57" y="0"/>
                </a:lnTo>
                <a:lnTo>
                  <a:pt x="60" y="0"/>
                </a:lnTo>
                <a:lnTo>
                  <a:pt x="63" y="0"/>
                </a:lnTo>
                <a:lnTo>
                  <a:pt x="66" y="0"/>
                </a:lnTo>
                <a:lnTo>
                  <a:pt x="69" y="0"/>
                </a:lnTo>
                <a:lnTo>
                  <a:pt x="72" y="0"/>
                </a:lnTo>
                <a:lnTo>
                  <a:pt x="75" y="0"/>
                </a:lnTo>
                <a:lnTo>
                  <a:pt x="78" y="0"/>
                </a:lnTo>
                <a:lnTo>
                  <a:pt x="81" y="0"/>
                </a:lnTo>
                <a:lnTo>
                  <a:pt x="84" y="0"/>
                </a:lnTo>
                <a:lnTo>
                  <a:pt x="87" y="0"/>
                </a:lnTo>
                <a:lnTo>
                  <a:pt x="90" y="0"/>
                </a:lnTo>
                <a:lnTo>
                  <a:pt x="93" y="0"/>
                </a:lnTo>
                <a:lnTo>
                  <a:pt x="96" y="0"/>
                </a:lnTo>
                <a:lnTo>
                  <a:pt x="99" y="0"/>
                </a:lnTo>
                <a:lnTo>
                  <a:pt x="102" y="0"/>
                </a:lnTo>
                <a:lnTo>
                  <a:pt x="105" y="0"/>
                </a:lnTo>
                <a:lnTo>
                  <a:pt x="108" y="0"/>
                </a:lnTo>
                <a:lnTo>
                  <a:pt x="111" y="3"/>
                </a:lnTo>
                <a:lnTo>
                  <a:pt x="114" y="3"/>
                </a:lnTo>
                <a:lnTo>
                  <a:pt x="117" y="3"/>
                </a:lnTo>
                <a:lnTo>
                  <a:pt x="120" y="3"/>
                </a:lnTo>
                <a:lnTo>
                  <a:pt x="123" y="3"/>
                </a:lnTo>
                <a:lnTo>
                  <a:pt x="126" y="3"/>
                </a:lnTo>
                <a:lnTo>
                  <a:pt x="129" y="3"/>
                </a:lnTo>
                <a:lnTo>
                  <a:pt x="132" y="3"/>
                </a:lnTo>
                <a:lnTo>
                  <a:pt x="135" y="3"/>
                </a:lnTo>
                <a:lnTo>
                  <a:pt x="138" y="3"/>
                </a:lnTo>
                <a:lnTo>
                  <a:pt x="141" y="3"/>
                </a:lnTo>
                <a:lnTo>
                  <a:pt x="144" y="3"/>
                </a:lnTo>
                <a:lnTo>
                  <a:pt x="147" y="3"/>
                </a:lnTo>
                <a:lnTo>
                  <a:pt x="150" y="3"/>
                </a:lnTo>
              </a:path>
            </a:pathLst>
          </a:custGeom>
          <a:noFill/>
          <a:ln w="952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03" name="Freeform 55"/>
          <p:cNvSpPr>
            <a:spLocks/>
          </p:cNvSpPr>
          <p:nvPr/>
        </p:nvSpPr>
        <p:spPr bwMode="auto">
          <a:xfrm>
            <a:off x="825046" y="3346739"/>
            <a:ext cx="647316" cy="5098"/>
          </a:xfrm>
          <a:custGeom>
            <a:avLst/>
            <a:gdLst/>
            <a:ahLst/>
            <a:cxnLst>
              <a:cxn ang="0">
                <a:pos x="6" y="3"/>
              </a:cxn>
              <a:cxn ang="0">
                <a:pos x="15" y="3"/>
              </a:cxn>
              <a:cxn ang="0">
                <a:pos x="24" y="3"/>
              </a:cxn>
              <a:cxn ang="0">
                <a:pos x="33" y="3"/>
              </a:cxn>
              <a:cxn ang="0">
                <a:pos x="42" y="3"/>
              </a:cxn>
              <a:cxn ang="0">
                <a:pos x="51" y="3"/>
              </a:cxn>
              <a:cxn ang="0">
                <a:pos x="60" y="3"/>
              </a:cxn>
              <a:cxn ang="0">
                <a:pos x="69" y="3"/>
              </a:cxn>
              <a:cxn ang="0">
                <a:pos x="78" y="3"/>
              </a:cxn>
              <a:cxn ang="0">
                <a:pos x="87" y="3"/>
              </a:cxn>
              <a:cxn ang="0">
                <a:pos x="96" y="3"/>
              </a:cxn>
              <a:cxn ang="0">
                <a:pos x="105" y="3"/>
              </a:cxn>
              <a:cxn ang="0">
                <a:pos x="114" y="3"/>
              </a:cxn>
              <a:cxn ang="0">
                <a:pos x="123" y="3"/>
              </a:cxn>
              <a:cxn ang="0">
                <a:pos x="132" y="3"/>
              </a:cxn>
              <a:cxn ang="0">
                <a:pos x="141" y="3"/>
              </a:cxn>
              <a:cxn ang="0">
                <a:pos x="150" y="3"/>
              </a:cxn>
              <a:cxn ang="0">
                <a:pos x="159" y="3"/>
              </a:cxn>
              <a:cxn ang="0">
                <a:pos x="168" y="3"/>
              </a:cxn>
              <a:cxn ang="0">
                <a:pos x="177" y="3"/>
              </a:cxn>
              <a:cxn ang="0">
                <a:pos x="186" y="3"/>
              </a:cxn>
              <a:cxn ang="0">
                <a:pos x="195" y="3"/>
              </a:cxn>
              <a:cxn ang="0">
                <a:pos x="204" y="3"/>
              </a:cxn>
              <a:cxn ang="0">
                <a:pos x="213" y="3"/>
              </a:cxn>
              <a:cxn ang="0">
                <a:pos x="222" y="3"/>
              </a:cxn>
              <a:cxn ang="0">
                <a:pos x="231" y="3"/>
              </a:cxn>
              <a:cxn ang="0">
                <a:pos x="240" y="3"/>
              </a:cxn>
              <a:cxn ang="0">
                <a:pos x="249" y="3"/>
              </a:cxn>
              <a:cxn ang="0">
                <a:pos x="258" y="0"/>
              </a:cxn>
              <a:cxn ang="0">
                <a:pos x="267" y="0"/>
              </a:cxn>
              <a:cxn ang="0">
                <a:pos x="276" y="0"/>
              </a:cxn>
              <a:cxn ang="0">
                <a:pos x="285" y="0"/>
              </a:cxn>
              <a:cxn ang="0">
                <a:pos x="294" y="0"/>
              </a:cxn>
              <a:cxn ang="0">
                <a:pos x="303" y="0"/>
              </a:cxn>
              <a:cxn ang="0">
                <a:pos x="312" y="0"/>
              </a:cxn>
              <a:cxn ang="0">
                <a:pos x="321" y="0"/>
              </a:cxn>
              <a:cxn ang="0">
                <a:pos x="330" y="0"/>
              </a:cxn>
              <a:cxn ang="0">
                <a:pos x="339" y="0"/>
              </a:cxn>
              <a:cxn ang="0">
                <a:pos x="348" y="0"/>
              </a:cxn>
              <a:cxn ang="0">
                <a:pos x="357" y="0"/>
              </a:cxn>
              <a:cxn ang="0">
                <a:pos x="366" y="0"/>
              </a:cxn>
              <a:cxn ang="0">
                <a:pos x="375" y="0"/>
              </a:cxn>
            </a:cxnLst>
            <a:rect l="0" t="0" r="r" b="b"/>
            <a:pathLst>
              <a:path w="381" h="3">
                <a:moveTo>
                  <a:pt x="0" y="3"/>
                </a:moveTo>
                <a:lnTo>
                  <a:pt x="3" y="3"/>
                </a:lnTo>
                <a:lnTo>
                  <a:pt x="6" y="3"/>
                </a:lnTo>
                <a:lnTo>
                  <a:pt x="9" y="3"/>
                </a:lnTo>
                <a:lnTo>
                  <a:pt x="12" y="3"/>
                </a:lnTo>
                <a:lnTo>
                  <a:pt x="15" y="3"/>
                </a:lnTo>
                <a:lnTo>
                  <a:pt x="18" y="3"/>
                </a:lnTo>
                <a:lnTo>
                  <a:pt x="21" y="3"/>
                </a:lnTo>
                <a:lnTo>
                  <a:pt x="24" y="3"/>
                </a:lnTo>
                <a:lnTo>
                  <a:pt x="27" y="3"/>
                </a:lnTo>
                <a:lnTo>
                  <a:pt x="30" y="3"/>
                </a:lnTo>
                <a:lnTo>
                  <a:pt x="33" y="3"/>
                </a:lnTo>
                <a:lnTo>
                  <a:pt x="36" y="3"/>
                </a:lnTo>
                <a:lnTo>
                  <a:pt x="39" y="3"/>
                </a:lnTo>
                <a:lnTo>
                  <a:pt x="42" y="3"/>
                </a:lnTo>
                <a:lnTo>
                  <a:pt x="45" y="3"/>
                </a:lnTo>
                <a:lnTo>
                  <a:pt x="48" y="3"/>
                </a:lnTo>
                <a:lnTo>
                  <a:pt x="51" y="3"/>
                </a:lnTo>
                <a:lnTo>
                  <a:pt x="54" y="3"/>
                </a:lnTo>
                <a:lnTo>
                  <a:pt x="57" y="3"/>
                </a:lnTo>
                <a:lnTo>
                  <a:pt x="60" y="3"/>
                </a:lnTo>
                <a:lnTo>
                  <a:pt x="63" y="3"/>
                </a:lnTo>
                <a:lnTo>
                  <a:pt x="66" y="3"/>
                </a:lnTo>
                <a:lnTo>
                  <a:pt x="69" y="3"/>
                </a:lnTo>
                <a:lnTo>
                  <a:pt x="72" y="3"/>
                </a:lnTo>
                <a:lnTo>
                  <a:pt x="75" y="3"/>
                </a:lnTo>
                <a:lnTo>
                  <a:pt x="78" y="3"/>
                </a:lnTo>
                <a:lnTo>
                  <a:pt x="81" y="3"/>
                </a:lnTo>
                <a:lnTo>
                  <a:pt x="84" y="3"/>
                </a:lnTo>
                <a:lnTo>
                  <a:pt x="87" y="3"/>
                </a:lnTo>
                <a:lnTo>
                  <a:pt x="90" y="3"/>
                </a:lnTo>
                <a:lnTo>
                  <a:pt x="93" y="3"/>
                </a:lnTo>
                <a:lnTo>
                  <a:pt x="96" y="3"/>
                </a:lnTo>
                <a:lnTo>
                  <a:pt x="99" y="3"/>
                </a:lnTo>
                <a:lnTo>
                  <a:pt x="102" y="3"/>
                </a:lnTo>
                <a:lnTo>
                  <a:pt x="105" y="3"/>
                </a:lnTo>
                <a:lnTo>
                  <a:pt x="108" y="3"/>
                </a:lnTo>
                <a:lnTo>
                  <a:pt x="111" y="3"/>
                </a:lnTo>
                <a:lnTo>
                  <a:pt x="114" y="3"/>
                </a:lnTo>
                <a:lnTo>
                  <a:pt x="117" y="3"/>
                </a:lnTo>
                <a:lnTo>
                  <a:pt x="120" y="3"/>
                </a:lnTo>
                <a:lnTo>
                  <a:pt x="123" y="3"/>
                </a:lnTo>
                <a:lnTo>
                  <a:pt x="126" y="3"/>
                </a:lnTo>
                <a:lnTo>
                  <a:pt x="129" y="3"/>
                </a:lnTo>
                <a:lnTo>
                  <a:pt x="132" y="3"/>
                </a:lnTo>
                <a:lnTo>
                  <a:pt x="135" y="3"/>
                </a:lnTo>
                <a:lnTo>
                  <a:pt x="138" y="3"/>
                </a:lnTo>
                <a:lnTo>
                  <a:pt x="141" y="3"/>
                </a:lnTo>
                <a:lnTo>
                  <a:pt x="144" y="3"/>
                </a:lnTo>
                <a:lnTo>
                  <a:pt x="147" y="3"/>
                </a:lnTo>
                <a:lnTo>
                  <a:pt x="150" y="3"/>
                </a:lnTo>
                <a:lnTo>
                  <a:pt x="153" y="3"/>
                </a:lnTo>
                <a:lnTo>
                  <a:pt x="156" y="3"/>
                </a:lnTo>
                <a:lnTo>
                  <a:pt x="159" y="3"/>
                </a:lnTo>
                <a:lnTo>
                  <a:pt x="162" y="3"/>
                </a:lnTo>
                <a:lnTo>
                  <a:pt x="165" y="3"/>
                </a:lnTo>
                <a:lnTo>
                  <a:pt x="168" y="3"/>
                </a:lnTo>
                <a:lnTo>
                  <a:pt x="171" y="3"/>
                </a:lnTo>
                <a:lnTo>
                  <a:pt x="174" y="3"/>
                </a:lnTo>
                <a:lnTo>
                  <a:pt x="177" y="3"/>
                </a:lnTo>
                <a:lnTo>
                  <a:pt x="180" y="3"/>
                </a:lnTo>
                <a:lnTo>
                  <a:pt x="183" y="3"/>
                </a:lnTo>
                <a:lnTo>
                  <a:pt x="186" y="3"/>
                </a:lnTo>
                <a:lnTo>
                  <a:pt x="189" y="3"/>
                </a:lnTo>
                <a:lnTo>
                  <a:pt x="192" y="3"/>
                </a:lnTo>
                <a:lnTo>
                  <a:pt x="195" y="3"/>
                </a:lnTo>
                <a:lnTo>
                  <a:pt x="198" y="3"/>
                </a:lnTo>
                <a:lnTo>
                  <a:pt x="201" y="3"/>
                </a:lnTo>
                <a:lnTo>
                  <a:pt x="204" y="3"/>
                </a:lnTo>
                <a:lnTo>
                  <a:pt x="207" y="3"/>
                </a:lnTo>
                <a:lnTo>
                  <a:pt x="210" y="3"/>
                </a:lnTo>
                <a:lnTo>
                  <a:pt x="213" y="3"/>
                </a:lnTo>
                <a:lnTo>
                  <a:pt x="216" y="3"/>
                </a:lnTo>
                <a:lnTo>
                  <a:pt x="219" y="3"/>
                </a:lnTo>
                <a:lnTo>
                  <a:pt x="222" y="3"/>
                </a:lnTo>
                <a:lnTo>
                  <a:pt x="225" y="3"/>
                </a:lnTo>
                <a:lnTo>
                  <a:pt x="228" y="3"/>
                </a:lnTo>
                <a:lnTo>
                  <a:pt x="231" y="3"/>
                </a:lnTo>
                <a:lnTo>
                  <a:pt x="234" y="3"/>
                </a:lnTo>
                <a:lnTo>
                  <a:pt x="237" y="3"/>
                </a:lnTo>
                <a:lnTo>
                  <a:pt x="240" y="3"/>
                </a:lnTo>
                <a:lnTo>
                  <a:pt x="243" y="3"/>
                </a:lnTo>
                <a:lnTo>
                  <a:pt x="246" y="3"/>
                </a:lnTo>
                <a:lnTo>
                  <a:pt x="249" y="3"/>
                </a:lnTo>
                <a:lnTo>
                  <a:pt x="252" y="3"/>
                </a:lnTo>
                <a:lnTo>
                  <a:pt x="255" y="0"/>
                </a:lnTo>
                <a:lnTo>
                  <a:pt x="258" y="0"/>
                </a:lnTo>
                <a:lnTo>
                  <a:pt x="261" y="0"/>
                </a:lnTo>
                <a:lnTo>
                  <a:pt x="264" y="0"/>
                </a:lnTo>
                <a:lnTo>
                  <a:pt x="267" y="0"/>
                </a:lnTo>
                <a:lnTo>
                  <a:pt x="270" y="0"/>
                </a:lnTo>
                <a:lnTo>
                  <a:pt x="273" y="0"/>
                </a:lnTo>
                <a:lnTo>
                  <a:pt x="276" y="0"/>
                </a:lnTo>
                <a:lnTo>
                  <a:pt x="279" y="0"/>
                </a:lnTo>
                <a:lnTo>
                  <a:pt x="282" y="0"/>
                </a:lnTo>
                <a:lnTo>
                  <a:pt x="285" y="0"/>
                </a:lnTo>
                <a:lnTo>
                  <a:pt x="288" y="0"/>
                </a:lnTo>
                <a:lnTo>
                  <a:pt x="291" y="0"/>
                </a:lnTo>
                <a:lnTo>
                  <a:pt x="294" y="0"/>
                </a:lnTo>
                <a:lnTo>
                  <a:pt x="297" y="0"/>
                </a:lnTo>
                <a:lnTo>
                  <a:pt x="300" y="0"/>
                </a:lnTo>
                <a:lnTo>
                  <a:pt x="303" y="0"/>
                </a:lnTo>
                <a:lnTo>
                  <a:pt x="306" y="0"/>
                </a:lnTo>
                <a:lnTo>
                  <a:pt x="309" y="0"/>
                </a:lnTo>
                <a:lnTo>
                  <a:pt x="312" y="0"/>
                </a:lnTo>
                <a:lnTo>
                  <a:pt x="315" y="0"/>
                </a:lnTo>
                <a:lnTo>
                  <a:pt x="318" y="0"/>
                </a:lnTo>
                <a:lnTo>
                  <a:pt x="321" y="0"/>
                </a:lnTo>
                <a:lnTo>
                  <a:pt x="324" y="0"/>
                </a:lnTo>
                <a:lnTo>
                  <a:pt x="327" y="0"/>
                </a:lnTo>
                <a:lnTo>
                  <a:pt x="330" y="0"/>
                </a:lnTo>
                <a:lnTo>
                  <a:pt x="333" y="0"/>
                </a:lnTo>
                <a:lnTo>
                  <a:pt x="336" y="0"/>
                </a:lnTo>
                <a:lnTo>
                  <a:pt x="339" y="0"/>
                </a:lnTo>
                <a:lnTo>
                  <a:pt x="342" y="0"/>
                </a:lnTo>
                <a:lnTo>
                  <a:pt x="345" y="0"/>
                </a:lnTo>
                <a:lnTo>
                  <a:pt x="348" y="0"/>
                </a:lnTo>
                <a:lnTo>
                  <a:pt x="351" y="0"/>
                </a:lnTo>
                <a:lnTo>
                  <a:pt x="354" y="0"/>
                </a:lnTo>
                <a:lnTo>
                  <a:pt x="357" y="0"/>
                </a:lnTo>
                <a:lnTo>
                  <a:pt x="360" y="0"/>
                </a:lnTo>
                <a:lnTo>
                  <a:pt x="363" y="0"/>
                </a:lnTo>
                <a:lnTo>
                  <a:pt x="366" y="0"/>
                </a:lnTo>
                <a:lnTo>
                  <a:pt x="369" y="0"/>
                </a:lnTo>
                <a:lnTo>
                  <a:pt x="372" y="0"/>
                </a:lnTo>
                <a:lnTo>
                  <a:pt x="375" y="0"/>
                </a:lnTo>
                <a:lnTo>
                  <a:pt x="378" y="0"/>
                </a:lnTo>
                <a:lnTo>
                  <a:pt x="381" y="0"/>
                </a:lnTo>
              </a:path>
            </a:pathLst>
          </a:custGeom>
          <a:noFill/>
          <a:ln w="9525" cap="flat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04" name="Freeform 56"/>
          <p:cNvSpPr>
            <a:spLocks/>
          </p:cNvSpPr>
          <p:nvPr/>
        </p:nvSpPr>
        <p:spPr bwMode="auto">
          <a:xfrm>
            <a:off x="1472363" y="3112278"/>
            <a:ext cx="591249" cy="234461"/>
          </a:xfrm>
          <a:custGeom>
            <a:avLst/>
            <a:gdLst/>
            <a:ahLst/>
            <a:cxnLst>
              <a:cxn ang="0">
                <a:pos x="6" y="138"/>
              </a:cxn>
              <a:cxn ang="0">
                <a:pos x="15" y="138"/>
              </a:cxn>
              <a:cxn ang="0">
                <a:pos x="24" y="138"/>
              </a:cxn>
              <a:cxn ang="0">
                <a:pos x="33" y="138"/>
              </a:cxn>
              <a:cxn ang="0">
                <a:pos x="42" y="138"/>
              </a:cxn>
              <a:cxn ang="0">
                <a:pos x="51" y="138"/>
              </a:cxn>
              <a:cxn ang="0">
                <a:pos x="60" y="138"/>
              </a:cxn>
              <a:cxn ang="0">
                <a:pos x="69" y="138"/>
              </a:cxn>
              <a:cxn ang="0">
                <a:pos x="78" y="138"/>
              </a:cxn>
              <a:cxn ang="0">
                <a:pos x="87" y="138"/>
              </a:cxn>
              <a:cxn ang="0">
                <a:pos x="96" y="138"/>
              </a:cxn>
              <a:cxn ang="0">
                <a:pos x="105" y="138"/>
              </a:cxn>
              <a:cxn ang="0">
                <a:pos x="114" y="138"/>
              </a:cxn>
              <a:cxn ang="0">
                <a:pos x="123" y="138"/>
              </a:cxn>
              <a:cxn ang="0">
                <a:pos x="132" y="138"/>
              </a:cxn>
              <a:cxn ang="0">
                <a:pos x="141" y="138"/>
              </a:cxn>
              <a:cxn ang="0">
                <a:pos x="150" y="138"/>
              </a:cxn>
              <a:cxn ang="0">
                <a:pos x="159" y="138"/>
              </a:cxn>
              <a:cxn ang="0">
                <a:pos x="168" y="138"/>
              </a:cxn>
              <a:cxn ang="0">
                <a:pos x="177" y="138"/>
              </a:cxn>
              <a:cxn ang="0">
                <a:pos x="186" y="138"/>
              </a:cxn>
              <a:cxn ang="0">
                <a:pos x="195" y="138"/>
              </a:cxn>
              <a:cxn ang="0">
                <a:pos x="204" y="138"/>
              </a:cxn>
              <a:cxn ang="0">
                <a:pos x="213" y="138"/>
              </a:cxn>
              <a:cxn ang="0">
                <a:pos x="222" y="138"/>
              </a:cxn>
              <a:cxn ang="0">
                <a:pos x="231" y="138"/>
              </a:cxn>
              <a:cxn ang="0">
                <a:pos x="240" y="138"/>
              </a:cxn>
              <a:cxn ang="0">
                <a:pos x="249" y="135"/>
              </a:cxn>
              <a:cxn ang="0">
                <a:pos x="258" y="135"/>
              </a:cxn>
              <a:cxn ang="0">
                <a:pos x="267" y="132"/>
              </a:cxn>
              <a:cxn ang="0">
                <a:pos x="276" y="129"/>
              </a:cxn>
              <a:cxn ang="0">
                <a:pos x="285" y="123"/>
              </a:cxn>
              <a:cxn ang="0">
                <a:pos x="294" y="114"/>
              </a:cxn>
              <a:cxn ang="0">
                <a:pos x="306" y="105"/>
              </a:cxn>
              <a:cxn ang="0">
                <a:pos x="312" y="93"/>
              </a:cxn>
              <a:cxn ang="0">
                <a:pos x="318" y="84"/>
              </a:cxn>
              <a:cxn ang="0">
                <a:pos x="324" y="75"/>
              </a:cxn>
              <a:cxn ang="0">
                <a:pos x="327" y="66"/>
              </a:cxn>
              <a:cxn ang="0">
                <a:pos x="333" y="54"/>
              </a:cxn>
              <a:cxn ang="0">
                <a:pos x="336" y="39"/>
              </a:cxn>
              <a:cxn ang="0">
                <a:pos x="342" y="27"/>
              </a:cxn>
              <a:cxn ang="0">
                <a:pos x="345" y="9"/>
              </a:cxn>
            </a:cxnLst>
            <a:rect l="0" t="0" r="r" b="b"/>
            <a:pathLst>
              <a:path w="348" h="138">
                <a:moveTo>
                  <a:pt x="0" y="138"/>
                </a:moveTo>
                <a:lnTo>
                  <a:pt x="3" y="138"/>
                </a:lnTo>
                <a:lnTo>
                  <a:pt x="6" y="138"/>
                </a:lnTo>
                <a:lnTo>
                  <a:pt x="9" y="138"/>
                </a:lnTo>
                <a:lnTo>
                  <a:pt x="12" y="138"/>
                </a:lnTo>
                <a:lnTo>
                  <a:pt x="15" y="138"/>
                </a:lnTo>
                <a:lnTo>
                  <a:pt x="18" y="138"/>
                </a:lnTo>
                <a:lnTo>
                  <a:pt x="21" y="138"/>
                </a:lnTo>
                <a:lnTo>
                  <a:pt x="24" y="138"/>
                </a:lnTo>
                <a:lnTo>
                  <a:pt x="27" y="138"/>
                </a:lnTo>
                <a:lnTo>
                  <a:pt x="30" y="138"/>
                </a:lnTo>
                <a:lnTo>
                  <a:pt x="33" y="138"/>
                </a:lnTo>
                <a:lnTo>
                  <a:pt x="36" y="138"/>
                </a:lnTo>
                <a:lnTo>
                  <a:pt x="39" y="138"/>
                </a:lnTo>
                <a:lnTo>
                  <a:pt x="42" y="138"/>
                </a:lnTo>
                <a:lnTo>
                  <a:pt x="45" y="138"/>
                </a:lnTo>
                <a:lnTo>
                  <a:pt x="48" y="138"/>
                </a:lnTo>
                <a:lnTo>
                  <a:pt x="51" y="138"/>
                </a:lnTo>
                <a:lnTo>
                  <a:pt x="54" y="138"/>
                </a:lnTo>
                <a:lnTo>
                  <a:pt x="57" y="138"/>
                </a:lnTo>
                <a:lnTo>
                  <a:pt x="60" y="138"/>
                </a:lnTo>
                <a:lnTo>
                  <a:pt x="63" y="138"/>
                </a:lnTo>
                <a:lnTo>
                  <a:pt x="66" y="138"/>
                </a:lnTo>
                <a:lnTo>
                  <a:pt x="69" y="138"/>
                </a:lnTo>
                <a:lnTo>
                  <a:pt x="72" y="138"/>
                </a:lnTo>
                <a:lnTo>
                  <a:pt x="75" y="138"/>
                </a:lnTo>
                <a:lnTo>
                  <a:pt x="78" y="138"/>
                </a:lnTo>
                <a:lnTo>
                  <a:pt x="81" y="138"/>
                </a:lnTo>
                <a:lnTo>
                  <a:pt x="84" y="138"/>
                </a:lnTo>
                <a:lnTo>
                  <a:pt x="87" y="138"/>
                </a:lnTo>
                <a:lnTo>
                  <a:pt x="90" y="138"/>
                </a:lnTo>
                <a:lnTo>
                  <a:pt x="93" y="138"/>
                </a:lnTo>
                <a:lnTo>
                  <a:pt x="96" y="138"/>
                </a:lnTo>
                <a:lnTo>
                  <a:pt x="99" y="138"/>
                </a:lnTo>
                <a:lnTo>
                  <a:pt x="102" y="138"/>
                </a:lnTo>
                <a:lnTo>
                  <a:pt x="105" y="138"/>
                </a:lnTo>
                <a:lnTo>
                  <a:pt x="108" y="138"/>
                </a:lnTo>
                <a:lnTo>
                  <a:pt x="111" y="138"/>
                </a:lnTo>
                <a:lnTo>
                  <a:pt x="114" y="138"/>
                </a:lnTo>
                <a:lnTo>
                  <a:pt x="117" y="138"/>
                </a:lnTo>
                <a:lnTo>
                  <a:pt x="120" y="138"/>
                </a:lnTo>
                <a:lnTo>
                  <a:pt x="123" y="138"/>
                </a:lnTo>
                <a:lnTo>
                  <a:pt x="126" y="138"/>
                </a:lnTo>
                <a:lnTo>
                  <a:pt x="129" y="138"/>
                </a:lnTo>
                <a:lnTo>
                  <a:pt x="132" y="138"/>
                </a:lnTo>
                <a:lnTo>
                  <a:pt x="135" y="138"/>
                </a:lnTo>
                <a:lnTo>
                  <a:pt x="138" y="138"/>
                </a:lnTo>
                <a:lnTo>
                  <a:pt x="141" y="138"/>
                </a:lnTo>
                <a:lnTo>
                  <a:pt x="144" y="138"/>
                </a:lnTo>
                <a:lnTo>
                  <a:pt x="147" y="138"/>
                </a:lnTo>
                <a:lnTo>
                  <a:pt x="150" y="138"/>
                </a:lnTo>
                <a:lnTo>
                  <a:pt x="153" y="138"/>
                </a:lnTo>
                <a:lnTo>
                  <a:pt x="156" y="138"/>
                </a:lnTo>
                <a:lnTo>
                  <a:pt x="159" y="138"/>
                </a:lnTo>
                <a:lnTo>
                  <a:pt x="162" y="138"/>
                </a:lnTo>
                <a:lnTo>
                  <a:pt x="165" y="138"/>
                </a:lnTo>
                <a:lnTo>
                  <a:pt x="168" y="138"/>
                </a:lnTo>
                <a:lnTo>
                  <a:pt x="171" y="138"/>
                </a:lnTo>
                <a:lnTo>
                  <a:pt x="174" y="138"/>
                </a:lnTo>
                <a:lnTo>
                  <a:pt x="177" y="138"/>
                </a:lnTo>
                <a:lnTo>
                  <a:pt x="180" y="138"/>
                </a:lnTo>
                <a:lnTo>
                  <a:pt x="183" y="138"/>
                </a:lnTo>
                <a:lnTo>
                  <a:pt x="186" y="138"/>
                </a:lnTo>
                <a:lnTo>
                  <a:pt x="189" y="138"/>
                </a:lnTo>
                <a:lnTo>
                  <a:pt x="192" y="138"/>
                </a:lnTo>
                <a:lnTo>
                  <a:pt x="195" y="138"/>
                </a:lnTo>
                <a:lnTo>
                  <a:pt x="198" y="138"/>
                </a:lnTo>
                <a:lnTo>
                  <a:pt x="201" y="138"/>
                </a:lnTo>
                <a:lnTo>
                  <a:pt x="204" y="138"/>
                </a:lnTo>
                <a:lnTo>
                  <a:pt x="207" y="138"/>
                </a:lnTo>
                <a:lnTo>
                  <a:pt x="210" y="138"/>
                </a:lnTo>
                <a:lnTo>
                  <a:pt x="213" y="138"/>
                </a:lnTo>
                <a:lnTo>
                  <a:pt x="216" y="138"/>
                </a:lnTo>
                <a:lnTo>
                  <a:pt x="219" y="138"/>
                </a:lnTo>
                <a:lnTo>
                  <a:pt x="222" y="138"/>
                </a:lnTo>
                <a:lnTo>
                  <a:pt x="225" y="138"/>
                </a:lnTo>
                <a:lnTo>
                  <a:pt x="228" y="138"/>
                </a:lnTo>
                <a:lnTo>
                  <a:pt x="231" y="138"/>
                </a:lnTo>
                <a:lnTo>
                  <a:pt x="234" y="138"/>
                </a:lnTo>
                <a:lnTo>
                  <a:pt x="237" y="138"/>
                </a:lnTo>
                <a:lnTo>
                  <a:pt x="240" y="138"/>
                </a:lnTo>
                <a:lnTo>
                  <a:pt x="243" y="138"/>
                </a:lnTo>
                <a:lnTo>
                  <a:pt x="246" y="135"/>
                </a:lnTo>
                <a:lnTo>
                  <a:pt x="249" y="135"/>
                </a:lnTo>
                <a:lnTo>
                  <a:pt x="252" y="135"/>
                </a:lnTo>
                <a:lnTo>
                  <a:pt x="255" y="135"/>
                </a:lnTo>
                <a:lnTo>
                  <a:pt x="258" y="135"/>
                </a:lnTo>
                <a:lnTo>
                  <a:pt x="261" y="132"/>
                </a:lnTo>
                <a:lnTo>
                  <a:pt x="264" y="132"/>
                </a:lnTo>
                <a:lnTo>
                  <a:pt x="267" y="132"/>
                </a:lnTo>
                <a:lnTo>
                  <a:pt x="270" y="129"/>
                </a:lnTo>
                <a:lnTo>
                  <a:pt x="273" y="129"/>
                </a:lnTo>
                <a:lnTo>
                  <a:pt x="276" y="129"/>
                </a:lnTo>
                <a:lnTo>
                  <a:pt x="279" y="126"/>
                </a:lnTo>
                <a:lnTo>
                  <a:pt x="282" y="123"/>
                </a:lnTo>
                <a:lnTo>
                  <a:pt x="285" y="123"/>
                </a:lnTo>
                <a:lnTo>
                  <a:pt x="288" y="120"/>
                </a:lnTo>
                <a:lnTo>
                  <a:pt x="291" y="117"/>
                </a:lnTo>
                <a:lnTo>
                  <a:pt x="294" y="114"/>
                </a:lnTo>
                <a:lnTo>
                  <a:pt x="297" y="114"/>
                </a:lnTo>
                <a:lnTo>
                  <a:pt x="300" y="111"/>
                </a:lnTo>
                <a:lnTo>
                  <a:pt x="306" y="105"/>
                </a:lnTo>
                <a:lnTo>
                  <a:pt x="306" y="102"/>
                </a:lnTo>
                <a:lnTo>
                  <a:pt x="312" y="96"/>
                </a:lnTo>
                <a:lnTo>
                  <a:pt x="312" y="93"/>
                </a:lnTo>
                <a:lnTo>
                  <a:pt x="315" y="90"/>
                </a:lnTo>
                <a:lnTo>
                  <a:pt x="315" y="87"/>
                </a:lnTo>
                <a:lnTo>
                  <a:pt x="318" y="84"/>
                </a:lnTo>
                <a:lnTo>
                  <a:pt x="321" y="81"/>
                </a:lnTo>
                <a:lnTo>
                  <a:pt x="321" y="78"/>
                </a:lnTo>
                <a:lnTo>
                  <a:pt x="324" y="75"/>
                </a:lnTo>
                <a:lnTo>
                  <a:pt x="324" y="72"/>
                </a:lnTo>
                <a:lnTo>
                  <a:pt x="327" y="69"/>
                </a:lnTo>
                <a:lnTo>
                  <a:pt x="327" y="66"/>
                </a:lnTo>
                <a:lnTo>
                  <a:pt x="330" y="63"/>
                </a:lnTo>
                <a:lnTo>
                  <a:pt x="330" y="57"/>
                </a:lnTo>
                <a:lnTo>
                  <a:pt x="333" y="54"/>
                </a:lnTo>
                <a:lnTo>
                  <a:pt x="333" y="48"/>
                </a:lnTo>
                <a:lnTo>
                  <a:pt x="336" y="45"/>
                </a:lnTo>
                <a:lnTo>
                  <a:pt x="336" y="39"/>
                </a:lnTo>
                <a:lnTo>
                  <a:pt x="339" y="36"/>
                </a:lnTo>
                <a:lnTo>
                  <a:pt x="339" y="30"/>
                </a:lnTo>
                <a:lnTo>
                  <a:pt x="342" y="27"/>
                </a:lnTo>
                <a:lnTo>
                  <a:pt x="342" y="18"/>
                </a:lnTo>
                <a:lnTo>
                  <a:pt x="345" y="15"/>
                </a:lnTo>
                <a:lnTo>
                  <a:pt x="345" y="9"/>
                </a:lnTo>
                <a:lnTo>
                  <a:pt x="348" y="6"/>
                </a:lnTo>
                <a:lnTo>
                  <a:pt x="348" y="0"/>
                </a:lnTo>
              </a:path>
            </a:pathLst>
          </a:custGeom>
          <a:noFill/>
          <a:ln w="9525" cap="flat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05" name="Freeform 57"/>
          <p:cNvSpPr>
            <a:spLocks/>
          </p:cNvSpPr>
          <p:nvPr/>
        </p:nvSpPr>
        <p:spPr bwMode="auto">
          <a:xfrm>
            <a:off x="2063611" y="1725901"/>
            <a:ext cx="341498" cy="1386377"/>
          </a:xfrm>
          <a:custGeom>
            <a:avLst/>
            <a:gdLst/>
            <a:ahLst/>
            <a:cxnLst>
              <a:cxn ang="0">
                <a:pos x="3" y="804"/>
              </a:cxn>
              <a:cxn ang="0">
                <a:pos x="9" y="786"/>
              </a:cxn>
              <a:cxn ang="0">
                <a:pos x="12" y="765"/>
              </a:cxn>
              <a:cxn ang="0">
                <a:pos x="18" y="741"/>
              </a:cxn>
              <a:cxn ang="0">
                <a:pos x="21" y="714"/>
              </a:cxn>
              <a:cxn ang="0">
                <a:pos x="27" y="693"/>
              </a:cxn>
              <a:cxn ang="0">
                <a:pos x="30" y="663"/>
              </a:cxn>
              <a:cxn ang="0">
                <a:pos x="36" y="639"/>
              </a:cxn>
              <a:cxn ang="0">
                <a:pos x="39" y="606"/>
              </a:cxn>
              <a:cxn ang="0">
                <a:pos x="45" y="570"/>
              </a:cxn>
              <a:cxn ang="0">
                <a:pos x="48" y="534"/>
              </a:cxn>
              <a:cxn ang="0">
                <a:pos x="54" y="504"/>
              </a:cxn>
              <a:cxn ang="0">
                <a:pos x="57" y="468"/>
              </a:cxn>
              <a:cxn ang="0">
                <a:pos x="63" y="438"/>
              </a:cxn>
              <a:cxn ang="0">
                <a:pos x="66" y="396"/>
              </a:cxn>
              <a:cxn ang="0">
                <a:pos x="72" y="357"/>
              </a:cxn>
              <a:cxn ang="0">
                <a:pos x="75" y="318"/>
              </a:cxn>
              <a:cxn ang="0">
                <a:pos x="81" y="288"/>
              </a:cxn>
              <a:cxn ang="0">
                <a:pos x="84" y="249"/>
              </a:cxn>
              <a:cxn ang="0">
                <a:pos x="90" y="222"/>
              </a:cxn>
              <a:cxn ang="0">
                <a:pos x="93" y="186"/>
              </a:cxn>
              <a:cxn ang="0">
                <a:pos x="99" y="153"/>
              </a:cxn>
              <a:cxn ang="0">
                <a:pos x="102" y="120"/>
              </a:cxn>
              <a:cxn ang="0">
                <a:pos x="108" y="99"/>
              </a:cxn>
              <a:cxn ang="0">
                <a:pos x="111" y="72"/>
              </a:cxn>
              <a:cxn ang="0">
                <a:pos x="117" y="57"/>
              </a:cxn>
              <a:cxn ang="0">
                <a:pos x="120" y="36"/>
              </a:cxn>
              <a:cxn ang="0">
                <a:pos x="126" y="21"/>
              </a:cxn>
              <a:cxn ang="0">
                <a:pos x="129" y="9"/>
              </a:cxn>
              <a:cxn ang="0">
                <a:pos x="138" y="0"/>
              </a:cxn>
              <a:cxn ang="0">
                <a:pos x="147" y="3"/>
              </a:cxn>
              <a:cxn ang="0">
                <a:pos x="153" y="12"/>
              </a:cxn>
              <a:cxn ang="0">
                <a:pos x="156" y="21"/>
              </a:cxn>
              <a:cxn ang="0">
                <a:pos x="162" y="39"/>
              </a:cxn>
              <a:cxn ang="0">
                <a:pos x="165" y="57"/>
              </a:cxn>
              <a:cxn ang="0">
                <a:pos x="171" y="75"/>
              </a:cxn>
              <a:cxn ang="0">
                <a:pos x="174" y="102"/>
              </a:cxn>
              <a:cxn ang="0">
                <a:pos x="180" y="132"/>
              </a:cxn>
              <a:cxn ang="0">
                <a:pos x="183" y="156"/>
              </a:cxn>
              <a:cxn ang="0">
                <a:pos x="189" y="189"/>
              </a:cxn>
              <a:cxn ang="0">
                <a:pos x="192" y="225"/>
              </a:cxn>
              <a:cxn ang="0">
                <a:pos x="198" y="252"/>
              </a:cxn>
            </a:cxnLst>
            <a:rect l="0" t="0" r="r" b="b"/>
            <a:pathLst>
              <a:path w="201" h="816">
                <a:moveTo>
                  <a:pt x="0" y="816"/>
                </a:moveTo>
                <a:lnTo>
                  <a:pt x="3" y="813"/>
                </a:lnTo>
                <a:lnTo>
                  <a:pt x="3" y="804"/>
                </a:lnTo>
                <a:lnTo>
                  <a:pt x="6" y="798"/>
                </a:lnTo>
                <a:lnTo>
                  <a:pt x="6" y="792"/>
                </a:lnTo>
                <a:lnTo>
                  <a:pt x="9" y="786"/>
                </a:lnTo>
                <a:lnTo>
                  <a:pt x="9" y="777"/>
                </a:lnTo>
                <a:lnTo>
                  <a:pt x="12" y="771"/>
                </a:lnTo>
                <a:lnTo>
                  <a:pt x="12" y="765"/>
                </a:lnTo>
                <a:lnTo>
                  <a:pt x="15" y="759"/>
                </a:lnTo>
                <a:lnTo>
                  <a:pt x="15" y="747"/>
                </a:lnTo>
                <a:lnTo>
                  <a:pt x="18" y="741"/>
                </a:lnTo>
                <a:lnTo>
                  <a:pt x="18" y="732"/>
                </a:lnTo>
                <a:lnTo>
                  <a:pt x="21" y="726"/>
                </a:lnTo>
                <a:lnTo>
                  <a:pt x="21" y="714"/>
                </a:lnTo>
                <a:lnTo>
                  <a:pt x="24" y="705"/>
                </a:lnTo>
                <a:lnTo>
                  <a:pt x="24" y="699"/>
                </a:lnTo>
                <a:lnTo>
                  <a:pt x="27" y="693"/>
                </a:lnTo>
                <a:lnTo>
                  <a:pt x="27" y="684"/>
                </a:lnTo>
                <a:lnTo>
                  <a:pt x="30" y="678"/>
                </a:lnTo>
                <a:lnTo>
                  <a:pt x="30" y="663"/>
                </a:lnTo>
                <a:lnTo>
                  <a:pt x="33" y="654"/>
                </a:lnTo>
                <a:lnTo>
                  <a:pt x="33" y="645"/>
                </a:lnTo>
                <a:lnTo>
                  <a:pt x="36" y="639"/>
                </a:lnTo>
                <a:lnTo>
                  <a:pt x="36" y="621"/>
                </a:lnTo>
                <a:lnTo>
                  <a:pt x="39" y="612"/>
                </a:lnTo>
                <a:lnTo>
                  <a:pt x="39" y="606"/>
                </a:lnTo>
                <a:lnTo>
                  <a:pt x="42" y="597"/>
                </a:lnTo>
                <a:lnTo>
                  <a:pt x="42" y="579"/>
                </a:lnTo>
                <a:lnTo>
                  <a:pt x="45" y="570"/>
                </a:lnTo>
                <a:lnTo>
                  <a:pt x="45" y="561"/>
                </a:lnTo>
                <a:lnTo>
                  <a:pt x="48" y="552"/>
                </a:lnTo>
                <a:lnTo>
                  <a:pt x="48" y="534"/>
                </a:lnTo>
                <a:lnTo>
                  <a:pt x="51" y="525"/>
                </a:lnTo>
                <a:lnTo>
                  <a:pt x="51" y="516"/>
                </a:lnTo>
                <a:lnTo>
                  <a:pt x="54" y="504"/>
                </a:lnTo>
                <a:lnTo>
                  <a:pt x="54" y="495"/>
                </a:lnTo>
                <a:lnTo>
                  <a:pt x="57" y="486"/>
                </a:lnTo>
                <a:lnTo>
                  <a:pt x="57" y="468"/>
                </a:lnTo>
                <a:lnTo>
                  <a:pt x="60" y="456"/>
                </a:lnTo>
                <a:lnTo>
                  <a:pt x="60" y="447"/>
                </a:lnTo>
                <a:lnTo>
                  <a:pt x="63" y="438"/>
                </a:lnTo>
                <a:lnTo>
                  <a:pt x="63" y="417"/>
                </a:lnTo>
                <a:lnTo>
                  <a:pt x="66" y="408"/>
                </a:lnTo>
                <a:lnTo>
                  <a:pt x="66" y="396"/>
                </a:lnTo>
                <a:lnTo>
                  <a:pt x="69" y="387"/>
                </a:lnTo>
                <a:lnTo>
                  <a:pt x="69" y="369"/>
                </a:lnTo>
                <a:lnTo>
                  <a:pt x="72" y="357"/>
                </a:lnTo>
                <a:lnTo>
                  <a:pt x="72" y="348"/>
                </a:lnTo>
                <a:lnTo>
                  <a:pt x="75" y="339"/>
                </a:lnTo>
                <a:lnTo>
                  <a:pt x="75" y="318"/>
                </a:lnTo>
                <a:lnTo>
                  <a:pt x="78" y="309"/>
                </a:lnTo>
                <a:lnTo>
                  <a:pt x="78" y="297"/>
                </a:lnTo>
                <a:lnTo>
                  <a:pt x="81" y="288"/>
                </a:lnTo>
                <a:lnTo>
                  <a:pt x="81" y="279"/>
                </a:lnTo>
                <a:lnTo>
                  <a:pt x="84" y="270"/>
                </a:lnTo>
                <a:lnTo>
                  <a:pt x="84" y="249"/>
                </a:lnTo>
                <a:lnTo>
                  <a:pt x="87" y="240"/>
                </a:lnTo>
                <a:lnTo>
                  <a:pt x="87" y="231"/>
                </a:lnTo>
                <a:lnTo>
                  <a:pt x="90" y="222"/>
                </a:lnTo>
                <a:lnTo>
                  <a:pt x="90" y="204"/>
                </a:lnTo>
                <a:lnTo>
                  <a:pt x="93" y="195"/>
                </a:lnTo>
                <a:lnTo>
                  <a:pt x="93" y="186"/>
                </a:lnTo>
                <a:lnTo>
                  <a:pt x="96" y="177"/>
                </a:lnTo>
                <a:lnTo>
                  <a:pt x="96" y="162"/>
                </a:lnTo>
                <a:lnTo>
                  <a:pt x="99" y="153"/>
                </a:lnTo>
                <a:lnTo>
                  <a:pt x="99" y="144"/>
                </a:lnTo>
                <a:lnTo>
                  <a:pt x="102" y="135"/>
                </a:lnTo>
                <a:lnTo>
                  <a:pt x="102" y="120"/>
                </a:lnTo>
                <a:lnTo>
                  <a:pt x="105" y="114"/>
                </a:lnTo>
                <a:lnTo>
                  <a:pt x="105" y="105"/>
                </a:lnTo>
                <a:lnTo>
                  <a:pt x="108" y="99"/>
                </a:lnTo>
                <a:lnTo>
                  <a:pt x="108" y="93"/>
                </a:lnTo>
                <a:lnTo>
                  <a:pt x="111" y="87"/>
                </a:lnTo>
                <a:lnTo>
                  <a:pt x="111" y="72"/>
                </a:lnTo>
                <a:lnTo>
                  <a:pt x="114" y="66"/>
                </a:lnTo>
                <a:lnTo>
                  <a:pt x="114" y="63"/>
                </a:lnTo>
                <a:lnTo>
                  <a:pt x="117" y="57"/>
                </a:lnTo>
                <a:lnTo>
                  <a:pt x="117" y="45"/>
                </a:lnTo>
                <a:lnTo>
                  <a:pt x="120" y="42"/>
                </a:lnTo>
                <a:lnTo>
                  <a:pt x="120" y="36"/>
                </a:lnTo>
                <a:lnTo>
                  <a:pt x="123" y="33"/>
                </a:lnTo>
                <a:lnTo>
                  <a:pt x="123" y="24"/>
                </a:lnTo>
                <a:lnTo>
                  <a:pt x="126" y="21"/>
                </a:lnTo>
                <a:lnTo>
                  <a:pt x="126" y="18"/>
                </a:lnTo>
                <a:lnTo>
                  <a:pt x="129" y="15"/>
                </a:lnTo>
                <a:lnTo>
                  <a:pt x="129" y="9"/>
                </a:lnTo>
                <a:lnTo>
                  <a:pt x="132" y="6"/>
                </a:lnTo>
                <a:lnTo>
                  <a:pt x="135" y="3"/>
                </a:lnTo>
                <a:lnTo>
                  <a:pt x="138" y="0"/>
                </a:lnTo>
                <a:lnTo>
                  <a:pt x="141" y="0"/>
                </a:lnTo>
                <a:lnTo>
                  <a:pt x="144" y="0"/>
                </a:lnTo>
                <a:lnTo>
                  <a:pt x="147" y="3"/>
                </a:lnTo>
                <a:lnTo>
                  <a:pt x="150" y="6"/>
                </a:lnTo>
                <a:lnTo>
                  <a:pt x="150" y="9"/>
                </a:lnTo>
                <a:lnTo>
                  <a:pt x="153" y="12"/>
                </a:lnTo>
                <a:lnTo>
                  <a:pt x="153" y="15"/>
                </a:lnTo>
                <a:lnTo>
                  <a:pt x="156" y="18"/>
                </a:lnTo>
                <a:lnTo>
                  <a:pt x="156" y="21"/>
                </a:lnTo>
                <a:lnTo>
                  <a:pt x="159" y="24"/>
                </a:lnTo>
                <a:lnTo>
                  <a:pt x="159" y="33"/>
                </a:lnTo>
                <a:lnTo>
                  <a:pt x="162" y="39"/>
                </a:lnTo>
                <a:lnTo>
                  <a:pt x="162" y="42"/>
                </a:lnTo>
                <a:lnTo>
                  <a:pt x="165" y="48"/>
                </a:lnTo>
                <a:lnTo>
                  <a:pt x="165" y="57"/>
                </a:lnTo>
                <a:lnTo>
                  <a:pt x="168" y="63"/>
                </a:lnTo>
                <a:lnTo>
                  <a:pt x="168" y="69"/>
                </a:lnTo>
                <a:lnTo>
                  <a:pt x="171" y="75"/>
                </a:lnTo>
                <a:lnTo>
                  <a:pt x="171" y="87"/>
                </a:lnTo>
                <a:lnTo>
                  <a:pt x="174" y="96"/>
                </a:lnTo>
                <a:lnTo>
                  <a:pt x="174" y="102"/>
                </a:lnTo>
                <a:lnTo>
                  <a:pt x="177" y="108"/>
                </a:lnTo>
                <a:lnTo>
                  <a:pt x="177" y="123"/>
                </a:lnTo>
                <a:lnTo>
                  <a:pt x="180" y="132"/>
                </a:lnTo>
                <a:lnTo>
                  <a:pt x="180" y="138"/>
                </a:lnTo>
                <a:lnTo>
                  <a:pt x="183" y="147"/>
                </a:lnTo>
                <a:lnTo>
                  <a:pt x="183" y="156"/>
                </a:lnTo>
                <a:lnTo>
                  <a:pt x="186" y="162"/>
                </a:lnTo>
                <a:lnTo>
                  <a:pt x="186" y="180"/>
                </a:lnTo>
                <a:lnTo>
                  <a:pt x="189" y="189"/>
                </a:lnTo>
                <a:lnTo>
                  <a:pt x="189" y="198"/>
                </a:lnTo>
                <a:lnTo>
                  <a:pt x="192" y="207"/>
                </a:lnTo>
                <a:lnTo>
                  <a:pt x="192" y="225"/>
                </a:lnTo>
                <a:lnTo>
                  <a:pt x="195" y="234"/>
                </a:lnTo>
                <a:lnTo>
                  <a:pt x="195" y="243"/>
                </a:lnTo>
                <a:lnTo>
                  <a:pt x="198" y="252"/>
                </a:lnTo>
                <a:lnTo>
                  <a:pt x="198" y="273"/>
                </a:lnTo>
                <a:lnTo>
                  <a:pt x="201" y="282"/>
                </a:lnTo>
              </a:path>
            </a:pathLst>
          </a:custGeom>
          <a:noFill/>
          <a:ln w="9525" cap="flat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06" name="Freeform 58"/>
          <p:cNvSpPr>
            <a:spLocks/>
          </p:cNvSpPr>
          <p:nvPr/>
        </p:nvSpPr>
        <p:spPr bwMode="auto">
          <a:xfrm>
            <a:off x="2405108" y="2205017"/>
            <a:ext cx="458728" cy="1141722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6" y="60"/>
              </a:cxn>
              <a:cxn ang="0">
                <a:pos x="12" y="90"/>
              </a:cxn>
              <a:cxn ang="0">
                <a:pos x="15" y="129"/>
              </a:cxn>
              <a:cxn ang="0">
                <a:pos x="21" y="168"/>
              </a:cxn>
              <a:cxn ang="0">
                <a:pos x="24" y="207"/>
              </a:cxn>
              <a:cxn ang="0">
                <a:pos x="30" y="234"/>
              </a:cxn>
              <a:cxn ang="0">
                <a:pos x="33" y="273"/>
              </a:cxn>
              <a:cxn ang="0">
                <a:pos x="39" y="300"/>
              </a:cxn>
              <a:cxn ang="0">
                <a:pos x="42" y="333"/>
              </a:cxn>
              <a:cxn ang="0">
                <a:pos x="48" y="366"/>
              </a:cxn>
              <a:cxn ang="0">
                <a:pos x="51" y="396"/>
              </a:cxn>
              <a:cxn ang="0">
                <a:pos x="57" y="420"/>
              </a:cxn>
              <a:cxn ang="0">
                <a:pos x="60" y="447"/>
              </a:cxn>
              <a:cxn ang="0">
                <a:pos x="66" y="465"/>
              </a:cxn>
              <a:cxn ang="0">
                <a:pos x="69" y="489"/>
              </a:cxn>
              <a:cxn ang="0">
                <a:pos x="75" y="513"/>
              </a:cxn>
              <a:cxn ang="0">
                <a:pos x="78" y="531"/>
              </a:cxn>
              <a:cxn ang="0">
                <a:pos x="84" y="546"/>
              </a:cxn>
              <a:cxn ang="0">
                <a:pos x="87" y="561"/>
              </a:cxn>
              <a:cxn ang="0">
                <a:pos x="93" y="573"/>
              </a:cxn>
              <a:cxn ang="0">
                <a:pos x="96" y="588"/>
              </a:cxn>
              <a:cxn ang="0">
                <a:pos x="102" y="600"/>
              </a:cxn>
              <a:cxn ang="0">
                <a:pos x="105" y="612"/>
              </a:cxn>
              <a:cxn ang="0">
                <a:pos x="111" y="621"/>
              </a:cxn>
              <a:cxn ang="0">
                <a:pos x="123" y="636"/>
              </a:cxn>
              <a:cxn ang="0">
                <a:pos x="129" y="645"/>
              </a:cxn>
              <a:cxn ang="0">
                <a:pos x="138" y="654"/>
              </a:cxn>
              <a:cxn ang="0">
                <a:pos x="147" y="660"/>
              </a:cxn>
              <a:cxn ang="0">
                <a:pos x="156" y="663"/>
              </a:cxn>
              <a:cxn ang="0">
                <a:pos x="165" y="666"/>
              </a:cxn>
              <a:cxn ang="0">
                <a:pos x="174" y="669"/>
              </a:cxn>
              <a:cxn ang="0">
                <a:pos x="183" y="672"/>
              </a:cxn>
              <a:cxn ang="0">
                <a:pos x="192" y="672"/>
              </a:cxn>
              <a:cxn ang="0">
                <a:pos x="201" y="672"/>
              </a:cxn>
              <a:cxn ang="0">
                <a:pos x="210" y="672"/>
              </a:cxn>
              <a:cxn ang="0">
                <a:pos x="219" y="672"/>
              </a:cxn>
              <a:cxn ang="0">
                <a:pos x="228" y="672"/>
              </a:cxn>
              <a:cxn ang="0">
                <a:pos x="237" y="672"/>
              </a:cxn>
              <a:cxn ang="0">
                <a:pos x="246" y="672"/>
              </a:cxn>
              <a:cxn ang="0">
                <a:pos x="255" y="672"/>
              </a:cxn>
              <a:cxn ang="0">
                <a:pos x="264" y="672"/>
              </a:cxn>
            </a:cxnLst>
            <a:rect l="0" t="0" r="r" b="b"/>
            <a:pathLst>
              <a:path w="270" h="672">
                <a:moveTo>
                  <a:pt x="0" y="0"/>
                </a:moveTo>
                <a:lnTo>
                  <a:pt x="0" y="9"/>
                </a:lnTo>
                <a:lnTo>
                  <a:pt x="3" y="18"/>
                </a:lnTo>
                <a:lnTo>
                  <a:pt x="3" y="39"/>
                </a:lnTo>
                <a:lnTo>
                  <a:pt x="6" y="48"/>
                </a:lnTo>
                <a:lnTo>
                  <a:pt x="6" y="60"/>
                </a:lnTo>
                <a:lnTo>
                  <a:pt x="9" y="69"/>
                </a:lnTo>
                <a:lnTo>
                  <a:pt x="9" y="78"/>
                </a:lnTo>
                <a:lnTo>
                  <a:pt x="12" y="90"/>
                </a:lnTo>
                <a:lnTo>
                  <a:pt x="12" y="108"/>
                </a:lnTo>
                <a:lnTo>
                  <a:pt x="15" y="117"/>
                </a:lnTo>
                <a:lnTo>
                  <a:pt x="15" y="129"/>
                </a:lnTo>
                <a:lnTo>
                  <a:pt x="18" y="138"/>
                </a:lnTo>
                <a:lnTo>
                  <a:pt x="18" y="159"/>
                </a:lnTo>
                <a:lnTo>
                  <a:pt x="21" y="168"/>
                </a:lnTo>
                <a:lnTo>
                  <a:pt x="21" y="177"/>
                </a:lnTo>
                <a:lnTo>
                  <a:pt x="24" y="189"/>
                </a:lnTo>
                <a:lnTo>
                  <a:pt x="24" y="207"/>
                </a:lnTo>
                <a:lnTo>
                  <a:pt x="27" y="216"/>
                </a:lnTo>
                <a:lnTo>
                  <a:pt x="27" y="225"/>
                </a:lnTo>
                <a:lnTo>
                  <a:pt x="30" y="234"/>
                </a:lnTo>
                <a:lnTo>
                  <a:pt x="30" y="255"/>
                </a:lnTo>
                <a:lnTo>
                  <a:pt x="33" y="264"/>
                </a:lnTo>
                <a:lnTo>
                  <a:pt x="33" y="273"/>
                </a:lnTo>
                <a:lnTo>
                  <a:pt x="36" y="282"/>
                </a:lnTo>
                <a:lnTo>
                  <a:pt x="36" y="291"/>
                </a:lnTo>
                <a:lnTo>
                  <a:pt x="39" y="300"/>
                </a:lnTo>
                <a:lnTo>
                  <a:pt x="39" y="318"/>
                </a:lnTo>
                <a:lnTo>
                  <a:pt x="42" y="324"/>
                </a:lnTo>
                <a:lnTo>
                  <a:pt x="42" y="333"/>
                </a:lnTo>
                <a:lnTo>
                  <a:pt x="45" y="342"/>
                </a:lnTo>
                <a:lnTo>
                  <a:pt x="45" y="357"/>
                </a:lnTo>
                <a:lnTo>
                  <a:pt x="48" y="366"/>
                </a:lnTo>
                <a:lnTo>
                  <a:pt x="48" y="375"/>
                </a:lnTo>
                <a:lnTo>
                  <a:pt x="51" y="381"/>
                </a:lnTo>
                <a:lnTo>
                  <a:pt x="51" y="396"/>
                </a:lnTo>
                <a:lnTo>
                  <a:pt x="54" y="405"/>
                </a:lnTo>
                <a:lnTo>
                  <a:pt x="54" y="411"/>
                </a:lnTo>
                <a:lnTo>
                  <a:pt x="57" y="420"/>
                </a:lnTo>
                <a:lnTo>
                  <a:pt x="57" y="432"/>
                </a:lnTo>
                <a:lnTo>
                  <a:pt x="60" y="441"/>
                </a:lnTo>
                <a:lnTo>
                  <a:pt x="60" y="447"/>
                </a:lnTo>
                <a:lnTo>
                  <a:pt x="63" y="453"/>
                </a:lnTo>
                <a:lnTo>
                  <a:pt x="63" y="459"/>
                </a:lnTo>
                <a:lnTo>
                  <a:pt x="66" y="465"/>
                </a:lnTo>
                <a:lnTo>
                  <a:pt x="66" y="477"/>
                </a:lnTo>
                <a:lnTo>
                  <a:pt x="69" y="483"/>
                </a:lnTo>
                <a:lnTo>
                  <a:pt x="69" y="489"/>
                </a:lnTo>
                <a:lnTo>
                  <a:pt x="72" y="495"/>
                </a:lnTo>
                <a:lnTo>
                  <a:pt x="72" y="507"/>
                </a:lnTo>
                <a:lnTo>
                  <a:pt x="75" y="513"/>
                </a:lnTo>
                <a:lnTo>
                  <a:pt x="75" y="516"/>
                </a:lnTo>
                <a:lnTo>
                  <a:pt x="78" y="522"/>
                </a:lnTo>
                <a:lnTo>
                  <a:pt x="78" y="531"/>
                </a:lnTo>
                <a:lnTo>
                  <a:pt x="81" y="537"/>
                </a:lnTo>
                <a:lnTo>
                  <a:pt x="81" y="540"/>
                </a:lnTo>
                <a:lnTo>
                  <a:pt x="84" y="546"/>
                </a:lnTo>
                <a:lnTo>
                  <a:pt x="84" y="555"/>
                </a:lnTo>
                <a:lnTo>
                  <a:pt x="87" y="558"/>
                </a:lnTo>
                <a:lnTo>
                  <a:pt x="87" y="561"/>
                </a:lnTo>
                <a:lnTo>
                  <a:pt x="90" y="567"/>
                </a:lnTo>
                <a:lnTo>
                  <a:pt x="90" y="570"/>
                </a:lnTo>
                <a:lnTo>
                  <a:pt x="93" y="573"/>
                </a:lnTo>
                <a:lnTo>
                  <a:pt x="93" y="582"/>
                </a:lnTo>
                <a:lnTo>
                  <a:pt x="96" y="585"/>
                </a:lnTo>
                <a:lnTo>
                  <a:pt x="96" y="588"/>
                </a:lnTo>
                <a:lnTo>
                  <a:pt x="99" y="591"/>
                </a:lnTo>
                <a:lnTo>
                  <a:pt x="99" y="597"/>
                </a:lnTo>
                <a:lnTo>
                  <a:pt x="102" y="600"/>
                </a:lnTo>
                <a:lnTo>
                  <a:pt x="102" y="603"/>
                </a:lnTo>
                <a:lnTo>
                  <a:pt x="105" y="606"/>
                </a:lnTo>
                <a:lnTo>
                  <a:pt x="105" y="612"/>
                </a:lnTo>
                <a:lnTo>
                  <a:pt x="108" y="615"/>
                </a:lnTo>
                <a:lnTo>
                  <a:pt x="111" y="618"/>
                </a:lnTo>
                <a:lnTo>
                  <a:pt x="111" y="621"/>
                </a:lnTo>
                <a:lnTo>
                  <a:pt x="117" y="627"/>
                </a:lnTo>
                <a:lnTo>
                  <a:pt x="117" y="630"/>
                </a:lnTo>
                <a:lnTo>
                  <a:pt x="123" y="636"/>
                </a:lnTo>
                <a:lnTo>
                  <a:pt x="123" y="639"/>
                </a:lnTo>
                <a:lnTo>
                  <a:pt x="126" y="642"/>
                </a:lnTo>
                <a:lnTo>
                  <a:pt x="129" y="645"/>
                </a:lnTo>
                <a:lnTo>
                  <a:pt x="132" y="648"/>
                </a:lnTo>
                <a:lnTo>
                  <a:pt x="135" y="651"/>
                </a:lnTo>
                <a:lnTo>
                  <a:pt x="138" y="654"/>
                </a:lnTo>
                <a:lnTo>
                  <a:pt x="141" y="657"/>
                </a:lnTo>
                <a:lnTo>
                  <a:pt x="144" y="657"/>
                </a:lnTo>
                <a:lnTo>
                  <a:pt x="147" y="660"/>
                </a:lnTo>
                <a:lnTo>
                  <a:pt x="150" y="660"/>
                </a:lnTo>
                <a:lnTo>
                  <a:pt x="153" y="663"/>
                </a:lnTo>
                <a:lnTo>
                  <a:pt x="156" y="663"/>
                </a:lnTo>
                <a:lnTo>
                  <a:pt x="159" y="666"/>
                </a:lnTo>
                <a:lnTo>
                  <a:pt x="162" y="666"/>
                </a:lnTo>
                <a:lnTo>
                  <a:pt x="165" y="666"/>
                </a:lnTo>
                <a:lnTo>
                  <a:pt x="168" y="669"/>
                </a:lnTo>
                <a:lnTo>
                  <a:pt x="171" y="669"/>
                </a:lnTo>
                <a:lnTo>
                  <a:pt x="174" y="669"/>
                </a:lnTo>
                <a:lnTo>
                  <a:pt x="177" y="669"/>
                </a:lnTo>
                <a:lnTo>
                  <a:pt x="180" y="669"/>
                </a:lnTo>
                <a:lnTo>
                  <a:pt x="183" y="672"/>
                </a:lnTo>
                <a:lnTo>
                  <a:pt x="186" y="672"/>
                </a:lnTo>
                <a:lnTo>
                  <a:pt x="189" y="672"/>
                </a:lnTo>
                <a:lnTo>
                  <a:pt x="192" y="672"/>
                </a:lnTo>
                <a:lnTo>
                  <a:pt x="195" y="672"/>
                </a:lnTo>
                <a:lnTo>
                  <a:pt x="198" y="672"/>
                </a:lnTo>
                <a:lnTo>
                  <a:pt x="201" y="672"/>
                </a:lnTo>
                <a:lnTo>
                  <a:pt x="204" y="672"/>
                </a:lnTo>
                <a:lnTo>
                  <a:pt x="207" y="672"/>
                </a:lnTo>
                <a:lnTo>
                  <a:pt x="210" y="672"/>
                </a:lnTo>
                <a:lnTo>
                  <a:pt x="213" y="672"/>
                </a:lnTo>
                <a:lnTo>
                  <a:pt x="216" y="672"/>
                </a:lnTo>
                <a:lnTo>
                  <a:pt x="219" y="672"/>
                </a:lnTo>
                <a:lnTo>
                  <a:pt x="222" y="672"/>
                </a:lnTo>
                <a:lnTo>
                  <a:pt x="225" y="672"/>
                </a:lnTo>
                <a:lnTo>
                  <a:pt x="228" y="672"/>
                </a:lnTo>
                <a:lnTo>
                  <a:pt x="231" y="672"/>
                </a:lnTo>
                <a:lnTo>
                  <a:pt x="234" y="672"/>
                </a:lnTo>
                <a:lnTo>
                  <a:pt x="237" y="672"/>
                </a:lnTo>
                <a:lnTo>
                  <a:pt x="240" y="672"/>
                </a:lnTo>
                <a:lnTo>
                  <a:pt x="243" y="672"/>
                </a:lnTo>
                <a:lnTo>
                  <a:pt x="246" y="672"/>
                </a:lnTo>
                <a:lnTo>
                  <a:pt x="249" y="672"/>
                </a:lnTo>
                <a:lnTo>
                  <a:pt x="252" y="672"/>
                </a:lnTo>
                <a:lnTo>
                  <a:pt x="255" y="672"/>
                </a:lnTo>
                <a:lnTo>
                  <a:pt x="258" y="672"/>
                </a:lnTo>
                <a:lnTo>
                  <a:pt x="261" y="672"/>
                </a:lnTo>
                <a:lnTo>
                  <a:pt x="264" y="672"/>
                </a:lnTo>
                <a:lnTo>
                  <a:pt x="267" y="672"/>
                </a:lnTo>
                <a:lnTo>
                  <a:pt x="270" y="672"/>
                </a:lnTo>
              </a:path>
            </a:pathLst>
          </a:custGeom>
          <a:noFill/>
          <a:ln w="9525" cap="flat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07" name="Freeform 59"/>
          <p:cNvSpPr>
            <a:spLocks/>
          </p:cNvSpPr>
          <p:nvPr/>
        </p:nvSpPr>
        <p:spPr bwMode="auto">
          <a:xfrm>
            <a:off x="2863836" y="3346739"/>
            <a:ext cx="45873" cy="1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0"/>
              </a:cxn>
              <a:cxn ang="0">
                <a:pos x="6" y="0"/>
              </a:cxn>
              <a:cxn ang="0">
                <a:pos x="9" y="0"/>
              </a:cxn>
              <a:cxn ang="0">
                <a:pos x="12" y="0"/>
              </a:cxn>
              <a:cxn ang="0">
                <a:pos x="15" y="0"/>
              </a:cxn>
              <a:cxn ang="0">
                <a:pos x="18" y="0"/>
              </a:cxn>
              <a:cxn ang="0">
                <a:pos x="21" y="0"/>
              </a:cxn>
              <a:cxn ang="0">
                <a:pos x="24" y="0"/>
              </a:cxn>
              <a:cxn ang="0">
                <a:pos x="27" y="0"/>
              </a:cxn>
            </a:cxnLst>
            <a:rect l="0" t="0" r="r" b="b"/>
            <a:pathLst>
              <a:path w="27">
                <a:moveTo>
                  <a:pt x="0" y="0"/>
                </a:moveTo>
                <a:lnTo>
                  <a:pt x="3" y="0"/>
                </a:lnTo>
                <a:lnTo>
                  <a:pt x="6" y="0"/>
                </a:lnTo>
                <a:lnTo>
                  <a:pt x="9" y="0"/>
                </a:lnTo>
                <a:lnTo>
                  <a:pt x="12" y="0"/>
                </a:lnTo>
                <a:lnTo>
                  <a:pt x="15" y="0"/>
                </a:lnTo>
                <a:lnTo>
                  <a:pt x="18" y="0"/>
                </a:lnTo>
                <a:lnTo>
                  <a:pt x="21" y="0"/>
                </a:lnTo>
                <a:lnTo>
                  <a:pt x="24" y="0"/>
                </a:lnTo>
                <a:lnTo>
                  <a:pt x="27" y="0"/>
                </a:lnTo>
              </a:path>
            </a:pathLst>
          </a:custGeom>
          <a:noFill/>
          <a:ln w="9525" cap="flat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08" name="Freeform 60"/>
          <p:cNvSpPr>
            <a:spLocks/>
          </p:cNvSpPr>
          <p:nvPr/>
        </p:nvSpPr>
        <p:spPr bwMode="auto">
          <a:xfrm>
            <a:off x="825046" y="3346739"/>
            <a:ext cx="647316" cy="5098"/>
          </a:xfrm>
          <a:custGeom>
            <a:avLst/>
            <a:gdLst/>
            <a:ahLst/>
            <a:cxnLst>
              <a:cxn ang="0">
                <a:pos x="6" y="3"/>
              </a:cxn>
              <a:cxn ang="0">
                <a:pos x="15" y="3"/>
              </a:cxn>
              <a:cxn ang="0">
                <a:pos x="24" y="3"/>
              </a:cxn>
              <a:cxn ang="0">
                <a:pos x="33" y="3"/>
              </a:cxn>
              <a:cxn ang="0">
                <a:pos x="42" y="3"/>
              </a:cxn>
              <a:cxn ang="0">
                <a:pos x="51" y="3"/>
              </a:cxn>
              <a:cxn ang="0">
                <a:pos x="60" y="3"/>
              </a:cxn>
              <a:cxn ang="0">
                <a:pos x="69" y="3"/>
              </a:cxn>
              <a:cxn ang="0">
                <a:pos x="78" y="3"/>
              </a:cxn>
              <a:cxn ang="0">
                <a:pos x="87" y="3"/>
              </a:cxn>
              <a:cxn ang="0">
                <a:pos x="96" y="3"/>
              </a:cxn>
              <a:cxn ang="0">
                <a:pos x="105" y="3"/>
              </a:cxn>
              <a:cxn ang="0">
                <a:pos x="114" y="3"/>
              </a:cxn>
              <a:cxn ang="0">
                <a:pos x="123" y="3"/>
              </a:cxn>
              <a:cxn ang="0">
                <a:pos x="132" y="3"/>
              </a:cxn>
              <a:cxn ang="0">
                <a:pos x="141" y="3"/>
              </a:cxn>
              <a:cxn ang="0">
                <a:pos x="150" y="3"/>
              </a:cxn>
              <a:cxn ang="0">
                <a:pos x="159" y="3"/>
              </a:cxn>
              <a:cxn ang="0">
                <a:pos x="168" y="3"/>
              </a:cxn>
              <a:cxn ang="0">
                <a:pos x="177" y="3"/>
              </a:cxn>
              <a:cxn ang="0">
                <a:pos x="186" y="3"/>
              </a:cxn>
              <a:cxn ang="0">
                <a:pos x="195" y="3"/>
              </a:cxn>
              <a:cxn ang="0">
                <a:pos x="204" y="3"/>
              </a:cxn>
              <a:cxn ang="0">
                <a:pos x="213" y="3"/>
              </a:cxn>
              <a:cxn ang="0">
                <a:pos x="222" y="3"/>
              </a:cxn>
              <a:cxn ang="0">
                <a:pos x="231" y="3"/>
              </a:cxn>
              <a:cxn ang="0">
                <a:pos x="240" y="3"/>
              </a:cxn>
              <a:cxn ang="0">
                <a:pos x="249" y="3"/>
              </a:cxn>
              <a:cxn ang="0">
                <a:pos x="258" y="3"/>
              </a:cxn>
              <a:cxn ang="0">
                <a:pos x="267" y="3"/>
              </a:cxn>
              <a:cxn ang="0">
                <a:pos x="276" y="3"/>
              </a:cxn>
              <a:cxn ang="0">
                <a:pos x="285" y="3"/>
              </a:cxn>
              <a:cxn ang="0">
                <a:pos x="294" y="3"/>
              </a:cxn>
              <a:cxn ang="0">
                <a:pos x="303" y="0"/>
              </a:cxn>
              <a:cxn ang="0">
                <a:pos x="312" y="0"/>
              </a:cxn>
              <a:cxn ang="0">
                <a:pos x="321" y="0"/>
              </a:cxn>
              <a:cxn ang="0">
                <a:pos x="330" y="0"/>
              </a:cxn>
              <a:cxn ang="0">
                <a:pos x="339" y="0"/>
              </a:cxn>
              <a:cxn ang="0">
                <a:pos x="348" y="0"/>
              </a:cxn>
              <a:cxn ang="0">
                <a:pos x="357" y="0"/>
              </a:cxn>
              <a:cxn ang="0">
                <a:pos x="366" y="0"/>
              </a:cxn>
              <a:cxn ang="0">
                <a:pos x="375" y="0"/>
              </a:cxn>
            </a:cxnLst>
            <a:rect l="0" t="0" r="r" b="b"/>
            <a:pathLst>
              <a:path w="381" h="3">
                <a:moveTo>
                  <a:pt x="0" y="3"/>
                </a:moveTo>
                <a:lnTo>
                  <a:pt x="3" y="3"/>
                </a:lnTo>
                <a:lnTo>
                  <a:pt x="6" y="3"/>
                </a:lnTo>
                <a:lnTo>
                  <a:pt x="9" y="3"/>
                </a:lnTo>
                <a:lnTo>
                  <a:pt x="12" y="3"/>
                </a:lnTo>
                <a:lnTo>
                  <a:pt x="15" y="3"/>
                </a:lnTo>
                <a:lnTo>
                  <a:pt x="18" y="3"/>
                </a:lnTo>
                <a:lnTo>
                  <a:pt x="21" y="3"/>
                </a:lnTo>
                <a:lnTo>
                  <a:pt x="24" y="3"/>
                </a:lnTo>
                <a:lnTo>
                  <a:pt x="27" y="3"/>
                </a:lnTo>
                <a:lnTo>
                  <a:pt x="30" y="3"/>
                </a:lnTo>
                <a:lnTo>
                  <a:pt x="33" y="3"/>
                </a:lnTo>
                <a:lnTo>
                  <a:pt x="36" y="3"/>
                </a:lnTo>
                <a:lnTo>
                  <a:pt x="39" y="3"/>
                </a:lnTo>
                <a:lnTo>
                  <a:pt x="42" y="3"/>
                </a:lnTo>
                <a:lnTo>
                  <a:pt x="45" y="3"/>
                </a:lnTo>
                <a:lnTo>
                  <a:pt x="48" y="3"/>
                </a:lnTo>
                <a:lnTo>
                  <a:pt x="51" y="3"/>
                </a:lnTo>
                <a:lnTo>
                  <a:pt x="54" y="3"/>
                </a:lnTo>
                <a:lnTo>
                  <a:pt x="57" y="3"/>
                </a:lnTo>
                <a:lnTo>
                  <a:pt x="60" y="3"/>
                </a:lnTo>
                <a:lnTo>
                  <a:pt x="63" y="3"/>
                </a:lnTo>
                <a:lnTo>
                  <a:pt x="66" y="3"/>
                </a:lnTo>
                <a:lnTo>
                  <a:pt x="69" y="3"/>
                </a:lnTo>
                <a:lnTo>
                  <a:pt x="72" y="3"/>
                </a:lnTo>
                <a:lnTo>
                  <a:pt x="75" y="3"/>
                </a:lnTo>
                <a:lnTo>
                  <a:pt x="78" y="3"/>
                </a:lnTo>
                <a:lnTo>
                  <a:pt x="81" y="3"/>
                </a:lnTo>
                <a:lnTo>
                  <a:pt x="84" y="3"/>
                </a:lnTo>
                <a:lnTo>
                  <a:pt x="87" y="3"/>
                </a:lnTo>
                <a:lnTo>
                  <a:pt x="90" y="3"/>
                </a:lnTo>
                <a:lnTo>
                  <a:pt x="93" y="3"/>
                </a:lnTo>
                <a:lnTo>
                  <a:pt x="96" y="3"/>
                </a:lnTo>
                <a:lnTo>
                  <a:pt x="99" y="3"/>
                </a:lnTo>
                <a:lnTo>
                  <a:pt x="102" y="3"/>
                </a:lnTo>
                <a:lnTo>
                  <a:pt x="105" y="3"/>
                </a:lnTo>
                <a:lnTo>
                  <a:pt x="108" y="3"/>
                </a:lnTo>
                <a:lnTo>
                  <a:pt x="111" y="3"/>
                </a:lnTo>
                <a:lnTo>
                  <a:pt x="114" y="3"/>
                </a:lnTo>
                <a:lnTo>
                  <a:pt x="117" y="3"/>
                </a:lnTo>
                <a:lnTo>
                  <a:pt x="120" y="3"/>
                </a:lnTo>
                <a:lnTo>
                  <a:pt x="123" y="3"/>
                </a:lnTo>
                <a:lnTo>
                  <a:pt x="126" y="3"/>
                </a:lnTo>
                <a:lnTo>
                  <a:pt x="129" y="3"/>
                </a:lnTo>
                <a:lnTo>
                  <a:pt x="132" y="3"/>
                </a:lnTo>
                <a:lnTo>
                  <a:pt x="135" y="3"/>
                </a:lnTo>
                <a:lnTo>
                  <a:pt x="138" y="3"/>
                </a:lnTo>
                <a:lnTo>
                  <a:pt x="141" y="3"/>
                </a:lnTo>
                <a:lnTo>
                  <a:pt x="144" y="3"/>
                </a:lnTo>
                <a:lnTo>
                  <a:pt x="147" y="3"/>
                </a:lnTo>
                <a:lnTo>
                  <a:pt x="150" y="3"/>
                </a:lnTo>
                <a:lnTo>
                  <a:pt x="153" y="3"/>
                </a:lnTo>
                <a:lnTo>
                  <a:pt x="156" y="3"/>
                </a:lnTo>
                <a:lnTo>
                  <a:pt x="159" y="3"/>
                </a:lnTo>
                <a:lnTo>
                  <a:pt x="162" y="3"/>
                </a:lnTo>
                <a:lnTo>
                  <a:pt x="165" y="3"/>
                </a:lnTo>
                <a:lnTo>
                  <a:pt x="168" y="3"/>
                </a:lnTo>
                <a:lnTo>
                  <a:pt x="171" y="3"/>
                </a:lnTo>
                <a:lnTo>
                  <a:pt x="174" y="3"/>
                </a:lnTo>
                <a:lnTo>
                  <a:pt x="177" y="3"/>
                </a:lnTo>
                <a:lnTo>
                  <a:pt x="180" y="3"/>
                </a:lnTo>
                <a:lnTo>
                  <a:pt x="183" y="3"/>
                </a:lnTo>
                <a:lnTo>
                  <a:pt x="186" y="3"/>
                </a:lnTo>
                <a:lnTo>
                  <a:pt x="189" y="3"/>
                </a:lnTo>
                <a:lnTo>
                  <a:pt x="192" y="3"/>
                </a:lnTo>
                <a:lnTo>
                  <a:pt x="195" y="3"/>
                </a:lnTo>
                <a:lnTo>
                  <a:pt x="198" y="3"/>
                </a:lnTo>
                <a:lnTo>
                  <a:pt x="201" y="3"/>
                </a:lnTo>
                <a:lnTo>
                  <a:pt x="204" y="3"/>
                </a:lnTo>
                <a:lnTo>
                  <a:pt x="207" y="3"/>
                </a:lnTo>
                <a:lnTo>
                  <a:pt x="210" y="3"/>
                </a:lnTo>
                <a:lnTo>
                  <a:pt x="213" y="3"/>
                </a:lnTo>
                <a:lnTo>
                  <a:pt x="216" y="3"/>
                </a:lnTo>
                <a:lnTo>
                  <a:pt x="219" y="3"/>
                </a:lnTo>
                <a:lnTo>
                  <a:pt x="222" y="3"/>
                </a:lnTo>
                <a:lnTo>
                  <a:pt x="225" y="3"/>
                </a:lnTo>
                <a:lnTo>
                  <a:pt x="228" y="3"/>
                </a:lnTo>
                <a:lnTo>
                  <a:pt x="231" y="3"/>
                </a:lnTo>
                <a:lnTo>
                  <a:pt x="234" y="3"/>
                </a:lnTo>
                <a:lnTo>
                  <a:pt x="237" y="3"/>
                </a:lnTo>
                <a:lnTo>
                  <a:pt x="240" y="3"/>
                </a:lnTo>
                <a:lnTo>
                  <a:pt x="243" y="3"/>
                </a:lnTo>
                <a:lnTo>
                  <a:pt x="246" y="3"/>
                </a:lnTo>
                <a:lnTo>
                  <a:pt x="249" y="3"/>
                </a:lnTo>
                <a:lnTo>
                  <a:pt x="252" y="3"/>
                </a:lnTo>
                <a:lnTo>
                  <a:pt x="255" y="3"/>
                </a:lnTo>
                <a:lnTo>
                  <a:pt x="258" y="3"/>
                </a:lnTo>
                <a:lnTo>
                  <a:pt x="261" y="3"/>
                </a:lnTo>
                <a:lnTo>
                  <a:pt x="264" y="3"/>
                </a:lnTo>
                <a:lnTo>
                  <a:pt x="267" y="3"/>
                </a:lnTo>
                <a:lnTo>
                  <a:pt x="270" y="3"/>
                </a:lnTo>
                <a:lnTo>
                  <a:pt x="273" y="3"/>
                </a:lnTo>
                <a:lnTo>
                  <a:pt x="276" y="3"/>
                </a:lnTo>
                <a:lnTo>
                  <a:pt x="279" y="3"/>
                </a:lnTo>
                <a:lnTo>
                  <a:pt x="282" y="3"/>
                </a:lnTo>
                <a:lnTo>
                  <a:pt x="285" y="3"/>
                </a:lnTo>
                <a:lnTo>
                  <a:pt x="288" y="3"/>
                </a:lnTo>
                <a:lnTo>
                  <a:pt x="291" y="3"/>
                </a:lnTo>
                <a:lnTo>
                  <a:pt x="294" y="3"/>
                </a:lnTo>
                <a:lnTo>
                  <a:pt x="297" y="0"/>
                </a:lnTo>
                <a:lnTo>
                  <a:pt x="300" y="0"/>
                </a:lnTo>
                <a:lnTo>
                  <a:pt x="303" y="0"/>
                </a:lnTo>
                <a:lnTo>
                  <a:pt x="306" y="0"/>
                </a:lnTo>
                <a:lnTo>
                  <a:pt x="309" y="0"/>
                </a:lnTo>
                <a:lnTo>
                  <a:pt x="312" y="0"/>
                </a:lnTo>
                <a:lnTo>
                  <a:pt x="315" y="0"/>
                </a:lnTo>
                <a:lnTo>
                  <a:pt x="318" y="0"/>
                </a:lnTo>
                <a:lnTo>
                  <a:pt x="321" y="0"/>
                </a:lnTo>
                <a:lnTo>
                  <a:pt x="324" y="0"/>
                </a:lnTo>
                <a:lnTo>
                  <a:pt x="327" y="0"/>
                </a:lnTo>
                <a:lnTo>
                  <a:pt x="330" y="0"/>
                </a:lnTo>
                <a:lnTo>
                  <a:pt x="333" y="0"/>
                </a:lnTo>
                <a:lnTo>
                  <a:pt x="336" y="0"/>
                </a:lnTo>
                <a:lnTo>
                  <a:pt x="339" y="0"/>
                </a:lnTo>
                <a:lnTo>
                  <a:pt x="342" y="0"/>
                </a:lnTo>
                <a:lnTo>
                  <a:pt x="345" y="0"/>
                </a:lnTo>
                <a:lnTo>
                  <a:pt x="348" y="0"/>
                </a:lnTo>
                <a:lnTo>
                  <a:pt x="351" y="0"/>
                </a:lnTo>
                <a:lnTo>
                  <a:pt x="354" y="0"/>
                </a:lnTo>
                <a:lnTo>
                  <a:pt x="357" y="0"/>
                </a:lnTo>
                <a:lnTo>
                  <a:pt x="360" y="0"/>
                </a:lnTo>
                <a:lnTo>
                  <a:pt x="363" y="0"/>
                </a:lnTo>
                <a:lnTo>
                  <a:pt x="366" y="0"/>
                </a:lnTo>
                <a:lnTo>
                  <a:pt x="369" y="0"/>
                </a:lnTo>
                <a:lnTo>
                  <a:pt x="372" y="0"/>
                </a:lnTo>
                <a:lnTo>
                  <a:pt x="375" y="0"/>
                </a:lnTo>
                <a:lnTo>
                  <a:pt x="378" y="0"/>
                </a:lnTo>
                <a:lnTo>
                  <a:pt x="381" y="0"/>
                </a:lnTo>
              </a:path>
            </a:pathLst>
          </a:custGeom>
          <a:noFill/>
          <a:ln w="9525" cap="flat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09" name="Freeform 61"/>
          <p:cNvSpPr>
            <a:spLocks/>
          </p:cNvSpPr>
          <p:nvPr/>
        </p:nvSpPr>
        <p:spPr bwMode="auto">
          <a:xfrm>
            <a:off x="1472363" y="3341642"/>
            <a:ext cx="647316" cy="5098"/>
          </a:xfrm>
          <a:custGeom>
            <a:avLst/>
            <a:gdLst/>
            <a:ahLst/>
            <a:cxnLst>
              <a:cxn ang="0">
                <a:pos x="6" y="3"/>
              </a:cxn>
              <a:cxn ang="0">
                <a:pos x="15" y="3"/>
              </a:cxn>
              <a:cxn ang="0">
                <a:pos x="24" y="3"/>
              </a:cxn>
              <a:cxn ang="0">
                <a:pos x="33" y="3"/>
              </a:cxn>
              <a:cxn ang="0">
                <a:pos x="42" y="3"/>
              </a:cxn>
              <a:cxn ang="0">
                <a:pos x="51" y="3"/>
              </a:cxn>
              <a:cxn ang="0">
                <a:pos x="60" y="3"/>
              </a:cxn>
              <a:cxn ang="0">
                <a:pos x="69" y="3"/>
              </a:cxn>
              <a:cxn ang="0">
                <a:pos x="78" y="3"/>
              </a:cxn>
              <a:cxn ang="0">
                <a:pos x="87" y="3"/>
              </a:cxn>
              <a:cxn ang="0">
                <a:pos x="96" y="3"/>
              </a:cxn>
              <a:cxn ang="0">
                <a:pos x="105" y="3"/>
              </a:cxn>
              <a:cxn ang="0">
                <a:pos x="114" y="3"/>
              </a:cxn>
              <a:cxn ang="0">
                <a:pos x="123" y="3"/>
              </a:cxn>
              <a:cxn ang="0">
                <a:pos x="132" y="3"/>
              </a:cxn>
              <a:cxn ang="0">
                <a:pos x="141" y="3"/>
              </a:cxn>
              <a:cxn ang="0">
                <a:pos x="150" y="3"/>
              </a:cxn>
              <a:cxn ang="0">
                <a:pos x="159" y="3"/>
              </a:cxn>
              <a:cxn ang="0">
                <a:pos x="168" y="3"/>
              </a:cxn>
              <a:cxn ang="0">
                <a:pos x="177" y="3"/>
              </a:cxn>
              <a:cxn ang="0">
                <a:pos x="186" y="3"/>
              </a:cxn>
              <a:cxn ang="0">
                <a:pos x="195" y="3"/>
              </a:cxn>
              <a:cxn ang="0">
                <a:pos x="204" y="3"/>
              </a:cxn>
              <a:cxn ang="0">
                <a:pos x="213" y="3"/>
              </a:cxn>
              <a:cxn ang="0">
                <a:pos x="222" y="3"/>
              </a:cxn>
              <a:cxn ang="0">
                <a:pos x="231" y="3"/>
              </a:cxn>
              <a:cxn ang="0">
                <a:pos x="240" y="3"/>
              </a:cxn>
              <a:cxn ang="0">
                <a:pos x="249" y="3"/>
              </a:cxn>
              <a:cxn ang="0">
                <a:pos x="258" y="3"/>
              </a:cxn>
              <a:cxn ang="0">
                <a:pos x="267" y="3"/>
              </a:cxn>
              <a:cxn ang="0">
                <a:pos x="276" y="3"/>
              </a:cxn>
              <a:cxn ang="0">
                <a:pos x="285" y="3"/>
              </a:cxn>
              <a:cxn ang="0">
                <a:pos x="294" y="3"/>
              </a:cxn>
              <a:cxn ang="0">
                <a:pos x="303" y="3"/>
              </a:cxn>
              <a:cxn ang="0">
                <a:pos x="312" y="3"/>
              </a:cxn>
              <a:cxn ang="0">
                <a:pos x="321" y="3"/>
              </a:cxn>
              <a:cxn ang="0">
                <a:pos x="330" y="3"/>
              </a:cxn>
              <a:cxn ang="0">
                <a:pos x="339" y="3"/>
              </a:cxn>
              <a:cxn ang="0">
                <a:pos x="348" y="3"/>
              </a:cxn>
              <a:cxn ang="0">
                <a:pos x="357" y="3"/>
              </a:cxn>
              <a:cxn ang="0">
                <a:pos x="366" y="3"/>
              </a:cxn>
              <a:cxn ang="0">
                <a:pos x="375" y="3"/>
              </a:cxn>
            </a:cxnLst>
            <a:rect l="0" t="0" r="r" b="b"/>
            <a:pathLst>
              <a:path w="381" h="3">
                <a:moveTo>
                  <a:pt x="0" y="3"/>
                </a:moveTo>
                <a:lnTo>
                  <a:pt x="3" y="3"/>
                </a:lnTo>
                <a:lnTo>
                  <a:pt x="6" y="3"/>
                </a:lnTo>
                <a:lnTo>
                  <a:pt x="9" y="3"/>
                </a:lnTo>
                <a:lnTo>
                  <a:pt x="12" y="3"/>
                </a:lnTo>
                <a:lnTo>
                  <a:pt x="15" y="3"/>
                </a:lnTo>
                <a:lnTo>
                  <a:pt x="18" y="3"/>
                </a:lnTo>
                <a:lnTo>
                  <a:pt x="21" y="3"/>
                </a:lnTo>
                <a:lnTo>
                  <a:pt x="24" y="3"/>
                </a:lnTo>
                <a:lnTo>
                  <a:pt x="27" y="3"/>
                </a:lnTo>
                <a:lnTo>
                  <a:pt x="30" y="3"/>
                </a:lnTo>
                <a:lnTo>
                  <a:pt x="33" y="3"/>
                </a:lnTo>
                <a:lnTo>
                  <a:pt x="36" y="3"/>
                </a:lnTo>
                <a:lnTo>
                  <a:pt x="39" y="3"/>
                </a:lnTo>
                <a:lnTo>
                  <a:pt x="42" y="3"/>
                </a:lnTo>
                <a:lnTo>
                  <a:pt x="45" y="3"/>
                </a:lnTo>
                <a:lnTo>
                  <a:pt x="48" y="3"/>
                </a:lnTo>
                <a:lnTo>
                  <a:pt x="51" y="3"/>
                </a:lnTo>
                <a:lnTo>
                  <a:pt x="54" y="3"/>
                </a:lnTo>
                <a:lnTo>
                  <a:pt x="57" y="3"/>
                </a:lnTo>
                <a:lnTo>
                  <a:pt x="60" y="3"/>
                </a:lnTo>
                <a:lnTo>
                  <a:pt x="63" y="3"/>
                </a:lnTo>
                <a:lnTo>
                  <a:pt x="66" y="3"/>
                </a:lnTo>
                <a:lnTo>
                  <a:pt x="69" y="3"/>
                </a:lnTo>
                <a:lnTo>
                  <a:pt x="72" y="3"/>
                </a:lnTo>
                <a:lnTo>
                  <a:pt x="75" y="3"/>
                </a:lnTo>
                <a:lnTo>
                  <a:pt x="78" y="3"/>
                </a:lnTo>
                <a:lnTo>
                  <a:pt x="81" y="3"/>
                </a:lnTo>
                <a:lnTo>
                  <a:pt x="84" y="3"/>
                </a:lnTo>
                <a:lnTo>
                  <a:pt x="87" y="3"/>
                </a:lnTo>
                <a:lnTo>
                  <a:pt x="90" y="3"/>
                </a:lnTo>
                <a:lnTo>
                  <a:pt x="93" y="3"/>
                </a:lnTo>
                <a:lnTo>
                  <a:pt x="96" y="3"/>
                </a:lnTo>
                <a:lnTo>
                  <a:pt x="99" y="3"/>
                </a:lnTo>
                <a:lnTo>
                  <a:pt x="102" y="3"/>
                </a:lnTo>
                <a:lnTo>
                  <a:pt x="105" y="3"/>
                </a:lnTo>
                <a:lnTo>
                  <a:pt x="108" y="3"/>
                </a:lnTo>
                <a:lnTo>
                  <a:pt x="111" y="3"/>
                </a:lnTo>
                <a:lnTo>
                  <a:pt x="114" y="3"/>
                </a:lnTo>
                <a:lnTo>
                  <a:pt x="117" y="3"/>
                </a:lnTo>
                <a:lnTo>
                  <a:pt x="120" y="3"/>
                </a:lnTo>
                <a:lnTo>
                  <a:pt x="123" y="3"/>
                </a:lnTo>
                <a:lnTo>
                  <a:pt x="126" y="3"/>
                </a:lnTo>
                <a:lnTo>
                  <a:pt x="129" y="3"/>
                </a:lnTo>
                <a:lnTo>
                  <a:pt x="132" y="3"/>
                </a:lnTo>
                <a:lnTo>
                  <a:pt x="135" y="3"/>
                </a:lnTo>
                <a:lnTo>
                  <a:pt x="138" y="3"/>
                </a:lnTo>
                <a:lnTo>
                  <a:pt x="141" y="3"/>
                </a:lnTo>
                <a:lnTo>
                  <a:pt x="144" y="3"/>
                </a:lnTo>
                <a:lnTo>
                  <a:pt x="147" y="3"/>
                </a:lnTo>
                <a:lnTo>
                  <a:pt x="150" y="3"/>
                </a:lnTo>
                <a:lnTo>
                  <a:pt x="153" y="3"/>
                </a:lnTo>
                <a:lnTo>
                  <a:pt x="156" y="3"/>
                </a:lnTo>
                <a:lnTo>
                  <a:pt x="159" y="3"/>
                </a:lnTo>
                <a:lnTo>
                  <a:pt x="162" y="3"/>
                </a:lnTo>
                <a:lnTo>
                  <a:pt x="165" y="3"/>
                </a:lnTo>
                <a:lnTo>
                  <a:pt x="168" y="3"/>
                </a:lnTo>
                <a:lnTo>
                  <a:pt x="171" y="3"/>
                </a:lnTo>
                <a:lnTo>
                  <a:pt x="174" y="3"/>
                </a:lnTo>
                <a:lnTo>
                  <a:pt x="177" y="3"/>
                </a:lnTo>
                <a:lnTo>
                  <a:pt x="180" y="3"/>
                </a:lnTo>
                <a:lnTo>
                  <a:pt x="183" y="3"/>
                </a:lnTo>
                <a:lnTo>
                  <a:pt x="186" y="3"/>
                </a:lnTo>
                <a:lnTo>
                  <a:pt x="189" y="3"/>
                </a:lnTo>
                <a:lnTo>
                  <a:pt x="192" y="3"/>
                </a:lnTo>
                <a:lnTo>
                  <a:pt x="195" y="3"/>
                </a:lnTo>
                <a:lnTo>
                  <a:pt x="198" y="3"/>
                </a:lnTo>
                <a:lnTo>
                  <a:pt x="201" y="3"/>
                </a:lnTo>
                <a:lnTo>
                  <a:pt x="204" y="3"/>
                </a:lnTo>
                <a:lnTo>
                  <a:pt x="207" y="3"/>
                </a:lnTo>
                <a:lnTo>
                  <a:pt x="210" y="3"/>
                </a:lnTo>
                <a:lnTo>
                  <a:pt x="213" y="3"/>
                </a:lnTo>
                <a:lnTo>
                  <a:pt x="216" y="3"/>
                </a:lnTo>
                <a:lnTo>
                  <a:pt x="219" y="3"/>
                </a:lnTo>
                <a:lnTo>
                  <a:pt x="222" y="3"/>
                </a:lnTo>
                <a:lnTo>
                  <a:pt x="225" y="3"/>
                </a:lnTo>
                <a:lnTo>
                  <a:pt x="228" y="3"/>
                </a:lnTo>
                <a:lnTo>
                  <a:pt x="231" y="3"/>
                </a:lnTo>
                <a:lnTo>
                  <a:pt x="234" y="3"/>
                </a:lnTo>
                <a:lnTo>
                  <a:pt x="237" y="3"/>
                </a:lnTo>
                <a:lnTo>
                  <a:pt x="240" y="3"/>
                </a:lnTo>
                <a:lnTo>
                  <a:pt x="243" y="3"/>
                </a:lnTo>
                <a:lnTo>
                  <a:pt x="246" y="3"/>
                </a:lnTo>
                <a:lnTo>
                  <a:pt x="249" y="3"/>
                </a:lnTo>
                <a:lnTo>
                  <a:pt x="252" y="3"/>
                </a:lnTo>
                <a:lnTo>
                  <a:pt x="255" y="3"/>
                </a:lnTo>
                <a:lnTo>
                  <a:pt x="258" y="3"/>
                </a:lnTo>
                <a:lnTo>
                  <a:pt x="261" y="3"/>
                </a:lnTo>
                <a:lnTo>
                  <a:pt x="264" y="3"/>
                </a:lnTo>
                <a:lnTo>
                  <a:pt x="267" y="3"/>
                </a:lnTo>
                <a:lnTo>
                  <a:pt x="270" y="3"/>
                </a:lnTo>
                <a:lnTo>
                  <a:pt x="273" y="3"/>
                </a:lnTo>
                <a:lnTo>
                  <a:pt x="276" y="3"/>
                </a:lnTo>
                <a:lnTo>
                  <a:pt x="279" y="3"/>
                </a:lnTo>
                <a:lnTo>
                  <a:pt x="282" y="3"/>
                </a:lnTo>
                <a:lnTo>
                  <a:pt x="285" y="3"/>
                </a:lnTo>
                <a:lnTo>
                  <a:pt x="288" y="3"/>
                </a:lnTo>
                <a:lnTo>
                  <a:pt x="291" y="3"/>
                </a:lnTo>
                <a:lnTo>
                  <a:pt x="294" y="3"/>
                </a:lnTo>
                <a:lnTo>
                  <a:pt x="297" y="3"/>
                </a:lnTo>
                <a:lnTo>
                  <a:pt x="300" y="3"/>
                </a:lnTo>
                <a:lnTo>
                  <a:pt x="303" y="3"/>
                </a:lnTo>
                <a:lnTo>
                  <a:pt x="306" y="3"/>
                </a:lnTo>
                <a:lnTo>
                  <a:pt x="309" y="3"/>
                </a:lnTo>
                <a:lnTo>
                  <a:pt x="312" y="3"/>
                </a:lnTo>
                <a:lnTo>
                  <a:pt x="315" y="3"/>
                </a:lnTo>
                <a:lnTo>
                  <a:pt x="318" y="3"/>
                </a:lnTo>
                <a:lnTo>
                  <a:pt x="321" y="3"/>
                </a:lnTo>
                <a:lnTo>
                  <a:pt x="324" y="3"/>
                </a:lnTo>
                <a:lnTo>
                  <a:pt x="327" y="3"/>
                </a:lnTo>
                <a:lnTo>
                  <a:pt x="330" y="3"/>
                </a:lnTo>
                <a:lnTo>
                  <a:pt x="333" y="3"/>
                </a:lnTo>
                <a:lnTo>
                  <a:pt x="336" y="3"/>
                </a:lnTo>
                <a:lnTo>
                  <a:pt x="339" y="3"/>
                </a:lnTo>
                <a:lnTo>
                  <a:pt x="342" y="3"/>
                </a:lnTo>
                <a:lnTo>
                  <a:pt x="345" y="3"/>
                </a:lnTo>
                <a:lnTo>
                  <a:pt x="348" y="3"/>
                </a:lnTo>
                <a:lnTo>
                  <a:pt x="351" y="3"/>
                </a:lnTo>
                <a:lnTo>
                  <a:pt x="354" y="3"/>
                </a:lnTo>
                <a:lnTo>
                  <a:pt x="357" y="3"/>
                </a:lnTo>
                <a:lnTo>
                  <a:pt x="360" y="3"/>
                </a:lnTo>
                <a:lnTo>
                  <a:pt x="363" y="3"/>
                </a:lnTo>
                <a:lnTo>
                  <a:pt x="366" y="3"/>
                </a:lnTo>
                <a:lnTo>
                  <a:pt x="369" y="3"/>
                </a:lnTo>
                <a:lnTo>
                  <a:pt x="372" y="3"/>
                </a:lnTo>
                <a:lnTo>
                  <a:pt x="375" y="3"/>
                </a:lnTo>
                <a:lnTo>
                  <a:pt x="378" y="0"/>
                </a:lnTo>
                <a:lnTo>
                  <a:pt x="381" y="0"/>
                </a:lnTo>
              </a:path>
            </a:pathLst>
          </a:custGeom>
          <a:noFill/>
          <a:ln w="9525" cap="flat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10" name="Freeform 62"/>
          <p:cNvSpPr>
            <a:spLocks/>
          </p:cNvSpPr>
          <p:nvPr/>
        </p:nvSpPr>
        <p:spPr bwMode="auto">
          <a:xfrm>
            <a:off x="2119678" y="3331448"/>
            <a:ext cx="647316" cy="15291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15" y="6"/>
              </a:cxn>
              <a:cxn ang="0">
                <a:pos x="24" y="6"/>
              </a:cxn>
              <a:cxn ang="0">
                <a:pos x="33" y="6"/>
              </a:cxn>
              <a:cxn ang="0">
                <a:pos x="42" y="3"/>
              </a:cxn>
              <a:cxn ang="0">
                <a:pos x="51" y="3"/>
              </a:cxn>
              <a:cxn ang="0">
                <a:pos x="60" y="3"/>
              </a:cxn>
              <a:cxn ang="0">
                <a:pos x="69" y="3"/>
              </a:cxn>
              <a:cxn ang="0">
                <a:pos x="78" y="0"/>
              </a:cxn>
              <a:cxn ang="0">
                <a:pos x="87" y="0"/>
              </a:cxn>
              <a:cxn ang="0">
                <a:pos x="96" y="0"/>
              </a:cxn>
              <a:cxn ang="0">
                <a:pos x="105" y="0"/>
              </a:cxn>
              <a:cxn ang="0">
                <a:pos x="114" y="0"/>
              </a:cxn>
              <a:cxn ang="0">
                <a:pos x="123" y="0"/>
              </a:cxn>
              <a:cxn ang="0">
                <a:pos x="132" y="0"/>
              </a:cxn>
              <a:cxn ang="0">
                <a:pos x="141" y="3"/>
              </a:cxn>
              <a:cxn ang="0">
                <a:pos x="150" y="3"/>
              </a:cxn>
              <a:cxn ang="0">
                <a:pos x="159" y="3"/>
              </a:cxn>
              <a:cxn ang="0">
                <a:pos x="168" y="3"/>
              </a:cxn>
              <a:cxn ang="0">
                <a:pos x="177" y="6"/>
              </a:cxn>
              <a:cxn ang="0">
                <a:pos x="186" y="6"/>
              </a:cxn>
              <a:cxn ang="0">
                <a:pos x="195" y="6"/>
              </a:cxn>
              <a:cxn ang="0">
                <a:pos x="204" y="6"/>
              </a:cxn>
              <a:cxn ang="0">
                <a:pos x="213" y="6"/>
              </a:cxn>
              <a:cxn ang="0">
                <a:pos x="222" y="9"/>
              </a:cxn>
              <a:cxn ang="0">
                <a:pos x="231" y="9"/>
              </a:cxn>
              <a:cxn ang="0">
                <a:pos x="240" y="9"/>
              </a:cxn>
              <a:cxn ang="0">
                <a:pos x="249" y="9"/>
              </a:cxn>
              <a:cxn ang="0">
                <a:pos x="258" y="9"/>
              </a:cxn>
              <a:cxn ang="0">
                <a:pos x="267" y="9"/>
              </a:cxn>
              <a:cxn ang="0">
                <a:pos x="276" y="9"/>
              </a:cxn>
              <a:cxn ang="0">
                <a:pos x="285" y="9"/>
              </a:cxn>
              <a:cxn ang="0">
                <a:pos x="294" y="9"/>
              </a:cxn>
              <a:cxn ang="0">
                <a:pos x="303" y="9"/>
              </a:cxn>
              <a:cxn ang="0">
                <a:pos x="312" y="9"/>
              </a:cxn>
              <a:cxn ang="0">
                <a:pos x="321" y="9"/>
              </a:cxn>
              <a:cxn ang="0">
                <a:pos x="330" y="9"/>
              </a:cxn>
              <a:cxn ang="0">
                <a:pos x="339" y="9"/>
              </a:cxn>
              <a:cxn ang="0">
                <a:pos x="348" y="9"/>
              </a:cxn>
              <a:cxn ang="0">
                <a:pos x="357" y="9"/>
              </a:cxn>
              <a:cxn ang="0">
                <a:pos x="366" y="9"/>
              </a:cxn>
              <a:cxn ang="0">
                <a:pos x="375" y="9"/>
              </a:cxn>
            </a:cxnLst>
            <a:rect l="0" t="0" r="r" b="b"/>
            <a:pathLst>
              <a:path w="381" h="9">
                <a:moveTo>
                  <a:pt x="0" y="6"/>
                </a:moveTo>
                <a:lnTo>
                  <a:pt x="3" y="6"/>
                </a:lnTo>
                <a:lnTo>
                  <a:pt x="6" y="6"/>
                </a:lnTo>
                <a:lnTo>
                  <a:pt x="9" y="6"/>
                </a:lnTo>
                <a:lnTo>
                  <a:pt x="12" y="6"/>
                </a:lnTo>
                <a:lnTo>
                  <a:pt x="15" y="6"/>
                </a:lnTo>
                <a:lnTo>
                  <a:pt x="18" y="6"/>
                </a:lnTo>
                <a:lnTo>
                  <a:pt x="21" y="6"/>
                </a:lnTo>
                <a:lnTo>
                  <a:pt x="24" y="6"/>
                </a:lnTo>
                <a:lnTo>
                  <a:pt x="27" y="6"/>
                </a:lnTo>
                <a:lnTo>
                  <a:pt x="30" y="6"/>
                </a:lnTo>
                <a:lnTo>
                  <a:pt x="33" y="6"/>
                </a:lnTo>
                <a:lnTo>
                  <a:pt x="36" y="3"/>
                </a:lnTo>
                <a:lnTo>
                  <a:pt x="39" y="3"/>
                </a:lnTo>
                <a:lnTo>
                  <a:pt x="42" y="3"/>
                </a:lnTo>
                <a:lnTo>
                  <a:pt x="45" y="3"/>
                </a:lnTo>
                <a:lnTo>
                  <a:pt x="48" y="3"/>
                </a:lnTo>
                <a:lnTo>
                  <a:pt x="51" y="3"/>
                </a:lnTo>
                <a:lnTo>
                  <a:pt x="54" y="3"/>
                </a:lnTo>
                <a:lnTo>
                  <a:pt x="57" y="3"/>
                </a:lnTo>
                <a:lnTo>
                  <a:pt x="60" y="3"/>
                </a:lnTo>
                <a:lnTo>
                  <a:pt x="63" y="3"/>
                </a:lnTo>
                <a:lnTo>
                  <a:pt x="66" y="3"/>
                </a:lnTo>
                <a:lnTo>
                  <a:pt x="69" y="3"/>
                </a:lnTo>
                <a:lnTo>
                  <a:pt x="72" y="3"/>
                </a:lnTo>
                <a:lnTo>
                  <a:pt x="75" y="3"/>
                </a:lnTo>
                <a:lnTo>
                  <a:pt x="78" y="0"/>
                </a:lnTo>
                <a:lnTo>
                  <a:pt x="81" y="0"/>
                </a:lnTo>
                <a:lnTo>
                  <a:pt x="84" y="0"/>
                </a:lnTo>
                <a:lnTo>
                  <a:pt x="87" y="0"/>
                </a:lnTo>
                <a:lnTo>
                  <a:pt x="90" y="0"/>
                </a:lnTo>
                <a:lnTo>
                  <a:pt x="93" y="0"/>
                </a:lnTo>
                <a:lnTo>
                  <a:pt x="96" y="0"/>
                </a:lnTo>
                <a:lnTo>
                  <a:pt x="99" y="0"/>
                </a:lnTo>
                <a:lnTo>
                  <a:pt x="102" y="0"/>
                </a:lnTo>
                <a:lnTo>
                  <a:pt x="105" y="0"/>
                </a:lnTo>
                <a:lnTo>
                  <a:pt x="108" y="0"/>
                </a:lnTo>
                <a:lnTo>
                  <a:pt x="111" y="0"/>
                </a:lnTo>
                <a:lnTo>
                  <a:pt x="114" y="0"/>
                </a:lnTo>
                <a:lnTo>
                  <a:pt x="117" y="0"/>
                </a:lnTo>
                <a:lnTo>
                  <a:pt x="120" y="0"/>
                </a:lnTo>
                <a:lnTo>
                  <a:pt x="123" y="0"/>
                </a:lnTo>
                <a:lnTo>
                  <a:pt x="126" y="0"/>
                </a:lnTo>
                <a:lnTo>
                  <a:pt x="129" y="0"/>
                </a:lnTo>
                <a:lnTo>
                  <a:pt x="132" y="0"/>
                </a:lnTo>
                <a:lnTo>
                  <a:pt x="135" y="3"/>
                </a:lnTo>
                <a:lnTo>
                  <a:pt x="138" y="3"/>
                </a:lnTo>
                <a:lnTo>
                  <a:pt x="141" y="3"/>
                </a:lnTo>
                <a:lnTo>
                  <a:pt x="144" y="3"/>
                </a:lnTo>
                <a:lnTo>
                  <a:pt x="147" y="3"/>
                </a:lnTo>
                <a:lnTo>
                  <a:pt x="150" y="3"/>
                </a:lnTo>
                <a:lnTo>
                  <a:pt x="153" y="3"/>
                </a:lnTo>
                <a:lnTo>
                  <a:pt x="156" y="3"/>
                </a:lnTo>
                <a:lnTo>
                  <a:pt x="159" y="3"/>
                </a:lnTo>
                <a:lnTo>
                  <a:pt x="162" y="3"/>
                </a:lnTo>
                <a:lnTo>
                  <a:pt x="165" y="3"/>
                </a:lnTo>
                <a:lnTo>
                  <a:pt x="168" y="3"/>
                </a:lnTo>
                <a:lnTo>
                  <a:pt x="171" y="3"/>
                </a:lnTo>
                <a:lnTo>
                  <a:pt x="174" y="3"/>
                </a:lnTo>
                <a:lnTo>
                  <a:pt x="177" y="6"/>
                </a:lnTo>
                <a:lnTo>
                  <a:pt x="180" y="6"/>
                </a:lnTo>
                <a:lnTo>
                  <a:pt x="183" y="6"/>
                </a:lnTo>
                <a:lnTo>
                  <a:pt x="186" y="6"/>
                </a:lnTo>
                <a:lnTo>
                  <a:pt x="189" y="6"/>
                </a:lnTo>
                <a:lnTo>
                  <a:pt x="192" y="6"/>
                </a:lnTo>
                <a:lnTo>
                  <a:pt x="195" y="6"/>
                </a:lnTo>
                <a:lnTo>
                  <a:pt x="198" y="6"/>
                </a:lnTo>
                <a:lnTo>
                  <a:pt x="201" y="6"/>
                </a:lnTo>
                <a:lnTo>
                  <a:pt x="204" y="6"/>
                </a:lnTo>
                <a:lnTo>
                  <a:pt x="207" y="6"/>
                </a:lnTo>
                <a:lnTo>
                  <a:pt x="210" y="6"/>
                </a:lnTo>
                <a:lnTo>
                  <a:pt x="213" y="6"/>
                </a:lnTo>
                <a:lnTo>
                  <a:pt x="216" y="9"/>
                </a:lnTo>
                <a:lnTo>
                  <a:pt x="219" y="9"/>
                </a:lnTo>
                <a:lnTo>
                  <a:pt x="222" y="9"/>
                </a:lnTo>
                <a:lnTo>
                  <a:pt x="225" y="9"/>
                </a:lnTo>
                <a:lnTo>
                  <a:pt x="228" y="9"/>
                </a:lnTo>
                <a:lnTo>
                  <a:pt x="231" y="9"/>
                </a:lnTo>
                <a:lnTo>
                  <a:pt x="234" y="9"/>
                </a:lnTo>
                <a:lnTo>
                  <a:pt x="237" y="9"/>
                </a:lnTo>
                <a:lnTo>
                  <a:pt x="240" y="9"/>
                </a:lnTo>
                <a:lnTo>
                  <a:pt x="243" y="9"/>
                </a:lnTo>
                <a:lnTo>
                  <a:pt x="246" y="9"/>
                </a:lnTo>
                <a:lnTo>
                  <a:pt x="249" y="9"/>
                </a:lnTo>
                <a:lnTo>
                  <a:pt x="252" y="9"/>
                </a:lnTo>
                <a:lnTo>
                  <a:pt x="255" y="9"/>
                </a:lnTo>
                <a:lnTo>
                  <a:pt x="258" y="9"/>
                </a:lnTo>
                <a:lnTo>
                  <a:pt x="261" y="9"/>
                </a:lnTo>
                <a:lnTo>
                  <a:pt x="264" y="9"/>
                </a:lnTo>
                <a:lnTo>
                  <a:pt x="267" y="9"/>
                </a:lnTo>
                <a:lnTo>
                  <a:pt x="270" y="9"/>
                </a:lnTo>
                <a:lnTo>
                  <a:pt x="273" y="9"/>
                </a:lnTo>
                <a:lnTo>
                  <a:pt x="276" y="9"/>
                </a:lnTo>
                <a:lnTo>
                  <a:pt x="279" y="9"/>
                </a:lnTo>
                <a:lnTo>
                  <a:pt x="282" y="9"/>
                </a:lnTo>
                <a:lnTo>
                  <a:pt x="285" y="9"/>
                </a:lnTo>
                <a:lnTo>
                  <a:pt x="288" y="9"/>
                </a:lnTo>
                <a:lnTo>
                  <a:pt x="291" y="9"/>
                </a:lnTo>
                <a:lnTo>
                  <a:pt x="294" y="9"/>
                </a:lnTo>
                <a:lnTo>
                  <a:pt x="297" y="9"/>
                </a:lnTo>
                <a:lnTo>
                  <a:pt x="300" y="9"/>
                </a:lnTo>
                <a:lnTo>
                  <a:pt x="303" y="9"/>
                </a:lnTo>
                <a:lnTo>
                  <a:pt x="306" y="9"/>
                </a:lnTo>
                <a:lnTo>
                  <a:pt x="309" y="9"/>
                </a:lnTo>
                <a:lnTo>
                  <a:pt x="312" y="9"/>
                </a:lnTo>
                <a:lnTo>
                  <a:pt x="315" y="9"/>
                </a:lnTo>
                <a:lnTo>
                  <a:pt x="318" y="9"/>
                </a:lnTo>
                <a:lnTo>
                  <a:pt x="321" y="9"/>
                </a:lnTo>
                <a:lnTo>
                  <a:pt x="324" y="9"/>
                </a:lnTo>
                <a:lnTo>
                  <a:pt x="327" y="9"/>
                </a:lnTo>
                <a:lnTo>
                  <a:pt x="330" y="9"/>
                </a:lnTo>
                <a:lnTo>
                  <a:pt x="333" y="9"/>
                </a:lnTo>
                <a:lnTo>
                  <a:pt x="336" y="9"/>
                </a:lnTo>
                <a:lnTo>
                  <a:pt x="339" y="9"/>
                </a:lnTo>
                <a:lnTo>
                  <a:pt x="342" y="9"/>
                </a:lnTo>
                <a:lnTo>
                  <a:pt x="345" y="9"/>
                </a:lnTo>
                <a:lnTo>
                  <a:pt x="348" y="9"/>
                </a:lnTo>
                <a:lnTo>
                  <a:pt x="351" y="9"/>
                </a:lnTo>
                <a:lnTo>
                  <a:pt x="354" y="9"/>
                </a:lnTo>
                <a:lnTo>
                  <a:pt x="357" y="9"/>
                </a:lnTo>
                <a:lnTo>
                  <a:pt x="360" y="9"/>
                </a:lnTo>
                <a:lnTo>
                  <a:pt x="363" y="9"/>
                </a:lnTo>
                <a:lnTo>
                  <a:pt x="366" y="9"/>
                </a:lnTo>
                <a:lnTo>
                  <a:pt x="369" y="9"/>
                </a:lnTo>
                <a:lnTo>
                  <a:pt x="372" y="9"/>
                </a:lnTo>
                <a:lnTo>
                  <a:pt x="375" y="9"/>
                </a:lnTo>
                <a:lnTo>
                  <a:pt x="378" y="9"/>
                </a:lnTo>
                <a:lnTo>
                  <a:pt x="381" y="9"/>
                </a:lnTo>
              </a:path>
            </a:pathLst>
          </a:custGeom>
          <a:noFill/>
          <a:ln w="9525" cap="flat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11" name="Freeform 63"/>
          <p:cNvSpPr>
            <a:spLocks/>
          </p:cNvSpPr>
          <p:nvPr/>
        </p:nvSpPr>
        <p:spPr bwMode="auto">
          <a:xfrm>
            <a:off x="2766994" y="3346739"/>
            <a:ext cx="142715" cy="1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0"/>
              </a:cxn>
              <a:cxn ang="0">
                <a:pos x="6" y="0"/>
              </a:cxn>
              <a:cxn ang="0">
                <a:pos x="9" y="0"/>
              </a:cxn>
              <a:cxn ang="0">
                <a:pos x="12" y="0"/>
              </a:cxn>
              <a:cxn ang="0">
                <a:pos x="15" y="0"/>
              </a:cxn>
              <a:cxn ang="0">
                <a:pos x="18" y="0"/>
              </a:cxn>
              <a:cxn ang="0">
                <a:pos x="21" y="0"/>
              </a:cxn>
              <a:cxn ang="0">
                <a:pos x="24" y="0"/>
              </a:cxn>
              <a:cxn ang="0">
                <a:pos x="27" y="0"/>
              </a:cxn>
              <a:cxn ang="0">
                <a:pos x="30" y="0"/>
              </a:cxn>
              <a:cxn ang="0">
                <a:pos x="33" y="0"/>
              </a:cxn>
              <a:cxn ang="0">
                <a:pos x="36" y="0"/>
              </a:cxn>
              <a:cxn ang="0">
                <a:pos x="39" y="0"/>
              </a:cxn>
              <a:cxn ang="0">
                <a:pos x="42" y="0"/>
              </a:cxn>
              <a:cxn ang="0">
                <a:pos x="45" y="0"/>
              </a:cxn>
              <a:cxn ang="0">
                <a:pos x="48" y="0"/>
              </a:cxn>
              <a:cxn ang="0">
                <a:pos x="51" y="0"/>
              </a:cxn>
              <a:cxn ang="0">
                <a:pos x="54" y="0"/>
              </a:cxn>
              <a:cxn ang="0">
                <a:pos x="57" y="0"/>
              </a:cxn>
              <a:cxn ang="0">
                <a:pos x="60" y="0"/>
              </a:cxn>
              <a:cxn ang="0">
                <a:pos x="63" y="0"/>
              </a:cxn>
              <a:cxn ang="0">
                <a:pos x="66" y="0"/>
              </a:cxn>
              <a:cxn ang="0">
                <a:pos x="69" y="0"/>
              </a:cxn>
              <a:cxn ang="0">
                <a:pos x="72" y="0"/>
              </a:cxn>
              <a:cxn ang="0">
                <a:pos x="75" y="0"/>
              </a:cxn>
              <a:cxn ang="0">
                <a:pos x="78" y="0"/>
              </a:cxn>
              <a:cxn ang="0">
                <a:pos x="81" y="0"/>
              </a:cxn>
              <a:cxn ang="0">
                <a:pos x="84" y="0"/>
              </a:cxn>
            </a:cxnLst>
            <a:rect l="0" t="0" r="r" b="b"/>
            <a:pathLst>
              <a:path w="84">
                <a:moveTo>
                  <a:pt x="0" y="0"/>
                </a:moveTo>
                <a:lnTo>
                  <a:pt x="3" y="0"/>
                </a:lnTo>
                <a:lnTo>
                  <a:pt x="6" y="0"/>
                </a:lnTo>
                <a:lnTo>
                  <a:pt x="9" y="0"/>
                </a:lnTo>
                <a:lnTo>
                  <a:pt x="12" y="0"/>
                </a:lnTo>
                <a:lnTo>
                  <a:pt x="15" y="0"/>
                </a:lnTo>
                <a:lnTo>
                  <a:pt x="18" y="0"/>
                </a:lnTo>
                <a:lnTo>
                  <a:pt x="21" y="0"/>
                </a:lnTo>
                <a:lnTo>
                  <a:pt x="24" y="0"/>
                </a:lnTo>
                <a:lnTo>
                  <a:pt x="27" y="0"/>
                </a:lnTo>
                <a:lnTo>
                  <a:pt x="30" y="0"/>
                </a:lnTo>
                <a:lnTo>
                  <a:pt x="33" y="0"/>
                </a:lnTo>
                <a:lnTo>
                  <a:pt x="36" y="0"/>
                </a:lnTo>
                <a:lnTo>
                  <a:pt x="39" y="0"/>
                </a:lnTo>
                <a:lnTo>
                  <a:pt x="42" y="0"/>
                </a:lnTo>
                <a:lnTo>
                  <a:pt x="45" y="0"/>
                </a:lnTo>
                <a:lnTo>
                  <a:pt x="48" y="0"/>
                </a:lnTo>
                <a:lnTo>
                  <a:pt x="51" y="0"/>
                </a:lnTo>
                <a:lnTo>
                  <a:pt x="54" y="0"/>
                </a:lnTo>
                <a:lnTo>
                  <a:pt x="57" y="0"/>
                </a:lnTo>
                <a:lnTo>
                  <a:pt x="60" y="0"/>
                </a:lnTo>
                <a:lnTo>
                  <a:pt x="63" y="0"/>
                </a:lnTo>
                <a:lnTo>
                  <a:pt x="66" y="0"/>
                </a:lnTo>
                <a:lnTo>
                  <a:pt x="69" y="0"/>
                </a:lnTo>
                <a:lnTo>
                  <a:pt x="72" y="0"/>
                </a:lnTo>
                <a:lnTo>
                  <a:pt x="75" y="0"/>
                </a:lnTo>
                <a:lnTo>
                  <a:pt x="78" y="0"/>
                </a:lnTo>
                <a:lnTo>
                  <a:pt x="81" y="0"/>
                </a:lnTo>
                <a:lnTo>
                  <a:pt x="84" y="0"/>
                </a:lnTo>
              </a:path>
            </a:pathLst>
          </a:custGeom>
          <a:noFill/>
          <a:ln w="9525" cap="flat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12" name="Freeform 64"/>
          <p:cNvSpPr>
            <a:spLocks/>
          </p:cNvSpPr>
          <p:nvPr/>
        </p:nvSpPr>
        <p:spPr bwMode="auto">
          <a:xfrm>
            <a:off x="825046" y="3346739"/>
            <a:ext cx="647316" cy="5098"/>
          </a:xfrm>
          <a:custGeom>
            <a:avLst/>
            <a:gdLst/>
            <a:ahLst/>
            <a:cxnLst>
              <a:cxn ang="0">
                <a:pos x="6" y="3"/>
              </a:cxn>
              <a:cxn ang="0">
                <a:pos x="15" y="3"/>
              </a:cxn>
              <a:cxn ang="0">
                <a:pos x="24" y="3"/>
              </a:cxn>
              <a:cxn ang="0">
                <a:pos x="33" y="3"/>
              </a:cxn>
              <a:cxn ang="0">
                <a:pos x="42" y="3"/>
              </a:cxn>
              <a:cxn ang="0">
                <a:pos x="51" y="3"/>
              </a:cxn>
              <a:cxn ang="0">
                <a:pos x="60" y="3"/>
              </a:cxn>
              <a:cxn ang="0">
                <a:pos x="69" y="3"/>
              </a:cxn>
              <a:cxn ang="0">
                <a:pos x="78" y="3"/>
              </a:cxn>
              <a:cxn ang="0">
                <a:pos x="87" y="3"/>
              </a:cxn>
              <a:cxn ang="0">
                <a:pos x="96" y="3"/>
              </a:cxn>
              <a:cxn ang="0">
                <a:pos x="105" y="3"/>
              </a:cxn>
              <a:cxn ang="0">
                <a:pos x="114" y="3"/>
              </a:cxn>
              <a:cxn ang="0">
                <a:pos x="123" y="3"/>
              </a:cxn>
              <a:cxn ang="0">
                <a:pos x="132" y="3"/>
              </a:cxn>
              <a:cxn ang="0">
                <a:pos x="141" y="3"/>
              </a:cxn>
              <a:cxn ang="0">
                <a:pos x="150" y="3"/>
              </a:cxn>
              <a:cxn ang="0">
                <a:pos x="159" y="3"/>
              </a:cxn>
              <a:cxn ang="0">
                <a:pos x="168" y="3"/>
              </a:cxn>
              <a:cxn ang="0">
                <a:pos x="177" y="3"/>
              </a:cxn>
              <a:cxn ang="0">
                <a:pos x="186" y="3"/>
              </a:cxn>
              <a:cxn ang="0">
                <a:pos x="195" y="3"/>
              </a:cxn>
              <a:cxn ang="0">
                <a:pos x="204" y="3"/>
              </a:cxn>
              <a:cxn ang="0">
                <a:pos x="213" y="3"/>
              </a:cxn>
              <a:cxn ang="0">
                <a:pos x="222" y="3"/>
              </a:cxn>
              <a:cxn ang="0">
                <a:pos x="231" y="3"/>
              </a:cxn>
              <a:cxn ang="0">
                <a:pos x="240" y="3"/>
              </a:cxn>
              <a:cxn ang="0">
                <a:pos x="249" y="3"/>
              </a:cxn>
              <a:cxn ang="0">
                <a:pos x="258" y="0"/>
              </a:cxn>
              <a:cxn ang="0">
                <a:pos x="267" y="0"/>
              </a:cxn>
              <a:cxn ang="0">
                <a:pos x="276" y="0"/>
              </a:cxn>
              <a:cxn ang="0">
                <a:pos x="285" y="0"/>
              </a:cxn>
              <a:cxn ang="0">
                <a:pos x="294" y="0"/>
              </a:cxn>
              <a:cxn ang="0">
                <a:pos x="303" y="0"/>
              </a:cxn>
              <a:cxn ang="0">
                <a:pos x="312" y="0"/>
              </a:cxn>
              <a:cxn ang="0">
                <a:pos x="321" y="0"/>
              </a:cxn>
              <a:cxn ang="0">
                <a:pos x="330" y="0"/>
              </a:cxn>
              <a:cxn ang="0">
                <a:pos x="339" y="0"/>
              </a:cxn>
              <a:cxn ang="0">
                <a:pos x="348" y="0"/>
              </a:cxn>
              <a:cxn ang="0">
                <a:pos x="357" y="0"/>
              </a:cxn>
              <a:cxn ang="0">
                <a:pos x="366" y="0"/>
              </a:cxn>
              <a:cxn ang="0">
                <a:pos x="375" y="0"/>
              </a:cxn>
            </a:cxnLst>
            <a:rect l="0" t="0" r="r" b="b"/>
            <a:pathLst>
              <a:path w="381" h="3">
                <a:moveTo>
                  <a:pt x="0" y="3"/>
                </a:moveTo>
                <a:lnTo>
                  <a:pt x="3" y="3"/>
                </a:lnTo>
                <a:lnTo>
                  <a:pt x="6" y="3"/>
                </a:lnTo>
                <a:lnTo>
                  <a:pt x="9" y="3"/>
                </a:lnTo>
                <a:lnTo>
                  <a:pt x="12" y="3"/>
                </a:lnTo>
                <a:lnTo>
                  <a:pt x="15" y="3"/>
                </a:lnTo>
                <a:lnTo>
                  <a:pt x="18" y="3"/>
                </a:lnTo>
                <a:lnTo>
                  <a:pt x="21" y="3"/>
                </a:lnTo>
                <a:lnTo>
                  <a:pt x="24" y="3"/>
                </a:lnTo>
                <a:lnTo>
                  <a:pt x="27" y="3"/>
                </a:lnTo>
                <a:lnTo>
                  <a:pt x="30" y="3"/>
                </a:lnTo>
                <a:lnTo>
                  <a:pt x="33" y="3"/>
                </a:lnTo>
                <a:lnTo>
                  <a:pt x="36" y="3"/>
                </a:lnTo>
                <a:lnTo>
                  <a:pt x="39" y="3"/>
                </a:lnTo>
                <a:lnTo>
                  <a:pt x="42" y="3"/>
                </a:lnTo>
                <a:lnTo>
                  <a:pt x="45" y="3"/>
                </a:lnTo>
                <a:lnTo>
                  <a:pt x="48" y="3"/>
                </a:lnTo>
                <a:lnTo>
                  <a:pt x="51" y="3"/>
                </a:lnTo>
                <a:lnTo>
                  <a:pt x="54" y="3"/>
                </a:lnTo>
                <a:lnTo>
                  <a:pt x="57" y="3"/>
                </a:lnTo>
                <a:lnTo>
                  <a:pt x="60" y="3"/>
                </a:lnTo>
                <a:lnTo>
                  <a:pt x="63" y="3"/>
                </a:lnTo>
                <a:lnTo>
                  <a:pt x="66" y="3"/>
                </a:lnTo>
                <a:lnTo>
                  <a:pt x="69" y="3"/>
                </a:lnTo>
                <a:lnTo>
                  <a:pt x="72" y="3"/>
                </a:lnTo>
                <a:lnTo>
                  <a:pt x="75" y="3"/>
                </a:lnTo>
                <a:lnTo>
                  <a:pt x="78" y="3"/>
                </a:lnTo>
                <a:lnTo>
                  <a:pt x="81" y="3"/>
                </a:lnTo>
                <a:lnTo>
                  <a:pt x="84" y="3"/>
                </a:lnTo>
                <a:lnTo>
                  <a:pt x="87" y="3"/>
                </a:lnTo>
                <a:lnTo>
                  <a:pt x="90" y="3"/>
                </a:lnTo>
                <a:lnTo>
                  <a:pt x="93" y="3"/>
                </a:lnTo>
                <a:lnTo>
                  <a:pt x="96" y="3"/>
                </a:lnTo>
                <a:lnTo>
                  <a:pt x="99" y="3"/>
                </a:lnTo>
                <a:lnTo>
                  <a:pt x="102" y="3"/>
                </a:lnTo>
                <a:lnTo>
                  <a:pt x="105" y="3"/>
                </a:lnTo>
                <a:lnTo>
                  <a:pt x="108" y="3"/>
                </a:lnTo>
                <a:lnTo>
                  <a:pt x="111" y="3"/>
                </a:lnTo>
                <a:lnTo>
                  <a:pt x="114" y="3"/>
                </a:lnTo>
                <a:lnTo>
                  <a:pt x="117" y="3"/>
                </a:lnTo>
                <a:lnTo>
                  <a:pt x="120" y="3"/>
                </a:lnTo>
                <a:lnTo>
                  <a:pt x="123" y="3"/>
                </a:lnTo>
                <a:lnTo>
                  <a:pt x="126" y="3"/>
                </a:lnTo>
                <a:lnTo>
                  <a:pt x="129" y="3"/>
                </a:lnTo>
                <a:lnTo>
                  <a:pt x="132" y="3"/>
                </a:lnTo>
                <a:lnTo>
                  <a:pt x="135" y="3"/>
                </a:lnTo>
                <a:lnTo>
                  <a:pt x="138" y="3"/>
                </a:lnTo>
                <a:lnTo>
                  <a:pt x="141" y="3"/>
                </a:lnTo>
                <a:lnTo>
                  <a:pt x="144" y="3"/>
                </a:lnTo>
                <a:lnTo>
                  <a:pt x="147" y="3"/>
                </a:lnTo>
                <a:lnTo>
                  <a:pt x="150" y="3"/>
                </a:lnTo>
                <a:lnTo>
                  <a:pt x="153" y="3"/>
                </a:lnTo>
                <a:lnTo>
                  <a:pt x="156" y="3"/>
                </a:lnTo>
                <a:lnTo>
                  <a:pt x="159" y="3"/>
                </a:lnTo>
                <a:lnTo>
                  <a:pt x="162" y="3"/>
                </a:lnTo>
                <a:lnTo>
                  <a:pt x="165" y="3"/>
                </a:lnTo>
                <a:lnTo>
                  <a:pt x="168" y="3"/>
                </a:lnTo>
                <a:lnTo>
                  <a:pt x="171" y="3"/>
                </a:lnTo>
                <a:lnTo>
                  <a:pt x="174" y="3"/>
                </a:lnTo>
                <a:lnTo>
                  <a:pt x="177" y="3"/>
                </a:lnTo>
                <a:lnTo>
                  <a:pt x="180" y="3"/>
                </a:lnTo>
                <a:lnTo>
                  <a:pt x="183" y="3"/>
                </a:lnTo>
                <a:lnTo>
                  <a:pt x="186" y="3"/>
                </a:lnTo>
                <a:lnTo>
                  <a:pt x="189" y="3"/>
                </a:lnTo>
                <a:lnTo>
                  <a:pt x="192" y="3"/>
                </a:lnTo>
                <a:lnTo>
                  <a:pt x="195" y="3"/>
                </a:lnTo>
                <a:lnTo>
                  <a:pt x="198" y="3"/>
                </a:lnTo>
                <a:lnTo>
                  <a:pt x="201" y="3"/>
                </a:lnTo>
                <a:lnTo>
                  <a:pt x="204" y="3"/>
                </a:lnTo>
                <a:lnTo>
                  <a:pt x="207" y="3"/>
                </a:lnTo>
                <a:lnTo>
                  <a:pt x="210" y="3"/>
                </a:lnTo>
                <a:lnTo>
                  <a:pt x="213" y="3"/>
                </a:lnTo>
                <a:lnTo>
                  <a:pt x="216" y="3"/>
                </a:lnTo>
                <a:lnTo>
                  <a:pt x="219" y="3"/>
                </a:lnTo>
                <a:lnTo>
                  <a:pt x="222" y="3"/>
                </a:lnTo>
                <a:lnTo>
                  <a:pt x="225" y="3"/>
                </a:lnTo>
                <a:lnTo>
                  <a:pt x="228" y="3"/>
                </a:lnTo>
                <a:lnTo>
                  <a:pt x="231" y="3"/>
                </a:lnTo>
                <a:lnTo>
                  <a:pt x="234" y="3"/>
                </a:lnTo>
                <a:lnTo>
                  <a:pt x="237" y="3"/>
                </a:lnTo>
                <a:lnTo>
                  <a:pt x="240" y="3"/>
                </a:lnTo>
                <a:lnTo>
                  <a:pt x="243" y="3"/>
                </a:lnTo>
                <a:lnTo>
                  <a:pt x="246" y="3"/>
                </a:lnTo>
                <a:lnTo>
                  <a:pt x="249" y="3"/>
                </a:lnTo>
                <a:lnTo>
                  <a:pt x="252" y="3"/>
                </a:lnTo>
                <a:lnTo>
                  <a:pt x="255" y="0"/>
                </a:lnTo>
                <a:lnTo>
                  <a:pt x="258" y="0"/>
                </a:lnTo>
                <a:lnTo>
                  <a:pt x="261" y="0"/>
                </a:lnTo>
                <a:lnTo>
                  <a:pt x="264" y="0"/>
                </a:lnTo>
                <a:lnTo>
                  <a:pt x="267" y="0"/>
                </a:lnTo>
                <a:lnTo>
                  <a:pt x="270" y="0"/>
                </a:lnTo>
                <a:lnTo>
                  <a:pt x="273" y="0"/>
                </a:lnTo>
                <a:lnTo>
                  <a:pt x="276" y="0"/>
                </a:lnTo>
                <a:lnTo>
                  <a:pt x="279" y="0"/>
                </a:lnTo>
                <a:lnTo>
                  <a:pt x="282" y="0"/>
                </a:lnTo>
                <a:lnTo>
                  <a:pt x="285" y="0"/>
                </a:lnTo>
                <a:lnTo>
                  <a:pt x="288" y="0"/>
                </a:lnTo>
                <a:lnTo>
                  <a:pt x="291" y="0"/>
                </a:lnTo>
                <a:lnTo>
                  <a:pt x="294" y="0"/>
                </a:lnTo>
                <a:lnTo>
                  <a:pt x="297" y="0"/>
                </a:lnTo>
                <a:lnTo>
                  <a:pt x="300" y="0"/>
                </a:lnTo>
                <a:lnTo>
                  <a:pt x="303" y="0"/>
                </a:lnTo>
                <a:lnTo>
                  <a:pt x="306" y="0"/>
                </a:lnTo>
                <a:lnTo>
                  <a:pt x="309" y="0"/>
                </a:lnTo>
                <a:lnTo>
                  <a:pt x="312" y="0"/>
                </a:lnTo>
                <a:lnTo>
                  <a:pt x="315" y="0"/>
                </a:lnTo>
                <a:lnTo>
                  <a:pt x="318" y="0"/>
                </a:lnTo>
                <a:lnTo>
                  <a:pt x="321" y="0"/>
                </a:lnTo>
                <a:lnTo>
                  <a:pt x="324" y="0"/>
                </a:lnTo>
                <a:lnTo>
                  <a:pt x="327" y="0"/>
                </a:lnTo>
                <a:lnTo>
                  <a:pt x="330" y="0"/>
                </a:lnTo>
                <a:lnTo>
                  <a:pt x="333" y="0"/>
                </a:lnTo>
                <a:lnTo>
                  <a:pt x="336" y="0"/>
                </a:lnTo>
                <a:lnTo>
                  <a:pt x="339" y="0"/>
                </a:lnTo>
                <a:lnTo>
                  <a:pt x="342" y="0"/>
                </a:lnTo>
                <a:lnTo>
                  <a:pt x="345" y="0"/>
                </a:lnTo>
                <a:lnTo>
                  <a:pt x="348" y="0"/>
                </a:lnTo>
                <a:lnTo>
                  <a:pt x="351" y="0"/>
                </a:lnTo>
                <a:lnTo>
                  <a:pt x="354" y="0"/>
                </a:lnTo>
                <a:lnTo>
                  <a:pt x="357" y="0"/>
                </a:lnTo>
                <a:lnTo>
                  <a:pt x="360" y="0"/>
                </a:lnTo>
                <a:lnTo>
                  <a:pt x="363" y="0"/>
                </a:lnTo>
                <a:lnTo>
                  <a:pt x="366" y="0"/>
                </a:lnTo>
                <a:lnTo>
                  <a:pt x="369" y="0"/>
                </a:lnTo>
                <a:lnTo>
                  <a:pt x="372" y="0"/>
                </a:lnTo>
                <a:lnTo>
                  <a:pt x="375" y="0"/>
                </a:lnTo>
                <a:lnTo>
                  <a:pt x="378" y="0"/>
                </a:lnTo>
                <a:lnTo>
                  <a:pt x="381" y="0"/>
                </a:lnTo>
              </a:path>
            </a:pathLst>
          </a:custGeom>
          <a:noFill/>
          <a:ln w="9525" cap="flat">
            <a:solidFill>
              <a:srgbClr val="007F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13" name="Freeform 65"/>
          <p:cNvSpPr>
            <a:spLocks/>
          </p:cNvSpPr>
          <p:nvPr/>
        </p:nvSpPr>
        <p:spPr bwMode="auto">
          <a:xfrm>
            <a:off x="1472363" y="3081696"/>
            <a:ext cx="591249" cy="265043"/>
          </a:xfrm>
          <a:custGeom>
            <a:avLst/>
            <a:gdLst/>
            <a:ahLst/>
            <a:cxnLst>
              <a:cxn ang="0">
                <a:pos x="6" y="156"/>
              </a:cxn>
              <a:cxn ang="0">
                <a:pos x="15" y="156"/>
              </a:cxn>
              <a:cxn ang="0">
                <a:pos x="24" y="156"/>
              </a:cxn>
              <a:cxn ang="0">
                <a:pos x="33" y="156"/>
              </a:cxn>
              <a:cxn ang="0">
                <a:pos x="42" y="156"/>
              </a:cxn>
              <a:cxn ang="0">
                <a:pos x="51" y="156"/>
              </a:cxn>
              <a:cxn ang="0">
                <a:pos x="60" y="156"/>
              </a:cxn>
              <a:cxn ang="0">
                <a:pos x="69" y="156"/>
              </a:cxn>
              <a:cxn ang="0">
                <a:pos x="78" y="156"/>
              </a:cxn>
              <a:cxn ang="0">
                <a:pos x="87" y="156"/>
              </a:cxn>
              <a:cxn ang="0">
                <a:pos x="96" y="156"/>
              </a:cxn>
              <a:cxn ang="0">
                <a:pos x="105" y="156"/>
              </a:cxn>
              <a:cxn ang="0">
                <a:pos x="114" y="156"/>
              </a:cxn>
              <a:cxn ang="0">
                <a:pos x="123" y="156"/>
              </a:cxn>
              <a:cxn ang="0">
                <a:pos x="132" y="156"/>
              </a:cxn>
              <a:cxn ang="0">
                <a:pos x="141" y="156"/>
              </a:cxn>
              <a:cxn ang="0">
                <a:pos x="150" y="156"/>
              </a:cxn>
              <a:cxn ang="0">
                <a:pos x="159" y="156"/>
              </a:cxn>
              <a:cxn ang="0">
                <a:pos x="168" y="156"/>
              </a:cxn>
              <a:cxn ang="0">
                <a:pos x="177" y="156"/>
              </a:cxn>
              <a:cxn ang="0">
                <a:pos x="186" y="156"/>
              </a:cxn>
              <a:cxn ang="0">
                <a:pos x="195" y="156"/>
              </a:cxn>
              <a:cxn ang="0">
                <a:pos x="204" y="156"/>
              </a:cxn>
              <a:cxn ang="0">
                <a:pos x="213" y="156"/>
              </a:cxn>
              <a:cxn ang="0">
                <a:pos x="222" y="156"/>
              </a:cxn>
              <a:cxn ang="0">
                <a:pos x="231" y="156"/>
              </a:cxn>
              <a:cxn ang="0">
                <a:pos x="240" y="156"/>
              </a:cxn>
              <a:cxn ang="0">
                <a:pos x="249" y="153"/>
              </a:cxn>
              <a:cxn ang="0">
                <a:pos x="258" y="150"/>
              </a:cxn>
              <a:cxn ang="0">
                <a:pos x="267" y="147"/>
              </a:cxn>
              <a:cxn ang="0">
                <a:pos x="276" y="144"/>
              </a:cxn>
              <a:cxn ang="0">
                <a:pos x="285" y="138"/>
              </a:cxn>
              <a:cxn ang="0">
                <a:pos x="294" y="129"/>
              </a:cxn>
              <a:cxn ang="0">
                <a:pos x="306" y="117"/>
              </a:cxn>
              <a:cxn ang="0">
                <a:pos x="309" y="108"/>
              </a:cxn>
              <a:cxn ang="0">
                <a:pos x="318" y="93"/>
              </a:cxn>
              <a:cxn ang="0">
                <a:pos x="321" y="84"/>
              </a:cxn>
              <a:cxn ang="0">
                <a:pos x="327" y="72"/>
              </a:cxn>
              <a:cxn ang="0">
                <a:pos x="330" y="60"/>
              </a:cxn>
              <a:cxn ang="0">
                <a:pos x="336" y="48"/>
              </a:cxn>
              <a:cxn ang="0">
                <a:pos x="339" y="30"/>
              </a:cxn>
              <a:cxn ang="0">
                <a:pos x="345" y="9"/>
              </a:cxn>
            </a:cxnLst>
            <a:rect l="0" t="0" r="r" b="b"/>
            <a:pathLst>
              <a:path w="348" h="156">
                <a:moveTo>
                  <a:pt x="0" y="156"/>
                </a:moveTo>
                <a:lnTo>
                  <a:pt x="3" y="156"/>
                </a:lnTo>
                <a:lnTo>
                  <a:pt x="6" y="156"/>
                </a:lnTo>
                <a:lnTo>
                  <a:pt x="9" y="156"/>
                </a:lnTo>
                <a:lnTo>
                  <a:pt x="12" y="156"/>
                </a:lnTo>
                <a:lnTo>
                  <a:pt x="15" y="156"/>
                </a:lnTo>
                <a:lnTo>
                  <a:pt x="18" y="156"/>
                </a:lnTo>
                <a:lnTo>
                  <a:pt x="21" y="156"/>
                </a:lnTo>
                <a:lnTo>
                  <a:pt x="24" y="156"/>
                </a:lnTo>
                <a:lnTo>
                  <a:pt x="27" y="156"/>
                </a:lnTo>
                <a:lnTo>
                  <a:pt x="30" y="156"/>
                </a:lnTo>
                <a:lnTo>
                  <a:pt x="33" y="156"/>
                </a:lnTo>
                <a:lnTo>
                  <a:pt x="36" y="156"/>
                </a:lnTo>
                <a:lnTo>
                  <a:pt x="39" y="156"/>
                </a:lnTo>
                <a:lnTo>
                  <a:pt x="42" y="156"/>
                </a:lnTo>
                <a:lnTo>
                  <a:pt x="45" y="156"/>
                </a:lnTo>
                <a:lnTo>
                  <a:pt x="48" y="156"/>
                </a:lnTo>
                <a:lnTo>
                  <a:pt x="51" y="156"/>
                </a:lnTo>
                <a:lnTo>
                  <a:pt x="54" y="156"/>
                </a:lnTo>
                <a:lnTo>
                  <a:pt x="57" y="156"/>
                </a:lnTo>
                <a:lnTo>
                  <a:pt x="60" y="156"/>
                </a:lnTo>
                <a:lnTo>
                  <a:pt x="63" y="156"/>
                </a:lnTo>
                <a:lnTo>
                  <a:pt x="66" y="156"/>
                </a:lnTo>
                <a:lnTo>
                  <a:pt x="69" y="156"/>
                </a:lnTo>
                <a:lnTo>
                  <a:pt x="72" y="156"/>
                </a:lnTo>
                <a:lnTo>
                  <a:pt x="75" y="156"/>
                </a:lnTo>
                <a:lnTo>
                  <a:pt x="78" y="156"/>
                </a:lnTo>
                <a:lnTo>
                  <a:pt x="81" y="156"/>
                </a:lnTo>
                <a:lnTo>
                  <a:pt x="84" y="156"/>
                </a:lnTo>
                <a:lnTo>
                  <a:pt x="87" y="156"/>
                </a:lnTo>
                <a:lnTo>
                  <a:pt x="90" y="156"/>
                </a:lnTo>
                <a:lnTo>
                  <a:pt x="93" y="156"/>
                </a:lnTo>
                <a:lnTo>
                  <a:pt x="96" y="156"/>
                </a:lnTo>
                <a:lnTo>
                  <a:pt x="99" y="156"/>
                </a:lnTo>
                <a:lnTo>
                  <a:pt x="102" y="156"/>
                </a:lnTo>
                <a:lnTo>
                  <a:pt x="105" y="156"/>
                </a:lnTo>
                <a:lnTo>
                  <a:pt x="108" y="156"/>
                </a:lnTo>
                <a:lnTo>
                  <a:pt x="111" y="156"/>
                </a:lnTo>
                <a:lnTo>
                  <a:pt x="114" y="156"/>
                </a:lnTo>
                <a:lnTo>
                  <a:pt x="117" y="156"/>
                </a:lnTo>
                <a:lnTo>
                  <a:pt x="120" y="156"/>
                </a:lnTo>
                <a:lnTo>
                  <a:pt x="123" y="156"/>
                </a:lnTo>
                <a:lnTo>
                  <a:pt x="126" y="156"/>
                </a:lnTo>
                <a:lnTo>
                  <a:pt x="129" y="156"/>
                </a:lnTo>
                <a:lnTo>
                  <a:pt x="132" y="156"/>
                </a:lnTo>
                <a:lnTo>
                  <a:pt x="135" y="156"/>
                </a:lnTo>
                <a:lnTo>
                  <a:pt x="138" y="156"/>
                </a:lnTo>
                <a:lnTo>
                  <a:pt x="141" y="156"/>
                </a:lnTo>
                <a:lnTo>
                  <a:pt x="144" y="156"/>
                </a:lnTo>
                <a:lnTo>
                  <a:pt x="147" y="156"/>
                </a:lnTo>
                <a:lnTo>
                  <a:pt x="150" y="156"/>
                </a:lnTo>
                <a:lnTo>
                  <a:pt x="153" y="156"/>
                </a:lnTo>
                <a:lnTo>
                  <a:pt x="156" y="156"/>
                </a:lnTo>
                <a:lnTo>
                  <a:pt x="159" y="156"/>
                </a:lnTo>
                <a:lnTo>
                  <a:pt x="162" y="156"/>
                </a:lnTo>
                <a:lnTo>
                  <a:pt x="165" y="156"/>
                </a:lnTo>
                <a:lnTo>
                  <a:pt x="168" y="156"/>
                </a:lnTo>
                <a:lnTo>
                  <a:pt x="171" y="156"/>
                </a:lnTo>
                <a:lnTo>
                  <a:pt x="174" y="156"/>
                </a:lnTo>
                <a:lnTo>
                  <a:pt x="177" y="156"/>
                </a:lnTo>
                <a:lnTo>
                  <a:pt x="180" y="156"/>
                </a:lnTo>
                <a:lnTo>
                  <a:pt x="183" y="156"/>
                </a:lnTo>
                <a:lnTo>
                  <a:pt x="186" y="156"/>
                </a:lnTo>
                <a:lnTo>
                  <a:pt x="189" y="156"/>
                </a:lnTo>
                <a:lnTo>
                  <a:pt x="192" y="156"/>
                </a:lnTo>
                <a:lnTo>
                  <a:pt x="195" y="156"/>
                </a:lnTo>
                <a:lnTo>
                  <a:pt x="198" y="156"/>
                </a:lnTo>
                <a:lnTo>
                  <a:pt x="201" y="156"/>
                </a:lnTo>
                <a:lnTo>
                  <a:pt x="204" y="156"/>
                </a:lnTo>
                <a:lnTo>
                  <a:pt x="207" y="156"/>
                </a:lnTo>
                <a:lnTo>
                  <a:pt x="210" y="156"/>
                </a:lnTo>
                <a:lnTo>
                  <a:pt x="213" y="156"/>
                </a:lnTo>
                <a:lnTo>
                  <a:pt x="216" y="156"/>
                </a:lnTo>
                <a:lnTo>
                  <a:pt x="219" y="156"/>
                </a:lnTo>
                <a:lnTo>
                  <a:pt x="222" y="156"/>
                </a:lnTo>
                <a:lnTo>
                  <a:pt x="225" y="156"/>
                </a:lnTo>
                <a:lnTo>
                  <a:pt x="228" y="156"/>
                </a:lnTo>
                <a:lnTo>
                  <a:pt x="231" y="156"/>
                </a:lnTo>
                <a:lnTo>
                  <a:pt x="234" y="156"/>
                </a:lnTo>
                <a:lnTo>
                  <a:pt x="237" y="156"/>
                </a:lnTo>
                <a:lnTo>
                  <a:pt x="240" y="156"/>
                </a:lnTo>
                <a:lnTo>
                  <a:pt x="243" y="153"/>
                </a:lnTo>
                <a:lnTo>
                  <a:pt x="246" y="153"/>
                </a:lnTo>
                <a:lnTo>
                  <a:pt x="249" y="153"/>
                </a:lnTo>
                <a:lnTo>
                  <a:pt x="252" y="153"/>
                </a:lnTo>
                <a:lnTo>
                  <a:pt x="255" y="153"/>
                </a:lnTo>
                <a:lnTo>
                  <a:pt x="258" y="150"/>
                </a:lnTo>
                <a:lnTo>
                  <a:pt x="261" y="150"/>
                </a:lnTo>
                <a:lnTo>
                  <a:pt x="264" y="150"/>
                </a:lnTo>
                <a:lnTo>
                  <a:pt x="267" y="147"/>
                </a:lnTo>
                <a:lnTo>
                  <a:pt x="270" y="147"/>
                </a:lnTo>
                <a:lnTo>
                  <a:pt x="273" y="144"/>
                </a:lnTo>
                <a:lnTo>
                  <a:pt x="276" y="144"/>
                </a:lnTo>
                <a:lnTo>
                  <a:pt x="279" y="141"/>
                </a:lnTo>
                <a:lnTo>
                  <a:pt x="282" y="138"/>
                </a:lnTo>
                <a:lnTo>
                  <a:pt x="285" y="138"/>
                </a:lnTo>
                <a:lnTo>
                  <a:pt x="288" y="135"/>
                </a:lnTo>
                <a:lnTo>
                  <a:pt x="291" y="132"/>
                </a:lnTo>
                <a:lnTo>
                  <a:pt x="294" y="129"/>
                </a:lnTo>
                <a:lnTo>
                  <a:pt x="297" y="126"/>
                </a:lnTo>
                <a:lnTo>
                  <a:pt x="300" y="123"/>
                </a:lnTo>
                <a:lnTo>
                  <a:pt x="306" y="117"/>
                </a:lnTo>
                <a:lnTo>
                  <a:pt x="306" y="114"/>
                </a:lnTo>
                <a:lnTo>
                  <a:pt x="309" y="111"/>
                </a:lnTo>
                <a:lnTo>
                  <a:pt x="309" y="108"/>
                </a:lnTo>
                <a:lnTo>
                  <a:pt x="315" y="102"/>
                </a:lnTo>
                <a:lnTo>
                  <a:pt x="315" y="96"/>
                </a:lnTo>
                <a:lnTo>
                  <a:pt x="318" y="93"/>
                </a:lnTo>
                <a:lnTo>
                  <a:pt x="318" y="90"/>
                </a:lnTo>
                <a:lnTo>
                  <a:pt x="321" y="87"/>
                </a:lnTo>
                <a:lnTo>
                  <a:pt x="321" y="84"/>
                </a:lnTo>
                <a:lnTo>
                  <a:pt x="324" y="81"/>
                </a:lnTo>
                <a:lnTo>
                  <a:pt x="324" y="75"/>
                </a:lnTo>
                <a:lnTo>
                  <a:pt x="327" y="72"/>
                </a:lnTo>
                <a:lnTo>
                  <a:pt x="327" y="69"/>
                </a:lnTo>
                <a:lnTo>
                  <a:pt x="330" y="66"/>
                </a:lnTo>
                <a:lnTo>
                  <a:pt x="330" y="60"/>
                </a:lnTo>
                <a:lnTo>
                  <a:pt x="333" y="54"/>
                </a:lnTo>
                <a:lnTo>
                  <a:pt x="333" y="51"/>
                </a:lnTo>
                <a:lnTo>
                  <a:pt x="336" y="48"/>
                </a:lnTo>
                <a:lnTo>
                  <a:pt x="336" y="39"/>
                </a:lnTo>
                <a:lnTo>
                  <a:pt x="339" y="33"/>
                </a:lnTo>
                <a:lnTo>
                  <a:pt x="339" y="30"/>
                </a:lnTo>
                <a:lnTo>
                  <a:pt x="342" y="24"/>
                </a:lnTo>
                <a:lnTo>
                  <a:pt x="342" y="15"/>
                </a:lnTo>
                <a:lnTo>
                  <a:pt x="345" y="9"/>
                </a:lnTo>
                <a:lnTo>
                  <a:pt x="345" y="6"/>
                </a:lnTo>
                <a:lnTo>
                  <a:pt x="348" y="0"/>
                </a:lnTo>
              </a:path>
            </a:pathLst>
          </a:custGeom>
          <a:noFill/>
          <a:ln w="9525" cap="flat">
            <a:solidFill>
              <a:srgbClr val="007F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14" name="Freeform 66"/>
          <p:cNvSpPr>
            <a:spLocks/>
          </p:cNvSpPr>
          <p:nvPr/>
        </p:nvSpPr>
        <p:spPr bwMode="auto">
          <a:xfrm>
            <a:off x="2063611" y="1511828"/>
            <a:ext cx="341498" cy="1569868"/>
          </a:xfrm>
          <a:custGeom>
            <a:avLst/>
            <a:gdLst/>
            <a:ahLst/>
            <a:cxnLst>
              <a:cxn ang="0">
                <a:pos x="3" y="912"/>
              </a:cxn>
              <a:cxn ang="0">
                <a:pos x="6" y="888"/>
              </a:cxn>
              <a:cxn ang="0">
                <a:pos x="12" y="864"/>
              </a:cxn>
              <a:cxn ang="0">
                <a:pos x="15" y="834"/>
              </a:cxn>
              <a:cxn ang="0">
                <a:pos x="21" y="813"/>
              </a:cxn>
              <a:cxn ang="0">
                <a:pos x="24" y="780"/>
              </a:cxn>
              <a:cxn ang="0">
                <a:pos x="30" y="756"/>
              </a:cxn>
              <a:cxn ang="0">
                <a:pos x="33" y="720"/>
              </a:cxn>
              <a:cxn ang="0">
                <a:pos x="39" y="681"/>
              </a:cxn>
              <a:cxn ang="0">
                <a:pos x="42" y="642"/>
              </a:cxn>
              <a:cxn ang="0">
                <a:pos x="48" y="609"/>
              </a:cxn>
              <a:cxn ang="0">
                <a:pos x="51" y="567"/>
              </a:cxn>
              <a:cxn ang="0">
                <a:pos x="57" y="534"/>
              </a:cxn>
              <a:cxn ang="0">
                <a:pos x="60" y="489"/>
              </a:cxn>
              <a:cxn ang="0">
                <a:pos x="66" y="444"/>
              </a:cxn>
              <a:cxn ang="0">
                <a:pos x="69" y="399"/>
              </a:cxn>
              <a:cxn ang="0">
                <a:pos x="75" y="366"/>
              </a:cxn>
              <a:cxn ang="0">
                <a:pos x="78" y="321"/>
              </a:cxn>
              <a:cxn ang="0">
                <a:pos x="84" y="288"/>
              </a:cxn>
              <a:cxn ang="0">
                <a:pos x="87" y="246"/>
              </a:cxn>
              <a:cxn ang="0">
                <a:pos x="93" y="207"/>
              </a:cxn>
              <a:cxn ang="0">
                <a:pos x="96" y="168"/>
              </a:cxn>
              <a:cxn ang="0">
                <a:pos x="102" y="141"/>
              </a:cxn>
              <a:cxn ang="0">
                <a:pos x="105" y="108"/>
              </a:cxn>
              <a:cxn ang="0">
                <a:pos x="111" y="87"/>
              </a:cxn>
              <a:cxn ang="0">
                <a:pos x="114" y="60"/>
              </a:cxn>
              <a:cxn ang="0">
                <a:pos x="120" y="39"/>
              </a:cxn>
              <a:cxn ang="0">
                <a:pos x="123" y="21"/>
              </a:cxn>
              <a:cxn ang="0">
                <a:pos x="129" y="12"/>
              </a:cxn>
              <a:cxn ang="0">
                <a:pos x="135" y="0"/>
              </a:cxn>
              <a:cxn ang="0">
                <a:pos x="144" y="3"/>
              </a:cxn>
              <a:cxn ang="0">
                <a:pos x="153" y="18"/>
              </a:cxn>
              <a:cxn ang="0">
                <a:pos x="156" y="33"/>
              </a:cxn>
              <a:cxn ang="0">
                <a:pos x="162" y="51"/>
              </a:cxn>
              <a:cxn ang="0">
                <a:pos x="165" y="75"/>
              </a:cxn>
              <a:cxn ang="0">
                <a:pos x="171" y="99"/>
              </a:cxn>
              <a:cxn ang="0">
                <a:pos x="174" y="129"/>
              </a:cxn>
              <a:cxn ang="0">
                <a:pos x="180" y="165"/>
              </a:cxn>
              <a:cxn ang="0">
                <a:pos x="183" y="192"/>
              </a:cxn>
              <a:cxn ang="0">
                <a:pos x="189" y="231"/>
              </a:cxn>
              <a:cxn ang="0">
                <a:pos x="192" y="273"/>
              </a:cxn>
              <a:cxn ang="0">
                <a:pos x="198" y="306"/>
              </a:cxn>
            </a:cxnLst>
            <a:rect l="0" t="0" r="r" b="b"/>
            <a:pathLst>
              <a:path w="201" h="924">
                <a:moveTo>
                  <a:pt x="0" y="924"/>
                </a:moveTo>
                <a:lnTo>
                  <a:pt x="0" y="918"/>
                </a:lnTo>
                <a:lnTo>
                  <a:pt x="3" y="912"/>
                </a:lnTo>
                <a:lnTo>
                  <a:pt x="3" y="900"/>
                </a:lnTo>
                <a:lnTo>
                  <a:pt x="6" y="894"/>
                </a:lnTo>
                <a:lnTo>
                  <a:pt x="6" y="888"/>
                </a:lnTo>
                <a:lnTo>
                  <a:pt x="9" y="882"/>
                </a:lnTo>
                <a:lnTo>
                  <a:pt x="9" y="870"/>
                </a:lnTo>
                <a:lnTo>
                  <a:pt x="12" y="864"/>
                </a:lnTo>
                <a:lnTo>
                  <a:pt x="12" y="858"/>
                </a:lnTo>
                <a:lnTo>
                  <a:pt x="15" y="849"/>
                </a:lnTo>
                <a:lnTo>
                  <a:pt x="15" y="834"/>
                </a:lnTo>
                <a:lnTo>
                  <a:pt x="18" y="828"/>
                </a:lnTo>
                <a:lnTo>
                  <a:pt x="18" y="822"/>
                </a:lnTo>
                <a:lnTo>
                  <a:pt x="21" y="813"/>
                </a:lnTo>
                <a:lnTo>
                  <a:pt x="21" y="798"/>
                </a:lnTo>
                <a:lnTo>
                  <a:pt x="24" y="789"/>
                </a:lnTo>
                <a:lnTo>
                  <a:pt x="24" y="780"/>
                </a:lnTo>
                <a:lnTo>
                  <a:pt x="27" y="771"/>
                </a:lnTo>
                <a:lnTo>
                  <a:pt x="27" y="765"/>
                </a:lnTo>
                <a:lnTo>
                  <a:pt x="30" y="756"/>
                </a:lnTo>
                <a:lnTo>
                  <a:pt x="30" y="738"/>
                </a:lnTo>
                <a:lnTo>
                  <a:pt x="33" y="729"/>
                </a:lnTo>
                <a:lnTo>
                  <a:pt x="33" y="720"/>
                </a:lnTo>
                <a:lnTo>
                  <a:pt x="36" y="711"/>
                </a:lnTo>
                <a:lnTo>
                  <a:pt x="36" y="690"/>
                </a:lnTo>
                <a:lnTo>
                  <a:pt x="39" y="681"/>
                </a:lnTo>
                <a:lnTo>
                  <a:pt x="39" y="672"/>
                </a:lnTo>
                <a:lnTo>
                  <a:pt x="42" y="663"/>
                </a:lnTo>
                <a:lnTo>
                  <a:pt x="42" y="642"/>
                </a:lnTo>
                <a:lnTo>
                  <a:pt x="45" y="630"/>
                </a:lnTo>
                <a:lnTo>
                  <a:pt x="45" y="621"/>
                </a:lnTo>
                <a:lnTo>
                  <a:pt x="48" y="609"/>
                </a:lnTo>
                <a:lnTo>
                  <a:pt x="48" y="588"/>
                </a:lnTo>
                <a:lnTo>
                  <a:pt x="51" y="579"/>
                </a:lnTo>
                <a:lnTo>
                  <a:pt x="51" y="567"/>
                </a:lnTo>
                <a:lnTo>
                  <a:pt x="54" y="558"/>
                </a:lnTo>
                <a:lnTo>
                  <a:pt x="54" y="546"/>
                </a:lnTo>
                <a:lnTo>
                  <a:pt x="57" y="534"/>
                </a:lnTo>
                <a:lnTo>
                  <a:pt x="57" y="513"/>
                </a:lnTo>
                <a:lnTo>
                  <a:pt x="60" y="501"/>
                </a:lnTo>
                <a:lnTo>
                  <a:pt x="60" y="489"/>
                </a:lnTo>
                <a:lnTo>
                  <a:pt x="63" y="480"/>
                </a:lnTo>
                <a:lnTo>
                  <a:pt x="63" y="456"/>
                </a:lnTo>
                <a:lnTo>
                  <a:pt x="66" y="444"/>
                </a:lnTo>
                <a:lnTo>
                  <a:pt x="66" y="435"/>
                </a:lnTo>
                <a:lnTo>
                  <a:pt x="69" y="423"/>
                </a:lnTo>
                <a:lnTo>
                  <a:pt x="69" y="399"/>
                </a:lnTo>
                <a:lnTo>
                  <a:pt x="72" y="390"/>
                </a:lnTo>
                <a:lnTo>
                  <a:pt x="72" y="378"/>
                </a:lnTo>
                <a:lnTo>
                  <a:pt x="75" y="366"/>
                </a:lnTo>
                <a:lnTo>
                  <a:pt x="75" y="345"/>
                </a:lnTo>
                <a:lnTo>
                  <a:pt x="78" y="333"/>
                </a:lnTo>
                <a:lnTo>
                  <a:pt x="78" y="321"/>
                </a:lnTo>
                <a:lnTo>
                  <a:pt x="81" y="309"/>
                </a:lnTo>
                <a:lnTo>
                  <a:pt x="81" y="300"/>
                </a:lnTo>
                <a:lnTo>
                  <a:pt x="84" y="288"/>
                </a:lnTo>
                <a:lnTo>
                  <a:pt x="84" y="267"/>
                </a:lnTo>
                <a:lnTo>
                  <a:pt x="87" y="258"/>
                </a:lnTo>
                <a:lnTo>
                  <a:pt x="87" y="246"/>
                </a:lnTo>
                <a:lnTo>
                  <a:pt x="90" y="237"/>
                </a:lnTo>
                <a:lnTo>
                  <a:pt x="90" y="216"/>
                </a:lnTo>
                <a:lnTo>
                  <a:pt x="93" y="207"/>
                </a:lnTo>
                <a:lnTo>
                  <a:pt x="93" y="195"/>
                </a:lnTo>
                <a:lnTo>
                  <a:pt x="96" y="186"/>
                </a:lnTo>
                <a:lnTo>
                  <a:pt x="96" y="168"/>
                </a:lnTo>
                <a:lnTo>
                  <a:pt x="99" y="159"/>
                </a:lnTo>
                <a:lnTo>
                  <a:pt x="99" y="150"/>
                </a:lnTo>
                <a:lnTo>
                  <a:pt x="102" y="141"/>
                </a:lnTo>
                <a:lnTo>
                  <a:pt x="102" y="123"/>
                </a:lnTo>
                <a:lnTo>
                  <a:pt x="105" y="117"/>
                </a:lnTo>
                <a:lnTo>
                  <a:pt x="105" y="108"/>
                </a:lnTo>
                <a:lnTo>
                  <a:pt x="108" y="102"/>
                </a:lnTo>
                <a:lnTo>
                  <a:pt x="108" y="93"/>
                </a:lnTo>
                <a:lnTo>
                  <a:pt x="111" y="87"/>
                </a:lnTo>
                <a:lnTo>
                  <a:pt x="111" y="72"/>
                </a:lnTo>
                <a:lnTo>
                  <a:pt x="114" y="66"/>
                </a:lnTo>
                <a:lnTo>
                  <a:pt x="114" y="60"/>
                </a:lnTo>
                <a:lnTo>
                  <a:pt x="117" y="54"/>
                </a:lnTo>
                <a:lnTo>
                  <a:pt x="117" y="42"/>
                </a:lnTo>
                <a:lnTo>
                  <a:pt x="120" y="39"/>
                </a:lnTo>
                <a:lnTo>
                  <a:pt x="120" y="33"/>
                </a:lnTo>
                <a:lnTo>
                  <a:pt x="123" y="30"/>
                </a:lnTo>
                <a:lnTo>
                  <a:pt x="123" y="21"/>
                </a:lnTo>
                <a:lnTo>
                  <a:pt x="126" y="18"/>
                </a:lnTo>
                <a:lnTo>
                  <a:pt x="126" y="15"/>
                </a:lnTo>
                <a:lnTo>
                  <a:pt x="129" y="12"/>
                </a:lnTo>
                <a:lnTo>
                  <a:pt x="129" y="6"/>
                </a:lnTo>
                <a:lnTo>
                  <a:pt x="132" y="3"/>
                </a:lnTo>
                <a:lnTo>
                  <a:pt x="135" y="0"/>
                </a:lnTo>
                <a:lnTo>
                  <a:pt x="138" y="0"/>
                </a:lnTo>
                <a:lnTo>
                  <a:pt x="141" y="0"/>
                </a:lnTo>
                <a:lnTo>
                  <a:pt x="144" y="3"/>
                </a:lnTo>
                <a:lnTo>
                  <a:pt x="150" y="9"/>
                </a:lnTo>
                <a:lnTo>
                  <a:pt x="150" y="15"/>
                </a:lnTo>
                <a:lnTo>
                  <a:pt x="153" y="18"/>
                </a:lnTo>
                <a:lnTo>
                  <a:pt x="153" y="24"/>
                </a:lnTo>
                <a:lnTo>
                  <a:pt x="156" y="27"/>
                </a:lnTo>
                <a:lnTo>
                  <a:pt x="156" y="33"/>
                </a:lnTo>
                <a:lnTo>
                  <a:pt x="159" y="36"/>
                </a:lnTo>
                <a:lnTo>
                  <a:pt x="159" y="45"/>
                </a:lnTo>
                <a:lnTo>
                  <a:pt x="162" y="51"/>
                </a:lnTo>
                <a:lnTo>
                  <a:pt x="162" y="57"/>
                </a:lnTo>
                <a:lnTo>
                  <a:pt x="165" y="63"/>
                </a:lnTo>
                <a:lnTo>
                  <a:pt x="165" y="75"/>
                </a:lnTo>
                <a:lnTo>
                  <a:pt x="168" y="84"/>
                </a:lnTo>
                <a:lnTo>
                  <a:pt x="168" y="90"/>
                </a:lnTo>
                <a:lnTo>
                  <a:pt x="171" y="99"/>
                </a:lnTo>
                <a:lnTo>
                  <a:pt x="171" y="114"/>
                </a:lnTo>
                <a:lnTo>
                  <a:pt x="174" y="120"/>
                </a:lnTo>
                <a:lnTo>
                  <a:pt x="174" y="129"/>
                </a:lnTo>
                <a:lnTo>
                  <a:pt x="177" y="138"/>
                </a:lnTo>
                <a:lnTo>
                  <a:pt x="177" y="156"/>
                </a:lnTo>
                <a:lnTo>
                  <a:pt x="180" y="165"/>
                </a:lnTo>
                <a:lnTo>
                  <a:pt x="180" y="174"/>
                </a:lnTo>
                <a:lnTo>
                  <a:pt x="183" y="183"/>
                </a:lnTo>
                <a:lnTo>
                  <a:pt x="183" y="192"/>
                </a:lnTo>
                <a:lnTo>
                  <a:pt x="186" y="201"/>
                </a:lnTo>
                <a:lnTo>
                  <a:pt x="186" y="222"/>
                </a:lnTo>
                <a:lnTo>
                  <a:pt x="189" y="231"/>
                </a:lnTo>
                <a:lnTo>
                  <a:pt x="189" y="243"/>
                </a:lnTo>
                <a:lnTo>
                  <a:pt x="192" y="252"/>
                </a:lnTo>
                <a:lnTo>
                  <a:pt x="192" y="273"/>
                </a:lnTo>
                <a:lnTo>
                  <a:pt x="195" y="285"/>
                </a:lnTo>
                <a:lnTo>
                  <a:pt x="195" y="294"/>
                </a:lnTo>
                <a:lnTo>
                  <a:pt x="198" y="306"/>
                </a:lnTo>
                <a:lnTo>
                  <a:pt x="198" y="327"/>
                </a:lnTo>
                <a:lnTo>
                  <a:pt x="201" y="339"/>
                </a:lnTo>
              </a:path>
            </a:pathLst>
          </a:custGeom>
          <a:noFill/>
          <a:ln w="9525" cap="flat">
            <a:solidFill>
              <a:srgbClr val="007F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15" name="Freeform 67"/>
          <p:cNvSpPr>
            <a:spLocks/>
          </p:cNvSpPr>
          <p:nvPr/>
        </p:nvSpPr>
        <p:spPr bwMode="auto">
          <a:xfrm>
            <a:off x="2405108" y="2087787"/>
            <a:ext cx="458728" cy="1258953"/>
          </a:xfrm>
          <a:custGeom>
            <a:avLst/>
            <a:gdLst/>
            <a:ahLst/>
            <a:cxnLst>
              <a:cxn ang="0">
                <a:pos x="3" y="21"/>
              </a:cxn>
              <a:cxn ang="0">
                <a:pos x="6" y="69"/>
              </a:cxn>
              <a:cxn ang="0">
                <a:pos x="12" y="102"/>
              </a:cxn>
              <a:cxn ang="0">
                <a:pos x="15" y="147"/>
              </a:cxn>
              <a:cxn ang="0">
                <a:pos x="21" y="192"/>
              </a:cxn>
              <a:cxn ang="0">
                <a:pos x="24" y="234"/>
              </a:cxn>
              <a:cxn ang="0">
                <a:pos x="30" y="267"/>
              </a:cxn>
              <a:cxn ang="0">
                <a:pos x="33" y="309"/>
              </a:cxn>
              <a:cxn ang="0">
                <a:pos x="39" y="339"/>
              </a:cxn>
              <a:cxn ang="0">
                <a:pos x="42" y="375"/>
              </a:cxn>
              <a:cxn ang="0">
                <a:pos x="48" y="414"/>
              </a:cxn>
              <a:cxn ang="0">
                <a:pos x="51" y="447"/>
              </a:cxn>
              <a:cxn ang="0">
                <a:pos x="57" y="471"/>
              </a:cxn>
              <a:cxn ang="0">
                <a:pos x="60" y="501"/>
              </a:cxn>
              <a:cxn ang="0">
                <a:pos x="66" y="522"/>
              </a:cxn>
              <a:cxn ang="0">
                <a:pos x="69" y="549"/>
              </a:cxn>
              <a:cxn ang="0">
                <a:pos x="75" y="573"/>
              </a:cxn>
              <a:cxn ang="0">
                <a:pos x="78" y="594"/>
              </a:cxn>
              <a:cxn ang="0">
                <a:pos x="84" y="609"/>
              </a:cxn>
              <a:cxn ang="0">
                <a:pos x="87" y="627"/>
              </a:cxn>
              <a:cxn ang="0">
                <a:pos x="93" y="639"/>
              </a:cxn>
              <a:cxn ang="0">
                <a:pos x="96" y="654"/>
              </a:cxn>
              <a:cxn ang="0">
                <a:pos x="102" y="666"/>
              </a:cxn>
              <a:cxn ang="0">
                <a:pos x="105" y="678"/>
              </a:cxn>
              <a:cxn ang="0">
                <a:pos x="111" y="690"/>
              </a:cxn>
              <a:cxn ang="0">
                <a:pos x="120" y="702"/>
              </a:cxn>
              <a:cxn ang="0">
                <a:pos x="129" y="714"/>
              </a:cxn>
              <a:cxn ang="0">
                <a:pos x="138" y="723"/>
              </a:cxn>
              <a:cxn ang="0">
                <a:pos x="147" y="729"/>
              </a:cxn>
              <a:cxn ang="0">
                <a:pos x="156" y="732"/>
              </a:cxn>
              <a:cxn ang="0">
                <a:pos x="165" y="735"/>
              </a:cxn>
              <a:cxn ang="0">
                <a:pos x="174" y="738"/>
              </a:cxn>
              <a:cxn ang="0">
                <a:pos x="183" y="741"/>
              </a:cxn>
              <a:cxn ang="0">
                <a:pos x="192" y="741"/>
              </a:cxn>
              <a:cxn ang="0">
                <a:pos x="201" y="741"/>
              </a:cxn>
              <a:cxn ang="0">
                <a:pos x="210" y="741"/>
              </a:cxn>
              <a:cxn ang="0">
                <a:pos x="219" y="741"/>
              </a:cxn>
              <a:cxn ang="0">
                <a:pos x="228" y="741"/>
              </a:cxn>
              <a:cxn ang="0">
                <a:pos x="237" y="741"/>
              </a:cxn>
              <a:cxn ang="0">
                <a:pos x="246" y="741"/>
              </a:cxn>
              <a:cxn ang="0">
                <a:pos x="255" y="741"/>
              </a:cxn>
              <a:cxn ang="0">
                <a:pos x="264" y="741"/>
              </a:cxn>
            </a:cxnLst>
            <a:rect l="0" t="0" r="r" b="b"/>
            <a:pathLst>
              <a:path w="270" h="741">
                <a:moveTo>
                  <a:pt x="0" y="0"/>
                </a:moveTo>
                <a:lnTo>
                  <a:pt x="0" y="12"/>
                </a:lnTo>
                <a:lnTo>
                  <a:pt x="3" y="21"/>
                </a:lnTo>
                <a:lnTo>
                  <a:pt x="3" y="45"/>
                </a:lnTo>
                <a:lnTo>
                  <a:pt x="6" y="57"/>
                </a:lnTo>
                <a:lnTo>
                  <a:pt x="6" y="69"/>
                </a:lnTo>
                <a:lnTo>
                  <a:pt x="9" y="78"/>
                </a:lnTo>
                <a:lnTo>
                  <a:pt x="9" y="90"/>
                </a:lnTo>
                <a:lnTo>
                  <a:pt x="12" y="102"/>
                </a:lnTo>
                <a:lnTo>
                  <a:pt x="12" y="123"/>
                </a:lnTo>
                <a:lnTo>
                  <a:pt x="15" y="135"/>
                </a:lnTo>
                <a:lnTo>
                  <a:pt x="15" y="147"/>
                </a:lnTo>
                <a:lnTo>
                  <a:pt x="18" y="159"/>
                </a:lnTo>
                <a:lnTo>
                  <a:pt x="18" y="180"/>
                </a:lnTo>
                <a:lnTo>
                  <a:pt x="21" y="192"/>
                </a:lnTo>
                <a:lnTo>
                  <a:pt x="21" y="201"/>
                </a:lnTo>
                <a:lnTo>
                  <a:pt x="24" y="213"/>
                </a:lnTo>
                <a:lnTo>
                  <a:pt x="24" y="234"/>
                </a:lnTo>
                <a:lnTo>
                  <a:pt x="27" y="246"/>
                </a:lnTo>
                <a:lnTo>
                  <a:pt x="27" y="255"/>
                </a:lnTo>
                <a:lnTo>
                  <a:pt x="30" y="267"/>
                </a:lnTo>
                <a:lnTo>
                  <a:pt x="30" y="288"/>
                </a:lnTo>
                <a:lnTo>
                  <a:pt x="33" y="297"/>
                </a:lnTo>
                <a:lnTo>
                  <a:pt x="33" y="309"/>
                </a:lnTo>
                <a:lnTo>
                  <a:pt x="36" y="318"/>
                </a:lnTo>
                <a:lnTo>
                  <a:pt x="36" y="327"/>
                </a:lnTo>
                <a:lnTo>
                  <a:pt x="39" y="339"/>
                </a:lnTo>
                <a:lnTo>
                  <a:pt x="39" y="357"/>
                </a:lnTo>
                <a:lnTo>
                  <a:pt x="42" y="366"/>
                </a:lnTo>
                <a:lnTo>
                  <a:pt x="42" y="375"/>
                </a:lnTo>
                <a:lnTo>
                  <a:pt x="45" y="387"/>
                </a:lnTo>
                <a:lnTo>
                  <a:pt x="45" y="405"/>
                </a:lnTo>
                <a:lnTo>
                  <a:pt x="48" y="414"/>
                </a:lnTo>
                <a:lnTo>
                  <a:pt x="48" y="420"/>
                </a:lnTo>
                <a:lnTo>
                  <a:pt x="51" y="429"/>
                </a:lnTo>
                <a:lnTo>
                  <a:pt x="51" y="447"/>
                </a:lnTo>
                <a:lnTo>
                  <a:pt x="54" y="456"/>
                </a:lnTo>
                <a:lnTo>
                  <a:pt x="54" y="462"/>
                </a:lnTo>
                <a:lnTo>
                  <a:pt x="57" y="471"/>
                </a:lnTo>
                <a:lnTo>
                  <a:pt x="57" y="486"/>
                </a:lnTo>
                <a:lnTo>
                  <a:pt x="60" y="492"/>
                </a:lnTo>
                <a:lnTo>
                  <a:pt x="60" y="501"/>
                </a:lnTo>
                <a:lnTo>
                  <a:pt x="63" y="507"/>
                </a:lnTo>
                <a:lnTo>
                  <a:pt x="63" y="516"/>
                </a:lnTo>
                <a:lnTo>
                  <a:pt x="66" y="522"/>
                </a:lnTo>
                <a:lnTo>
                  <a:pt x="66" y="534"/>
                </a:lnTo>
                <a:lnTo>
                  <a:pt x="69" y="543"/>
                </a:lnTo>
                <a:lnTo>
                  <a:pt x="69" y="549"/>
                </a:lnTo>
                <a:lnTo>
                  <a:pt x="72" y="555"/>
                </a:lnTo>
                <a:lnTo>
                  <a:pt x="72" y="567"/>
                </a:lnTo>
                <a:lnTo>
                  <a:pt x="75" y="573"/>
                </a:lnTo>
                <a:lnTo>
                  <a:pt x="75" y="576"/>
                </a:lnTo>
                <a:lnTo>
                  <a:pt x="78" y="582"/>
                </a:lnTo>
                <a:lnTo>
                  <a:pt x="78" y="594"/>
                </a:lnTo>
                <a:lnTo>
                  <a:pt x="81" y="597"/>
                </a:lnTo>
                <a:lnTo>
                  <a:pt x="81" y="603"/>
                </a:lnTo>
                <a:lnTo>
                  <a:pt x="84" y="609"/>
                </a:lnTo>
                <a:lnTo>
                  <a:pt x="84" y="618"/>
                </a:lnTo>
                <a:lnTo>
                  <a:pt x="87" y="621"/>
                </a:lnTo>
                <a:lnTo>
                  <a:pt x="87" y="627"/>
                </a:lnTo>
                <a:lnTo>
                  <a:pt x="90" y="630"/>
                </a:lnTo>
                <a:lnTo>
                  <a:pt x="90" y="633"/>
                </a:lnTo>
                <a:lnTo>
                  <a:pt x="93" y="639"/>
                </a:lnTo>
                <a:lnTo>
                  <a:pt x="93" y="645"/>
                </a:lnTo>
                <a:lnTo>
                  <a:pt x="96" y="648"/>
                </a:lnTo>
                <a:lnTo>
                  <a:pt x="96" y="654"/>
                </a:lnTo>
                <a:lnTo>
                  <a:pt x="99" y="657"/>
                </a:lnTo>
                <a:lnTo>
                  <a:pt x="99" y="663"/>
                </a:lnTo>
                <a:lnTo>
                  <a:pt x="102" y="666"/>
                </a:lnTo>
                <a:lnTo>
                  <a:pt x="102" y="669"/>
                </a:lnTo>
                <a:lnTo>
                  <a:pt x="105" y="672"/>
                </a:lnTo>
                <a:lnTo>
                  <a:pt x="105" y="678"/>
                </a:lnTo>
                <a:lnTo>
                  <a:pt x="108" y="681"/>
                </a:lnTo>
                <a:lnTo>
                  <a:pt x="111" y="684"/>
                </a:lnTo>
                <a:lnTo>
                  <a:pt x="111" y="690"/>
                </a:lnTo>
                <a:lnTo>
                  <a:pt x="114" y="693"/>
                </a:lnTo>
                <a:lnTo>
                  <a:pt x="120" y="699"/>
                </a:lnTo>
                <a:lnTo>
                  <a:pt x="120" y="702"/>
                </a:lnTo>
                <a:lnTo>
                  <a:pt x="126" y="708"/>
                </a:lnTo>
                <a:lnTo>
                  <a:pt x="126" y="711"/>
                </a:lnTo>
                <a:lnTo>
                  <a:pt x="129" y="714"/>
                </a:lnTo>
                <a:lnTo>
                  <a:pt x="132" y="717"/>
                </a:lnTo>
                <a:lnTo>
                  <a:pt x="135" y="720"/>
                </a:lnTo>
                <a:lnTo>
                  <a:pt x="138" y="723"/>
                </a:lnTo>
                <a:lnTo>
                  <a:pt x="141" y="726"/>
                </a:lnTo>
                <a:lnTo>
                  <a:pt x="144" y="726"/>
                </a:lnTo>
                <a:lnTo>
                  <a:pt x="147" y="729"/>
                </a:lnTo>
                <a:lnTo>
                  <a:pt x="150" y="729"/>
                </a:lnTo>
                <a:lnTo>
                  <a:pt x="153" y="732"/>
                </a:lnTo>
                <a:lnTo>
                  <a:pt x="156" y="732"/>
                </a:lnTo>
                <a:lnTo>
                  <a:pt x="159" y="735"/>
                </a:lnTo>
                <a:lnTo>
                  <a:pt x="162" y="735"/>
                </a:lnTo>
                <a:lnTo>
                  <a:pt x="165" y="735"/>
                </a:lnTo>
                <a:lnTo>
                  <a:pt x="168" y="738"/>
                </a:lnTo>
                <a:lnTo>
                  <a:pt x="171" y="738"/>
                </a:lnTo>
                <a:lnTo>
                  <a:pt x="174" y="738"/>
                </a:lnTo>
                <a:lnTo>
                  <a:pt x="177" y="738"/>
                </a:lnTo>
                <a:lnTo>
                  <a:pt x="180" y="738"/>
                </a:lnTo>
                <a:lnTo>
                  <a:pt x="183" y="741"/>
                </a:lnTo>
                <a:lnTo>
                  <a:pt x="186" y="741"/>
                </a:lnTo>
                <a:lnTo>
                  <a:pt x="189" y="741"/>
                </a:lnTo>
                <a:lnTo>
                  <a:pt x="192" y="741"/>
                </a:lnTo>
                <a:lnTo>
                  <a:pt x="195" y="741"/>
                </a:lnTo>
                <a:lnTo>
                  <a:pt x="198" y="741"/>
                </a:lnTo>
                <a:lnTo>
                  <a:pt x="201" y="741"/>
                </a:lnTo>
                <a:lnTo>
                  <a:pt x="204" y="741"/>
                </a:lnTo>
                <a:lnTo>
                  <a:pt x="207" y="741"/>
                </a:lnTo>
                <a:lnTo>
                  <a:pt x="210" y="741"/>
                </a:lnTo>
                <a:lnTo>
                  <a:pt x="213" y="741"/>
                </a:lnTo>
                <a:lnTo>
                  <a:pt x="216" y="741"/>
                </a:lnTo>
                <a:lnTo>
                  <a:pt x="219" y="741"/>
                </a:lnTo>
                <a:lnTo>
                  <a:pt x="222" y="741"/>
                </a:lnTo>
                <a:lnTo>
                  <a:pt x="225" y="741"/>
                </a:lnTo>
                <a:lnTo>
                  <a:pt x="228" y="741"/>
                </a:lnTo>
                <a:lnTo>
                  <a:pt x="231" y="741"/>
                </a:lnTo>
                <a:lnTo>
                  <a:pt x="234" y="741"/>
                </a:lnTo>
                <a:lnTo>
                  <a:pt x="237" y="741"/>
                </a:lnTo>
                <a:lnTo>
                  <a:pt x="240" y="741"/>
                </a:lnTo>
                <a:lnTo>
                  <a:pt x="243" y="741"/>
                </a:lnTo>
                <a:lnTo>
                  <a:pt x="246" y="741"/>
                </a:lnTo>
                <a:lnTo>
                  <a:pt x="249" y="741"/>
                </a:lnTo>
                <a:lnTo>
                  <a:pt x="252" y="741"/>
                </a:lnTo>
                <a:lnTo>
                  <a:pt x="255" y="741"/>
                </a:lnTo>
                <a:lnTo>
                  <a:pt x="258" y="741"/>
                </a:lnTo>
                <a:lnTo>
                  <a:pt x="261" y="741"/>
                </a:lnTo>
                <a:lnTo>
                  <a:pt x="264" y="741"/>
                </a:lnTo>
                <a:lnTo>
                  <a:pt x="267" y="741"/>
                </a:lnTo>
                <a:lnTo>
                  <a:pt x="270" y="741"/>
                </a:lnTo>
              </a:path>
            </a:pathLst>
          </a:custGeom>
          <a:noFill/>
          <a:ln w="9525" cap="flat">
            <a:solidFill>
              <a:srgbClr val="007F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16" name="Freeform 68"/>
          <p:cNvSpPr>
            <a:spLocks/>
          </p:cNvSpPr>
          <p:nvPr/>
        </p:nvSpPr>
        <p:spPr bwMode="auto">
          <a:xfrm>
            <a:off x="2863836" y="3346739"/>
            <a:ext cx="45873" cy="1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0"/>
              </a:cxn>
              <a:cxn ang="0">
                <a:pos x="6" y="0"/>
              </a:cxn>
              <a:cxn ang="0">
                <a:pos x="9" y="0"/>
              </a:cxn>
              <a:cxn ang="0">
                <a:pos x="12" y="0"/>
              </a:cxn>
              <a:cxn ang="0">
                <a:pos x="15" y="0"/>
              </a:cxn>
              <a:cxn ang="0">
                <a:pos x="18" y="0"/>
              </a:cxn>
              <a:cxn ang="0">
                <a:pos x="21" y="0"/>
              </a:cxn>
              <a:cxn ang="0">
                <a:pos x="24" y="0"/>
              </a:cxn>
              <a:cxn ang="0">
                <a:pos x="27" y="0"/>
              </a:cxn>
            </a:cxnLst>
            <a:rect l="0" t="0" r="r" b="b"/>
            <a:pathLst>
              <a:path w="27">
                <a:moveTo>
                  <a:pt x="0" y="0"/>
                </a:moveTo>
                <a:lnTo>
                  <a:pt x="3" y="0"/>
                </a:lnTo>
                <a:lnTo>
                  <a:pt x="6" y="0"/>
                </a:lnTo>
                <a:lnTo>
                  <a:pt x="9" y="0"/>
                </a:lnTo>
                <a:lnTo>
                  <a:pt x="12" y="0"/>
                </a:lnTo>
                <a:lnTo>
                  <a:pt x="15" y="0"/>
                </a:lnTo>
                <a:lnTo>
                  <a:pt x="18" y="0"/>
                </a:lnTo>
                <a:lnTo>
                  <a:pt x="21" y="0"/>
                </a:lnTo>
                <a:lnTo>
                  <a:pt x="24" y="0"/>
                </a:lnTo>
                <a:lnTo>
                  <a:pt x="27" y="0"/>
                </a:lnTo>
              </a:path>
            </a:pathLst>
          </a:custGeom>
          <a:noFill/>
          <a:ln w="9525" cap="flat">
            <a:solidFill>
              <a:srgbClr val="007F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17" name="Rectangle 69"/>
          <p:cNvSpPr>
            <a:spLocks noChangeArrowheads="1"/>
          </p:cNvSpPr>
          <p:nvPr/>
        </p:nvSpPr>
        <p:spPr bwMode="auto">
          <a:xfrm>
            <a:off x="1676242" y="3616879"/>
            <a:ext cx="9778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rientation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318" name="Rectangle 70"/>
          <p:cNvSpPr>
            <a:spLocks noChangeArrowheads="1"/>
          </p:cNvSpPr>
          <p:nvPr/>
        </p:nvSpPr>
        <p:spPr bwMode="auto">
          <a:xfrm rot="16200000">
            <a:off x="246647" y="2285885"/>
            <a:ext cx="73096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osterior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320" name="Rectangle 72"/>
          <p:cNvSpPr>
            <a:spLocks noChangeArrowheads="1"/>
          </p:cNvSpPr>
          <p:nvPr/>
        </p:nvSpPr>
        <p:spPr bwMode="auto">
          <a:xfrm>
            <a:off x="814852" y="3316157"/>
            <a:ext cx="39459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21" name="Rectangle 73"/>
          <p:cNvSpPr>
            <a:spLocks noChangeArrowheads="1"/>
          </p:cNvSpPr>
          <p:nvPr/>
        </p:nvSpPr>
        <p:spPr bwMode="auto">
          <a:xfrm>
            <a:off x="2904612" y="1425180"/>
            <a:ext cx="39459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22" name="Rectangle 74"/>
          <p:cNvSpPr>
            <a:spLocks noChangeArrowheads="1"/>
          </p:cNvSpPr>
          <p:nvPr/>
        </p:nvSpPr>
        <p:spPr bwMode="auto">
          <a:xfrm>
            <a:off x="3513159" y="1465956"/>
            <a:ext cx="2084663" cy="18858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23" name="Rectangle 75"/>
          <p:cNvSpPr>
            <a:spLocks noChangeArrowheads="1"/>
          </p:cNvSpPr>
          <p:nvPr/>
        </p:nvSpPr>
        <p:spPr bwMode="auto">
          <a:xfrm>
            <a:off x="3513159" y="1465956"/>
            <a:ext cx="2084663" cy="1885880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24" name="Line 76"/>
          <p:cNvSpPr>
            <a:spLocks noChangeShapeType="1"/>
          </p:cNvSpPr>
          <p:nvPr/>
        </p:nvSpPr>
        <p:spPr bwMode="auto">
          <a:xfrm>
            <a:off x="3513159" y="1465956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25" name="Line 77"/>
          <p:cNvSpPr>
            <a:spLocks noChangeShapeType="1"/>
          </p:cNvSpPr>
          <p:nvPr/>
        </p:nvSpPr>
        <p:spPr bwMode="auto">
          <a:xfrm>
            <a:off x="3513159" y="3351836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26" name="Line 78"/>
          <p:cNvSpPr>
            <a:spLocks noChangeShapeType="1"/>
          </p:cNvSpPr>
          <p:nvPr/>
        </p:nvSpPr>
        <p:spPr bwMode="auto">
          <a:xfrm flipV="1">
            <a:off x="5597820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27" name="Line 79"/>
          <p:cNvSpPr>
            <a:spLocks noChangeShapeType="1"/>
          </p:cNvSpPr>
          <p:nvPr/>
        </p:nvSpPr>
        <p:spPr bwMode="auto">
          <a:xfrm flipV="1">
            <a:off x="3513159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28" name="Line 80"/>
          <p:cNvSpPr>
            <a:spLocks noChangeShapeType="1"/>
          </p:cNvSpPr>
          <p:nvPr/>
        </p:nvSpPr>
        <p:spPr bwMode="auto">
          <a:xfrm>
            <a:off x="3513159" y="3351836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29" name="Line 81"/>
          <p:cNvSpPr>
            <a:spLocks noChangeShapeType="1"/>
          </p:cNvSpPr>
          <p:nvPr/>
        </p:nvSpPr>
        <p:spPr bwMode="auto">
          <a:xfrm flipV="1">
            <a:off x="3513159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30" name="Line 82"/>
          <p:cNvSpPr>
            <a:spLocks noChangeShapeType="1"/>
          </p:cNvSpPr>
          <p:nvPr/>
        </p:nvSpPr>
        <p:spPr bwMode="auto">
          <a:xfrm flipV="1">
            <a:off x="3513159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31" name="Line 83"/>
          <p:cNvSpPr>
            <a:spLocks noChangeShapeType="1"/>
          </p:cNvSpPr>
          <p:nvPr/>
        </p:nvSpPr>
        <p:spPr bwMode="auto">
          <a:xfrm>
            <a:off x="3513159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32" name="Rectangle 84"/>
          <p:cNvSpPr>
            <a:spLocks noChangeArrowheads="1"/>
          </p:cNvSpPr>
          <p:nvPr/>
        </p:nvSpPr>
        <p:spPr bwMode="auto">
          <a:xfrm>
            <a:off x="3375540" y="3367127"/>
            <a:ext cx="209301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-30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33" name="Line 85"/>
          <p:cNvSpPr>
            <a:spLocks noChangeShapeType="1"/>
          </p:cNvSpPr>
          <p:nvPr/>
        </p:nvSpPr>
        <p:spPr bwMode="auto">
          <a:xfrm flipV="1">
            <a:off x="3859753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34" name="Line 86"/>
          <p:cNvSpPr>
            <a:spLocks noChangeShapeType="1"/>
          </p:cNvSpPr>
          <p:nvPr/>
        </p:nvSpPr>
        <p:spPr bwMode="auto">
          <a:xfrm>
            <a:off x="3859753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35" name="Rectangle 87"/>
          <p:cNvSpPr>
            <a:spLocks noChangeArrowheads="1"/>
          </p:cNvSpPr>
          <p:nvPr/>
        </p:nvSpPr>
        <p:spPr bwMode="auto">
          <a:xfrm>
            <a:off x="3803686" y="3367127"/>
            <a:ext cx="209301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-20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36" name="Line 88"/>
          <p:cNvSpPr>
            <a:spLocks noChangeShapeType="1"/>
          </p:cNvSpPr>
          <p:nvPr/>
        </p:nvSpPr>
        <p:spPr bwMode="auto">
          <a:xfrm flipV="1">
            <a:off x="4206347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37" name="Line 89"/>
          <p:cNvSpPr>
            <a:spLocks noChangeShapeType="1"/>
          </p:cNvSpPr>
          <p:nvPr/>
        </p:nvSpPr>
        <p:spPr bwMode="auto">
          <a:xfrm>
            <a:off x="4206347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38" name="Rectangle 90"/>
          <p:cNvSpPr>
            <a:spLocks noChangeArrowheads="1"/>
          </p:cNvSpPr>
          <p:nvPr/>
        </p:nvSpPr>
        <p:spPr bwMode="auto">
          <a:xfrm>
            <a:off x="4150280" y="3367127"/>
            <a:ext cx="209301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-10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39" name="Line 91"/>
          <p:cNvSpPr>
            <a:spLocks noChangeShapeType="1"/>
          </p:cNvSpPr>
          <p:nvPr/>
        </p:nvSpPr>
        <p:spPr bwMode="auto">
          <a:xfrm flipV="1">
            <a:off x="4552941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40" name="Line 92"/>
          <p:cNvSpPr>
            <a:spLocks noChangeShapeType="1"/>
          </p:cNvSpPr>
          <p:nvPr/>
        </p:nvSpPr>
        <p:spPr bwMode="auto">
          <a:xfrm>
            <a:off x="4552941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41" name="Rectangle 93"/>
          <p:cNvSpPr>
            <a:spLocks noChangeArrowheads="1"/>
          </p:cNvSpPr>
          <p:nvPr/>
        </p:nvSpPr>
        <p:spPr bwMode="auto">
          <a:xfrm>
            <a:off x="4537650" y="3367127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42" name="Line 94"/>
          <p:cNvSpPr>
            <a:spLocks noChangeShapeType="1"/>
          </p:cNvSpPr>
          <p:nvPr/>
        </p:nvSpPr>
        <p:spPr bwMode="auto">
          <a:xfrm flipV="1">
            <a:off x="4899536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43" name="Line 95"/>
          <p:cNvSpPr>
            <a:spLocks noChangeShapeType="1"/>
          </p:cNvSpPr>
          <p:nvPr/>
        </p:nvSpPr>
        <p:spPr bwMode="auto">
          <a:xfrm>
            <a:off x="4899536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44" name="Rectangle 96"/>
          <p:cNvSpPr>
            <a:spLocks noChangeArrowheads="1"/>
          </p:cNvSpPr>
          <p:nvPr/>
        </p:nvSpPr>
        <p:spPr bwMode="auto">
          <a:xfrm>
            <a:off x="4863856" y="3367127"/>
            <a:ext cx="16126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45" name="Line 97"/>
          <p:cNvSpPr>
            <a:spLocks noChangeShapeType="1"/>
          </p:cNvSpPr>
          <p:nvPr/>
        </p:nvSpPr>
        <p:spPr bwMode="auto">
          <a:xfrm flipV="1">
            <a:off x="5246130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46" name="Line 98"/>
          <p:cNvSpPr>
            <a:spLocks noChangeShapeType="1"/>
          </p:cNvSpPr>
          <p:nvPr/>
        </p:nvSpPr>
        <p:spPr bwMode="auto">
          <a:xfrm>
            <a:off x="5246130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47" name="Rectangle 99"/>
          <p:cNvSpPr>
            <a:spLocks noChangeArrowheads="1"/>
          </p:cNvSpPr>
          <p:nvPr/>
        </p:nvSpPr>
        <p:spPr bwMode="auto">
          <a:xfrm>
            <a:off x="5210450" y="3367127"/>
            <a:ext cx="16126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48" name="Line 100"/>
          <p:cNvSpPr>
            <a:spLocks noChangeShapeType="1"/>
          </p:cNvSpPr>
          <p:nvPr/>
        </p:nvSpPr>
        <p:spPr bwMode="auto">
          <a:xfrm flipV="1">
            <a:off x="5597820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49" name="Line 101"/>
          <p:cNvSpPr>
            <a:spLocks noChangeShapeType="1"/>
          </p:cNvSpPr>
          <p:nvPr/>
        </p:nvSpPr>
        <p:spPr bwMode="auto">
          <a:xfrm>
            <a:off x="5597820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50" name="Rectangle 102"/>
          <p:cNvSpPr>
            <a:spLocks noChangeArrowheads="1"/>
          </p:cNvSpPr>
          <p:nvPr/>
        </p:nvSpPr>
        <p:spPr bwMode="auto">
          <a:xfrm>
            <a:off x="5562142" y="3367127"/>
            <a:ext cx="16126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51" name="Line 103"/>
          <p:cNvSpPr>
            <a:spLocks noChangeShapeType="1"/>
          </p:cNvSpPr>
          <p:nvPr/>
        </p:nvSpPr>
        <p:spPr bwMode="auto">
          <a:xfrm>
            <a:off x="3513159" y="3351836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52" name="Line 104"/>
          <p:cNvSpPr>
            <a:spLocks noChangeShapeType="1"/>
          </p:cNvSpPr>
          <p:nvPr/>
        </p:nvSpPr>
        <p:spPr bwMode="auto">
          <a:xfrm flipH="1">
            <a:off x="5572336" y="3351836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53" name="Rectangle 105"/>
          <p:cNvSpPr>
            <a:spLocks noChangeArrowheads="1"/>
          </p:cNvSpPr>
          <p:nvPr/>
        </p:nvSpPr>
        <p:spPr bwMode="auto">
          <a:xfrm>
            <a:off x="3375540" y="3311060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54" name="Line 106"/>
          <p:cNvSpPr>
            <a:spLocks noChangeShapeType="1"/>
          </p:cNvSpPr>
          <p:nvPr/>
        </p:nvSpPr>
        <p:spPr bwMode="auto">
          <a:xfrm>
            <a:off x="3513159" y="3081696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55" name="Line 107"/>
          <p:cNvSpPr>
            <a:spLocks noChangeShapeType="1"/>
          </p:cNvSpPr>
          <p:nvPr/>
        </p:nvSpPr>
        <p:spPr bwMode="auto">
          <a:xfrm flipH="1">
            <a:off x="5572336" y="3081696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56" name="Rectangle 108"/>
          <p:cNvSpPr>
            <a:spLocks noChangeArrowheads="1"/>
          </p:cNvSpPr>
          <p:nvPr/>
        </p:nvSpPr>
        <p:spPr bwMode="auto">
          <a:xfrm>
            <a:off x="3375540" y="3040920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57" name="Line 109"/>
          <p:cNvSpPr>
            <a:spLocks noChangeShapeType="1"/>
          </p:cNvSpPr>
          <p:nvPr/>
        </p:nvSpPr>
        <p:spPr bwMode="auto">
          <a:xfrm>
            <a:off x="3513159" y="2811557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58" name="Line 110"/>
          <p:cNvSpPr>
            <a:spLocks noChangeShapeType="1"/>
          </p:cNvSpPr>
          <p:nvPr/>
        </p:nvSpPr>
        <p:spPr bwMode="auto">
          <a:xfrm flipH="1">
            <a:off x="5572336" y="2811557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59" name="Rectangle 111"/>
          <p:cNvSpPr>
            <a:spLocks noChangeArrowheads="1"/>
          </p:cNvSpPr>
          <p:nvPr/>
        </p:nvSpPr>
        <p:spPr bwMode="auto">
          <a:xfrm>
            <a:off x="3375540" y="2770781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60" name="Line 112"/>
          <p:cNvSpPr>
            <a:spLocks noChangeShapeType="1"/>
          </p:cNvSpPr>
          <p:nvPr/>
        </p:nvSpPr>
        <p:spPr bwMode="auto">
          <a:xfrm>
            <a:off x="3513159" y="2541417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61" name="Line 113"/>
          <p:cNvSpPr>
            <a:spLocks noChangeShapeType="1"/>
          </p:cNvSpPr>
          <p:nvPr/>
        </p:nvSpPr>
        <p:spPr bwMode="auto">
          <a:xfrm flipH="1">
            <a:off x="5572336" y="2541417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62" name="Rectangle 114"/>
          <p:cNvSpPr>
            <a:spLocks noChangeArrowheads="1"/>
          </p:cNvSpPr>
          <p:nvPr/>
        </p:nvSpPr>
        <p:spPr bwMode="auto">
          <a:xfrm>
            <a:off x="3375540" y="2500641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63" name="Line 115"/>
          <p:cNvSpPr>
            <a:spLocks noChangeShapeType="1"/>
          </p:cNvSpPr>
          <p:nvPr/>
        </p:nvSpPr>
        <p:spPr bwMode="auto">
          <a:xfrm>
            <a:off x="3513159" y="2271278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64" name="Line 116"/>
          <p:cNvSpPr>
            <a:spLocks noChangeShapeType="1"/>
          </p:cNvSpPr>
          <p:nvPr/>
        </p:nvSpPr>
        <p:spPr bwMode="auto">
          <a:xfrm flipH="1">
            <a:off x="5572336" y="2271278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65" name="Rectangle 117"/>
          <p:cNvSpPr>
            <a:spLocks noChangeArrowheads="1"/>
          </p:cNvSpPr>
          <p:nvPr/>
        </p:nvSpPr>
        <p:spPr bwMode="auto">
          <a:xfrm>
            <a:off x="3375540" y="223050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66" name="Line 118"/>
          <p:cNvSpPr>
            <a:spLocks noChangeShapeType="1"/>
          </p:cNvSpPr>
          <p:nvPr/>
        </p:nvSpPr>
        <p:spPr bwMode="auto">
          <a:xfrm>
            <a:off x="3513159" y="2001138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67" name="Line 119"/>
          <p:cNvSpPr>
            <a:spLocks noChangeShapeType="1"/>
          </p:cNvSpPr>
          <p:nvPr/>
        </p:nvSpPr>
        <p:spPr bwMode="auto">
          <a:xfrm flipH="1">
            <a:off x="5572336" y="2001138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68" name="Rectangle 120"/>
          <p:cNvSpPr>
            <a:spLocks noChangeArrowheads="1"/>
          </p:cNvSpPr>
          <p:nvPr/>
        </p:nvSpPr>
        <p:spPr bwMode="auto">
          <a:xfrm>
            <a:off x="3375540" y="196036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69" name="Line 121"/>
          <p:cNvSpPr>
            <a:spLocks noChangeShapeType="1"/>
          </p:cNvSpPr>
          <p:nvPr/>
        </p:nvSpPr>
        <p:spPr bwMode="auto">
          <a:xfrm>
            <a:off x="3513159" y="1730999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70" name="Line 122"/>
          <p:cNvSpPr>
            <a:spLocks noChangeShapeType="1"/>
          </p:cNvSpPr>
          <p:nvPr/>
        </p:nvSpPr>
        <p:spPr bwMode="auto">
          <a:xfrm flipH="1">
            <a:off x="5572336" y="1730999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71" name="Rectangle 123"/>
          <p:cNvSpPr>
            <a:spLocks noChangeArrowheads="1"/>
          </p:cNvSpPr>
          <p:nvPr/>
        </p:nvSpPr>
        <p:spPr bwMode="auto">
          <a:xfrm>
            <a:off x="3375540" y="1690223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72" name="Line 124"/>
          <p:cNvSpPr>
            <a:spLocks noChangeShapeType="1"/>
          </p:cNvSpPr>
          <p:nvPr/>
        </p:nvSpPr>
        <p:spPr bwMode="auto">
          <a:xfrm>
            <a:off x="3513159" y="1465956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73" name="Line 125"/>
          <p:cNvSpPr>
            <a:spLocks noChangeShapeType="1"/>
          </p:cNvSpPr>
          <p:nvPr/>
        </p:nvSpPr>
        <p:spPr bwMode="auto">
          <a:xfrm flipH="1">
            <a:off x="5572336" y="1465956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74" name="Rectangle 126"/>
          <p:cNvSpPr>
            <a:spLocks noChangeArrowheads="1"/>
          </p:cNvSpPr>
          <p:nvPr/>
        </p:nvSpPr>
        <p:spPr bwMode="auto">
          <a:xfrm>
            <a:off x="3375540" y="1425180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7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75" name="Rectangle 127"/>
          <p:cNvSpPr>
            <a:spLocks noChangeArrowheads="1"/>
          </p:cNvSpPr>
          <p:nvPr/>
        </p:nvSpPr>
        <p:spPr bwMode="auto">
          <a:xfrm>
            <a:off x="3431607" y="1256980"/>
            <a:ext cx="272778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x 10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76" name="Rectangle 128"/>
          <p:cNvSpPr>
            <a:spLocks noChangeArrowheads="1"/>
          </p:cNvSpPr>
          <p:nvPr/>
        </p:nvSpPr>
        <p:spPr bwMode="auto">
          <a:xfrm>
            <a:off x="3650777" y="1231495"/>
            <a:ext cx="109797" cy="14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-3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377" name="Line 129"/>
          <p:cNvSpPr>
            <a:spLocks noChangeShapeType="1"/>
          </p:cNvSpPr>
          <p:nvPr/>
        </p:nvSpPr>
        <p:spPr bwMode="auto">
          <a:xfrm>
            <a:off x="3513159" y="1465956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78" name="Line 130"/>
          <p:cNvSpPr>
            <a:spLocks noChangeShapeType="1"/>
          </p:cNvSpPr>
          <p:nvPr/>
        </p:nvSpPr>
        <p:spPr bwMode="auto">
          <a:xfrm>
            <a:off x="3513159" y="3351836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79" name="Line 131"/>
          <p:cNvSpPr>
            <a:spLocks noChangeShapeType="1"/>
          </p:cNvSpPr>
          <p:nvPr/>
        </p:nvSpPr>
        <p:spPr bwMode="auto">
          <a:xfrm flipV="1">
            <a:off x="5597820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80" name="Line 132"/>
          <p:cNvSpPr>
            <a:spLocks noChangeShapeType="1"/>
          </p:cNvSpPr>
          <p:nvPr/>
        </p:nvSpPr>
        <p:spPr bwMode="auto">
          <a:xfrm flipV="1">
            <a:off x="3513159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81" name="Freeform 133"/>
          <p:cNvSpPr>
            <a:spLocks/>
          </p:cNvSpPr>
          <p:nvPr/>
        </p:nvSpPr>
        <p:spPr bwMode="auto">
          <a:xfrm>
            <a:off x="3686456" y="3346739"/>
            <a:ext cx="647316" cy="5098"/>
          </a:xfrm>
          <a:custGeom>
            <a:avLst/>
            <a:gdLst/>
            <a:ahLst/>
            <a:cxnLst>
              <a:cxn ang="0">
                <a:pos x="6" y="3"/>
              </a:cxn>
              <a:cxn ang="0">
                <a:pos x="15" y="3"/>
              </a:cxn>
              <a:cxn ang="0">
                <a:pos x="24" y="3"/>
              </a:cxn>
              <a:cxn ang="0">
                <a:pos x="33" y="3"/>
              </a:cxn>
              <a:cxn ang="0">
                <a:pos x="42" y="3"/>
              </a:cxn>
              <a:cxn ang="0">
                <a:pos x="51" y="3"/>
              </a:cxn>
              <a:cxn ang="0">
                <a:pos x="60" y="3"/>
              </a:cxn>
              <a:cxn ang="0">
                <a:pos x="69" y="3"/>
              </a:cxn>
              <a:cxn ang="0">
                <a:pos x="78" y="3"/>
              </a:cxn>
              <a:cxn ang="0">
                <a:pos x="87" y="3"/>
              </a:cxn>
              <a:cxn ang="0">
                <a:pos x="96" y="3"/>
              </a:cxn>
              <a:cxn ang="0">
                <a:pos x="105" y="3"/>
              </a:cxn>
              <a:cxn ang="0">
                <a:pos x="114" y="3"/>
              </a:cxn>
              <a:cxn ang="0">
                <a:pos x="123" y="3"/>
              </a:cxn>
              <a:cxn ang="0">
                <a:pos x="132" y="3"/>
              </a:cxn>
              <a:cxn ang="0">
                <a:pos x="141" y="3"/>
              </a:cxn>
              <a:cxn ang="0">
                <a:pos x="150" y="3"/>
              </a:cxn>
              <a:cxn ang="0">
                <a:pos x="159" y="3"/>
              </a:cxn>
              <a:cxn ang="0">
                <a:pos x="168" y="3"/>
              </a:cxn>
              <a:cxn ang="0">
                <a:pos x="177" y="3"/>
              </a:cxn>
              <a:cxn ang="0">
                <a:pos x="186" y="3"/>
              </a:cxn>
              <a:cxn ang="0">
                <a:pos x="195" y="3"/>
              </a:cxn>
              <a:cxn ang="0">
                <a:pos x="204" y="3"/>
              </a:cxn>
              <a:cxn ang="0">
                <a:pos x="213" y="0"/>
              </a:cxn>
              <a:cxn ang="0">
                <a:pos x="222" y="0"/>
              </a:cxn>
              <a:cxn ang="0">
                <a:pos x="231" y="0"/>
              </a:cxn>
              <a:cxn ang="0">
                <a:pos x="240" y="0"/>
              </a:cxn>
              <a:cxn ang="0">
                <a:pos x="249" y="0"/>
              </a:cxn>
              <a:cxn ang="0">
                <a:pos x="258" y="0"/>
              </a:cxn>
              <a:cxn ang="0">
                <a:pos x="267" y="0"/>
              </a:cxn>
              <a:cxn ang="0">
                <a:pos x="276" y="0"/>
              </a:cxn>
              <a:cxn ang="0">
                <a:pos x="285" y="0"/>
              </a:cxn>
              <a:cxn ang="0">
                <a:pos x="294" y="0"/>
              </a:cxn>
              <a:cxn ang="0">
                <a:pos x="303" y="0"/>
              </a:cxn>
              <a:cxn ang="0">
                <a:pos x="312" y="0"/>
              </a:cxn>
              <a:cxn ang="0">
                <a:pos x="321" y="0"/>
              </a:cxn>
              <a:cxn ang="0">
                <a:pos x="330" y="0"/>
              </a:cxn>
              <a:cxn ang="0">
                <a:pos x="339" y="0"/>
              </a:cxn>
              <a:cxn ang="0">
                <a:pos x="348" y="0"/>
              </a:cxn>
              <a:cxn ang="0">
                <a:pos x="357" y="0"/>
              </a:cxn>
              <a:cxn ang="0">
                <a:pos x="366" y="0"/>
              </a:cxn>
              <a:cxn ang="0">
                <a:pos x="375" y="0"/>
              </a:cxn>
            </a:cxnLst>
            <a:rect l="0" t="0" r="r" b="b"/>
            <a:pathLst>
              <a:path w="381" h="3">
                <a:moveTo>
                  <a:pt x="0" y="3"/>
                </a:moveTo>
                <a:lnTo>
                  <a:pt x="3" y="3"/>
                </a:lnTo>
                <a:lnTo>
                  <a:pt x="6" y="3"/>
                </a:lnTo>
                <a:lnTo>
                  <a:pt x="9" y="3"/>
                </a:lnTo>
                <a:lnTo>
                  <a:pt x="12" y="3"/>
                </a:lnTo>
                <a:lnTo>
                  <a:pt x="15" y="3"/>
                </a:lnTo>
                <a:lnTo>
                  <a:pt x="18" y="3"/>
                </a:lnTo>
                <a:lnTo>
                  <a:pt x="21" y="3"/>
                </a:lnTo>
                <a:lnTo>
                  <a:pt x="24" y="3"/>
                </a:lnTo>
                <a:lnTo>
                  <a:pt x="27" y="3"/>
                </a:lnTo>
                <a:lnTo>
                  <a:pt x="30" y="3"/>
                </a:lnTo>
                <a:lnTo>
                  <a:pt x="33" y="3"/>
                </a:lnTo>
                <a:lnTo>
                  <a:pt x="36" y="3"/>
                </a:lnTo>
                <a:lnTo>
                  <a:pt x="39" y="3"/>
                </a:lnTo>
                <a:lnTo>
                  <a:pt x="42" y="3"/>
                </a:lnTo>
                <a:lnTo>
                  <a:pt x="45" y="3"/>
                </a:lnTo>
                <a:lnTo>
                  <a:pt x="48" y="3"/>
                </a:lnTo>
                <a:lnTo>
                  <a:pt x="51" y="3"/>
                </a:lnTo>
                <a:lnTo>
                  <a:pt x="54" y="3"/>
                </a:lnTo>
                <a:lnTo>
                  <a:pt x="57" y="3"/>
                </a:lnTo>
                <a:lnTo>
                  <a:pt x="60" y="3"/>
                </a:lnTo>
                <a:lnTo>
                  <a:pt x="63" y="3"/>
                </a:lnTo>
                <a:lnTo>
                  <a:pt x="66" y="3"/>
                </a:lnTo>
                <a:lnTo>
                  <a:pt x="69" y="3"/>
                </a:lnTo>
                <a:lnTo>
                  <a:pt x="72" y="3"/>
                </a:lnTo>
                <a:lnTo>
                  <a:pt x="75" y="3"/>
                </a:lnTo>
                <a:lnTo>
                  <a:pt x="78" y="3"/>
                </a:lnTo>
                <a:lnTo>
                  <a:pt x="81" y="3"/>
                </a:lnTo>
                <a:lnTo>
                  <a:pt x="84" y="3"/>
                </a:lnTo>
                <a:lnTo>
                  <a:pt x="87" y="3"/>
                </a:lnTo>
                <a:lnTo>
                  <a:pt x="90" y="3"/>
                </a:lnTo>
                <a:lnTo>
                  <a:pt x="93" y="3"/>
                </a:lnTo>
                <a:lnTo>
                  <a:pt x="96" y="3"/>
                </a:lnTo>
                <a:lnTo>
                  <a:pt x="99" y="3"/>
                </a:lnTo>
                <a:lnTo>
                  <a:pt x="102" y="3"/>
                </a:lnTo>
                <a:lnTo>
                  <a:pt x="105" y="3"/>
                </a:lnTo>
                <a:lnTo>
                  <a:pt x="108" y="3"/>
                </a:lnTo>
                <a:lnTo>
                  <a:pt x="111" y="3"/>
                </a:lnTo>
                <a:lnTo>
                  <a:pt x="114" y="3"/>
                </a:lnTo>
                <a:lnTo>
                  <a:pt x="117" y="3"/>
                </a:lnTo>
                <a:lnTo>
                  <a:pt x="120" y="3"/>
                </a:lnTo>
                <a:lnTo>
                  <a:pt x="123" y="3"/>
                </a:lnTo>
                <a:lnTo>
                  <a:pt x="126" y="3"/>
                </a:lnTo>
                <a:lnTo>
                  <a:pt x="129" y="3"/>
                </a:lnTo>
                <a:lnTo>
                  <a:pt x="132" y="3"/>
                </a:lnTo>
                <a:lnTo>
                  <a:pt x="135" y="3"/>
                </a:lnTo>
                <a:lnTo>
                  <a:pt x="138" y="3"/>
                </a:lnTo>
                <a:lnTo>
                  <a:pt x="141" y="3"/>
                </a:lnTo>
                <a:lnTo>
                  <a:pt x="144" y="3"/>
                </a:lnTo>
                <a:lnTo>
                  <a:pt x="147" y="3"/>
                </a:lnTo>
                <a:lnTo>
                  <a:pt x="150" y="3"/>
                </a:lnTo>
                <a:lnTo>
                  <a:pt x="153" y="3"/>
                </a:lnTo>
                <a:lnTo>
                  <a:pt x="156" y="3"/>
                </a:lnTo>
                <a:lnTo>
                  <a:pt x="159" y="3"/>
                </a:lnTo>
                <a:lnTo>
                  <a:pt x="162" y="3"/>
                </a:lnTo>
                <a:lnTo>
                  <a:pt x="165" y="3"/>
                </a:lnTo>
                <a:lnTo>
                  <a:pt x="168" y="3"/>
                </a:lnTo>
                <a:lnTo>
                  <a:pt x="171" y="3"/>
                </a:lnTo>
                <a:lnTo>
                  <a:pt x="174" y="3"/>
                </a:lnTo>
                <a:lnTo>
                  <a:pt x="177" y="3"/>
                </a:lnTo>
                <a:lnTo>
                  <a:pt x="180" y="3"/>
                </a:lnTo>
                <a:lnTo>
                  <a:pt x="183" y="3"/>
                </a:lnTo>
                <a:lnTo>
                  <a:pt x="186" y="3"/>
                </a:lnTo>
                <a:lnTo>
                  <a:pt x="189" y="3"/>
                </a:lnTo>
                <a:lnTo>
                  <a:pt x="192" y="3"/>
                </a:lnTo>
                <a:lnTo>
                  <a:pt x="195" y="3"/>
                </a:lnTo>
                <a:lnTo>
                  <a:pt x="198" y="3"/>
                </a:lnTo>
                <a:lnTo>
                  <a:pt x="201" y="3"/>
                </a:lnTo>
                <a:lnTo>
                  <a:pt x="204" y="3"/>
                </a:lnTo>
                <a:lnTo>
                  <a:pt x="207" y="3"/>
                </a:lnTo>
                <a:lnTo>
                  <a:pt x="210" y="3"/>
                </a:lnTo>
                <a:lnTo>
                  <a:pt x="213" y="0"/>
                </a:lnTo>
                <a:lnTo>
                  <a:pt x="216" y="0"/>
                </a:lnTo>
                <a:lnTo>
                  <a:pt x="219" y="0"/>
                </a:lnTo>
                <a:lnTo>
                  <a:pt x="222" y="0"/>
                </a:lnTo>
                <a:lnTo>
                  <a:pt x="225" y="0"/>
                </a:lnTo>
                <a:lnTo>
                  <a:pt x="228" y="0"/>
                </a:lnTo>
                <a:lnTo>
                  <a:pt x="231" y="0"/>
                </a:lnTo>
                <a:lnTo>
                  <a:pt x="234" y="0"/>
                </a:lnTo>
                <a:lnTo>
                  <a:pt x="237" y="0"/>
                </a:lnTo>
                <a:lnTo>
                  <a:pt x="240" y="0"/>
                </a:lnTo>
                <a:lnTo>
                  <a:pt x="243" y="0"/>
                </a:lnTo>
                <a:lnTo>
                  <a:pt x="246" y="0"/>
                </a:lnTo>
                <a:lnTo>
                  <a:pt x="249" y="0"/>
                </a:lnTo>
                <a:lnTo>
                  <a:pt x="252" y="0"/>
                </a:lnTo>
                <a:lnTo>
                  <a:pt x="255" y="0"/>
                </a:lnTo>
                <a:lnTo>
                  <a:pt x="258" y="0"/>
                </a:lnTo>
                <a:lnTo>
                  <a:pt x="261" y="0"/>
                </a:lnTo>
                <a:lnTo>
                  <a:pt x="264" y="0"/>
                </a:lnTo>
                <a:lnTo>
                  <a:pt x="267" y="0"/>
                </a:lnTo>
                <a:lnTo>
                  <a:pt x="270" y="0"/>
                </a:lnTo>
                <a:lnTo>
                  <a:pt x="273" y="0"/>
                </a:lnTo>
                <a:lnTo>
                  <a:pt x="276" y="0"/>
                </a:lnTo>
                <a:lnTo>
                  <a:pt x="279" y="0"/>
                </a:lnTo>
                <a:lnTo>
                  <a:pt x="282" y="0"/>
                </a:lnTo>
                <a:lnTo>
                  <a:pt x="285" y="0"/>
                </a:lnTo>
                <a:lnTo>
                  <a:pt x="288" y="0"/>
                </a:lnTo>
                <a:lnTo>
                  <a:pt x="291" y="0"/>
                </a:lnTo>
                <a:lnTo>
                  <a:pt x="294" y="0"/>
                </a:lnTo>
                <a:lnTo>
                  <a:pt x="297" y="0"/>
                </a:lnTo>
                <a:lnTo>
                  <a:pt x="300" y="0"/>
                </a:lnTo>
                <a:lnTo>
                  <a:pt x="303" y="0"/>
                </a:lnTo>
                <a:lnTo>
                  <a:pt x="306" y="0"/>
                </a:lnTo>
                <a:lnTo>
                  <a:pt x="309" y="0"/>
                </a:lnTo>
                <a:lnTo>
                  <a:pt x="312" y="0"/>
                </a:lnTo>
                <a:lnTo>
                  <a:pt x="315" y="0"/>
                </a:lnTo>
                <a:lnTo>
                  <a:pt x="318" y="0"/>
                </a:lnTo>
                <a:lnTo>
                  <a:pt x="321" y="0"/>
                </a:lnTo>
                <a:lnTo>
                  <a:pt x="324" y="0"/>
                </a:lnTo>
                <a:lnTo>
                  <a:pt x="327" y="0"/>
                </a:lnTo>
                <a:lnTo>
                  <a:pt x="330" y="0"/>
                </a:lnTo>
                <a:lnTo>
                  <a:pt x="333" y="0"/>
                </a:lnTo>
                <a:lnTo>
                  <a:pt x="336" y="0"/>
                </a:lnTo>
                <a:lnTo>
                  <a:pt x="339" y="0"/>
                </a:lnTo>
                <a:lnTo>
                  <a:pt x="342" y="0"/>
                </a:lnTo>
                <a:lnTo>
                  <a:pt x="345" y="0"/>
                </a:lnTo>
                <a:lnTo>
                  <a:pt x="348" y="0"/>
                </a:lnTo>
                <a:lnTo>
                  <a:pt x="351" y="0"/>
                </a:lnTo>
                <a:lnTo>
                  <a:pt x="354" y="0"/>
                </a:lnTo>
                <a:lnTo>
                  <a:pt x="357" y="0"/>
                </a:lnTo>
                <a:lnTo>
                  <a:pt x="360" y="0"/>
                </a:lnTo>
                <a:lnTo>
                  <a:pt x="363" y="0"/>
                </a:lnTo>
                <a:lnTo>
                  <a:pt x="366" y="0"/>
                </a:lnTo>
                <a:lnTo>
                  <a:pt x="369" y="0"/>
                </a:lnTo>
                <a:lnTo>
                  <a:pt x="372" y="0"/>
                </a:lnTo>
                <a:lnTo>
                  <a:pt x="375" y="0"/>
                </a:lnTo>
                <a:lnTo>
                  <a:pt x="378" y="0"/>
                </a:lnTo>
                <a:lnTo>
                  <a:pt x="381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82" name="Freeform 134"/>
          <p:cNvSpPr>
            <a:spLocks/>
          </p:cNvSpPr>
          <p:nvPr/>
        </p:nvSpPr>
        <p:spPr bwMode="auto">
          <a:xfrm>
            <a:off x="4333771" y="2296762"/>
            <a:ext cx="463825" cy="1049977"/>
          </a:xfrm>
          <a:custGeom>
            <a:avLst/>
            <a:gdLst/>
            <a:ahLst/>
            <a:cxnLst>
              <a:cxn ang="0">
                <a:pos x="6" y="618"/>
              </a:cxn>
              <a:cxn ang="0">
                <a:pos x="15" y="618"/>
              </a:cxn>
              <a:cxn ang="0">
                <a:pos x="24" y="618"/>
              </a:cxn>
              <a:cxn ang="0">
                <a:pos x="33" y="618"/>
              </a:cxn>
              <a:cxn ang="0">
                <a:pos x="42" y="618"/>
              </a:cxn>
              <a:cxn ang="0">
                <a:pos x="51" y="618"/>
              </a:cxn>
              <a:cxn ang="0">
                <a:pos x="60" y="618"/>
              </a:cxn>
              <a:cxn ang="0">
                <a:pos x="69" y="618"/>
              </a:cxn>
              <a:cxn ang="0">
                <a:pos x="78" y="618"/>
              </a:cxn>
              <a:cxn ang="0">
                <a:pos x="87" y="618"/>
              </a:cxn>
              <a:cxn ang="0">
                <a:pos x="96" y="618"/>
              </a:cxn>
              <a:cxn ang="0">
                <a:pos x="105" y="618"/>
              </a:cxn>
              <a:cxn ang="0">
                <a:pos x="114" y="618"/>
              </a:cxn>
              <a:cxn ang="0">
                <a:pos x="123" y="615"/>
              </a:cxn>
              <a:cxn ang="0">
                <a:pos x="132" y="612"/>
              </a:cxn>
              <a:cxn ang="0">
                <a:pos x="141" y="606"/>
              </a:cxn>
              <a:cxn ang="0">
                <a:pos x="153" y="594"/>
              </a:cxn>
              <a:cxn ang="0">
                <a:pos x="159" y="585"/>
              </a:cxn>
              <a:cxn ang="0">
                <a:pos x="165" y="570"/>
              </a:cxn>
              <a:cxn ang="0">
                <a:pos x="171" y="561"/>
              </a:cxn>
              <a:cxn ang="0">
                <a:pos x="177" y="549"/>
              </a:cxn>
              <a:cxn ang="0">
                <a:pos x="180" y="534"/>
              </a:cxn>
              <a:cxn ang="0">
                <a:pos x="186" y="519"/>
              </a:cxn>
              <a:cxn ang="0">
                <a:pos x="189" y="501"/>
              </a:cxn>
              <a:cxn ang="0">
                <a:pos x="195" y="483"/>
              </a:cxn>
              <a:cxn ang="0">
                <a:pos x="198" y="462"/>
              </a:cxn>
              <a:cxn ang="0">
                <a:pos x="204" y="441"/>
              </a:cxn>
              <a:cxn ang="0">
                <a:pos x="207" y="417"/>
              </a:cxn>
              <a:cxn ang="0">
                <a:pos x="213" y="396"/>
              </a:cxn>
              <a:cxn ang="0">
                <a:pos x="216" y="372"/>
              </a:cxn>
              <a:cxn ang="0">
                <a:pos x="222" y="348"/>
              </a:cxn>
              <a:cxn ang="0">
                <a:pos x="225" y="318"/>
              </a:cxn>
              <a:cxn ang="0">
                <a:pos x="231" y="294"/>
              </a:cxn>
              <a:cxn ang="0">
                <a:pos x="234" y="261"/>
              </a:cxn>
              <a:cxn ang="0">
                <a:pos x="240" y="237"/>
              </a:cxn>
              <a:cxn ang="0">
                <a:pos x="243" y="204"/>
              </a:cxn>
              <a:cxn ang="0">
                <a:pos x="249" y="177"/>
              </a:cxn>
              <a:cxn ang="0">
                <a:pos x="252" y="141"/>
              </a:cxn>
              <a:cxn ang="0">
                <a:pos x="258" y="114"/>
              </a:cxn>
              <a:cxn ang="0">
                <a:pos x="261" y="87"/>
              </a:cxn>
              <a:cxn ang="0">
                <a:pos x="267" y="57"/>
              </a:cxn>
              <a:cxn ang="0">
                <a:pos x="270" y="21"/>
              </a:cxn>
            </a:cxnLst>
            <a:rect l="0" t="0" r="r" b="b"/>
            <a:pathLst>
              <a:path w="273" h="618">
                <a:moveTo>
                  <a:pt x="0" y="618"/>
                </a:moveTo>
                <a:lnTo>
                  <a:pt x="3" y="618"/>
                </a:lnTo>
                <a:lnTo>
                  <a:pt x="6" y="618"/>
                </a:lnTo>
                <a:lnTo>
                  <a:pt x="9" y="618"/>
                </a:lnTo>
                <a:lnTo>
                  <a:pt x="12" y="618"/>
                </a:lnTo>
                <a:lnTo>
                  <a:pt x="15" y="618"/>
                </a:lnTo>
                <a:lnTo>
                  <a:pt x="18" y="618"/>
                </a:lnTo>
                <a:lnTo>
                  <a:pt x="21" y="618"/>
                </a:lnTo>
                <a:lnTo>
                  <a:pt x="24" y="618"/>
                </a:lnTo>
                <a:lnTo>
                  <a:pt x="27" y="618"/>
                </a:lnTo>
                <a:lnTo>
                  <a:pt x="30" y="618"/>
                </a:lnTo>
                <a:lnTo>
                  <a:pt x="33" y="618"/>
                </a:lnTo>
                <a:lnTo>
                  <a:pt x="36" y="618"/>
                </a:lnTo>
                <a:lnTo>
                  <a:pt x="39" y="618"/>
                </a:lnTo>
                <a:lnTo>
                  <a:pt x="42" y="618"/>
                </a:lnTo>
                <a:lnTo>
                  <a:pt x="45" y="618"/>
                </a:lnTo>
                <a:lnTo>
                  <a:pt x="48" y="618"/>
                </a:lnTo>
                <a:lnTo>
                  <a:pt x="51" y="618"/>
                </a:lnTo>
                <a:lnTo>
                  <a:pt x="54" y="618"/>
                </a:lnTo>
                <a:lnTo>
                  <a:pt x="57" y="618"/>
                </a:lnTo>
                <a:lnTo>
                  <a:pt x="60" y="618"/>
                </a:lnTo>
                <a:lnTo>
                  <a:pt x="63" y="618"/>
                </a:lnTo>
                <a:lnTo>
                  <a:pt x="66" y="618"/>
                </a:lnTo>
                <a:lnTo>
                  <a:pt x="69" y="618"/>
                </a:lnTo>
                <a:lnTo>
                  <a:pt x="72" y="618"/>
                </a:lnTo>
                <a:lnTo>
                  <a:pt x="75" y="618"/>
                </a:lnTo>
                <a:lnTo>
                  <a:pt x="78" y="618"/>
                </a:lnTo>
                <a:lnTo>
                  <a:pt x="81" y="618"/>
                </a:lnTo>
                <a:lnTo>
                  <a:pt x="84" y="618"/>
                </a:lnTo>
                <a:lnTo>
                  <a:pt x="87" y="618"/>
                </a:lnTo>
                <a:lnTo>
                  <a:pt x="90" y="618"/>
                </a:lnTo>
                <a:lnTo>
                  <a:pt x="93" y="618"/>
                </a:lnTo>
                <a:lnTo>
                  <a:pt x="96" y="618"/>
                </a:lnTo>
                <a:lnTo>
                  <a:pt x="99" y="618"/>
                </a:lnTo>
                <a:lnTo>
                  <a:pt x="102" y="618"/>
                </a:lnTo>
                <a:lnTo>
                  <a:pt x="105" y="618"/>
                </a:lnTo>
                <a:lnTo>
                  <a:pt x="108" y="618"/>
                </a:lnTo>
                <a:lnTo>
                  <a:pt x="111" y="618"/>
                </a:lnTo>
                <a:lnTo>
                  <a:pt x="114" y="618"/>
                </a:lnTo>
                <a:lnTo>
                  <a:pt x="117" y="615"/>
                </a:lnTo>
                <a:lnTo>
                  <a:pt x="120" y="615"/>
                </a:lnTo>
                <a:lnTo>
                  <a:pt x="123" y="615"/>
                </a:lnTo>
                <a:lnTo>
                  <a:pt x="126" y="612"/>
                </a:lnTo>
                <a:lnTo>
                  <a:pt x="129" y="612"/>
                </a:lnTo>
                <a:lnTo>
                  <a:pt x="132" y="612"/>
                </a:lnTo>
                <a:lnTo>
                  <a:pt x="135" y="609"/>
                </a:lnTo>
                <a:lnTo>
                  <a:pt x="138" y="606"/>
                </a:lnTo>
                <a:lnTo>
                  <a:pt x="141" y="606"/>
                </a:lnTo>
                <a:lnTo>
                  <a:pt x="144" y="603"/>
                </a:lnTo>
                <a:lnTo>
                  <a:pt x="147" y="600"/>
                </a:lnTo>
                <a:lnTo>
                  <a:pt x="153" y="594"/>
                </a:lnTo>
                <a:lnTo>
                  <a:pt x="153" y="591"/>
                </a:lnTo>
                <a:lnTo>
                  <a:pt x="156" y="588"/>
                </a:lnTo>
                <a:lnTo>
                  <a:pt x="159" y="585"/>
                </a:lnTo>
                <a:lnTo>
                  <a:pt x="159" y="582"/>
                </a:lnTo>
                <a:lnTo>
                  <a:pt x="165" y="576"/>
                </a:lnTo>
                <a:lnTo>
                  <a:pt x="165" y="570"/>
                </a:lnTo>
                <a:lnTo>
                  <a:pt x="168" y="567"/>
                </a:lnTo>
                <a:lnTo>
                  <a:pt x="168" y="564"/>
                </a:lnTo>
                <a:lnTo>
                  <a:pt x="171" y="561"/>
                </a:lnTo>
                <a:lnTo>
                  <a:pt x="171" y="555"/>
                </a:lnTo>
                <a:lnTo>
                  <a:pt x="174" y="552"/>
                </a:lnTo>
                <a:lnTo>
                  <a:pt x="177" y="549"/>
                </a:lnTo>
                <a:lnTo>
                  <a:pt x="177" y="543"/>
                </a:lnTo>
                <a:lnTo>
                  <a:pt x="180" y="540"/>
                </a:lnTo>
                <a:lnTo>
                  <a:pt x="180" y="534"/>
                </a:lnTo>
                <a:lnTo>
                  <a:pt x="183" y="531"/>
                </a:lnTo>
                <a:lnTo>
                  <a:pt x="183" y="522"/>
                </a:lnTo>
                <a:lnTo>
                  <a:pt x="186" y="519"/>
                </a:lnTo>
                <a:lnTo>
                  <a:pt x="186" y="513"/>
                </a:lnTo>
                <a:lnTo>
                  <a:pt x="189" y="507"/>
                </a:lnTo>
                <a:lnTo>
                  <a:pt x="189" y="501"/>
                </a:lnTo>
                <a:lnTo>
                  <a:pt x="192" y="495"/>
                </a:lnTo>
                <a:lnTo>
                  <a:pt x="192" y="489"/>
                </a:lnTo>
                <a:lnTo>
                  <a:pt x="195" y="483"/>
                </a:lnTo>
                <a:lnTo>
                  <a:pt x="195" y="474"/>
                </a:lnTo>
                <a:lnTo>
                  <a:pt x="198" y="471"/>
                </a:lnTo>
                <a:lnTo>
                  <a:pt x="198" y="462"/>
                </a:lnTo>
                <a:lnTo>
                  <a:pt x="201" y="456"/>
                </a:lnTo>
                <a:lnTo>
                  <a:pt x="201" y="447"/>
                </a:lnTo>
                <a:lnTo>
                  <a:pt x="204" y="441"/>
                </a:lnTo>
                <a:lnTo>
                  <a:pt x="204" y="432"/>
                </a:lnTo>
                <a:lnTo>
                  <a:pt x="207" y="426"/>
                </a:lnTo>
                <a:lnTo>
                  <a:pt x="207" y="417"/>
                </a:lnTo>
                <a:lnTo>
                  <a:pt x="210" y="411"/>
                </a:lnTo>
                <a:lnTo>
                  <a:pt x="210" y="402"/>
                </a:lnTo>
                <a:lnTo>
                  <a:pt x="213" y="396"/>
                </a:lnTo>
                <a:lnTo>
                  <a:pt x="213" y="384"/>
                </a:lnTo>
                <a:lnTo>
                  <a:pt x="216" y="378"/>
                </a:lnTo>
                <a:lnTo>
                  <a:pt x="216" y="372"/>
                </a:lnTo>
                <a:lnTo>
                  <a:pt x="219" y="366"/>
                </a:lnTo>
                <a:lnTo>
                  <a:pt x="219" y="354"/>
                </a:lnTo>
                <a:lnTo>
                  <a:pt x="222" y="348"/>
                </a:lnTo>
                <a:lnTo>
                  <a:pt x="222" y="336"/>
                </a:lnTo>
                <a:lnTo>
                  <a:pt x="225" y="330"/>
                </a:lnTo>
                <a:lnTo>
                  <a:pt x="225" y="318"/>
                </a:lnTo>
                <a:lnTo>
                  <a:pt x="228" y="312"/>
                </a:lnTo>
                <a:lnTo>
                  <a:pt x="228" y="300"/>
                </a:lnTo>
                <a:lnTo>
                  <a:pt x="231" y="294"/>
                </a:lnTo>
                <a:lnTo>
                  <a:pt x="231" y="282"/>
                </a:lnTo>
                <a:lnTo>
                  <a:pt x="234" y="276"/>
                </a:lnTo>
                <a:lnTo>
                  <a:pt x="234" y="261"/>
                </a:lnTo>
                <a:lnTo>
                  <a:pt x="237" y="255"/>
                </a:lnTo>
                <a:lnTo>
                  <a:pt x="237" y="243"/>
                </a:lnTo>
                <a:lnTo>
                  <a:pt x="240" y="237"/>
                </a:lnTo>
                <a:lnTo>
                  <a:pt x="240" y="222"/>
                </a:lnTo>
                <a:lnTo>
                  <a:pt x="243" y="216"/>
                </a:lnTo>
                <a:lnTo>
                  <a:pt x="243" y="204"/>
                </a:lnTo>
                <a:lnTo>
                  <a:pt x="246" y="198"/>
                </a:lnTo>
                <a:lnTo>
                  <a:pt x="246" y="183"/>
                </a:lnTo>
                <a:lnTo>
                  <a:pt x="249" y="177"/>
                </a:lnTo>
                <a:lnTo>
                  <a:pt x="249" y="162"/>
                </a:lnTo>
                <a:lnTo>
                  <a:pt x="252" y="156"/>
                </a:lnTo>
                <a:lnTo>
                  <a:pt x="252" y="141"/>
                </a:lnTo>
                <a:lnTo>
                  <a:pt x="255" y="135"/>
                </a:lnTo>
                <a:lnTo>
                  <a:pt x="255" y="120"/>
                </a:lnTo>
                <a:lnTo>
                  <a:pt x="258" y="114"/>
                </a:lnTo>
                <a:lnTo>
                  <a:pt x="258" y="99"/>
                </a:lnTo>
                <a:lnTo>
                  <a:pt x="261" y="93"/>
                </a:lnTo>
                <a:lnTo>
                  <a:pt x="261" y="87"/>
                </a:lnTo>
                <a:lnTo>
                  <a:pt x="264" y="78"/>
                </a:lnTo>
                <a:lnTo>
                  <a:pt x="264" y="66"/>
                </a:lnTo>
                <a:lnTo>
                  <a:pt x="267" y="57"/>
                </a:lnTo>
                <a:lnTo>
                  <a:pt x="267" y="42"/>
                </a:lnTo>
                <a:lnTo>
                  <a:pt x="270" y="36"/>
                </a:lnTo>
                <a:lnTo>
                  <a:pt x="270" y="21"/>
                </a:lnTo>
                <a:lnTo>
                  <a:pt x="273" y="15"/>
                </a:lnTo>
                <a:lnTo>
                  <a:pt x="273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83" name="Freeform 135"/>
          <p:cNvSpPr>
            <a:spLocks/>
          </p:cNvSpPr>
          <p:nvPr/>
        </p:nvSpPr>
        <p:spPr bwMode="auto">
          <a:xfrm>
            <a:off x="4797596" y="1700417"/>
            <a:ext cx="341498" cy="1498510"/>
          </a:xfrm>
          <a:custGeom>
            <a:avLst/>
            <a:gdLst/>
            <a:ahLst/>
            <a:cxnLst>
              <a:cxn ang="0">
                <a:pos x="3" y="330"/>
              </a:cxn>
              <a:cxn ang="0">
                <a:pos x="9" y="300"/>
              </a:cxn>
              <a:cxn ang="0">
                <a:pos x="12" y="261"/>
              </a:cxn>
              <a:cxn ang="0">
                <a:pos x="18" y="234"/>
              </a:cxn>
              <a:cxn ang="0">
                <a:pos x="21" y="198"/>
              </a:cxn>
              <a:cxn ang="0">
                <a:pos x="27" y="168"/>
              </a:cxn>
              <a:cxn ang="0">
                <a:pos x="30" y="141"/>
              </a:cxn>
              <a:cxn ang="0">
                <a:pos x="36" y="117"/>
              </a:cxn>
              <a:cxn ang="0">
                <a:pos x="39" y="87"/>
              </a:cxn>
              <a:cxn ang="0">
                <a:pos x="45" y="66"/>
              </a:cxn>
              <a:cxn ang="0">
                <a:pos x="48" y="42"/>
              </a:cxn>
              <a:cxn ang="0">
                <a:pos x="54" y="27"/>
              </a:cxn>
              <a:cxn ang="0">
                <a:pos x="57" y="12"/>
              </a:cxn>
              <a:cxn ang="0">
                <a:pos x="66" y="0"/>
              </a:cxn>
              <a:cxn ang="0">
                <a:pos x="75" y="9"/>
              </a:cxn>
              <a:cxn ang="0">
                <a:pos x="81" y="18"/>
              </a:cxn>
              <a:cxn ang="0">
                <a:pos x="84" y="36"/>
              </a:cxn>
              <a:cxn ang="0">
                <a:pos x="90" y="54"/>
              </a:cxn>
              <a:cxn ang="0">
                <a:pos x="93" y="81"/>
              </a:cxn>
              <a:cxn ang="0">
                <a:pos x="99" y="108"/>
              </a:cxn>
              <a:cxn ang="0">
                <a:pos x="102" y="144"/>
              </a:cxn>
              <a:cxn ang="0">
                <a:pos x="108" y="177"/>
              </a:cxn>
              <a:cxn ang="0">
                <a:pos x="111" y="222"/>
              </a:cxn>
              <a:cxn ang="0">
                <a:pos x="117" y="258"/>
              </a:cxn>
              <a:cxn ang="0">
                <a:pos x="120" y="297"/>
              </a:cxn>
              <a:cxn ang="0">
                <a:pos x="126" y="336"/>
              </a:cxn>
              <a:cxn ang="0">
                <a:pos x="129" y="384"/>
              </a:cxn>
              <a:cxn ang="0">
                <a:pos x="135" y="426"/>
              </a:cxn>
              <a:cxn ang="0">
                <a:pos x="138" y="474"/>
              </a:cxn>
              <a:cxn ang="0">
                <a:pos x="144" y="513"/>
              </a:cxn>
              <a:cxn ang="0">
                <a:pos x="147" y="561"/>
              </a:cxn>
              <a:cxn ang="0">
                <a:pos x="153" y="597"/>
              </a:cxn>
              <a:cxn ang="0">
                <a:pos x="156" y="639"/>
              </a:cxn>
              <a:cxn ang="0">
                <a:pos x="162" y="672"/>
              </a:cxn>
              <a:cxn ang="0">
                <a:pos x="165" y="702"/>
              </a:cxn>
              <a:cxn ang="0">
                <a:pos x="171" y="729"/>
              </a:cxn>
              <a:cxn ang="0">
                <a:pos x="174" y="762"/>
              </a:cxn>
              <a:cxn ang="0">
                <a:pos x="180" y="786"/>
              </a:cxn>
              <a:cxn ang="0">
                <a:pos x="183" y="813"/>
              </a:cxn>
              <a:cxn ang="0">
                <a:pos x="189" y="834"/>
              </a:cxn>
              <a:cxn ang="0">
                <a:pos x="192" y="855"/>
              </a:cxn>
              <a:cxn ang="0">
                <a:pos x="198" y="870"/>
              </a:cxn>
            </a:cxnLst>
            <a:rect l="0" t="0" r="r" b="b"/>
            <a:pathLst>
              <a:path w="201" h="882">
                <a:moveTo>
                  <a:pt x="0" y="351"/>
                </a:moveTo>
                <a:lnTo>
                  <a:pt x="3" y="342"/>
                </a:lnTo>
                <a:lnTo>
                  <a:pt x="3" y="330"/>
                </a:lnTo>
                <a:lnTo>
                  <a:pt x="6" y="321"/>
                </a:lnTo>
                <a:lnTo>
                  <a:pt x="6" y="306"/>
                </a:lnTo>
                <a:lnTo>
                  <a:pt x="9" y="300"/>
                </a:lnTo>
                <a:lnTo>
                  <a:pt x="9" y="285"/>
                </a:lnTo>
                <a:lnTo>
                  <a:pt x="12" y="276"/>
                </a:lnTo>
                <a:lnTo>
                  <a:pt x="12" y="261"/>
                </a:lnTo>
                <a:lnTo>
                  <a:pt x="15" y="255"/>
                </a:lnTo>
                <a:lnTo>
                  <a:pt x="15" y="240"/>
                </a:lnTo>
                <a:lnTo>
                  <a:pt x="18" y="234"/>
                </a:lnTo>
                <a:lnTo>
                  <a:pt x="18" y="219"/>
                </a:lnTo>
                <a:lnTo>
                  <a:pt x="21" y="210"/>
                </a:lnTo>
                <a:lnTo>
                  <a:pt x="21" y="198"/>
                </a:lnTo>
                <a:lnTo>
                  <a:pt x="24" y="189"/>
                </a:lnTo>
                <a:lnTo>
                  <a:pt x="24" y="174"/>
                </a:lnTo>
                <a:lnTo>
                  <a:pt x="27" y="168"/>
                </a:lnTo>
                <a:lnTo>
                  <a:pt x="27" y="156"/>
                </a:lnTo>
                <a:lnTo>
                  <a:pt x="30" y="147"/>
                </a:lnTo>
                <a:lnTo>
                  <a:pt x="30" y="141"/>
                </a:lnTo>
                <a:lnTo>
                  <a:pt x="33" y="135"/>
                </a:lnTo>
                <a:lnTo>
                  <a:pt x="33" y="123"/>
                </a:lnTo>
                <a:lnTo>
                  <a:pt x="36" y="117"/>
                </a:lnTo>
                <a:lnTo>
                  <a:pt x="36" y="105"/>
                </a:lnTo>
                <a:lnTo>
                  <a:pt x="39" y="99"/>
                </a:lnTo>
                <a:lnTo>
                  <a:pt x="39" y="87"/>
                </a:lnTo>
                <a:lnTo>
                  <a:pt x="42" y="81"/>
                </a:lnTo>
                <a:lnTo>
                  <a:pt x="42" y="69"/>
                </a:lnTo>
                <a:lnTo>
                  <a:pt x="45" y="66"/>
                </a:lnTo>
                <a:lnTo>
                  <a:pt x="45" y="54"/>
                </a:lnTo>
                <a:lnTo>
                  <a:pt x="48" y="51"/>
                </a:lnTo>
                <a:lnTo>
                  <a:pt x="48" y="42"/>
                </a:lnTo>
                <a:lnTo>
                  <a:pt x="51" y="39"/>
                </a:lnTo>
                <a:lnTo>
                  <a:pt x="51" y="30"/>
                </a:lnTo>
                <a:lnTo>
                  <a:pt x="54" y="27"/>
                </a:lnTo>
                <a:lnTo>
                  <a:pt x="54" y="21"/>
                </a:lnTo>
                <a:lnTo>
                  <a:pt x="57" y="18"/>
                </a:lnTo>
                <a:lnTo>
                  <a:pt x="57" y="12"/>
                </a:lnTo>
                <a:lnTo>
                  <a:pt x="63" y="6"/>
                </a:lnTo>
                <a:lnTo>
                  <a:pt x="63" y="3"/>
                </a:lnTo>
                <a:lnTo>
                  <a:pt x="66" y="0"/>
                </a:lnTo>
                <a:lnTo>
                  <a:pt x="69" y="3"/>
                </a:lnTo>
                <a:lnTo>
                  <a:pt x="72" y="6"/>
                </a:lnTo>
                <a:lnTo>
                  <a:pt x="75" y="9"/>
                </a:lnTo>
                <a:lnTo>
                  <a:pt x="78" y="12"/>
                </a:lnTo>
                <a:lnTo>
                  <a:pt x="78" y="15"/>
                </a:lnTo>
                <a:lnTo>
                  <a:pt x="81" y="18"/>
                </a:lnTo>
                <a:lnTo>
                  <a:pt x="81" y="24"/>
                </a:lnTo>
                <a:lnTo>
                  <a:pt x="84" y="27"/>
                </a:lnTo>
                <a:lnTo>
                  <a:pt x="84" y="36"/>
                </a:lnTo>
                <a:lnTo>
                  <a:pt x="87" y="39"/>
                </a:lnTo>
                <a:lnTo>
                  <a:pt x="87" y="48"/>
                </a:lnTo>
                <a:lnTo>
                  <a:pt x="90" y="54"/>
                </a:lnTo>
                <a:lnTo>
                  <a:pt x="90" y="63"/>
                </a:lnTo>
                <a:lnTo>
                  <a:pt x="93" y="69"/>
                </a:lnTo>
                <a:lnTo>
                  <a:pt x="93" y="81"/>
                </a:lnTo>
                <a:lnTo>
                  <a:pt x="96" y="87"/>
                </a:lnTo>
                <a:lnTo>
                  <a:pt x="96" y="99"/>
                </a:lnTo>
                <a:lnTo>
                  <a:pt x="99" y="108"/>
                </a:lnTo>
                <a:lnTo>
                  <a:pt x="99" y="123"/>
                </a:lnTo>
                <a:lnTo>
                  <a:pt x="102" y="129"/>
                </a:lnTo>
                <a:lnTo>
                  <a:pt x="102" y="144"/>
                </a:lnTo>
                <a:lnTo>
                  <a:pt x="105" y="153"/>
                </a:lnTo>
                <a:lnTo>
                  <a:pt x="105" y="168"/>
                </a:lnTo>
                <a:lnTo>
                  <a:pt x="108" y="177"/>
                </a:lnTo>
                <a:lnTo>
                  <a:pt x="108" y="195"/>
                </a:lnTo>
                <a:lnTo>
                  <a:pt x="111" y="204"/>
                </a:lnTo>
                <a:lnTo>
                  <a:pt x="111" y="222"/>
                </a:lnTo>
                <a:lnTo>
                  <a:pt x="114" y="231"/>
                </a:lnTo>
                <a:lnTo>
                  <a:pt x="114" y="249"/>
                </a:lnTo>
                <a:lnTo>
                  <a:pt x="117" y="258"/>
                </a:lnTo>
                <a:lnTo>
                  <a:pt x="117" y="267"/>
                </a:lnTo>
                <a:lnTo>
                  <a:pt x="120" y="276"/>
                </a:lnTo>
                <a:lnTo>
                  <a:pt x="120" y="297"/>
                </a:lnTo>
                <a:lnTo>
                  <a:pt x="123" y="306"/>
                </a:lnTo>
                <a:lnTo>
                  <a:pt x="123" y="327"/>
                </a:lnTo>
                <a:lnTo>
                  <a:pt x="126" y="336"/>
                </a:lnTo>
                <a:lnTo>
                  <a:pt x="126" y="354"/>
                </a:lnTo>
                <a:lnTo>
                  <a:pt x="129" y="366"/>
                </a:lnTo>
                <a:lnTo>
                  <a:pt x="129" y="384"/>
                </a:lnTo>
                <a:lnTo>
                  <a:pt x="132" y="396"/>
                </a:lnTo>
                <a:lnTo>
                  <a:pt x="132" y="414"/>
                </a:lnTo>
                <a:lnTo>
                  <a:pt x="135" y="426"/>
                </a:lnTo>
                <a:lnTo>
                  <a:pt x="135" y="444"/>
                </a:lnTo>
                <a:lnTo>
                  <a:pt x="138" y="456"/>
                </a:lnTo>
                <a:lnTo>
                  <a:pt x="138" y="474"/>
                </a:lnTo>
                <a:lnTo>
                  <a:pt x="141" y="483"/>
                </a:lnTo>
                <a:lnTo>
                  <a:pt x="141" y="504"/>
                </a:lnTo>
                <a:lnTo>
                  <a:pt x="144" y="513"/>
                </a:lnTo>
                <a:lnTo>
                  <a:pt x="144" y="531"/>
                </a:lnTo>
                <a:lnTo>
                  <a:pt x="147" y="543"/>
                </a:lnTo>
                <a:lnTo>
                  <a:pt x="147" y="561"/>
                </a:lnTo>
                <a:lnTo>
                  <a:pt x="150" y="570"/>
                </a:lnTo>
                <a:lnTo>
                  <a:pt x="150" y="588"/>
                </a:lnTo>
                <a:lnTo>
                  <a:pt x="153" y="597"/>
                </a:lnTo>
                <a:lnTo>
                  <a:pt x="153" y="615"/>
                </a:lnTo>
                <a:lnTo>
                  <a:pt x="156" y="621"/>
                </a:lnTo>
                <a:lnTo>
                  <a:pt x="156" y="639"/>
                </a:lnTo>
                <a:lnTo>
                  <a:pt x="159" y="648"/>
                </a:lnTo>
                <a:lnTo>
                  <a:pt x="159" y="663"/>
                </a:lnTo>
                <a:lnTo>
                  <a:pt x="162" y="672"/>
                </a:lnTo>
                <a:lnTo>
                  <a:pt x="162" y="678"/>
                </a:lnTo>
                <a:lnTo>
                  <a:pt x="165" y="687"/>
                </a:lnTo>
                <a:lnTo>
                  <a:pt x="165" y="702"/>
                </a:lnTo>
                <a:lnTo>
                  <a:pt x="168" y="708"/>
                </a:lnTo>
                <a:lnTo>
                  <a:pt x="168" y="723"/>
                </a:lnTo>
                <a:lnTo>
                  <a:pt x="171" y="729"/>
                </a:lnTo>
                <a:lnTo>
                  <a:pt x="171" y="744"/>
                </a:lnTo>
                <a:lnTo>
                  <a:pt x="174" y="750"/>
                </a:lnTo>
                <a:lnTo>
                  <a:pt x="174" y="762"/>
                </a:lnTo>
                <a:lnTo>
                  <a:pt x="177" y="768"/>
                </a:lnTo>
                <a:lnTo>
                  <a:pt x="177" y="780"/>
                </a:lnTo>
                <a:lnTo>
                  <a:pt x="180" y="786"/>
                </a:lnTo>
                <a:lnTo>
                  <a:pt x="180" y="798"/>
                </a:lnTo>
                <a:lnTo>
                  <a:pt x="183" y="804"/>
                </a:lnTo>
                <a:lnTo>
                  <a:pt x="183" y="813"/>
                </a:lnTo>
                <a:lnTo>
                  <a:pt x="186" y="819"/>
                </a:lnTo>
                <a:lnTo>
                  <a:pt x="186" y="828"/>
                </a:lnTo>
                <a:lnTo>
                  <a:pt x="189" y="834"/>
                </a:lnTo>
                <a:lnTo>
                  <a:pt x="189" y="843"/>
                </a:lnTo>
                <a:lnTo>
                  <a:pt x="192" y="846"/>
                </a:lnTo>
                <a:lnTo>
                  <a:pt x="192" y="855"/>
                </a:lnTo>
                <a:lnTo>
                  <a:pt x="195" y="858"/>
                </a:lnTo>
                <a:lnTo>
                  <a:pt x="195" y="867"/>
                </a:lnTo>
                <a:lnTo>
                  <a:pt x="198" y="870"/>
                </a:lnTo>
                <a:lnTo>
                  <a:pt x="198" y="879"/>
                </a:lnTo>
                <a:lnTo>
                  <a:pt x="201" y="882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84" name="Freeform 136"/>
          <p:cNvSpPr>
            <a:spLocks/>
          </p:cNvSpPr>
          <p:nvPr/>
        </p:nvSpPr>
        <p:spPr bwMode="auto">
          <a:xfrm>
            <a:off x="5139093" y="3198927"/>
            <a:ext cx="280334" cy="147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3" y="9"/>
              </a:cxn>
              <a:cxn ang="0">
                <a:pos x="3" y="12"/>
              </a:cxn>
              <a:cxn ang="0">
                <a:pos x="6" y="15"/>
              </a:cxn>
              <a:cxn ang="0">
                <a:pos x="6" y="21"/>
              </a:cxn>
              <a:cxn ang="0">
                <a:pos x="9" y="24"/>
              </a:cxn>
              <a:cxn ang="0">
                <a:pos x="9" y="27"/>
              </a:cxn>
              <a:cxn ang="0">
                <a:pos x="12" y="30"/>
              </a:cxn>
              <a:cxn ang="0">
                <a:pos x="12" y="36"/>
              </a:cxn>
              <a:cxn ang="0">
                <a:pos x="18" y="42"/>
              </a:cxn>
              <a:cxn ang="0">
                <a:pos x="18" y="48"/>
              </a:cxn>
              <a:cxn ang="0">
                <a:pos x="21" y="51"/>
              </a:cxn>
              <a:cxn ang="0">
                <a:pos x="27" y="57"/>
              </a:cxn>
              <a:cxn ang="0">
                <a:pos x="27" y="60"/>
              </a:cxn>
              <a:cxn ang="0">
                <a:pos x="30" y="63"/>
              </a:cxn>
              <a:cxn ang="0">
                <a:pos x="33" y="66"/>
              </a:cxn>
              <a:cxn ang="0">
                <a:pos x="36" y="69"/>
              </a:cxn>
              <a:cxn ang="0">
                <a:pos x="39" y="72"/>
              </a:cxn>
              <a:cxn ang="0">
                <a:pos x="42" y="75"/>
              </a:cxn>
              <a:cxn ang="0">
                <a:pos x="45" y="78"/>
              </a:cxn>
              <a:cxn ang="0">
                <a:pos x="48" y="78"/>
              </a:cxn>
              <a:cxn ang="0">
                <a:pos x="51" y="81"/>
              </a:cxn>
              <a:cxn ang="0">
                <a:pos x="54" y="81"/>
              </a:cxn>
              <a:cxn ang="0">
                <a:pos x="57" y="81"/>
              </a:cxn>
              <a:cxn ang="0">
                <a:pos x="60" y="84"/>
              </a:cxn>
              <a:cxn ang="0">
                <a:pos x="63" y="84"/>
              </a:cxn>
              <a:cxn ang="0">
                <a:pos x="66" y="84"/>
              </a:cxn>
              <a:cxn ang="0">
                <a:pos x="69" y="84"/>
              </a:cxn>
              <a:cxn ang="0">
                <a:pos x="72" y="87"/>
              </a:cxn>
              <a:cxn ang="0">
                <a:pos x="75" y="87"/>
              </a:cxn>
              <a:cxn ang="0">
                <a:pos x="78" y="87"/>
              </a:cxn>
              <a:cxn ang="0">
                <a:pos x="81" y="87"/>
              </a:cxn>
              <a:cxn ang="0">
                <a:pos x="84" y="87"/>
              </a:cxn>
              <a:cxn ang="0">
                <a:pos x="87" y="87"/>
              </a:cxn>
              <a:cxn ang="0">
                <a:pos x="90" y="87"/>
              </a:cxn>
              <a:cxn ang="0">
                <a:pos x="93" y="87"/>
              </a:cxn>
              <a:cxn ang="0">
                <a:pos x="96" y="87"/>
              </a:cxn>
              <a:cxn ang="0">
                <a:pos x="99" y="87"/>
              </a:cxn>
              <a:cxn ang="0">
                <a:pos x="102" y="87"/>
              </a:cxn>
              <a:cxn ang="0">
                <a:pos x="105" y="87"/>
              </a:cxn>
              <a:cxn ang="0">
                <a:pos x="108" y="87"/>
              </a:cxn>
              <a:cxn ang="0">
                <a:pos x="111" y="87"/>
              </a:cxn>
              <a:cxn ang="0">
                <a:pos x="114" y="87"/>
              </a:cxn>
              <a:cxn ang="0">
                <a:pos x="117" y="87"/>
              </a:cxn>
              <a:cxn ang="0">
                <a:pos x="120" y="87"/>
              </a:cxn>
              <a:cxn ang="0">
                <a:pos x="123" y="87"/>
              </a:cxn>
              <a:cxn ang="0">
                <a:pos x="126" y="87"/>
              </a:cxn>
              <a:cxn ang="0">
                <a:pos x="129" y="87"/>
              </a:cxn>
              <a:cxn ang="0">
                <a:pos x="132" y="87"/>
              </a:cxn>
              <a:cxn ang="0">
                <a:pos x="135" y="87"/>
              </a:cxn>
              <a:cxn ang="0">
                <a:pos x="138" y="87"/>
              </a:cxn>
              <a:cxn ang="0">
                <a:pos x="141" y="87"/>
              </a:cxn>
              <a:cxn ang="0">
                <a:pos x="144" y="87"/>
              </a:cxn>
              <a:cxn ang="0">
                <a:pos x="147" y="87"/>
              </a:cxn>
              <a:cxn ang="0">
                <a:pos x="150" y="87"/>
              </a:cxn>
              <a:cxn ang="0">
                <a:pos x="153" y="87"/>
              </a:cxn>
              <a:cxn ang="0">
                <a:pos x="156" y="87"/>
              </a:cxn>
              <a:cxn ang="0">
                <a:pos x="159" y="87"/>
              </a:cxn>
              <a:cxn ang="0">
                <a:pos x="162" y="87"/>
              </a:cxn>
              <a:cxn ang="0">
                <a:pos x="165" y="87"/>
              </a:cxn>
            </a:cxnLst>
            <a:rect l="0" t="0" r="r" b="b"/>
            <a:pathLst>
              <a:path w="165" h="87">
                <a:moveTo>
                  <a:pt x="0" y="0"/>
                </a:moveTo>
                <a:lnTo>
                  <a:pt x="0" y="6"/>
                </a:lnTo>
                <a:lnTo>
                  <a:pt x="3" y="9"/>
                </a:lnTo>
                <a:lnTo>
                  <a:pt x="3" y="12"/>
                </a:lnTo>
                <a:lnTo>
                  <a:pt x="6" y="15"/>
                </a:lnTo>
                <a:lnTo>
                  <a:pt x="6" y="21"/>
                </a:lnTo>
                <a:lnTo>
                  <a:pt x="9" y="24"/>
                </a:lnTo>
                <a:lnTo>
                  <a:pt x="9" y="27"/>
                </a:lnTo>
                <a:lnTo>
                  <a:pt x="12" y="30"/>
                </a:lnTo>
                <a:lnTo>
                  <a:pt x="12" y="36"/>
                </a:lnTo>
                <a:lnTo>
                  <a:pt x="18" y="42"/>
                </a:lnTo>
                <a:lnTo>
                  <a:pt x="18" y="48"/>
                </a:lnTo>
                <a:lnTo>
                  <a:pt x="21" y="51"/>
                </a:lnTo>
                <a:lnTo>
                  <a:pt x="27" y="57"/>
                </a:lnTo>
                <a:lnTo>
                  <a:pt x="27" y="60"/>
                </a:lnTo>
                <a:lnTo>
                  <a:pt x="30" y="63"/>
                </a:lnTo>
                <a:lnTo>
                  <a:pt x="33" y="66"/>
                </a:lnTo>
                <a:lnTo>
                  <a:pt x="36" y="69"/>
                </a:lnTo>
                <a:lnTo>
                  <a:pt x="39" y="72"/>
                </a:lnTo>
                <a:lnTo>
                  <a:pt x="42" y="75"/>
                </a:lnTo>
                <a:lnTo>
                  <a:pt x="45" y="78"/>
                </a:lnTo>
                <a:lnTo>
                  <a:pt x="48" y="78"/>
                </a:lnTo>
                <a:lnTo>
                  <a:pt x="51" y="81"/>
                </a:lnTo>
                <a:lnTo>
                  <a:pt x="54" y="81"/>
                </a:lnTo>
                <a:lnTo>
                  <a:pt x="57" y="81"/>
                </a:lnTo>
                <a:lnTo>
                  <a:pt x="60" y="84"/>
                </a:lnTo>
                <a:lnTo>
                  <a:pt x="63" y="84"/>
                </a:lnTo>
                <a:lnTo>
                  <a:pt x="66" y="84"/>
                </a:lnTo>
                <a:lnTo>
                  <a:pt x="69" y="84"/>
                </a:lnTo>
                <a:lnTo>
                  <a:pt x="72" y="87"/>
                </a:lnTo>
                <a:lnTo>
                  <a:pt x="75" y="87"/>
                </a:lnTo>
                <a:lnTo>
                  <a:pt x="78" y="87"/>
                </a:lnTo>
                <a:lnTo>
                  <a:pt x="81" y="87"/>
                </a:lnTo>
                <a:lnTo>
                  <a:pt x="84" y="87"/>
                </a:lnTo>
                <a:lnTo>
                  <a:pt x="87" y="87"/>
                </a:lnTo>
                <a:lnTo>
                  <a:pt x="90" y="87"/>
                </a:lnTo>
                <a:lnTo>
                  <a:pt x="93" y="87"/>
                </a:lnTo>
                <a:lnTo>
                  <a:pt x="96" y="87"/>
                </a:lnTo>
                <a:lnTo>
                  <a:pt x="99" y="87"/>
                </a:lnTo>
                <a:lnTo>
                  <a:pt x="102" y="87"/>
                </a:lnTo>
                <a:lnTo>
                  <a:pt x="105" y="87"/>
                </a:lnTo>
                <a:lnTo>
                  <a:pt x="108" y="87"/>
                </a:lnTo>
                <a:lnTo>
                  <a:pt x="111" y="87"/>
                </a:lnTo>
                <a:lnTo>
                  <a:pt x="114" y="87"/>
                </a:lnTo>
                <a:lnTo>
                  <a:pt x="117" y="87"/>
                </a:lnTo>
                <a:lnTo>
                  <a:pt x="120" y="87"/>
                </a:lnTo>
                <a:lnTo>
                  <a:pt x="123" y="87"/>
                </a:lnTo>
                <a:lnTo>
                  <a:pt x="126" y="87"/>
                </a:lnTo>
                <a:lnTo>
                  <a:pt x="129" y="87"/>
                </a:lnTo>
                <a:lnTo>
                  <a:pt x="132" y="87"/>
                </a:lnTo>
                <a:lnTo>
                  <a:pt x="135" y="87"/>
                </a:lnTo>
                <a:lnTo>
                  <a:pt x="138" y="87"/>
                </a:lnTo>
                <a:lnTo>
                  <a:pt x="141" y="87"/>
                </a:lnTo>
                <a:lnTo>
                  <a:pt x="144" y="87"/>
                </a:lnTo>
                <a:lnTo>
                  <a:pt x="147" y="87"/>
                </a:lnTo>
                <a:lnTo>
                  <a:pt x="150" y="87"/>
                </a:lnTo>
                <a:lnTo>
                  <a:pt x="153" y="87"/>
                </a:lnTo>
                <a:lnTo>
                  <a:pt x="156" y="87"/>
                </a:lnTo>
                <a:lnTo>
                  <a:pt x="159" y="87"/>
                </a:lnTo>
                <a:lnTo>
                  <a:pt x="162" y="87"/>
                </a:lnTo>
                <a:lnTo>
                  <a:pt x="165" y="87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85" name="Freeform 137"/>
          <p:cNvSpPr>
            <a:spLocks/>
          </p:cNvSpPr>
          <p:nvPr/>
        </p:nvSpPr>
        <p:spPr bwMode="auto">
          <a:xfrm>
            <a:off x="3686456" y="3346739"/>
            <a:ext cx="647316" cy="5098"/>
          </a:xfrm>
          <a:custGeom>
            <a:avLst/>
            <a:gdLst/>
            <a:ahLst/>
            <a:cxnLst>
              <a:cxn ang="0">
                <a:pos x="6" y="3"/>
              </a:cxn>
              <a:cxn ang="0">
                <a:pos x="15" y="3"/>
              </a:cxn>
              <a:cxn ang="0">
                <a:pos x="24" y="3"/>
              </a:cxn>
              <a:cxn ang="0">
                <a:pos x="33" y="3"/>
              </a:cxn>
              <a:cxn ang="0">
                <a:pos x="42" y="3"/>
              </a:cxn>
              <a:cxn ang="0">
                <a:pos x="51" y="3"/>
              </a:cxn>
              <a:cxn ang="0">
                <a:pos x="60" y="3"/>
              </a:cxn>
              <a:cxn ang="0">
                <a:pos x="69" y="3"/>
              </a:cxn>
              <a:cxn ang="0">
                <a:pos x="78" y="3"/>
              </a:cxn>
              <a:cxn ang="0">
                <a:pos x="87" y="3"/>
              </a:cxn>
              <a:cxn ang="0">
                <a:pos x="96" y="3"/>
              </a:cxn>
              <a:cxn ang="0">
                <a:pos x="105" y="3"/>
              </a:cxn>
              <a:cxn ang="0">
                <a:pos x="114" y="3"/>
              </a:cxn>
              <a:cxn ang="0">
                <a:pos x="123" y="3"/>
              </a:cxn>
              <a:cxn ang="0">
                <a:pos x="132" y="3"/>
              </a:cxn>
              <a:cxn ang="0">
                <a:pos x="141" y="3"/>
              </a:cxn>
              <a:cxn ang="0">
                <a:pos x="150" y="3"/>
              </a:cxn>
              <a:cxn ang="0">
                <a:pos x="159" y="3"/>
              </a:cxn>
              <a:cxn ang="0">
                <a:pos x="168" y="3"/>
              </a:cxn>
              <a:cxn ang="0">
                <a:pos x="177" y="3"/>
              </a:cxn>
              <a:cxn ang="0">
                <a:pos x="186" y="3"/>
              </a:cxn>
              <a:cxn ang="0">
                <a:pos x="195" y="3"/>
              </a:cxn>
              <a:cxn ang="0">
                <a:pos x="204" y="3"/>
              </a:cxn>
              <a:cxn ang="0">
                <a:pos x="213" y="0"/>
              </a:cxn>
              <a:cxn ang="0">
                <a:pos x="222" y="0"/>
              </a:cxn>
              <a:cxn ang="0">
                <a:pos x="231" y="0"/>
              </a:cxn>
              <a:cxn ang="0">
                <a:pos x="240" y="0"/>
              </a:cxn>
              <a:cxn ang="0">
                <a:pos x="249" y="0"/>
              </a:cxn>
              <a:cxn ang="0">
                <a:pos x="258" y="0"/>
              </a:cxn>
              <a:cxn ang="0">
                <a:pos x="267" y="0"/>
              </a:cxn>
              <a:cxn ang="0">
                <a:pos x="276" y="0"/>
              </a:cxn>
              <a:cxn ang="0">
                <a:pos x="285" y="0"/>
              </a:cxn>
              <a:cxn ang="0">
                <a:pos x="294" y="0"/>
              </a:cxn>
              <a:cxn ang="0">
                <a:pos x="303" y="0"/>
              </a:cxn>
              <a:cxn ang="0">
                <a:pos x="312" y="0"/>
              </a:cxn>
              <a:cxn ang="0">
                <a:pos x="321" y="0"/>
              </a:cxn>
              <a:cxn ang="0">
                <a:pos x="330" y="0"/>
              </a:cxn>
              <a:cxn ang="0">
                <a:pos x="339" y="0"/>
              </a:cxn>
              <a:cxn ang="0">
                <a:pos x="348" y="0"/>
              </a:cxn>
              <a:cxn ang="0">
                <a:pos x="357" y="0"/>
              </a:cxn>
              <a:cxn ang="0">
                <a:pos x="366" y="0"/>
              </a:cxn>
              <a:cxn ang="0">
                <a:pos x="375" y="0"/>
              </a:cxn>
            </a:cxnLst>
            <a:rect l="0" t="0" r="r" b="b"/>
            <a:pathLst>
              <a:path w="381" h="3">
                <a:moveTo>
                  <a:pt x="0" y="3"/>
                </a:moveTo>
                <a:lnTo>
                  <a:pt x="3" y="3"/>
                </a:lnTo>
                <a:lnTo>
                  <a:pt x="6" y="3"/>
                </a:lnTo>
                <a:lnTo>
                  <a:pt x="9" y="3"/>
                </a:lnTo>
                <a:lnTo>
                  <a:pt x="12" y="3"/>
                </a:lnTo>
                <a:lnTo>
                  <a:pt x="15" y="3"/>
                </a:lnTo>
                <a:lnTo>
                  <a:pt x="18" y="3"/>
                </a:lnTo>
                <a:lnTo>
                  <a:pt x="21" y="3"/>
                </a:lnTo>
                <a:lnTo>
                  <a:pt x="24" y="3"/>
                </a:lnTo>
                <a:lnTo>
                  <a:pt x="27" y="3"/>
                </a:lnTo>
                <a:lnTo>
                  <a:pt x="30" y="3"/>
                </a:lnTo>
                <a:lnTo>
                  <a:pt x="33" y="3"/>
                </a:lnTo>
                <a:lnTo>
                  <a:pt x="36" y="3"/>
                </a:lnTo>
                <a:lnTo>
                  <a:pt x="39" y="3"/>
                </a:lnTo>
                <a:lnTo>
                  <a:pt x="42" y="3"/>
                </a:lnTo>
                <a:lnTo>
                  <a:pt x="45" y="3"/>
                </a:lnTo>
                <a:lnTo>
                  <a:pt x="48" y="3"/>
                </a:lnTo>
                <a:lnTo>
                  <a:pt x="51" y="3"/>
                </a:lnTo>
                <a:lnTo>
                  <a:pt x="54" y="3"/>
                </a:lnTo>
                <a:lnTo>
                  <a:pt x="57" y="3"/>
                </a:lnTo>
                <a:lnTo>
                  <a:pt x="60" y="3"/>
                </a:lnTo>
                <a:lnTo>
                  <a:pt x="63" y="3"/>
                </a:lnTo>
                <a:lnTo>
                  <a:pt x="66" y="3"/>
                </a:lnTo>
                <a:lnTo>
                  <a:pt x="69" y="3"/>
                </a:lnTo>
                <a:lnTo>
                  <a:pt x="72" y="3"/>
                </a:lnTo>
                <a:lnTo>
                  <a:pt x="75" y="3"/>
                </a:lnTo>
                <a:lnTo>
                  <a:pt x="78" y="3"/>
                </a:lnTo>
                <a:lnTo>
                  <a:pt x="81" y="3"/>
                </a:lnTo>
                <a:lnTo>
                  <a:pt x="84" y="3"/>
                </a:lnTo>
                <a:lnTo>
                  <a:pt x="87" y="3"/>
                </a:lnTo>
                <a:lnTo>
                  <a:pt x="90" y="3"/>
                </a:lnTo>
                <a:lnTo>
                  <a:pt x="93" y="3"/>
                </a:lnTo>
                <a:lnTo>
                  <a:pt x="96" y="3"/>
                </a:lnTo>
                <a:lnTo>
                  <a:pt x="99" y="3"/>
                </a:lnTo>
                <a:lnTo>
                  <a:pt x="102" y="3"/>
                </a:lnTo>
                <a:lnTo>
                  <a:pt x="105" y="3"/>
                </a:lnTo>
                <a:lnTo>
                  <a:pt x="108" y="3"/>
                </a:lnTo>
                <a:lnTo>
                  <a:pt x="111" y="3"/>
                </a:lnTo>
                <a:lnTo>
                  <a:pt x="114" y="3"/>
                </a:lnTo>
                <a:lnTo>
                  <a:pt x="117" y="3"/>
                </a:lnTo>
                <a:lnTo>
                  <a:pt x="120" y="3"/>
                </a:lnTo>
                <a:lnTo>
                  <a:pt x="123" y="3"/>
                </a:lnTo>
                <a:lnTo>
                  <a:pt x="126" y="3"/>
                </a:lnTo>
                <a:lnTo>
                  <a:pt x="129" y="3"/>
                </a:lnTo>
                <a:lnTo>
                  <a:pt x="132" y="3"/>
                </a:lnTo>
                <a:lnTo>
                  <a:pt x="135" y="3"/>
                </a:lnTo>
                <a:lnTo>
                  <a:pt x="138" y="3"/>
                </a:lnTo>
                <a:lnTo>
                  <a:pt x="141" y="3"/>
                </a:lnTo>
                <a:lnTo>
                  <a:pt x="144" y="3"/>
                </a:lnTo>
                <a:lnTo>
                  <a:pt x="147" y="3"/>
                </a:lnTo>
                <a:lnTo>
                  <a:pt x="150" y="3"/>
                </a:lnTo>
                <a:lnTo>
                  <a:pt x="153" y="3"/>
                </a:lnTo>
                <a:lnTo>
                  <a:pt x="156" y="3"/>
                </a:lnTo>
                <a:lnTo>
                  <a:pt x="159" y="3"/>
                </a:lnTo>
                <a:lnTo>
                  <a:pt x="162" y="3"/>
                </a:lnTo>
                <a:lnTo>
                  <a:pt x="165" y="3"/>
                </a:lnTo>
                <a:lnTo>
                  <a:pt x="168" y="3"/>
                </a:lnTo>
                <a:lnTo>
                  <a:pt x="171" y="3"/>
                </a:lnTo>
                <a:lnTo>
                  <a:pt x="174" y="3"/>
                </a:lnTo>
                <a:lnTo>
                  <a:pt x="177" y="3"/>
                </a:lnTo>
                <a:lnTo>
                  <a:pt x="180" y="3"/>
                </a:lnTo>
                <a:lnTo>
                  <a:pt x="183" y="3"/>
                </a:lnTo>
                <a:lnTo>
                  <a:pt x="186" y="3"/>
                </a:lnTo>
                <a:lnTo>
                  <a:pt x="189" y="3"/>
                </a:lnTo>
                <a:lnTo>
                  <a:pt x="192" y="3"/>
                </a:lnTo>
                <a:lnTo>
                  <a:pt x="195" y="3"/>
                </a:lnTo>
                <a:lnTo>
                  <a:pt x="198" y="3"/>
                </a:lnTo>
                <a:lnTo>
                  <a:pt x="201" y="3"/>
                </a:lnTo>
                <a:lnTo>
                  <a:pt x="204" y="3"/>
                </a:lnTo>
                <a:lnTo>
                  <a:pt x="207" y="3"/>
                </a:lnTo>
                <a:lnTo>
                  <a:pt x="210" y="3"/>
                </a:lnTo>
                <a:lnTo>
                  <a:pt x="213" y="0"/>
                </a:lnTo>
                <a:lnTo>
                  <a:pt x="216" y="0"/>
                </a:lnTo>
                <a:lnTo>
                  <a:pt x="219" y="0"/>
                </a:lnTo>
                <a:lnTo>
                  <a:pt x="222" y="0"/>
                </a:lnTo>
                <a:lnTo>
                  <a:pt x="225" y="0"/>
                </a:lnTo>
                <a:lnTo>
                  <a:pt x="228" y="0"/>
                </a:lnTo>
                <a:lnTo>
                  <a:pt x="231" y="0"/>
                </a:lnTo>
                <a:lnTo>
                  <a:pt x="234" y="0"/>
                </a:lnTo>
                <a:lnTo>
                  <a:pt x="237" y="0"/>
                </a:lnTo>
                <a:lnTo>
                  <a:pt x="240" y="0"/>
                </a:lnTo>
                <a:lnTo>
                  <a:pt x="243" y="0"/>
                </a:lnTo>
                <a:lnTo>
                  <a:pt x="246" y="0"/>
                </a:lnTo>
                <a:lnTo>
                  <a:pt x="249" y="0"/>
                </a:lnTo>
                <a:lnTo>
                  <a:pt x="252" y="0"/>
                </a:lnTo>
                <a:lnTo>
                  <a:pt x="255" y="0"/>
                </a:lnTo>
                <a:lnTo>
                  <a:pt x="258" y="0"/>
                </a:lnTo>
                <a:lnTo>
                  <a:pt x="261" y="0"/>
                </a:lnTo>
                <a:lnTo>
                  <a:pt x="264" y="0"/>
                </a:lnTo>
                <a:lnTo>
                  <a:pt x="267" y="0"/>
                </a:lnTo>
                <a:lnTo>
                  <a:pt x="270" y="0"/>
                </a:lnTo>
                <a:lnTo>
                  <a:pt x="273" y="0"/>
                </a:lnTo>
                <a:lnTo>
                  <a:pt x="276" y="0"/>
                </a:lnTo>
                <a:lnTo>
                  <a:pt x="279" y="0"/>
                </a:lnTo>
                <a:lnTo>
                  <a:pt x="282" y="0"/>
                </a:lnTo>
                <a:lnTo>
                  <a:pt x="285" y="0"/>
                </a:lnTo>
                <a:lnTo>
                  <a:pt x="288" y="0"/>
                </a:lnTo>
                <a:lnTo>
                  <a:pt x="291" y="0"/>
                </a:lnTo>
                <a:lnTo>
                  <a:pt x="294" y="0"/>
                </a:lnTo>
                <a:lnTo>
                  <a:pt x="297" y="0"/>
                </a:lnTo>
                <a:lnTo>
                  <a:pt x="300" y="0"/>
                </a:lnTo>
                <a:lnTo>
                  <a:pt x="303" y="0"/>
                </a:lnTo>
                <a:lnTo>
                  <a:pt x="306" y="0"/>
                </a:lnTo>
                <a:lnTo>
                  <a:pt x="309" y="0"/>
                </a:lnTo>
                <a:lnTo>
                  <a:pt x="312" y="0"/>
                </a:lnTo>
                <a:lnTo>
                  <a:pt x="315" y="0"/>
                </a:lnTo>
                <a:lnTo>
                  <a:pt x="318" y="0"/>
                </a:lnTo>
                <a:lnTo>
                  <a:pt x="321" y="0"/>
                </a:lnTo>
                <a:lnTo>
                  <a:pt x="324" y="0"/>
                </a:lnTo>
                <a:lnTo>
                  <a:pt x="327" y="0"/>
                </a:lnTo>
                <a:lnTo>
                  <a:pt x="330" y="0"/>
                </a:lnTo>
                <a:lnTo>
                  <a:pt x="333" y="0"/>
                </a:lnTo>
                <a:lnTo>
                  <a:pt x="336" y="0"/>
                </a:lnTo>
                <a:lnTo>
                  <a:pt x="339" y="0"/>
                </a:lnTo>
                <a:lnTo>
                  <a:pt x="342" y="0"/>
                </a:lnTo>
                <a:lnTo>
                  <a:pt x="345" y="0"/>
                </a:lnTo>
                <a:lnTo>
                  <a:pt x="348" y="0"/>
                </a:lnTo>
                <a:lnTo>
                  <a:pt x="351" y="0"/>
                </a:lnTo>
                <a:lnTo>
                  <a:pt x="354" y="0"/>
                </a:lnTo>
                <a:lnTo>
                  <a:pt x="357" y="0"/>
                </a:lnTo>
                <a:lnTo>
                  <a:pt x="360" y="0"/>
                </a:lnTo>
                <a:lnTo>
                  <a:pt x="363" y="0"/>
                </a:lnTo>
                <a:lnTo>
                  <a:pt x="366" y="0"/>
                </a:lnTo>
                <a:lnTo>
                  <a:pt x="369" y="0"/>
                </a:lnTo>
                <a:lnTo>
                  <a:pt x="372" y="0"/>
                </a:lnTo>
                <a:lnTo>
                  <a:pt x="375" y="0"/>
                </a:lnTo>
                <a:lnTo>
                  <a:pt x="378" y="0"/>
                </a:lnTo>
                <a:lnTo>
                  <a:pt x="381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86" name="Freeform 138"/>
          <p:cNvSpPr>
            <a:spLocks/>
          </p:cNvSpPr>
          <p:nvPr/>
        </p:nvSpPr>
        <p:spPr bwMode="auto">
          <a:xfrm>
            <a:off x="4333771" y="2199920"/>
            <a:ext cx="484213" cy="1146820"/>
          </a:xfrm>
          <a:custGeom>
            <a:avLst/>
            <a:gdLst/>
            <a:ahLst/>
            <a:cxnLst>
              <a:cxn ang="0">
                <a:pos x="6" y="675"/>
              </a:cxn>
              <a:cxn ang="0">
                <a:pos x="15" y="675"/>
              </a:cxn>
              <a:cxn ang="0">
                <a:pos x="24" y="675"/>
              </a:cxn>
              <a:cxn ang="0">
                <a:pos x="33" y="675"/>
              </a:cxn>
              <a:cxn ang="0">
                <a:pos x="42" y="675"/>
              </a:cxn>
              <a:cxn ang="0">
                <a:pos x="51" y="675"/>
              </a:cxn>
              <a:cxn ang="0">
                <a:pos x="60" y="675"/>
              </a:cxn>
              <a:cxn ang="0">
                <a:pos x="69" y="675"/>
              </a:cxn>
              <a:cxn ang="0">
                <a:pos x="78" y="675"/>
              </a:cxn>
              <a:cxn ang="0">
                <a:pos x="87" y="675"/>
              </a:cxn>
              <a:cxn ang="0">
                <a:pos x="96" y="675"/>
              </a:cxn>
              <a:cxn ang="0">
                <a:pos x="105" y="675"/>
              </a:cxn>
              <a:cxn ang="0">
                <a:pos x="114" y="675"/>
              </a:cxn>
              <a:cxn ang="0">
                <a:pos x="123" y="675"/>
              </a:cxn>
              <a:cxn ang="0">
                <a:pos x="132" y="675"/>
              </a:cxn>
              <a:cxn ang="0">
                <a:pos x="141" y="672"/>
              </a:cxn>
              <a:cxn ang="0">
                <a:pos x="150" y="669"/>
              </a:cxn>
              <a:cxn ang="0">
                <a:pos x="159" y="666"/>
              </a:cxn>
              <a:cxn ang="0">
                <a:pos x="168" y="660"/>
              </a:cxn>
              <a:cxn ang="0">
                <a:pos x="177" y="654"/>
              </a:cxn>
              <a:cxn ang="0">
                <a:pos x="186" y="642"/>
              </a:cxn>
              <a:cxn ang="0">
                <a:pos x="192" y="633"/>
              </a:cxn>
              <a:cxn ang="0">
                <a:pos x="195" y="624"/>
              </a:cxn>
              <a:cxn ang="0">
                <a:pos x="201" y="615"/>
              </a:cxn>
              <a:cxn ang="0">
                <a:pos x="204" y="600"/>
              </a:cxn>
              <a:cxn ang="0">
                <a:pos x="210" y="588"/>
              </a:cxn>
              <a:cxn ang="0">
                <a:pos x="213" y="570"/>
              </a:cxn>
              <a:cxn ang="0">
                <a:pos x="219" y="555"/>
              </a:cxn>
              <a:cxn ang="0">
                <a:pos x="222" y="534"/>
              </a:cxn>
              <a:cxn ang="0">
                <a:pos x="228" y="513"/>
              </a:cxn>
              <a:cxn ang="0">
                <a:pos x="231" y="483"/>
              </a:cxn>
              <a:cxn ang="0">
                <a:pos x="237" y="456"/>
              </a:cxn>
              <a:cxn ang="0">
                <a:pos x="240" y="420"/>
              </a:cxn>
              <a:cxn ang="0">
                <a:pos x="246" y="390"/>
              </a:cxn>
              <a:cxn ang="0">
                <a:pos x="249" y="348"/>
              </a:cxn>
              <a:cxn ang="0">
                <a:pos x="255" y="312"/>
              </a:cxn>
              <a:cxn ang="0">
                <a:pos x="258" y="264"/>
              </a:cxn>
              <a:cxn ang="0">
                <a:pos x="264" y="231"/>
              </a:cxn>
              <a:cxn ang="0">
                <a:pos x="267" y="180"/>
              </a:cxn>
              <a:cxn ang="0">
                <a:pos x="273" y="135"/>
              </a:cxn>
              <a:cxn ang="0">
                <a:pos x="276" y="81"/>
              </a:cxn>
              <a:cxn ang="0">
                <a:pos x="282" y="33"/>
              </a:cxn>
            </a:cxnLst>
            <a:rect l="0" t="0" r="r" b="b"/>
            <a:pathLst>
              <a:path w="285" h="675">
                <a:moveTo>
                  <a:pt x="0" y="675"/>
                </a:moveTo>
                <a:lnTo>
                  <a:pt x="3" y="675"/>
                </a:lnTo>
                <a:lnTo>
                  <a:pt x="6" y="675"/>
                </a:lnTo>
                <a:lnTo>
                  <a:pt x="9" y="675"/>
                </a:lnTo>
                <a:lnTo>
                  <a:pt x="12" y="675"/>
                </a:lnTo>
                <a:lnTo>
                  <a:pt x="15" y="675"/>
                </a:lnTo>
                <a:lnTo>
                  <a:pt x="18" y="675"/>
                </a:lnTo>
                <a:lnTo>
                  <a:pt x="21" y="675"/>
                </a:lnTo>
                <a:lnTo>
                  <a:pt x="24" y="675"/>
                </a:lnTo>
                <a:lnTo>
                  <a:pt x="27" y="675"/>
                </a:lnTo>
                <a:lnTo>
                  <a:pt x="30" y="675"/>
                </a:lnTo>
                <a:lnTo>
                  <a:pt x="33" y="675"/>
                </a:lnTo>
                <a:lnTo>
                  <a:pt x="36" y="675"/>
                </a:lnTo>
                <a:lnTo>
                  <a:pt x="39" y="675"/>
                </a:lnTo>
                <a:lnTo>
                  <a:pt x="42" y="675"/>
                </a:lnTo>
                <a:lnTo>
                  <a:pt x="45" y="675"/>
                </a:lnTo>
                <a:lnTo>
                  <a:pt x="48" y="675"/>
                </a:lnTo>
                <a:lnTo>
                  <a:pt x="51" y="675"/>
                </a:lnTo>
                <a:lnTo>
                  <a:pt x="54" y="675"/>
                </a:lnTo>
                <a:lnTo>
                  <a:pt x="57" y="675"/>
                </a:lnTo>
                <a:lnTo>
                  <a:pt x="60" y="675"/>
                </a:lnTo>
                <a:lnTo>
                  <a:pt x="63" y="675"/>
                </a:lnTo>
                <a:lnTo>
                  <a:pt x="66" y="675"/>
                </a:lnTo>
                <a:lnTo>
                  <a:pt x="69" y="675"/>
                </a:lnTo>
                <a:lnTo>
                  <a:pt x="72" y="675"/>
                </a:lnTo>
                <a:lnTo>
                  <a:pt x="75" y="675"/>
                </a:lnTo>
                <a:lnTo>
                  <a:pt x="78" y="675"/>
                </a:lnTo>
                <a:lnTo>
                  <a:pt x="81" y="675"/>
                </a:lnTo>
                <a:lnTo>
                  <a:pt x="84" y="675"/>
                </a:lnTo>
                <a:lnTo>
                  <a:pt x="87" y="675"/>
                </a:lnTo>
                <a:lnTo>
                  <a:pt x="90" y="675"/>
                </a:lnTo>
                <a:lnTo>
                  <a:pt x="93" y="675"/>
                </a:lnTo>
                <a:lnTo>
                  <a:pt x="96" y="675"/>
                </a:lnTo>
                <a:lnTo>
                  <a:pt x="99" y="675"/>
                </a:lnTo>
                <a:lnTo>
                  <a:pt x="102" y="675"/>
                </a:lnTo>
                <a:lnTo>
                  <a:pt x="105" y="675"/>
                </a:lnTo>
                <a:lnTo>
                  <a:pt x="108" y="675"/>
                </a:lnTo>
                <a:lnTo>
                  <a:pt x="111" y="675"/>
                </a:lnTo>
                <a:lnTo>
                  <a:pt x="114" y="675"/>
                </a:lnTo>
                <a:lnTo>
                  <a:pt x="117" y="675"/>
                </a:lnTo>
                <a:lnTo>
                  <a:pt x="120" y="675"/>
                </a:lnTo>
                <a:lnTo>
                  <a:pt x="123" y="675"/>
                </a:lnTo>
                <a:lnTo>
                  <a:pt x="126" y="675"/>
                </a:lnTo>
                <a:lnTo>
                  <a:pt x="129" y="675"/>
                </a:lnTo>
                <a:lnTo>
                  <a:pt x="132" y="675"/>
                </a:lnTo>
                <a:lnTo>
                  <a:pt x="135" y="675"/>
                </a:lnTo>
                <a:lnTo>
                  <a:pt x="138" y="672"/>
                </a:lnTo>
                <a:lnTo>
                  <a:pt x="141" y="672"/>
                </a:lnTo>
                <a:lnTo>
                  <a:pt x="144" y="672"/>
                </a:lnTo>
                <a:lnTo>
                  <a:pt x="147" y="672"/>
                </a:lnTo>
                <a:lnTo>
                  <a:pt x="150" y="669"/>
                </a:lnTo>
                <a:lnTo>
                  <a:pt x="153" y="669"/>
                </a:lnTo>
                <a:lnTo>
                  <a:pt x="156" y="669"/>
                </a:lnTo>
                <a:lnTo>
                  <a:pt x="159" y="666"/>
                </a:lnTo>
                <a:lnTo>
                  <a:pt x="162" y="666"/>
                </a:lnTo>
                <a:lnTo>
                  <a:pt x="165" y="663"/>
                </a:lnTo>
                <a:lnTo>
                  <a:pt x="168" y="660"/>
                </a:lnTo>
                <a:lnTo>
                  <a:pt x="171" y="657"/>
                </a:lnTo>
                <a:lnTo>
                  <a:pt x="174" y="657"/>
                </a:lnTo>
                <a:lnTo>
                  <a:pt x="177" y="654"/>
                </a:lnTo>
                <a:lnTo>
                  <a:pt x="180" y="651"/>
                </a:lnTo>
                <a:lnTo>
                  <a:pt x="186" y="645"/>
                </a:lnTo>
                <a:lnTo>
                  <a:pt x="186" y="642"/>
                </a:lnTo>
                <a:lnTo>
                  <a:pt x="189" y="639"/>
                </a:lnTo>
                <a:lnTo>
                  <a:pt x="189" y="636"/>
                </a:lnTo>
                <a:lnTo>
                  <a:pt x="192" y="633"/>
                </a:lnTo>
                <a:lnTo>
                  <a:pt x="192" y="630"/>
                </a:lnTo>
                <a:lnTo>
                  <a:pt x="195" y="627"/>
                </a:lnTo>
                <a:lnTo>
                  <a:pt x="195" y="624"/>
                </a:lnTo>
                <a:lnTo>
                  <a:pt x="198" y="621"/>
                </a:lnTo>
                <a:lnTo>
                  <a:pt x="198" y="618"/>
                </a:lnTo>
                <a:lnTo>
                  <a:pt x="201" y="615"/>
                </a:lnTo>
                <a:lnTo>
                  <a:pt x="201" y="609"/>
                </a:lnTo>
                <a:lnTo>
                  <a:pt x="204" y="606"/>
                </a:lnTo>
                <a:lnTo>
                  <a:pt x="204" y="600"/>
                </a:lnTo>
                <a:lnTo>
                  <a:pt x="207" y="597"/>
                </a:lnTo>
                <a:lnTo>
                  <a:pt x="207" y="591"/>
                </a:lnTo>
                <a:lnTo>
                  <a:pt x="210" y="588"/>
                </a:lnTo>
                <a:lnTo>
                  <a:pt x="210" y="579"/>
                </a:lnTo>
                <a:lnTo>
                  <a:pt x="213" y="576"/>
                </a:lnTo>
                <a:lnTo>
                  <a:pt x="213" y="570"/>
                </a:lnTo>
                <a:lnTo>
                  <a:pt x="216" y="564"/>
                </a:lnTo>
                <a:lnTo>
                  <a:pt x="216" y="561"/>
                </a:lnTo>
                <a:lnTo>
                  <a:pt x="219" y="555"/>
                </a:lnTo>
                <a:lnTo>
                  <a:pt x="219" y="546"/>
                </a:lnTo>
                <a:lnTo>
                  <a:pt x="222" y="543"/>
                </a:lnTo>
                <a:lnTo>
                  <a:pt x="222" y="534"/>
                </a:lnTo>
                <a:lnTo>
                  <a:pt x="225" y="528"/>
                </a:lnTo>
                <a:lnTo>
                  <a:pt x="225" y="516"/>
                </a:lnTo>
                <a:lnTo>
                  <a:pt x="228" y="513"/>
                </a:lnTo>
                <a:lnTo>
                  <a:pt x="228" y="501"/>
                </a:lnTo>
                <a:lnTo>
                  <a:pt x="231" y="495"/>
                </a:lnTo>
                <a:lnTo>
                  <a:pt x="231" y="483"/>
                </a:lnTo>
                <a:lnTo>
                  <a:pt x="234" y="477"/>
                </a:lnTo>
                <a:lnTo>
                  <a:pt x="234" y="462"/>
                </a:lnTo>
                <a:lnTo>
                  <a:pt x="237" y="456"/>
                </a:lnTo>
                <a:lnTo>
                  <a:pt x="237" y="444"/>
                </a:lnTo>
                <a:lnTo>
                  <a:pt x="240" y="435"/>
                </a:lnTo>
                <a:lnTo>
                  <a:pt x="240" y="420"/>
                </a:lnTo>
                <a:lnTo>
                  <a:pt x="243" y="414"/>
                </a:lnTo>
                <a:lnTo>
                  <a:pt x="243" y="399"/>
                </a:lnTo>
                <a:lnTo>
                  <a:pt x="246" y="390"/>
                </a:lnTo>
                <a:lnTo>
                  <a:pt x="246" y="372"/>
                </a:lnTo>
                <a:lnTo>
                  <a:pt x="249" y="366"/>
                </a:lnTo>
                <a:lnTo>
                  <a:pt x="249" y="348"/>
                </a:lnTo>
                <a:lnTo>
                  <a:pt x="252" y="339"/>
                </a:lnTo>
                <a:lnTo>
                  <a:pt x="252" y="321"/>
                </a:lnTo>
                <a:lnTo>
                  <a:pt x="255" y="312"/>
                </a:lnTo>
                <a:lnTo>
                  <a:pt x="255" y="291"/>
                </a:lnTo>
                <a:lnTo>
                  <a:pt x="258" y="282"/>
                </a:lnTo>
                <a:lnTo>
                  <a:pt x="258" y="264"/>
                </a:lnTo>
                <a:lnTo>
                  <a:pt x="261" y="252"/>
                </a:lnTo>
                <a:lnTo>
                  <a:pt x="261" y="243"/>
                </a:lnTo>
                <a:lnTo>
                  <a:pt x="264" y="231"/>
                </a:lnTo>
                <a:lnTo>
                  <a:pt x="264" y="213"/>
                </a:lnTo>
                <a:lnTo>
                  <a:pt x="267" y="201"/>
                </a:lnTo>
                <a:lnTo>
                  <a:pt x="267" y="180"/>
                </a:lnTo>
                <a:lnTo>
                  <a:pt x="270" y="168"/>
                </a:lnTo>
                <a:lnTo>
                  <a:pt x="270" y="147"/>
                </a:lnTo>
                <a:lnTo>
                  <a:pt x="273" y="135"/>
                </a:lnTo>
                <a:lnTo>
                  <a:pt x="273" y="114"/>
                </a:lnTo>
                <a:lnTo>
                  <a:pt x="276" y="102"/>
                </a:lnTo>
                <a:lnTo>
                  <a:pt x="276" y="81"/>
                </a:lnTo>
                <a:lnTo>
                  <a:pt x="279" y="69"/>
                </a:lnTo>
                <a:lnTo>
                  <a:pt x="279" y="45"/>
                </a:lnTo>
                <a:lnTo>
                  <a:pt x="282" y="33"/>
                </a:lnTo>
                <a:lnTo>
                  <a:pt x="282" y="12"/>
                </a:lnTo>
                <a:lnTo>
                  <a:pt x="285" y="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87" name="Freeform 139"/>
          <p:cNvSpPr>
            <a:spLocks/>
          </p:cNvSpPr>
          <p:nvPr/>
        </p:nvSpPr>
        <p:spPr bwMode="auto">
          <a:xfrm>
            <a:off x="4817984" y="1496538"/>
            <a:ext cx="331304" cy="1732971"/>
          </a:xfrm>
          <a:custGeom>
            <a:avLst/>
            <a:gdLst/>
            <a:ahLst/>
            <a:cxnLst>
              <a:cxn ang="0">
                <a:pos x="3" y="381"/>
              </a:cxn>
              <a:cxn ang="0">
                <a:pos x="6" y="324"/>
              </a:cxn>
              <a:cxn ang="0">
                <a:pos x="12" y="279"/>
              </a:cxn>
              <a:cxn ang="0">
                <a:pos x="15" y="228"/>
              </a:cxn>
              <a:cxn ang="0">
                <a:pos x="21" y="198"/>
              </a:cxn>
              <a:cxn ang="0">
                <a:pos x="24" y="150"/>
              </a:cxn>
              <a:cxn ang="0">
                <a:pos x="30" y="117"/>
              </a:cxn>
              <a:cxn ang="0">
                <a:pos x="33" y="78"/>
              </a:cxn>
              <a:cxn ang="0">
                <a:pos x="39" y="54"/>
              </a:cxn>
              <a:cxn ang="0">
                <a:pos x="42" y="27"/>
              </a:cxn>
              <a:cxn ang="0">
                <a:pos x="48" y="15"/>
              </a:cxn>
              <a:cxn ang="0">
                <a:pos x="51" y="3"/>
              </a:cxn>
              <a:cxn ang="0">
                <a:pos x="57" y="0"/>
              </a:cxn>
              <a:cxn ang="0">
                <a:pos x="66" y="12"/>
              </a:cxn>
              <a:cxn ang="0">
                <a:pos x="72" y="27"/>
              </a:cxn>
              <a:cxn ang="0">
                <a:pos x="75" y="51"/>
              </a:cxn>
              <a:cxn ang="0">
                <a:pos x="81" y="75"/>
              </a:cxn>
              <a:cxn ang="0">
                <a:pos x="84" y="114"/>
              </a:cxn>
              <a:cxn ang="0">
                <a:pos x="90" y="147"/>
              </a:cxn>
              <a:cxn ang="0">
                <a:pos x="93" y="192"/>
              </a:cxn>
              <a:cxn ang="0">
                <a:pos x="99" y="234"/>
              </a:cxn>
              <a:cxn ang="0">
                <a:pos x="102" y="285"/>
              </a:cxn>
              <a:cxn ang="0">
                <a:pos x="108" y="318"/>
              </a:cxn>
              <a:cxn ang="0">
                <a:pos x="111" y="375"/>
              </a:cxn>
              <a:cxn ang="0">
                <a:pos x="117" y="420"/>
              </a:cxn>
              <a:cxn ang="0">
                <a:pos x="120" y="477"/>
              </a:cxn>
              <a:cxn ang="0">
                <a:pos x="126" y="522"/>
              </a:cxn>
              <a:cxn ang="0">
                <a:pos x="129" y="579"/>
              </a:cxn>
              <a:cxn ang="0">
                <a:pos x="135" y="621"/>
              </a:cxn>
              <a:cxn ang="0">
                <a:pos x="138" y="672"/>
              </a:cxn>
              <a:cxn ang="0">
                <a:pos x="144" y="711"/>
              </a:cxn>
              <a:cxn ang="0">
                <a:pos x="147" y="759"/>
              </a:cxn>
              <a:cxn ang="0">
                <a:pos x="153" y="783"/>
              </a:cxn>
              <a:cxn ang="0">
                <a:pos x="156" y="825"/>
              </a:cxn>
              <a:cxn ang="0">
                <a:pos x="162" y="855"/>
              </a:cxn>
              <a:cxn ang="0">
                <a:pos x="165" y="888"/>
              </a:cxn>
              <a:cxn ang="0">
                <a:pos x="171" y="912"/>
              </a:cxn>
              <a:cxn ang="0">
                <a:pos x="174" y="939"/>
              </a:cxn>
              <a:cxn ang="0">
                <a:pos x="180" y="960"/>
              </a:cxn>
              <a:cxn ang="0">
                <a:pos x="183" y="981"/>
              </a:cxn>
              <a:cxn ang="0">
                <a:pos x="189" y="996"/>
              </a:cxn>
              <a:cxn ang="0">
                <a:pos x="192" y="1011"/>
              </a:cxn>
            </a:cxnLst>
            <a:rect l="0" t="0" r="r" b="b"/>
            <a:pathLst>
              <a:path w="195" h="1020">
                <a:moveTo>
                  <a:pt x="0" y="414"/>
                </a:moveTo>
                <a:lnTo>
                  <a:pt x="0" y="390"/>
                </a:lnTo>
                <a:lnTo>
                  <a:pt x="3" y="381"/>
                </a:lnTo>
                <a:lnTo>
                  <a:pt x="3" y="357"/>
                </a:lnTo>
                <a:lnTo>
                  <a:pt x="6" y="345"/>
                </a:lnTo>
                <a:lnTo>
                  <a:pt x="6" y="324"/>
                </a:lnTo>
                <a:lnTo>
                  <a:pt x="9" y="312"/>
                </a:lnTo>
                <a:lnTo>
                  <a:pt x="9" y="291"/>
                </a:lnTo>
                <a:lnTo>
                  <a:pt x="12" y="279"/>
                </a:lnTo>
                <a:lnTo>
                  <a:pt x="12" y="258"/>
                </a:lnTo>
                <a:lnTo>
                  <a:pt x="15" y="249"/>
                </a:lnTo>
                <a:lnTo>
                  <a:pt x="15" y="228"/>
                </a:lnTo>
                <a:lnTo>
                  <a:pt x="18" y="216"/>
                </a:lnTo>
                <a:lnTo>
                  <a:pt x="18" y="207"/>
                </a:lnTo>
                <a:lnTo>
                  <a:pt x="21" y="198"/>
                </a:lnTo>
                <a:lnTo>
                  <a:pt x="21" y="177"/>
                </a:lnTo>
                <a:lnTo>
                  <a:pt x="24" y="168"/>
                </a:lnTo>
                <a:lnTo>
                  <a:pt x="24" y="150"/>
                </a:lnTo>
                <a:lnTo>
                  <a:pt x="27" y="141"/>
                </a:lnTo>
                <a:lnTo>
                  <a:pt x="27" y="126"/>
                </a:lnTo>
                <a:lnTo>
                  <a:pt x="30" y="117"/>
                </a:lnTo>
                <a:lnTo>
                  <a:pt x="30" y="102"/>
                </a:lnTo>
                <a:lnTo>
                  <a:pt x="33" y="93"/>
                </a:lnTo>
                <a:lnTo>
                  <a:pt x="33" y="78"/>
                </a:lnTo>
                <a:lnTo>
                  <a:pt x="36" y="72"/>
                </a:lnTo>
                <a:lnTo>
                  <a:pt x="36" y="60"/>
                </a:lnTo>
                <a:lnTo>
                  <a:pt x="39" y="54"/>
                </a:lnTo>
                <a:lnTo>
                  <a:pt x="39" y="42"/>
                </a:lnTo>
                <a:lnTo>
                  <a:pt x="42" y="39"/>
                </a:lnTo>
                <a:lnTo>
                  <a:pt x="42" y="27"/>
                </a:lnTo>
                <a:lnTo>
                  <a:pt x="45" y="24"/>
                </a:lnTo>
                <a:lnTo>
                  <a:pt x="45" y="18"/>
                </a:lnTo>
                <a:lnTo>
                  <a:pt x="48" y="15"/>
                </a:lnTo>
                <a:lnTo>
                  <a:pt x="48" y="9"/>
                </a:lnTo>
                <a:lnTo>
                  <a:pt x="51" y="6"/>
                </a:lnTo>
                <a:lnTo>
                  <a:pt x="51" y="3"/>
                </a:lnTo>
                <a:lnTo>
                  <a:pt x="54" y="0"/>
                </a:lnTo>
                <a:lnTo>
                  <a:pt x="60" y="0"/>
                </a:lnTo>
                <a:lnTo>
                  <a:pt x="57" y="0"/>
                </a:lnTo>
                <a:lnTo>
                  <a:pt x="60" y="0"/>
                </a:lnTo>
                <a:lnTo>
                  <a:pt x="66" y="6"/>
                </a:lnTo>
                <a:lnTo>
                  <a:pt x="66" y="12"/>
                </a:lnTo>
                <a:lnTo>
                  <a:pt x="69" y="15"/>
                </a:lnTo>
                <a:lnTo>
                  <a:pt x="69" y="24"/>
                </a:lnTo>
                <a:lnTo>
                  <a:pt x="72" y="27"/>
                </a:lnTo>
                <a:lnTo>
                  <a:pt x="72" y="36"/>
                </a:lnTo>
                <a:lnTo>
                  <a:pt x="75" y="42"/>
                </a:lnTo>
                <a:lnTo>
                  <a:pt x="75" y="51"/>
                </a:lnTo>
                <a:lnTo>
                  <a:pt x="78" y="57"/>
                </a:lnTo>
                <a:lnTo>
                  <a:pt x="78" y="69"/>
                </a:lnTo>
                <a:lnTo>
                  <a:pt x="81" y="75"/>
                </a:lnTo>
                <a:lnTo>
                  <a:pt x="81" y="90"/>
                </a:lnTo>
                <a:lnTo>
                  <a:pt x="84" y="99"/>
                </a:lnTo>
                <a:lnTo>
                  <a:pt x="84" y="114"/>
                </a:lnTo>
                <a:lnTo>
                  <a:pt x="87" y="120"/>
                </a:lnTo>
                <a:lnTo>
                  <a:pt x="87" y="138"/>
                </a:lnTo>
                <a:lnTo>
                  <a:pt x="90" y="147"/>
                </a:lnTo>
                <a:lnTo>
                  <a:pt x="90" y="165"/>
                </a:lnTo>
                <a:lnTo>
                  <a:pt x="93" y="174"/>
                </a:lnTo>
                <a:lnTo>
                  <a:pt x="93" y="192"/>
                </a:lnTo>
                <a:lnTo>
                  <a:pt x="96" y="204"/>
                </a:lnTo>
                <a:lnTo>
                  <a:pt x="96" y="222"/>
                </a:lnTo>
                <a:lnTo>
                  <a:pt x="99" y="234"/>
                </a:lnTo>
                <a:lnTo>
                  <a:pt x="99" y="255"/>
                </a:lnTo>
                <a:lnTo>
                  <a:pt x="102" y="264"/>
                </a:lnTo>
                <a:lnTo>
                  <a:pt x="102" y="285"/>
                </a:lnTo>
                <a:lnTo>
                  <a:pt x="105" y="297"/>
                </a:lnTo>
                <a:lnTo>
                  <a:pt x="105" y="309"/>
                </a:lnTo>
                <a:lnTo>
                  <a:pt x="108" y="318"/>
                </a:lnTo>
                <a:lnTo>
                  <a:pt x="108" y="342"/>
                </a:lnTo>
                <a:lnTo>
                  <a:pt x="111" y="354"/>
                </a:lnTo>
                <a:lnTo>
                  <a:pt x="111" y="375"/>
                </a:lnTo>
                <a:lnTo>
                  <a:pt x="114" y="387"/>
                </a:lnTo>
                <a:lnTo>
                  <a:pt x="114" y="408"/>
                </a:lnTo>
                <a:lnTo>
                  <a:pt x="117" y="420"/>
                </a:lnTo>
                <a:lnTo>
                  <a:pt x="117" y="444"/>
                </a:lnTo>
                <a:lnTo>
                  <a:pt x="120" y="456"/>
                </a:lnTo>
                <a:lnTo>
                  <a:pt x="120" y="477"/>
                </a:lnTo>
                <a:lnTo>
                  <a:pt x="123" y="489"/>
                </a:lnTo>
                <a:lnTo>
                  <a:pt x="123" y="513"/>
                </a:lnTo>
                <a:lnTo>
                  <a:pt x="126" y="522"/>
                </a:lnTo>
                <a:lnTo>
                  <a:pt x="126" y="546"/>
                </a:lnTo>
                <a:lnTo>
                  <a:pt x="129" y="558"/>
                </a:lnTo>
                <a:lnTo>
                  <a:pt x="129" y="579"/>
                </a:lnTo>
                <a:lnTo>
                  <a:pt x="132" y="588"/>
                </a:lnTo>
                <a:lnTo>
                  <a:pt x="132" y="612"/>
                </a:lnTo>
                <a:lnTo>
                  <a:pt x="135" y="621"/>
                </a:lnTo>
                <a:lnTo>
                  <a:pt x="135" y="642"/>
                </a:lnTo>
                <a:lnTo>
                  <a:pt x="138" y="651"/>
                </a:lnTo>
                <a:lnTo>
                  <a:pt x="138" y="672"/>
                </a:lnTo>
                <a:lnTo>
                  <a:pt x="141" y="684"/>
                </a:lnTo>
                <a:lnTo>
                  <a:pt x="141" y="702"/>
                </a:lnTo>
                <a:lnTo>
                  <a:pt x="144" y="711"/>
                </a:lnTo>
                <a:lnTo>
                  <a:pt x="144" y="732"/>
                </a:lnTo>
                <a:lnTo>
                  <a:pt x="147" y="741"/>
                </a:lnTo>
                <a:lnTo>
                  <a:pt x="147" y="759"/>
                </a:lnTo>
                <a:lnTo>
                  <a:pt x="150" y="765"/>
                </a:lnTo>
                <a:lnTo>
                  <a:pt x="150" y="774"/>
                </a:lnTo>
                <a:lnTo>
                  <a:pt x="153" y="783"/>
                </a:lnTo>
                <a:lnTo>
                  <a:pt x="153" y="801"/>
                </a:lnTo>
                <a:lnTo>
                  <a:pt x="156" y="807"/>
                </a:lnTo>
                <a:lnTo>
                  <a:pt x="156" y="825"/>
                </a:lnTo>
                <a:lnTo>
                  <a:pt x="159" y="831"/>
                </a:lnTo>
                <a:lnTo>
                  <a:pt x="159" y="846"/>
                </a:lnTo>
                <a:lnTo>
                  <a:pt x="162" y="855"/>
                </a:lnTo>
                <a:lnTo>
                  <a:pt x="162" y="867"/>
                </a:lnTo>
                <a:lnTo>
                  <a:pt x="165" y="876"/>
                </a:lnTo>
                <a:lnTo>
                  <a:pt x="165" y="888"/>
                </a:lnTo>
                <a:lnTo>
                  <a:pt x="168" y="894"/>
                </a:lnTo>
                <a:lnTo>
                  <a:pt x="168" y="906"/>
                </a:lnTo>
                <a:lnTo>
                  <a:pt x="171" y="912"/>
                </a:lnTo>
                <a:lnTo>
                  <a:pt x="171" y="924"/>
                </a:lnTo>
                <a:lnTo>
                  <a:pt x="174" y="930"/>
                </a:lnTo>
                <a:lnTo>
                  <a:pt x="174" y="939"/>
                </a:lnTo>
                <a:lnTo>
                  <a:pt x="177" y="945"/>
                </a:lnTo>
                <a:lnTo>
                  <a:pt x="177" y="954"/>
                </a:lnTo>
                <a:lnTo>
                  <a:pt x="180" y="960"/>
                </a:lnTo>
                <a:lnTo>
                  <a:pt x="180" y="969"/>
                </a:lnTo>
                <a:lnTo>
                  <a:pt x="183" y="972"/>
                </a:lnTo>
                <a:lnTo>
                  <a:pt x="183" y="981"/>
                </a:lnTo>
                <a:lnTo>
                  <a:pt x="186" y="984"/>
                </a:lnTo>
                <a:lnTo>
                  <a:pt x="186" y="993"/>
                </a:lnTo>
                <a:lnTo>
                  <a:pt x="189" y="996"/>
                </a:lnTo>
                <a:lnTo>
                  <a:pt x="189" y="1005"/>
                </a:lnTo>
                <a:lnTo>
                  <a:pt x="192" y="1008"/>
                </a:lnTo>
                <a:lnTo>
                  <a:pt x="192" y="1011"/>
                </a:lnTo>
                <a:lnTo>
                  <a:pt x="195" y="1014"/>
                </a:lnTo>
                <a:lnTo>
                  <a:pt x="195" y="1020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88" name="Freeform 140"/>
          <p:cNvSpPr>
            <a:spLocks/>
          </p:cNvSpPr>
          <p:nvPr/>
        </p:nvSpPr>
        <p:spPr bwMode="auto">
          <a:xfrm>
            <a:off x="5149287" y="3229509"/>
            <a:ext cx="270140" cy="11723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3"/>
              </a:cxn>
              <a:cxn ang="0">
                <a:pos x="3" y="6"/>
              </a:cxn>
              <a:cxn ang="0">
                <a:pos x="6" y="9"/>
              </a:cxn>
              <a:cxn ang="0">
                <a:pos x="6" y="15"/>
              </a:cxn>
              <a:cxn ang="0">
                <a:pos x="9" y="18"/>
              </a:cxn>
              <a:cxn ang="0">
                <a:pos x="9" y="21"/>
              </a:cxn>
              <a:cxn ang="0">
                <a:pos x="12" y="24"/>
              </a:cxn>
              <a:cxn ang="0">
                <a:pos x="12" y="27"/>
              </a:cxn>
              <a:cxn ang="0">
                <a:pos x="18" y="33"/>
              </a:cxn>
              <a:cxn ang="0">
                <a:pos x="18" y="39"/>
              </a:cxn>
              <a:cxn ang="0">
                <a:pos x="21" y="42"/>
              </a:cxn>
              <a:cxn ang="0">
                <a:pos x="24" y="45"/>
              </a:cxn>
              <a:cxn ang="0">
                <a:pos x="27" y="48"/>
              </a:cxn>
              <a:cxn ang="0">
                <a:pos x="30" y="51"/>
              </a:cxn>
              <a:cxn ang="0">
                <a:pos x="33" y="54"/>
              </a:cxn>
              <a:cxn ang="0">
                <a:pos x="36" y="57"/>
              </a:cxn>
              <a:cxn ang="0">
                <a:pos x="39" y="60"/>
              </a:cxn>
              <a:cxn ang="0">
                <a:pos x="42" y="60"/>
              </a:cxn>
              <a:cxn ang="0">
                <a:pos x="45" y="60"/>
              </a:cxn>
              <a:cxn ang="0">
                <a:pos x="48" y="63"/>
              </a:cxn>
              <a:cxn ang="0">
                <a:pos x="51" y="63"/>
              </a:cxn>
              <a:cxn ang="0">
                <a:pos x="54" y="66"/>
              </a:cxn>
              <a:cxn ang="0">
                <a:pos x="57" y="66"/>
              </a:cxn>
              <a:cxn ang="0">
                <a:pos x="60" y="66"/>
              </a:cxn>
              <a:cxn ang="0">
                <a:pos x="63" y="66"/>
              </a:cxn>
              <a:cxn ang="0">
                <a:pos x="66" y="69"/>
              </a:cxn>
              <a:cxn ang="0">
                <a:pos x="69" y="69"/>
              </a:cxn>
              <a:cxn ang="0">
                <a:pos x="72" y="69"/>
              </a:cxn>
              <a:cxn ang="0">
                <a:pos x="75" y="69"/>
              </a:cxn>
              <a:cxn ang="0">
                <a:pos x="78" y="69"/>
              </a:cxn>
              <a:cxn ang="0">
                <a:pos x="81" y="69"/>
              </a:cxn>
              <a:cxn ang="0">
                <a:pos x="84" y="69"/>
              </a:cxn>
              <a:cxn ang="0">
                <a:pos x="87" y="69"/>
              </a:cxn>
              <a:cxn ang="0">
                <a:pos x="90" y="69"/>
              </a:cxn>
              <a:cxn ang="0">
                <a:pos x="93" y="69"/>
              </a:cxn>
              <a:cxn ang="0">
                <a:pos x="96" y="69"/>
              </a:cxn>
              <a:cxn ang="0">
                <a:pos x="99" y="69"/>
              </a:cxn>
              <a:cxn ang="0">
                <a:pos x="102" y="69"/>
              </a:cxn>
              <a:cxn ang="0">
                <a:pos x="105" y="69"/>
              </a:cxn>
              <a:cxn ang="0">
                <a:pos x="108" y="69"/>
              </a:cxn>
              <a:cxn ang="0">
                <a:pos x="111" y="69"/>
              </a:cxn>
              <a:cxn ang="0">
                <a:pos x="114" y="69"/>
              </a:cxn>
              <a:cxn ang="0">
                <a:pos x="117" y="69"/>
              </a:cxn>
              <a:cxn ang="0">
                <a:pos x="120" y="69"/>
              </a:cxn>
              <a:cxn ang="0">
                <a:pos x="123" y="69"/>
              </a:cxn>
              <a:cxn ang="0">
                <a:pos x="126" y="69"/>
              </a:cxn>
              <a:cxn ang="0">
                <a:pos x="129" y="69"/>
              </a:cxn>
              <a:cxn ang="0">
                <a:pos x="132" y="69"/>
              </a:cxn>
              <a:cxn ang="0">
                <a:pos x="135" y="69"/>
              </a:cxn>
              <a:cxn ang="0">
                <a:pos x="138" y="69"/>
              </a:cxn>
              <a:cxn ang="0">
                <a:pos x="141" y="69"/>
              </a:cxn>
              <a:cxn ang="0">
                <a:pos x="144" y="69"/>
              </a:cxn>
              <a:cxn ang="0">
                <a:pos x="147" y="69"/>
              </a:cxn>
              <a:cxn ang="0">
                <a:pos x="150" y="69"/>
              </a:cxn>
              <a:cxn ang="0">
                <a:pos x="153" y="69"/>
              </a:cxn>
              <a:cxn ang="0">
                <a:pos x="156" y="69"/>
              </a:cxn>
              <a:cxn ang="0">
                <a:pos x="159" y="69"/>
              </a:cxn>
            </a:cxnLst>
            <a:rect l="0" t="0" r="r" b="b"/>
            <a:pathLst>
              <a:path w="159" h="69">
                <a:moveTo>
                  <a:pt x="0" y="0"/>
                </a:moveTo>
                <a:lnTo>
                  <a:pt x="3" y="3"/>
                </a:lnTo>
                <a:lnTo>
                  <a:pt x="3" y="6"/>
                </a:lnTo>
                <a:lnTo>
                  <a:pt x="6" y="9"/>
                </a:lnTo>
                <a:lnTo>
                  <a:pt x="6" y="15"/>
                </a:lnTo>
                <a:lnTo>
                  <a:pt x="9" y="18"/>
                </a:lnTo>
                <a:lnTo>
                  <a:pt x="9" y="21"/>
                </a:lnTo>
                <a:lnTo>
                  <a:pt x="12" y="24"/>
                </a:lnTo>
                <a:lnTo>
                  <a:pt x="12" y="27"/>
                </a:lnTo>
                <a:lnTo>
                  <a:pt x="18" y="33"/>
                </a:lnTo>
                <a:lnTo>
                  <a:pt x="18" y="39"/>
                </a:lnTo>
                <a:lnTo>
                  <a:pt x="21" y="42"/>
                </a:lnTo>
                <a:lnTo>
                  <a:pt x="24" y="45"/>
                </a:lnTo>
                <a:lnTo>
                  <a:pt x="27" y="48"/>
                </a:lnTo>
                <a:lnTo>
                  <a:pt x="30" y="51"/>
                </a:lnTo>
                <a:lnTo>
                  <a:pt x="33" y="54"/>
                </a:lnTo>
                <a:lnTo>
                  <a:pt x="36" y="57"/>
                </a:lnTo>
                <a:lnTo>
                  <a:pt x="39" y="60"/>
                </a:lnTo>
                <a:lnTo>
                  <a:pt x="42" y="60"/>
                </a:lnTo>
                <a:lnTo>
                  <a:pt x="45" y="60"/>
                </a:lnTo>
                <a:lnTo>
                  <a:pt x="48" y="63"/>
                </a:lnTo>
                <a:lnTo>
                  <a:pt x="51" y="63"/>
                </a:lnTo>
                <a:lnTo>
                  <a:pt x="54" y="66"/>
                </a:lnTo>
                <a:lnTo>
                  <a:pt x="57" y="66"/>
                </a:lnTo>
                <a:lnTo>
                  <a:pt x="60" y="66"/>
                </a:lnTo>
                <a:lnTo>
                  <a:pt x="63" y="66"/>
                </a:lnTo>
                <a:lnTo>
                  <a:pt x="66" y="69"/>
                </a:lnTo>
                <a:lnTo>
                  <a:pt x="69" y="69"/>
                </a:lnTo>
                <a:lnTo>
                  <a:pt x="72" y="69"/>
                </a:lnTo>
                <a:lnTo>
                  <a:pt x="75" y="69"/>
                </a:lnTo>
                <a:lnTo>
                  <a:pt x="78" y="69"/>
                </a:lnTo>
                <a:lnTo>
                  <a:pt x="81" y="69"/>
                </a:lnTo>
                <a:lnTo>
                  <a:pt x="84" y="69"/>
                </a:lnTo>
                <a:lnTo>
                  <a:pt x="87" y="69"/>
                </a:lnTo>
                <a:lnTo>
                  <a:pt x="90" y="69"/>
                </a:lnTo>
                <a:lnTo>
                  <a:pt x="93" y="69"/>
                </a:lnTo>
                <a:lnTo>
                  <a:pt x="96" y="69"/>
                </a:lnTo>
                <a:lnTo>
                  <a:pt x="99" y="69"/>
                </a:lnTo>
                <a:lnTo>
                  <a:pt x="102" y="69"/>
                </a:lnTo>
                <a:lnTo>
                  <a:pt x="105" y="69"/>
                </a:lnTo>
                <a:lnTo>
                  <a:pt x="108" y="69"/>
                </a:lnTo>
                <a:lnTo>
                  <a:pt x="111" y="69"/>
                </a:lnTo>
                <a:lnTo>
                  <a:pt x="114" y="69"/>
                </a:lnTo>
                <a:lnTo>
                  <a:pt x="117" y="69"/>
                </a:lnTo>
                <a:lnTo>
                  <a:pt x="120" y="69"/>
                </a:lnTo>
                <a:lnTo>
                  <a:pt x="123" y="69"/>
                </a:lnTo>
                <a:lnTo>
                  <a:pt x="126" y="69"/>
                </a:lnTo>
                <a:lnTo>
                  <a:pt x="129" y="69"/>
                </a:lnTo>
                <a:lnTo>
                  <a:pt x="132" y="69"/>
                </a:lnTo>
                <a:lnTo>
                  <a:pt x="135" y="69"/>
                </a:lnTo>
                <a:lnTo>
                  <a:pt x="138" y="69"/>
                </a:lnTo>
                <a:lnTo>
                  <a:pt x="141" y="69"/>
                </a:lnTo>
                <a:lnTo>
                  <a:pt x="144" y="69"/>
                </a:lnTo>
                <a:lnTo>
                  <a:pt x="147" y="69"/>
                </a:lnTo>
                <a:lnTo>
                  <a:pt x="150" y="69"/>
                </a:lnTo>
                <a:lnTo>
                  <a:pt x="153" y="69"/>
                </a:lnTo>
                <a:lnTo>
                  <a:pt x="156" y="69"/>
                </a:lnTo>
                <a:lnTo>
                  <a:pt x="159" y="6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89" name="Rectangle 141"/>
          <p:cNvSpPr>
            <a:spLocks noChangeArrowheads="1"/>
          </p:cNvSpPr>
          <p:nvPr/>
        </p:nvSpPr>
        <p:spPr bwMode="auto">
          <a:xfrm>
            <a:off x="3733761" y="923924"/>
            <a:ext cx="17007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Marginal over s</a:t>
            </a:r>
            <a:endParaRPr kumimoji="0" 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390" name="Rectangle 142"/>
          <p:cNvSpPr>
            <a:spLocks noChangeArrowheads="1"/>
          </p:cNvSpPr>
          <p:nvPr/>
        </p:nvSpPr>
        <p:spPr bwMode="auto">
          <a:xfrm>
            <a:off x="6474500" y="1465956"/>
            <a:ext cx="2089759" cy="18858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91" name="Rectangle 143"/>
          <p:cNvSpPr>
            <a:spLocks noChangeArrowheads="1"/>
          </p:cNvSpPr>
          <p:nvPr/>
        </p:nvSpPr>
        <p:spPr bwMode="auto">
          <a:xfrm>
            <a:off x="6474500" y="1465956"/>
            <a:ext cx="2089759" cy="1885880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92" name="Line 144"/>
          <p:cNvSpPr>
            <a:spLocks noChangeShapeType="1"/>
          </p:cNvSpPr>
          <p:nvPr/>
        </p:nvSpPr>
        <p:spPr bwMode="auto">
          <a:xfrm>
            <a:off x="6474500" y="1465956"/>
            <a:ext cx="2089759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93" name="Line 145"/>
          <p:cNvSpPr>
            <a:spLocks noChangeShapeType="1"/>
          </p:cNvSpPr>
          <p:nvPr/>
        </p:nvSpPr>
        <p:spPr bwMode="auto">
          <a:xfrm>
            <a:off x="6474500" y="3351836"/>
            <a:ext cx="2089759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94" name="Line 146"/>
          <p:cNvSpPr>
            <a:spLocks noChangeShapeType="1"/>
          </p:cNvSpPr>
          <p:nvPr/>
        </p:nvSpPr>
        <p:spPr bwMode="auto">
          <a:xfrm flipV="1">
            <a:off x="8564259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95" name="Line 147"/>
          <p:cNvSpPr>
            <a:spLocks noChangeShapeType="1"/>
          </p:cNvSpPr>
          <p:nvPr/>
        </p:nvSpPr>
        <p:spPr bwMode="auto">
          <a:xfrm flipV="1">
            <a:off x="6474500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96" name="Line 148"/>
          <p:cNvSpPr>
            <a:spLocks noChangeShapeType="1"/>
          </p:cNvSpPr>
          <p:nvPr/>
        </p:nvSpPr>
        <p:spPr bwMode="auto">
          <a:xfrm>
            <a:off x="6474500" y="3351836"/>
            <a:ext cx="2089759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97" name="Line 149"/>
          <p:cNvSpPr>
            <a:spLocks noChangeShapeType="1"/>
          </p:cNvSpPr>
          <p:nvPr/>
        </p:nvSpPr>
        <p:spPr bwMode="auto">
          <a:xfrm flipV="1">
            <a:off x="6474500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98" name="Line 150"/>
          <p:cNvSpPr>
            <a:spLocks noChangeShapeType="1"/>
          </p:cNvSpPr>
          <p:nvPr/>
        </p:nvSpPr>
        <p:spPr bwMode="auto">
          <a:xfrm flipV="1">
            <a:off x="6994391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399" name="Line 151"/>
          <p:cNvSpPr>
            <a:spLocks noChangeShapeType="1"/>
          </p:cNvSpPr>
          <p:nvPr/>
        </p:nvSpPr>
        <p:spPr bwMode="auto">
          <a:xfrm>
            <a:off x="6994391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00" name="Rectangle 152"/>
          <p:cNvSpPr>
            <a:spLocks noChangeArrowheads="1"/>
          </p:cNvSpPr>
          <p:nvPr/>
        </p:nvSpPr>
        <p:spPr bwMode="auto">
          <a:xfrm>
            <a:off x="6979101" y="3424277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01" name="Line 153"/>
          <p:cNvSpPr>
            <a:spLocks noChangeShapeType="1"/>
          </p:cNvSpPr>
          <p:nvPr/>
        </p:nvSpPr>
        <p:spPr bwMode="auto">
          <a:xfrm flipV="1">
            <a:off x="8039271" y="3326351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02" name="Line 154"/>
          <p:cNvSpPr>
            <a:spLocks noChangeShapeType="1"/>
          </p:cNvSpPr>
          <p:nvPr/>
        </p:nvSpPr>
        <p:spPr bwMode="auto">
          <a:xfrm>
            <a:off x="8039271" y="1465956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03" name="Rectangle 155"/>
          <p:cNvSpPr>
            <a:spLocks noChangeArrowheads="1"/>
          </p:cNvSpPr>
          <p:nvPr/>
        </p:nvSpPr>
        <p:spPr bwMode="auto">
          <a:xfrm>
            <a:off x="8023980" y="3424277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04" name="Line 156"/>
          <p:cNvSpPr>
            <a:spLocks noChangeShapeType="1"/>
          </p:cNvSpPr>
          <p:nvPr/>
        </p:nvSpPr>
        <p:spPr bwMode="auto">
          <a:xfrm>
            <a:off x="6474500" y="3351836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05" name="Line 157"/>
          <p:cNvSpPr>
            <a:spLocks noChangeShapeType="1"/>
          </p:cNvSpPr>
          <p:nvPr/>
        </p:nvSpPr>
        <p:spPr bwMode="auto">
          <a:xfrm flipH="1">
            <a:off x="8538774" y="3351836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06" name="Rectangle 158"/>
          <p:cNvSpPr>
            <a:spLocks noChangeArrowheads="1"/>
          </p:cNvSpPr>
          <p:nvPr/>
        </p:nvSpPr>
        <p:spPr bwMode="auto">
          <a:xfrm>
            <a:off x="6285912" y="3311060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07" name="Line 159"/>
          <p:cNvSpPr>
            <a:spLocks noChangeShapeType="1"/>
          </p:cNvSpPr>
          <p:nvPr/>
        </p:nvSpPr>
        <p:spPr bwMode="auto">
          <a:xfrm>
            <a:off x="6474500" y="3163248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08" name="Line 160"/>
          <p:cNvSpPr>
            <a:spLocks noChangeShapeType="1"/>
          </p:cNvSpPr>
          <p:nvPr/>
        </p:nvSpPr>
        <p:spPr bwMode="auto">
          <a:xfrm flipH="1">
            <a:off x="8538774" y="3163248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10" name="Line 162"/>
          <p:cNvSpPr>
            <a:spLocks noChangeShapeType="1"/>
          </p:cNvSpPr>
          <p:nvPr/>
        </p:nvSpPr>
        <p:spPr bwMode="auto">
          <a:xfrm>
            <a:off x="6474500" y="2974660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11" name="Line 163"/>
          <p:cNvSpPr>
            <a:spLocks noChangeShapeType="1"/>
          </p:cNvSpPr>
          <p:nvPr/>
        </p:nvSpPr>
        <p:spPr bwMode="auto">
          <a:xfrm flipH="1">
            <a:off x="8538774" y="2974660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12" name="Rectangle 164"/>
          <p:cNvSpPr>
            <a:spLocks noChangeArrowheads="1"/>
          </p:cNvSpPr>
          <p:nvPr/>
        </p:nvSpPr>
        <p:spPr bwMode="auto">
          <a:xfrm>
            <a:off x="6229845" y="2933884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0.2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13" name="Line 165"/>
          <p:cNvSpPr>
            <a:spLocks noChangeShapeType="1"/>
          </p:cNvSpPr>
          <p:nvPr/>
        </p:nvSpPr>
        <p:spPr bwMode="auto">
          <a:xfrm>
            <a:off x="6474500" y="2786072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14" name="Line 166"/>
          <p:cNvSpPr>
            <a:spLocks noChangeShapeType="1"/>
          </p:cNvSpPr>
          <p:nvPr/>
        </p:nvSpPr>
        <p:spPr bwMode="auto">
          <a:xfrm flipH="1">
            <a:off x="8538774" y="2786072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16" name="Line 168"/>
          <p:cNvSpPr>
            <a:spLocks noChangeShapeType="1"/>
          </p:cNvSpPr>
          <p:nvPr/>
        </p:nvSpPr>
        <p:spPr bwMode="auto">
          <a:xfrm>
            <a:off x="6474500" y="2597484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17" name="Line 169"/>
          <p:cNvSpPr>
            <a:spLocks noChangeShapeType="1"/>
          </p:cNvSpPr>
          <p:nvPr/>
        </p:nvSpPr>
        <p:spPr bwMode="auto">
          <a:xfrm flipH="1">
            <a:off x="8538774" y="2597484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18" name="Rectangle 170"/>
          <p:cNvSpPr>
            <a:spLocks noChangeArrowheads="1"/>
          </p:cNvSpPr>
          <p:nvPr/>
        </p:nvSpPr>
        <p:spPr bwMode="auto">
          <a:xfrm>
            <a:off x="6229845" y="2556708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0.4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19" name="Line 171"/>
          <p:cNvSpPr>
            <a:spLocks noChangeShapeType="1"/>
          </p:cNvSpPr>
          <p:nvPr/>
        </p:nvSpPr>
        <p:spPr bwMode="auto">
          <a:xfrm>
            <a:off x="6474500" y="2408896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20" name="Line 172"/>
          <p:cNvSpPr>
            <a:spLocks noChangeShapeType="1"/>
          </p:cNvSpPr>
          <p:nvPr/>
        </p:nvSpPr>
        <p:spPr bwMode="auto">
          <a:xfrm flipH="1">
            <a:off x="8538774" y="2408896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22" name="Line 174"/>
          <p:cNvSpPr>
            <a:spLocks noChangeShapeType="1"/>
          </p:cNvSpPr>
          <p:nvPr/>
        </p:nvSpPr>
        <p:spPr bwMode="auto">
          <a:xfrm>
            <a:off x="6474500" y="2215211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23" name="Line 175"/>
          <p:cNvSpPr>
            <a:spLocks noChangeShapeType="1"/>
          </p:cNvSpPr>
          <p:nvPr/>
        </p:nvSpPr>
        <p:spPr bwMode="auto">
          <a:xfrm flipH="1">
            <a:off x="8538774" y="2215211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24" name="Rectangle 176"/>
          <p:cNvSpPr>
            <a:spLocks noChangeArrowheads="1"/>
          </p:cNvSpPr>
          <p:nvPr/>
        </p:nvSpPr>
        <p:spPr bwMode="auto">
          <a:xfrm>
            <a:off x="6229845" y="2174435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0.6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25" name="Line 177"/>
          <p:cNvSpPr>
            <a:spLocks noChangeShapeType="1"/>
          </p:cNvSpPr>
          <p:nvPr/>
        </p:nvSpPr>
        <p:spPr bwMode="auto">
          <a:xfrm>
            <a:off x="6474500" y="2031720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26" name="Line 178"/>
          <p:cNvSpPr>
            <a:spLocks noChangeShapeType="1"/>
          </p:cNvSpPr>
          <p:nvPr/>
        </p:nvSpPr>
        <p:spPr bwMode="auto">
          <a:xfrm flipH="1">
            <a:off x="8538774" y="2031720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28" name="Line 180"/>
          <p:cNvSpPr>
            <a:spLocks noChangeShapeType="1"/>
          </p:cNvSpPr>
          <p:nvPr/>
        </p:nvSpPr>
        <p:spPr bwMode="auto">
          <a:xfrm>
            <a:off x="6474500" y="1843132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29" name="Line 181"/>
          <p:cNvSpPr>
            <a:spLocks noChangeShapeType="1"/>
          </p:cNvSpPr>
          <p:nvPr/>
        </p:nvSpPr>
        <p:spPr bwMode="auto">
          <a:xfrm flipH="1">
            <a:off x="8538774" y="1843132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30" name="Rectangle 182"/>
          <p:cNvSpPr>
            <a:spLocks noChangeArrowheads="1"/>
          </p:cNvSpPr>
          <p:nvPr/>
        </p:nvSpPr>
        <p:spPr bwMode="auto">
          <a:xfrm>
            <a:off x="6229845" y="1802356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0.8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31" name="Line 183"/>
          <p:cNvSpPr>
            <a:spLocks noChangeShapeType="1"/>
          </p:cNvSpPr>
          <p:nvPr/>
        </p:nvSpPr>
        <p:spPr bwMode="auto">
          <a:xfrm>
            <a:off x="6474500" y="1654543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32" name="Line 184"/>
          <p:cNvSpPr>
            <a:spLocks noChangeShapeType="1"/>
          </p:cNvSpPr>
          <p:nvPr/>
        </p:nvSpPr>
        <p:spPr bwMode="auto">
          <a:xfrm flipH="1">
            <a:off x="8538774" y="1654543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34" name="Line 186"/>
          <p:cNvSpPr>
            <a:spLocks noChangeShapeType="1"/>
          </p:cNvSpPr>
          <p:nvPr/>
        </p:nvSpPr>
        <p:spPr bwMode="auto">
          <a:xfrm>
            <a:off x="6474500" y="1465956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35" name="Line 187"/>
          <p:cNvSpPr>
            <a:spLocks noChangeShapeType="1"/>
          </p:cNvSpPr>
          <p:nvPr/>
        </p:nvSpPr>
        <p:spPr bwMode="auto">
          <a:xfrm flipH="1">
            <a:off x="8538774" y="1465956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36" name="Rectangle 188"/>
          <p:cNvSpPr>
            <a:spLocks noChangeArrowheads="1"/>
          </p:cNvSpPr>
          <p:nvPr/>
        </p:nvSpPr>
        <p:spPr bwMode="auto">
          <a:xfrm>
            <a:off x="6285912" y="1425180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37" name="Line 189"/>
          <p:cNvSpPr>
            <a:spLocks noChangeShapeType="1"/>
          </p:cNvSpPr>
          <p:nvPr/>
        </p:nvSpPr>
        <p:spPr bwMode="auto">
          <a:xfrm>
            <a:off x="6474500" y="1465956"/>
            <a:ext cx="2089759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38" name="Line 190"/>
          <p:cNvSpPr>
            <a:spLocks noChangeShapeType="1"/>
          </p:cNvSpPr>
          <p:nvPr/>
        </p:nvSpPr>
        <p:spPr bwMode="auto">
          <a:xfrm>
            <a:off x="6474500" y="3351836"/>
            <a:ext cx="2089759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39" name="Line 191"/>
          <p:cNvSpPr>
            <a:spLocks noChangeShapeType="1"/>
          </p:cNvSpPr>
          <p:nvPr/>
        </p:nvSpPr>
        <p:spPr bwMode="auto">
          <a:xfrm flipV="1">
            <a:off x="8564259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40" name="Line 192"/>
          <p:cNvSpPr>
            <a:spLocks noChangeShapeType="1"/>
          </p:cNvSpPr>
          <p:nvPr/>
        </p:nvSpPr>
        <p:spPr bwMode="auto">
          <a:xfrm flipV="1">
            <a:off x="6474500" y="1465956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41" name="Rectangle 193"/>
          <p:cNvSpPr>
            <a:spLocks noChangeArrowheads="1"/>
          </p:cNvSpPr>
          <p:nvPr/>
        </p:nvSpPr>
        <p:spPr bwMode="auto">
          <a:xfrm>
            <a:off x="6724252" y="3122472"/>
            <a:ext cx="239558" cy="229364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42" name="Rectangle 194"/>
          <p:cNvSpPr>
            <a:spLocks noChangeArrowheads="1"/>
          </p:cNvSpPr>
          <p:nvPr/>
        </p:nvSpPr>
        <p:spPr bwMode="auto">
          <a:xfrm>
            <a:off x="6724252" y="3122472"/>
            <a:ext cx="239558" cy="229364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43" name="Rectangle 195"/>
          <p:cNvSpPr>
            <a:spLocks noChangeArrowheads="1"/>
          </p:cNvSpPr>
          <p:nvPr/>
        </p:nvSpPr>
        <p:spPr bwMode="auto">
          <a:xfrm>
            <a:off x="7769131" y="1690223"/>
            <a:ext cx="239558" cy="1661613"/>
          </a:xfrm>
          <a:prstGeom prst="rect">
            <a:avLst/>
          </a:prstGeom>
          <a:solidFill>
            <a:srgbClr val="00008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44" name="Rectangle 196"/>
          <p:cNvSpPr>
            <a:spLocks noChangeArrowheads="1"/>
          </p:cNvSpPr>
          <p:nvPr/>
        </p:nvSpPr>
        <p:spPr bwMode="auto">
          <a:xfrm>
            <a:off x="7769131" y="1690223"/>
            <a:ext cx="239558" cy="1661613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45" name="Line 197"/>
          <p:cNvSpPr>
            <a:spLocks noChangeShapeType="1"/>
          </p:cNvSpPr>
          <p:nvPr/>
        </p:nvSpPr>
        <p:spPr bwMode="auto">
          <a:xfrm>
            <a:off x="6474500" y="3351836"/>
            <a:ext cx="2089759" cy="170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46" name="Rectangle 198"/>
          <p:cNvSpPr>
            <a:spLocks noChangeArrowheads="1"/>
          </p:cNvSpPr>
          <p:nvPr/>
        </p:nvSpPr>
        <p:spPr bwMode="auto">
          <a:xfrm>
            <a:off x="7024973" y="3331448"/>
            <a:ext cx="239558" cy="20388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47" name="Rectangle 199"/>
          <p:cNvSpPr>
            <a:spLocks noChangeArrowheads="1"/>
          </p:cNvSpPr>
          <p:nvPr/>
        </p:nvSpPr>
        <p:spPr bwMode="auto">
          <a:xfrm>
            <a:off x="7024973" y="3331448"/>
            <a:ext cx="239558" cy="20388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48" name="Rectangle 200"/>
          <p:cNvSpPr>
            <a:spLocks noChangeArrowheads="1"/>
          </p:cNvSpPr>
          <p:nvPr/>
        </p:nvSpPr>
        <p:spPr bwMode="auto">
          <a:xfrm>
            <a:off x="8069853" y="1481246"/>
            <a:ext cx="239558" cy="187059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49" name="Rectangle 201"/>
          <p:cNvSpPr>
            <a:spLocks noChangeArrowheads="1"/>
          </p:cNvSpPr>
          <p:nvPr/>
        </p:nvSpPr>
        <p:spPr bwMode="auto">
          <a:xfrm>
            <a:off x="8069853" y="1481246"/>
            <a:ext cx="239558" cy="187059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50" name="Rectangle 202"/>
          <p:cNvSpPr>
            <a:spLocks noChangeArrowheads="1"/>
          </p:cNvSpPr>
          <p:nvPr/>
        </p:nvSpPr>
        <p:spPr bwMode="auto">
          <a:xfrm>
            <a:off x="6690006" y="923924"/>
            <a:ext cx="17985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Marginal over C</a:t>
            </a:r>
            <a:endParaRPr kumimoji="0" lang="en-US" sz="6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451" name="Rectangle 203"/>
          <p:cNvSpPr>
            <a:spLocks noChangeArrowheads="1"/>
          </p:cNvSpPr>
          <p:nvPr/>
        </p:nvSpPr>
        <p:spPr bwMode="auto">
          <a:xfrm>
            <a:off x="825046" y="4085800"/>
            <a:ext cx="2084663" cy="18858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52" name="Rectangle 204"/>
          <p:cNvSpPr>
            <a:spLocks noChangeArrowheads="1"/>
          </p:cNvSpPr>
          <p:nvPr/>
        </p:nvSpPr>
        <p:spPr bwMode="auto">
          <a:xfrm>
            <a:off x="825046" y="4085800"/>
            <a:ext cx="2084663" cy="1885880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54" name="Line 206"/>
          <p:cNvSpPr>
            <a:spLocks noChangeShapeType="1"/>
          </p:cNvSpPr>
          <p:nvPr/>
        </p:nvSpPr>
        <p:spPr bwMode="auto">
          <a:xfrm>
            <a:off x="825048" y="4085800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55" name="Line 207"/>
          <p:cNvSpPr>
            <a:spLocks noChangeShapeType="1"/>
          </p:cNvSpPr>
          <p:nvPr/>
        </p:nvSpPr>
        <p:spPr bwMode="auto">
          <a:xfrm>
            <a:off x="825048" y="5971681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56" name="Line 208"/>
          <p:cNvSpPr>
            <a:spLocks noChangeShapeType="1"/>
          </p:cNvSpPr>
          <p:nvPr/>
        </p:nvSpPr>
        <p:spPr bwMode="auto">
          <a:xfrm flipV="1">
            <a:off x="2909709" y="4085800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57" name="Line 209"/>
          <p:cNvSpPr>
            <a:spLocks noChangeShapeType="1"/>
          </p:cNvSpPr>
          <p:nvPr/>
        </p:nvSpPr>
        <p:spPr bwMode="auto">
          <a:xfrm flipV="1">
            <a:off x="825048" y="4085800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58" name="Line 210"/>
          <p:cNvSpPr>
            <a:spLocks noChangeShapeType="1"/>
          </p:cNvSpPr>
          <p:nvPr/>
        </p:nvSpPr>
        <p:spPr bwMode="auto">
          <a:xfrm>
            <a:off x="825048" y="5971681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59" name="Line 211"/>
          <p:cNvSpPr>
            <a:spLocks noChangeShapeType="1"/>
          </p:cNvSpPr>
          <p:nvPr/>
        </p:nvSpPr>
        <p:spPr bwMode="auto">
          <a:xfrm flipV="1">
            <a:off x="825048" y="4085800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60" name="Line 212"/>
          <p:cNvSpPr>
            <a:spLocks noChangeShapeType="1"/>
          </p:cNvSpPr>
          <p:nvPr/>
        </p:nvSpPr>
        <p:spPr bwMode="auto">
          <a:xfrm flipV="1">
            <a:off x="825048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61" name="Line 213"/>
          <p:cNvSpPr>
            <a:spLocks noChangeShapeType="1"/>
          </p:cNvSpPr>
          <p:nvPr/>
        </p:nvSpPr>
        <p:spPr bwMode="auto">
          <a:xfrm>
            <a:off x="825048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62" name="Rectangle 214"/>
          <p:cNvSpPr>
            <a:spLocks noChangeArrowheads="1"/>
          </p:cNvSpPr>
          <p:nvPr/>
        </p:nvSpPr>
        <p:spPr bwMode="auto">
          <a:xfrm>
            <a:off x="773823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63" name="Line 215"/>
          <p:cNvSpPr>
            <a:spLocks noChangeShapeType="1"/>
          </p:cNvSpPr>
          <p:nvPr/>
        </p:nvSpPr>
        <p:spPr bwMode="auto">
          <a:xfrm flipV="1">
            <a:off x="1054411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64" name="Line 216"/>
          <p:cNvSpPr>
            <a:spLocks noChangeShapeType="1"/>
          </p:cNvSpPr>
          <p:nvPr/>
        </p:nvSpPr>
        <p:spPr bwMode="auto">
          <a:xfrm>
            <a:off x="1054411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65" name="Rectangle 217"/>
          <p:cNvSpPr>
            <a:spLocks noChangeArrowheads="1"/>
          </p:cNvSpPr>
          <p:nvPr/>
        </p:nvSpPr>
        <p:spPr bwMode="auto">
          <a:xfrm>
            <a:off x="1010545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66" name="Line 218"/>
          <p:cNvSpPr>
            <a:spLocks noChangeShapeType="1"/>
          </p:cNvSpPr>
          <p:nvPr/>
        </p:nvSpPr>
        <p:spPr bwMode="auto">
          <a:xfrm flipV="1">
            <a:off x="1283775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67" name="Line 219"/>
          <p:cNvSpPr>
            <a:spLocks noChangeShapeType="1"/>
          </p:cNvSpPr>
          <p:nvPr/>
        </p:nvSpPr>
        <p:spPr bwMode="auto">
          <a:xfrm>
            <a:off x="1283775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68" name="Rectangle 220"/>
          <p:cNvSpPr>
            <a:spLocks noChangeArrowheads="1"/>
          </p:cNvSpPr>
          <p:nvPr/>
        </p:nvSpPr>
        <p:spPr bwMode="auto">
          <a:xfrm>
            <a:off x="1239909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69" name="Line 221"/>
          <p:cNvSpPr>
            <a:spLocks noChangeShapeType="1"/>
          </p:cNvSpPr>
          <p:nvPr/>
        </p:nvSpPr>
        <p:spPr bwMode="auto">
          <a:xfrm flipV="1">
            <a:off x="1518236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70" name="Line 222"/>
          <p:cNvSpPr>
            <a:spLocks noChangeShapeType="1"/>
          </p:cNvSpPr>
          <p:nvPr/>
        </p:nvSpPr>
        <p:spPr bwMode="auto">
          <a:xfrm>
            <a:off x="1518236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71" name="Rectangle 223"/>
          <p:cNvSpPr>
            <a:spLocks noChangeArrowheads="1"/>
          </p:cNvSpPr>
          <p:nvPr/>
        </p:nvSpPr>
        <p:spPr bwMode="auto">
          <a:xfrm>
            <a:off x="1474369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72" name="Line 224"/>
          <p:cNvSpPr>
            <a:spLocks noChangeShapeType="1"/>
          </p:cNvSpPr>
          <p:nvPr/>
        </p:nvSpPr>
        <p:spPr bwMode="auto">
          <a:xfrm flipV="1">
            <a:off x="1747599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73" name="Line 225"/>
          <p:cNvSpPr>
            <a:spLocks noChangeShapeType="1"/>
          </p:cNvSpPr>
          <p:nvPr/>
        </p:nvSpPr>
        <p:spPr bwMode="auto">
          <a:xfrm>
            <a:off x="1747599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74" name="Rectangle 226"/>
          <p:cNvSpPr>
            <a:spLocks noChangeArrowheads="1"/>
          </p:cNvSpPr>
          <p:nvPr/>
        </p:nvSpPr>
        <p:spPr bwMode="auto">
          <a:xfrm>
            <a:off x="1703734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75" name="Line 227"/>
          <p:cNvSpPr>
            <a:spLocks noChangeShapeType="1"/>
          </p:cNvSpPr>
          <p:nvPr/>
        </p:nvSpPr>
        <p:spPr bwMode="auto">
          <a:xfrm flipV="1">
            <a:off x="1982060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76" name="Line 228"/>
          <p:cNvSpPr>
            <a:spLocks noChangeShapeType="1"/>
          </p:cNvSpPr>
          <p:nvPr/>
        </p:nvSpPr>
        <p:spPr bwMode="auto">
          <a:xfrm>
            <a:off x="1982060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77" name="Rectangle 229"/>
          <p:cNvSpPr>
            <a:spLocks noChangeArrowheads="1"/>
          </p:cNvSpPr>
          <p:nvPr/>
        </p:nvSpPr>
        <p:spPr bwMode="auto">
          <a:xfrm>
            <a:off x="1938195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78" name="Line 230"/>
          <p:cNvSpPr>
            <a:spLocks noChangeShapeType="1"/>
          </p:cNvSpPr>
          <p:nvPr/>
        </p:nvSpPr>
        <p:spPr bwMode="auto">
          <a:xfrm flipV="1">
            <a:off x="2211424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79" name="Line 231"/>
          <p:cNvSpPr>
            <a:spLocks noChangeShapeType="1"/>
          </p:cNvSpPr>
          <p:nvPr/>
        </p:nvSpPr>
        <p:spPr bwMode="auto">
          <a:xfrm>
            <a:off x="2211424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80" name="Rectangle 232"/>
          <p:cNvSpPr>
            <a:spLocks noChangeArrowheads="1"/>
          </p:cNvSpPr>
          <p:nvPr/>
        </p:nvSpPr>
        <p:spPr bwMode="auto">
          <a:xfrm>
            <a:off x="2167558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7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81" name="Line 233"/>
          <p:cNvSpPr>
            <a:spLocks noChangeShapeType="1"/>
          </p:cNvSpPr>
          <p:nvPr/>
        </p:nvSpPr>
        <p:spPr bwMode="auto">
          <a:xfrm flipV="1">
            <a:off x="2445885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82" name="Line 234"/>
          <p:cNvSpPr>
            <a:spLocks noChangeShapeType="1"/>
          </p:cNvSpPr>
          <p:nvPr/>
        </p:nvSpPr>
        <p:spPr bwMode="auto">
          <a:xfrm>
            <a:off x="2445885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83" name="Rectangle 235"/>
          <p:cNvSpPr>
            <a:spLocks noChangeArrowheads="1"/>
          </p:cNvSpPr>
          <p:nvPr/>
        </p:nvSpPr>
        <p:spPr bwMode="auto">
          <a:xfrm>
            <a:off x="2402019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84" name="Line 236"/>
          <p:cNvSpPr>
            <a:spLocks noChangeShapeType="1"/>
          </p:cNvSpPr>
          <p:nvPr/>
        </p:nvSpPr>
        <p:spPr bwMode="auto">
          <a:xfrm flipV="1">
            <a:off x="2675248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85" name="Line 237"/>
          <p:cNvSpPr>
            <a:spLocks noChangeShapeType="1"/>
          </p:cNvSpPr>
          <p:nvPr/>
        </p:nvSpPr>
        <p:spPr bwMode="auto">
          <a:xfrm>
            <a:off x="2675248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86" name="Rectangle 238"/>
          <p:cNvSpPr>
            <a:spLocks noChangeArrowheads="1"/>
          </p:cNvSpPr>
          <p:nvPr/>
        </p:nvSpPr>
        <p:spPr bwMode="auto">
          <a:xfrm>
            <a:off x="2631383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9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87" name="Line 239"/>
          <p:cNvSpPr>
            <a:spLocks noChangeShapeType="1"/>
          </p:cNvSpPr>
          <p:nvPr/>
        </p:nvSpPr>
        <p:spPr bwMode="auto">
          <a:xfrm flipV="1">
            <a:off x="2909709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88" name="Line 240"/>
          <p:cNvSpPr>
            <a:spLocks noChangeShapeType="1"/>
          </p:cNvSpPr>
          <p:nvPr/>
        </p:nvSpPr>
        <p:spPr bwMode="auto">
          <a:xfrm>
            <a:off x="2909709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89" name="Rectangle 241"/>
          <p:cNvSpPr>
            <a:spLocks noChangeArrowheads="1"/>
          </p:cNvSpPr>
          <p:nvPr/>
        </p:nvSpPr>
        <p:spPr bwMode="auto">
          <a:xfrm>
            <a:off x="2845456" y="5986972"/>
            <a:ext cx="16126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90" name="Line 242"/>
          <p:cNvSpPr>
            <a:spLocks noChangeShapeType="1"/>
          </p:cNvSpPr>
          <p:nvPr/>
        </p:nvSpPr>
        <p:spPr bwMode="auto">
          <a:xfrm>
            <a:off x="825048" y="5971681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91" name="Line 243"/>
          <p:cNvSpPr>
            <a:spLocks noChangeShapeType="1"/>
          </p:cNvSpPr>
          <p:nvPr/>
        </p:nvSpPr>
        <p:spPr bwMode="auto">
          <a:xfrm flipH="1">
            <a:off x="2884225" y="5971681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92" name="Rectangle 244"/>
          <p:cNvSpPr>
            <a:spLocks noChangeArrowheads="1"/>
          </p:cNvSpPr>
          <p:nvPr/>
        </p:nvSpPr>
        <p:spPr bwMode="auto">
          <a:xfrm>
            <a:off x="581731" y="5902330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0.1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93" name="Line 245"/>
          <p:cNvSpPr>
            <a:spLocks noChangeShapeType="1"/>
          </p:cNvSpPr>
          <p:nvPr/>
        </p:nvSpPr>
        <p:spPr bwMode="auto">
          <a:xfrm>
            <a:off x="825048" y="5783093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94" name="Line 246"/>
          <p:cNvSpPr>
            <a:spLocks noChangeShapeType="1"/>
          </p:cNvSpPr>
          <p:nvPr/>
        </p:nvSpPr>
        <p:spPr bwMode="auto">
          <a:xfrm flipH="1">
            <a:off x="2884225" y="5783093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96" name="Line 248"/>
          <p:cNvSpPr>
            <a:spLocks noChangeShapeType="1"/>
          </p:cNvSpPr>
          <p:nvPr/>
        </p:nvSpPr>
        <p:spPr bwMode="auto">
          <a:xfrm>
            <a:off x="825048" y="5594505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97" name="Line 249"/>
          <p:cNvSpPr>
            <a:spLocks noChangeShapeType="1"/>
          </p:cNvSpPr>
          <p:nvPr/>
        </p:nvSpPr>
        <p:spPr bwMode="auto">
          <a:xfrm flipH="1">
            <a:off x="2884225" y="5594505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498" name="Rectangle 250"/>
          <p:cNvSpPr>
            <a:spLocks noChangeArrowheads="1"/>
          </p:cNvSpPr>
          <p:nvPr/>
        </p:nvSpPr>
        <p:spPr bwMode="auto">
          <a:xfrm>
            <a:off x="581731" y="5525154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0.2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499" name="Line 251"/>
          <p:cNvSpPr>
            <a:spLocks noChangeShapeType="1"/>
          </p:cNvSpPr>
          <p:nvPr/>
        </p:nvSpPr>
        <p:spPr bwMode="auto">
          <a:xfrm>
            <a:off x="825048" y="5405917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00" name="Line 252"/>
          <p:cNvSpPr>
            <a:spLocks noChangeShapeType="1"/>
          </p:cNvSpPr>
          <p:nvPr/>
        </p:nvSpPr>
        <p:spPr bwMode="auto">
          <a:xfrm flipH="1">
            <a:off x="2884225" y="5405917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02" name="Line 254"/>
          <p:cNvSpPr>
            <a:spLocks noChangeShapeType="1"/>
          </p:cNvSpPr>
          <p:nvPr/>
        </p:nvSpPr>
        <p:spPr bwMode="auto">
          <a:xfrm>
            <a:off x="825048" y="5217329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03" name="Line 255"/>
          <p:cNvSpPr>
            <a:spLocks noChangeShapeType="1"/>
          </p:cNvSpPr>
          <p:nvPr/>
        </p:nvSpPr>
        <p:spPr bwMode="auto">
          <a:xfrm flipH="1">
            <a:off x="2884225" y="5217329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04" name="Rectangle 256"/>
          <p:cNvSpPr>
            <a:spLocks noChangeArrowheads="1"/>
          </p:cNvSpPr>
          <p:nvPr/>
        </p:nvSpPr>
        <p:spPr bwMode="auto">
          <a:xfrm>
            <a:off x="581731" y="5147978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0.3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05" name="Line 257"/>
          <p:cNvSpPr>
            <a:spLocks noChangeShapeType="1"/>
          </p:cNvSpPr>
          <p:nvPr/>
        </p:nvSpPr>
        <p:spPr bwMode="auto">
          <a:xfrm>
            <a:off x="825048" y="5028741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06" name="Line 258"/>
          <p:cNvSpPr>
            <a:spLocks noChangeShapeType="1"/>
          </p:cNvSpPr>
          <p:nvPr/>
        </p:nvSpPr>
        <p:spPr bwMode="auto">
          <a:xfrm flipH="1">
            <a:off x="2884225" y="5028741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08" name="Line 260"/>
          <p:cNvSpPr>
            <a:spLocks noChangeShapeType="1"/>
          </p:cNvSpPr>
          <p:nvPr/>
        </p:nvSpPr>
        <p:spPr bwMode="auto">
          <a:xfrm>
            <a:off x="825048" y="4840152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09" name="Line 261"/>
          <p:cNvSpPr>
            <a:spLocks noChangeShapeType="1"/>
          </p:cNvSpPr>
          <p:nvPr/>
        </p:nvSpPr>
        <p:spPr bwMode="auto">
          <a:xfrm flipH="1">
            <a:off x="2884225" y="4840152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10" name="Rectangle 262"/>
          <p:cNvSpPr>
            <a:spLocks noChangeArrowheads="1"/>
          </p:cNvSpPr>
          <p:nvPr/>
        </p:nvSpPr>
        <p:spPr bwMode="auto">
          <a:xfrm>
            <a:off x="581731" y="4770802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0.4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11" name="Line 263"/>
          <p:cNvSpPr>
            <a:spLocks noChangeShapeType="1"/>
          </p:cNvSpPr>
          <p:nvPr/>
        </p:nvSpPr>
        <p:spPr bwMode="auto">
          <a:xfrm>
            <a:off x="825048" y="4651565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12" name="Line 264"/>
          <p:cNvSpPr>
            <a:spLocks noChangeShapeType="1"/>
          </p:cNvSpPr>
          <p:nvPr/>
        </p:nvSpPr>
        <p:spPr bwMode="auto">
          <a:xfrm flipH="1">
            <a:off x="2884225" y="4651565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14" name="Line 266"/>
          <p:cNvSpPr>
            <a:spLocks noChangeShapeType="1"/>
          </p:cNvSpPr>
          <p:nvPr/>
        </p:nvSpPr>
        <p:spPr bwMode="auto">
          <a:xfrm>
            <a:off x="825048" y="4462976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15" name="Line 267"/>
          <p:cNvSpPr>
            <a:spLocks noChangeShapeType="1"/>
          </p:cNvSpPr>
          <p:nvPr/>
        </p:nvSpPr>
        <p:spPr bwMode="auto">
          <a:xfrm flipH="1">
            <a:off x="2884225" y="4462976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16" name="Rectangle 268"/>
          <p:cNvSpPr>
            <a:spLocks noChangeArrowheads="1"/>
          </p:cNvSpPr>
          <p:nvPr/>
        </p:nvSpPr>
        <p:spPr bwMode="auto">
          <a:xfrm>
            <a:off x="581731" y="4393626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0.5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17" name="Line 269"/>
          <p:cNvSpPr>
            <a:spLocks noChangeShapeType="1"/>
          </p:cNvSpPr>
          <p:nvPr/>
        </p:nvSpPr>
        <p:spPr bwMode="auto">
          <a:xfrm>
            <a:off x="825048" y="4274389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18" name="Line 270"/>
          <p:cNvSpPr>
            <a:spLocks noChangeShapeType="1"/>
          </p:cNvSpPr>
          <p:nvPr/>
        </p:nvSpPr>
        <p:spPr bwMode="auto">
          <a:xfrm flipH="1">
            <a:off x="2884225" y="4274389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20" name="Line 272"/>
          <p:cNvSpPr>
            <a:spLocks noChangeShapeType="1"/>
          </p:cNvSpPr>
          <p:nvPr/>
        </p:nvSpPr>
        <p:spPr bwMode="auto">
          <a:xfrm>
            <a:off x="825048" y="4085800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21" name="Line 273"/>
          <p:cNvSpPr>
            <a:spLocks noChangeShapeType="1"/>
          </p:cNvSpPr>
          <p:nvPr/>
        </p:nvSpPr>
        <p:spPr bwMode="auto">
          <a:xfrm flipH="1">
            <a:off x="2884225" y="4085800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22" name="Rectangle 274"/>
          <p:cNvSpPr>
            <a:spLocks noChangeArrowheads="1"/>
          </p:cNvSpPr>
          <p:nvPr/>
        </p:nvSpPr>
        <p:spPr bwMode="auto">
          <a:xfrm>
            <a:off x="581731" y="4016450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0.6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23" name="Line 275"/>
          <p:cNvSpPr>
            <a:spLocks noChangeShapeType="1"/>
          </p:cNvSpPr>
          <p:nvPr/>
        </p:nvSpPr>
        <p:spPr bwMode="auto">
          <a:xfrm>
            <a:off x="825048" y="4085800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24" name="Line 276"/>
          <p:cNvSpPr>
            <a:spLocks noChangeShapeType="1"/>
          </p:cNvSpPr>
          <p:nvPr/>
        </p:nvSpPr>
        <p:spPr bwMode="auto">
          <a:xfrm>
            <a:off x="825048" y="5971681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25" name="Line 277"/>
          <p:cNvSpPr>
            <a:spLocks noChangeShapeType="1"/>
          </p:cNvSpPr>
          <p:nvPr/>
        </p:nvSpPr>
        <p:spPr bwMode="auto">
          <a:xfrm flipV="1">
            <a:off x="2909709" y="4085800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26" name="Line 278"/>
          <p:cNvSpPr>
            <a:spLocks noChangeShapeType="1"/>
          </p:cNvSpPr>
          <p:nvPr/>
        </p:nvSpPr>
        <p:spPr bwMode="auto">
          <a:xfrm flipV="1">
            <a:off x="825048" y="4085800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27" name="Freeform 279"/>
          <p:cNvSpPr>
            <a:spLocks/>
          </p:cNvSpPr>
          <p:nvPr/>
        </p:nvSpPr>
        <p:spPr bwMode="auto">
          <a:xfrm>
            <a:off x="825048" y="4085800"/>
            <a:ext cx="2084663" cy="180432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5" y="894"/>
              </a:cxn>
              <a:cxn ang="0">
                <a:pos x="270" y="1059"/>
              </a:cxn>
              <a:cxn ang="0">
                <a:pos x="408" y="1062"/>
              </a:cxn>
              <a:cxn ang="0">
                <a:pos x="543" y="1062"/>
              </a:cxn>
              <a:cxn ang="0">
                <a:pos x="681" y="1062"/>
              </a:cxn>
              <a:cxn ang="0">
                <a:pos x="816" y="1062"/>
              </a:cxn>
              <a:cxn ang="0">
                <a:pos x="954" y="1062"/>
              </a:cxn>
              <a:cxn ang="0">
                <a:pos x="1089" y="1062"/>
              </a:cxn>
              <a:cxn ang="0">
                <a:pos x="1227" y="1062"/>
              </a:cxn>
            </a:cxnLst>
            <a:rect l="0" t="0" r="r" b="b"/>
            <a:pathLst>
              <a:path w="1227" h="1062">
                <a:moveTo>
                  <a:pt x="0" y="0"/>
                </a:moveTo>
                <a:lnTo>
                  <a:pt x="135" y="894"/>
                </a:lnTo>
                <a:lnTo>
                  <a:pt x="270" y="1059"/>
                </a:lnTo>
                <a:lnTo>
                  <a:pt x="408" y="1062"/>
                </a:lnTo>
                <a:lnTo>
                  <a:pt x="543" y="1062"/>
                </a:lnTo>
                <a:lnTo>
                  <a:pt x="681" y="1062"/>
                </a:lnTo>
                <a:lnTo>
                  <a:pt x="816" y="1062"/>
                </a:lnTo>
                <a:lnTo>
                  <a:pt x="954" y="1062"/>
                </a:lnTo>
                <a:lnTo>
                  <a:pt x="1089" y="1062"/>
                </a:lnTo>
                <a:lnTo>
                  <a:pt x="1227" y="1062"/>
                </a:lnTo>
              </a:path>
            </a:pathLst>
          </a:custGeom>
          <a:noFill/>
          <a:ln w="952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28" name="Rectangle 280"/>
          <p:cNvSpPr>
            <a:spLocks noChangeArrowheads="1"/>
          </p:cNvSpPr>
          <p:nvPr/>
        </p:nvSpPr>
        <p:spPr bwMode="auto">
          <a:xfrm rot="16200000">
            <a:off x="-1562" y="4889048"/>
            <a:ext cx="80470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KL(q||p)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529" name="Rectangle 281"/>
          <p:cNvSpPr>
            <a:spLocks noChangeArrowheads="1"/>
          </p:cNvSpPr>
          <p:nvPr/>
        </p:nvSpPr>
        <p:spPr bwMode="auto">
          <a:xfrm>
            <a:off x="1713928" y="6297887"/>
            <a:ext cx="7133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iteration</a:t>
            </a:r>
            <a:endParaRPr kumimoji="0" lang="en-US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530" name="Rectangle 282"/>
          <p:cNvSpPr>
            <a:spLocks noChangeArrowheads="1"/>
          </p:cNvSpPr>
          <p:nvPr/>
        </p:nvSpPr>
        <p:spPr bwMode="auto">
          <a:xfrm>
            <a:off x="3513159" y="4085800"/>
            <a:ext cx="2084663" cy="18858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31" name="Rectangle 283"/>
          <p:cNvSpPr>
            <a:spLocks noChangeArrowheads="1"/>
          </p:cNvSpPr>
          <p:nvPr/>
        </p:nvSpPr>
        <p:spPr bwMode="auto">
          <a:xfrm>
            <a:off x="3513159" y="4085800"/>
            <a:ext cx="2084663" cy="1885880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32" name="Line 284"/>
          <p:cNvSpPr>
            <a:spLocks noChangeShapeType="1"/>
          </p:cNvSpPr>
          <p:nvPr/>
        </p:nvSpPr>
        <p:spPr bwMode="auto">
          <a:xfrm>
            <a:off x="3513159" y="4085800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33" name="Line 285"/>
          <p:cNvSpPr>
            <a:spLocks noChangeShapeType="1"/>
          </p:cNvSpPr>
          <p:nvPr/>
        </p:nvSpPr>
        <p:spPr bwMode="auto">
          <a:xfrm>
            <a:off x="3513159" y="5971681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34" name="Line 286"/>
          <p:cNvSpPr>
            <a:spLocks noChangeShapeType="1"/>
          </p:cNvSpPr>
          <p:nvPr/>
        </p:nvSpPr>
        <p:spPr bwMode="auto">
          <a:xfrm flipV="1">
            <a:off x="5597821" y="4085800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35" name="Line 287"/>
          <p:cNvSpPr>
            <a:spLocks noChangeShapeType="1"/>
          </p:cNvSpPr>
          <p:nvPr/>
        </p:nvSpPr>
        <p:spPr bwMode="auto">
          <a:xfrm flipV="1">
            <a:off x="3513159" y="4085800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36" name="Line 288"/>
          <p:cNvSpPr>
            <a:spLocks noChangeShapeType="1"/>
          </p:cNvSpPr>
          <p:nvPr/>
        </p:nvSpPr>
        <p:spPr bwMode="auto">
          <a:xfrm>
            <a:off x="3513159" y="5971681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37" name="Line 289"/>
          <p:cNvSpPr>
            <a:spLocks noChangeShapeType="1"/>
          </p:cNvSpPr>
          <p:nvPr/>
        </p:nvSpPr>
        <p:spPr bwMode="auto">
          <a:xfrm flipV="1">
            <a:off x="3513159" y="4085800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38" name="Line 290"/>
          <p:cNvSpPr>
            <a:spLocks noChangeShapeType="1"/>
          </p:cNvSpPr>
          <p:nvPr/>
        </p:nvSpPr>
        <p:spPr bwMode="auto">
          <a:xfrm flipV="1">
            <a:off x="3513159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39" name="Line 291"/>
          <p:cNvSpPr>
            <a:spLocks noChangeShapeType="1"/>
          </p:cNvSpPr>
          <p:nvPr/>
        </p:nvSpPr>
        <p:spPr bwMode="auto">
          <a:xfrm>
            <a:off x="3513159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40" name="Rectangle 292"/>
          <p:cNvSpPr>
            <a:spLocks noChangeArrowheads="1"/>
          </p:cNvSpPr>
          <p:nvPr/>
        </p:nvSpPr>
        <p:spPr bwMode="auto">
          <a:xfrm>
            <a:off x="3497868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41" name="Line 293"/>
          <p:cNvSpPr>
            <a:spLocks noChangeShapeType="1"/>
          </p:cNvSpPr>
          <p:nvPr/>
        </p:nvSpPr>
        <p:spPr bwMode="auto">
          <a:xfrm flipV="1">
            <a:off x="3742523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42" name="Line 294"/>
          <p:cNvSpPr>
            <a:spLocks noChangeShapeType="1"/>
          </p:cNvSpPr>
          <p:nvPr/>
        </p:nvSpPr>
        <p:spPr bwMode="auto">
          <a:xfrm>
            <a:off x="3742523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43" name="Rectangle 295"/>
          <p:cNvSpPr>
            <a:spLocks noChangeArrowheads="1"/>
          </p:cNvSpPr>
          <p:nvPr/>
        </p:nvSpPr>
        <p:spPr bwMode="auto">
          <a:xfrm>
            <a:off x="3727232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44" name="Line 296"/>
          <p:cNvSpPr>
            <a:spLocks noChangeShapeType="1"/>
          </p:cNvSpPr>
          <p:nvPr/>
        </p:nvSpPr>
        <p:spPr bwMode="auto">
          <a:xfrm flipV="1">
            <a:off x="3971886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45" name="Line 297"/>
          <p:cNvSpPr>
            <a:spLocks noChangeShapeType="1"/>
          </p:cNvSpPr>
          <p:nvPr/>
        </p:nvSpPr>
        <p:spPr bwMode="auto">
          <a:xfrm>
            <a:off x="3971886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46" name="Rectangle 298"/>
          <p:cNvSpPr>
            <a:spLocks noChangeArrowheads="1"/>
          </p:cNvSpPr>
          <p:nvPr/>
        </p:nvSpPr>
        <p:spPr bwMode="auto">
          <a:xfrm>
            <a:off x="3956596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47" name="Line 299"/>
          <p:cNvSpPr>
            <a:spLocks noChangeShapeType="1"/>
          </p:cNvSpPr>
          <p:nvPr/>
        </p:nvSpPr>
        <p:spPr bwMode="auto">
          <a:xfrm flipV="1">
            <a:off x="4206347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48" name="Line 300"/>
          <p:cNvSpPr>
            <a:spLocks noChangeShapeType="1"/>
          </p:cNvSpPr>
          <p:nvPr/>
        </p:nvSpPr>
        <p:spPr bwMode="auto">
          <a:xfrm>
            <a:off x="4206347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49" name="Rectangle 301"/>
          <p:cNvSpPr>
            <a:spLocks noChangeArrowheads="1"/>
          </p:cNvSpPr>
          <p:nvPr/>
        </p:nvSpPr>
        <p:spPr bwMode="auto">
          <a:xfrm>
            <a:off x="4191057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50" name="Line 302"/>
          <p:cNvSpPr>
            <a:spLocks noChangeShapeType="1"/>
          </p:cNvSpPr>
          <p:nvPr/>
        </p:nvSpPr>
        <p:spPr bwMode="auto">
          <a:xfrm flipV="1">
            <a:off x="4435711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51" name="Line 303"/>
          <p:cNvSpPr>
            <a:spLocks noChangeShapeType="1"/>
          </p:cNvSpPr>
          <p:nvPr/>
        </p:nvSpPr>
        <p:spPr bwMode="auto">
          <a:xfrm>
            <a:off x="4435711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52" name="Rectangle 304"/>
          <p:cNvSpPr>
            <a:spLocks noChangeArrowheads="1"/>
          </p:cNvSpPr>
          <p:nvPr/>
        </p:nvSpPr>
        <p:spPr bwMode="auto">
          <a:xfrm>
            <a:off x="4420420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53" name="Line 305"/>
          <p:cNvSpPr>
            <a:spLocks noChangeShapeType="1"/>
          </p:cNvSpPr>
          <p:nvPr/>
        </p:nvSpPr>
        <p:spPr bwMode="auto">
          <a:xfrm flipV="1">
            <a:off x="4670172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54" name="Line 306"/>
          <p:cNvSpPr>
            <a:spLocks noChangeShapeType="1"/>
          </p:cNvSpPr>
          <p:nvPr/>
        </p:nvSpPr>
        <p:spPr bwMode="auto">
          <a:xfrm>
            <a:off x="4670172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55" name="Rectangle 307"/>
          <p:cNvSpPr>
            <a:spLocks noChangeArrowheads="1"/>
          </p:cNvSpPr>
          <p:nvPr/>
        </p:nvSpPr>
        <p:spPr bwMode="auto">
          <a:xfrm>
            <a:off x="4654881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56" name="Line 308"/>
          <p:cNvSpPr>
            <a:spLocks noChangeShapeType="1"/>
          </p:cNvSpPr>
          <p:nvPr/>
        </p:nvSpPr>
        <p:spPr bwMode="auto">
          <a:xfrm flipV="1">
            <a:off x="4899536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57" name="Line 309"/>
          <p:cNvSpPr>
            <a:spLocks noChangeShapeType="1"/>
          </p:cNvSpPr>
          <p:nvPr/>
        </p:nvSpPr>
        <p:spPr bwMode="auto">
          <a:xfrm>
            <a:off x="4899536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58" name="Rectangle 310"/>
          <p:cNvSpPr>
            <a:spLocks noChangeArrowheads="1"/>
          </p:cNvSpPr>
          <p:nvPr/>
        </p:nvSpPr>
        <p:spPr bwMode="auto">
          <a:xfrm>
            <a:off x="4884245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7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59" name="Line 311"/>
          <p:cNvSpPr>
            <a:spLocks noChangeShapeType="1"/>
          </p:cNvSpPr>
          <p:nvPr/>
        </p:nvSpPr>
        <p:spPr bwMode="auto">
          <a:xfrm flipV="1">
            <a:off x="5133996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60" name="Line 312"/>
          <p:cNvSpPr>
            <a:spLocks noChangeShapeType="1"/>
          </p:cNvSpPr>
          <p:nvPr/>
        </p:nvSpPr>
        <p:spPr bwMode="auto">
          <a:xfrm>
            <a:off x="5133996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61" name="Rectangle 313"/>
          <p:cNvSpPr>
            <a:spLocks noChangeArrowheads="1"/>
          </p:cNvSpPr>
          <p:nvPr/>
        </p:nvSpPr>
        <p:spPr bwMode="auto">
          <a:xfrm>
            <a:off x="5118706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62" name="Line 314"/>
          <p:cNvSpPr>
            <a:spLocks noChangeShapeType="1"/>
          </p:cNvSpPr>
          <p:nvPr/>
        </p:nvSpPr>
        <p:spPr bwMode="auto">
          <a:xfrm flipV="1">
            <a:off x="5363361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63" name="Line 315"/>
          <p:cNvSpPr>
            <a:spLocks noChangeShapeType="1"/>
          </p:cNvSpPr>
          <p:nvPr/>
        </p:nvSpPr>
        <p:spPr bwMode="auto">
          <a:xfrm>
            <a:off x="5363361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64" name="Rectangle 316"/>
          <p:cNvSpPr>
            <a:spLocks noChangeArrowheads="1"/>
          </p:cNvSpPr>
          <p:nvPr/>
        </p:nvSpPr>
        <p:spPr bwMode="auto">
          <a:xfrm>
            <a:off x="5348069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9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65" name="Line 317"/>
          <p:cNvSpPr>
            <a:spLocks noChangeShapeType="1"/>
          </p:cNvSpPr>
          <p:nvPr/>
        </p:nvSpPr>
        <p:spPr bwMode="auto">
          <a:xfrm flipV="1">
            <a:off x="5597821" y="5946196"/>
            <a:ext cx="1700" cy="2548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66" name="Line 318"/>
          <p:cNvSpPr>
            <a:spLocks noChangeShapeType="1"/>
          </p:cNvSpPr>
          <p:nvPr/>
        </p:nvSpPr>
        <p:spPr bwMode="auto">
          <a:xfrm>
            <a:off x="5597821" y="4085800"/>
            <a:ext cx="1700" cy="203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67" name="Rectangle 319"/>
          <p:cNvSpPr>
            <a:spLocks noChangeArrowheads="1"/>
          </p:cNvSpPr>
          <p:nvPr/>
        </p:nvSpPr>
        <p:spPr bwMode="auto">
          <a:xfrm>
            <a:off x="5562142" y="5986972"/>
            <a:ext cx="16126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68" name="Line 320"/>
          <p:cNvSpPr>
            <a:spLocks noChangeShapeType="1"/>
          </p:cNvSpPr>
          <p:nvPr/>
        </p:nvSpPr>
        <p:spPr bwMode="auto">
          <a:xfrm>
            <a:off x="3513159" y="5971681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69" name="Line 321"/>
          <p:cNvSpPr>
            <a:spLocks noChangeShapeType="1"/>
          </p:cNvSpPr>
          <p:nvPr/>
        </p:nvSpPr>
        <p:spPr bwMode="auto">
          <a:xfrm flipH="1">
            <a:off x="5572336" y="5971681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70" name="Rectangle 322"/>
          <p:cNvSpPr>
            <a:spLocks noChangeArrowheads="1"/>
          </p:cNvSpPr>
          <p:nvPr/>
        </p:nvSpPr>
        <p:spPr bwMode="auto">
          <a:xfrm>
            <a:off x="3366016" y="5883280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7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71" name="Line 323"/>
          <p:cNvSpPr>
            <a:spLocks noChangeShapeType="1"/>
          </p:cNvSpPr>
          <p:nvPr/>
        </p:nvSpPr>
        <p:spPr bwMode="auto">
          <a:xfrm>
            <a:off x="3513159" y="5701542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72" name="Line 324"/>
          <p:cNvSpPr>
            <a:spLocks noChangeShapeType="1"/>
          </p:cNvSpPr>
          <p:nvPr/>
        </p:nvSpPr>
        <p:spPr bwMode="auto">
          <a:xfrm flipH="1">
            <a:off x="5572336" y="5701542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74" name="Line 326"/>
          <p:cNvSpPr>
            <a:spLocks noChangeShapeType="1"/>
          </p:cNvSpPr>
          <p:nvPr/>
        </p:nvSpPr>
        <p:spPr bwMode="auto">
          <a:xfrm>
            <a:off x="3513159" y="5431401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75" name="Line 327"/>
          <p:cNvSpPr>
            <a:spLocks noChangeShapeType="1"/>
          </p:cNvSpPr>
          <p:nvPr/>
        </p:nvSpPr>
        <p:spPr bwMode="auto">
          <a:xfrm flipH="1">
            <a:off x="5572336" y="5431401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76" name="Rectangle 328"/>
          <p:cNvSpPr>
            <a:spLocks noChangeArrowheads="1"/>
          </p:cNvSpPr>
          <p:nvPr/>
        </p:nvSpPr>
        <p:spPr bwMode="auto">
          <a:xfrm>
            <a:off x="3366016" y="5343001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77" name="Line 329"/>
          <p:cNvSpPr>
            <a:spLocks noChangeShapeType="1"/>
          </p:cNvSpPr>
          <p:nvPr/>
        </p:nvSpPr>
        <p:spPr bwMode="auto">
          <a:xfrm>
            <a:off x="3513159" y="5161262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78" name="Line 330"/>
          <p:cNvSpPr>
            <a:spLocks noChangeShapeType="1"/>
          </p:cNvSpPr>
          <p:nvPr/>
        </p:nvSpPr>
        <p:spPr bwMode="auto">
          <a:xfrm flipH="1">
            <a:off x="5572336" y="5161262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80" name="Line 332"/>
          <p:cNvSpPr>
            <a:spLocks noChangeShapeType="1"/>
          </p:cNvSpPr>
          <p:nvPr/>
        </p:nvSpPr>
        <p:spPr bwMode="auto">
          <a:xfrm>
            <a:off x="3513159" y="4891122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81" name="Line 333"/>
          <p:cNvSpPr>
            <a:spLocks noChangeShapeType="1"/>
          </p:cNvSpPr>
          <p:nvPr/>
        </p:nvSpPr>
        <p:spPr bwMode="auto">
          <a:xfrm flipH="1">
            <a:off x="5572336" y="4891122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82" name="Rectangle 334"/>
          <p:cNvSpPr>
            <a:spLocks noChangeArrowheads="1"/>
          </p:cNvSpPr>
          <p:nvPr/>
        </p:nvSpPr>
        <p:spPr bwMode="auto">
          <a:xfrm>
            <a:off x="3366016" y="4802721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9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83" name="Line 335"/>
          <p:cNvSpPr>
            <a:spLocks noChangeShapeType="1"/>
          </p:cNvSpPr>
          <p:nvPr/>
        </p:nvSpPr>
        <p:spPr bwMode="auto">
          <a:xfrm>
            <a:off x="3513159" y="4620983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84" name="Line 336"/>
          <p:cNvSpPr>
            <a:spLocks noChangeShapeType="1"/>
          </p:cNvSpPr>
          <p:nvPr/>
        </p:nvSpPr>
        <p:spPr bwMode="auto">
          <a:xfrm flipH="1">
            <a:off x="5572336" y="4620983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86" name="Line 338"/>
          <p:cNvSpPr>
            <a:spLocks noChangeShapeType="1"/>
          </p:cNvSpPr>
          <p:nvPr/>
        </p:nvSpPr>
        <p:spPr bwMode="auto">
          <a:xfrm>
            <a:off x="3513159" y="4350843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87" name="Line 339"/>
          <p:cNvSpPr>
            <a:spLocks noChangeShapeType="1"/>
          </p:cNvSpPr>
          <p:nvPr/>
        </p:nvSpPr>
        <p:spPr bwMode="auto">
          <a:xfrm flipH="1">
            <a:off x="5572336" y="4350843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88" name="Rectangle 340"/>
          <p:cNvSpPr>
            <a:spLocks noChangeArrowheads="1"/>
          </p:cNvSpPr>
          <p:nvPr/>
        </p:nvSpPr>
        <p:spPr bwMode="auto">
          <a:xfrm>
            <a:off x="3330337" y="4262442"/>
            <a:ext cx="16126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589" name="Line 341"/>
          <p:cNvSpPr>
            <a:spLocks noChangeShapeType="1"/>
          </p:cNvSpPr>
          <p:nvPr/>
        </p:nvSpPr>
        <p:spPr bwMode="auto">
          <a:xfrm>
            <a:off x="3513159" y="4085800"/>
            <a:ext cx="20388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90" name="Line 342"/>
          <p:cNvSpPr>
            <a:spLocks noChangeShapeType="1"/>
          </p:cNvSpPr>
          <p:nvPr/>
        </p:nvSpPr>
        <p:spPr bwMode="auto">
          <a:xfrm flipH="1">
            <a:off x="5572336" y="4085800"/>
            <a:ext cx="25485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92" name="Line 344"/>
          <p:cNvSpPr>
            <a:spLocks noChangeShapeType="1"/>
          </p:cNvSpPr>
          <p:nvPr/>
        </p:nvSpPr>
        <p:spPr bwMode="auto">
          <a:xfrm>
            <a:off x="3513159" y="4085800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93" name="Line 345"/>
          <p:cNvSpPr>
            <a:spLocks noChangeShapeType="1"/>
          </p:cNvSpPr>
          <p:nvPr/>
        </p:nvSpPr>
        <p:spPr bwMode="auto">
          <a:xfrm>
            <a:off x="3513159" y="5971681"/>
            <a:ext cx="2084663" cy="1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94" name="Line 346"/>
          <p:cNvSpPr>
            <a:spLocks noChangeShapeType="1"/>
          </p:cNvSpPr>
          <p:nvPr/>
        </p:nvSpPr>
        <p:spPr bwMode="auto">
          <a:xfrm flipV="1">
            <a:off x="5597821" y="4085800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95" name="Line 347"/>
          <p:cNvSpPr>
            <a:spLocks noChangeShapeType="1"/>
          </p:cNvSpPr>
          <p:nvPr/>
        </p:nvSpPr>
        <p:spPr bwMode="auto">
          <a:xfrm flipV="1">
            <a:off x="3513159" y="4085800"/>
            <a:ext cx="1700" cy="18858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96" name="Freeform 348"/>
          <p:cNvSpPr>
            <a:spLocks/>
          </p:cNvSpPr>
          <p:nvPr/>
        </p:nvSpPr>
        <p:spPr bwMode="auto">
          <a:xfrm>
            <a:off x="3513159" y="4126576"/>
            <a:ext cx="2084663" cy="1687099"/>
          </a:xfrm>
          <a:custGeom>
            <a:avLst/>
            <a:gdLst/>
            <a:ahLst/>
            <a:cxnLst>
              <a:cxn ang="0">
                <a:pos x="0" y="993"/>
              </a:cxn>
              <a:cxn ang="0">
                <a:pos x="135" y="378"/>
              </a:cxn>
              <a:cxn ang="0">
                <a:pos x="270" y="63"/>
              </a:cxn>
              <a:cxn ang="0">
                <a:pos x="408" y="6"/>
              </a:cxn>
              <a:cxn ang="0">
                <a:pos x="543" y="0"/>
              </a:cxn>
              <a:cxn ang="0">
                <a:pos x="681" y="0"/>
              </a:cxn>
              <a:cxn ang="0">
                <a:pos x="816" y="0"/>
              </a:cxn>
              <a:cxn ang="0">
                <a:pos x="954" y="0"/>
              </a:cxn>
              <a:cxn ang="0">
                <a:pos x="1089" y="0"/>
              </a:cxn>
              <a:cxn ang="0">
                <a:pos x="1227" y="0"/>
              </a:cxn>
            </a:cxnLst>
            <a:rect l="0" t="0" r="r" b="b"/>
            <a:pathLst>
              <a:path w="1227" h="993">
                <a:moveTo>
                  <a:pt x="0" y="993"/>
                </a:moveTo>
                <a:lnTo>
                  <a:pt x="135" y="378"/>
                </a:lnTo>
                <a:lnTo>
                  <a:pt x="270" y="63"/>
                </a:lnTo>
                <a:lnTo>
                  <a:pt x="408" y="6"/>
                </a:lnTo>
                <a:lnTo>
                  <a:pt x="543" y="0"/>
                </a:lnTo>
                <a:lnTo>
                  <a:pt x="681" y="0"/>
                </a:lnTo>
                <a:lnTo>
                  <a:pt x="816" y="0"/>
                </a:lnTo>
                <a:lnTo>
                  <a:pt x="954" y="0"/>
                </a:lnTo>
                <a:lnTo>
                  <a:pt x="1089" y="0"/>
                </a:lnTo>
                <a:lnTo>
                  <a:pt x="1227" y="0"/>
                </a:lnTo>
              </a:path>
            </a:pathLst>
          </a:custGeom>
          <a:noFill/>
          <a:ln w="952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597" name="Rectangle 349"/>
          <p:cNvSpPr>
            <a:spLocks noChangeArrowheads="1"/>
          </p:cNvSpPr>
          <p:nvPr/>
        </p:nvSpPr>
        <p:spPr bwMode="auto">
          <a:xfrm rot="16200000">
            <a:off x="2744653" y="4922868"/>
            <a:ext cx="9585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mean of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q</a:t>
            </a:r>
            <a:r>
              <a:rPr kumimoji="0" lang="en-US" sz="1400" b="0" i="1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s</a:t>
            </a:r>
            <a:endParaRPr kumimoji="0" lang="en-US" sz="54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599" name="Rectangle 351"/>
          <p:cNvSpPr>
            <a:spLocks noChangeArrowheads="1"/>
          </p:cNvSpPr>
          <p:nvPr/>
        </p:nvSpPr>
        <p:spPr bwMode="auto">
          <a:xfrm>
            <a:off x="4430614" y="6297887"/>
            <a:ext cx="7133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iteration</a:t>
            </a:r>
            <a:endParaRPr kumimoji="0" lang="en-US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610" name="Rectangle 362"/>
          <p:cNvSpPr>
            <a:spLocks noChangeArrowheads="1"/>
          </p:cNvSpPr>
          <p:nvPr/>
        </p:nvSpPr>
        <p:spPr bwMode="auto">
          <a:xfrm>
            <a:off x="6440988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13" name="Rectangle 365"/>
          <p:cNvSpPr>
            <a:spLocks noChangeArrowheads="1"/>
          </p:cNvSpPr>
          <p:nvPr/>
        </p:nvSpPr>
        <p:spPr bwMode="auto">
          <a:xfrm>
            <a:off x="6688574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16" name="Rectangle 368"/>
          <p:cNvSpPr>
            <a:spLocks noChangeArrowheads="1"/>
          </p:cNvSpPr>
          <p:nvPr/>
        </p:nvSpPr>
        <p:spPr bwMode="auto">
          <a:xfrm>
            <a:off x="6923034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19" name="Rectangle 371"/>
          <p:cNvSpPr>
            <a:spLocks noChangeArrowheads="1"/>
          </p:cNvSpPr>
          <p:nvPr/>
        </p:nvSpPr>
        <p:spPr bwMode="auto">
          <a:xfrm>
            <a:off x="7152398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22" name="Rectangle 374"/>
          <p:cNvSpPr>
            <a:spLocks noChangeArrowheads="1"/>
          </p:cNvSpPr>
          <p:nvPr/>
        </p:nvSpPr>
        <p:spPr bwMode="auto">
          <a:xfrm>
            <a:off x="7386858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25" name="Rectangle 377"/>
          <p:cNvSpPr>
            <a:spLocks noChangeArrowheads="1"/>
          </p:cNvSpPr>
          <p:nvPr/>
        </p:nvSpPr>
        <p:spPr bwMode="auto">
          <a:xfrm>
            <a:off x="7616223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6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28" name="Rectangle 380"/>
          <p:cNvSpPr>
            <a:spLocks noChangeArrowheads="1"/>
          </p:cNvSpPr>
          <p:nvPr/>
        </p:nvSpPr>
        <p:spPr bwMode="auto">
          <a:xfrm>
            <a:off x="7850684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7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31" name="Rectangle 383"/>
          <p:cNvSpPr>
            <a:spLocks noChangeArrowheads="1"/>
          </p:cNvSpPr>
          <p:nvPr/>
        </p:nvSpPr>
        <p:spPr bwMode="auto">
          <a:xfrm>
            <a:off x="8080047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8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34" name="Rectangle 386"/>
          <p:cNvSpPr>
            <a:spLocks noChangeArrowheads="1"/>
          </p:cNvSpPr>
          <p:nvPr/>
        </p:nvSpPr>
        <p:spPr bwMode="auto">
          <a:xfrm>
            <a:off x="8314508" y="5986972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9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37" name="Rectangle 389"/>
          <p:cNvSpPr>
            <a:spLocks noChangeArrowheads="1"/>
          </p:cNvSpPr>
          <p:nvPr/>
        </p:nvSpPr>
        <p:spPr bwMode="auto">
          <a:xfrm>
            <a:off x="8528581" y="5986972"/>
            <a:ext cx="16126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40" name="Rectangle 392"/>
          <p:cNvSpPr>
            <a:spLocks noChangeArrowheads="1"/>
          </p:cNvSpPr>
          <p:nvPr/>
        </p:nvSpPr>
        <p:spPr bwMode="auto">
          <a:xfrm>
            <a:off x="6285912" y="5930905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46" name="Rectangle 398"/>
          <p:cNvSpPr>
            <a:spLocks noChangeArrowheads="1"/>
          </p:cNvSpPr>
          <p:nvPr/>
        </p:nvSpPr>
        <p:spPr bwMode="auto">
          <a:xfrm>
            <a:off x="6229846" y="5553729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0.2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52" name="Rectangle 404"/>
          <p:cNvSpPr>
            <a:spLocks noChangeArrowheads="1"/>
          </p:cNvSpPr>
          <p:nvPr/>
        </p:nvSpPr>
        <p:spPr bwMode="auto">
          <a:xfrm>
            <a:off x="6229846" y="5176553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0.4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59" name="Rectangle 411"/>
          <p:cNvSpPr>
            <a:spLocks noChangeArrowheads="1"/>
          </p:cNvSpPr>
          <p:nvPr/>
        </p:nvSpPr>
        <p:spPr bwMode="auto">
          <a:xfrm>
            <a:off x="6229845" y="4799377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0.6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65" name="Rectangle 417"/>
          <p:cNvSpPr>
            <a:spLocks noChangeArrowheads="1"/>
          </p:cNvSpPr>
          <p:nvPr/>
        </p:nvSpPr>
        <p:spPr bwMode="auto">
          <a:xfrm>
            <a:off x="6229845" y="4422201"/>
            <a:ext cx="200724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0.8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71" name="Rectangle 423"/>
          <p:cNvSpPr>
            <a:spLocks noChangeArrowheads="1"/>
          </p:cNvSpPr>
          <p:nvPr/>
        </p:nvSpPr>
        <p:spPr bwMode="auto">
          <a:xfrm>
            <a:off x="6285912" y="4045025"/>
            <a:ext cx="80633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2" name="Group 451"/>
          <p:cNvGrpSpPr/>
          <p:nvPr/>
        </p:nvGrpSpPr>
        <p:grpSpPr>
          <a:xfrm>
            <a:off x="6474500" y="4085800"/>
            <a:ext cx="2091460" cy="1887581"/>
            <a:chOff x="6474500" y="4085800"/>
            <a:chExt cx="2091460" cy="1887581"/>
          </a:xfrm>
        </p:grpSpPr>
        <p:sp>
          <p:nvSpPr>
            <p:cNvPr id="53600" name="Rectangle 352"/>
            <p:cNvSpPr>
              <a:spLocks noChangeArrowheads="1"/>
            </p:cNvSpPr>
            <p:nvPr/>
          </p:nvSpPr>
          <p:spPr bwMode="auto">
            <a:xfrm>
              <a:off x="6474501" y="4085800"/>
              <a:ext cx="2089759" cy="18858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01" name="Rectangle 353"/>
            <p:cNvSpPr>
              <a:spLocks noChangeArrowheads="1"/>
            </p:cNvSpPr>
            <p:nvPr/>
          </p:nvSpPr>
          <p:spPr bwMode="auto">
            <a:xfrm>
              <a:off x="6474501" y="4085800"/>
              <a:ext cx="2089759" cy="188588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02" name="Line 354"/>
            <p:cNvSpPr>
              <a:spLocks noChangeShapeType="1"/>
            </p:cNvSpPr>
            <p:nvPr/>
          </p:nvSpPr>
          <p:spPr bwMode="auto">
            <a:xfrm>
              <a:off x="6474501" y="4085800"/>
              <a:ext cx="2089759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03" name="Line 355"/>
            <p:cNvSpPr>
              <a:spLocks noChangeShapeType="1"/>
            </p:cNvSpPr>
            <p:nvPr/>
          </p:nvSpPr>
          <p:spPr bwMode="auto">
            <a:xfrm>
              <a:off x="6474501" y="5971681"/>
              <a:ext cx="2089759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04" name="Line 356"/>
            <p:cNvSpPr>
              <a:spLocks noChangeShapeType="1"/>
            </p:cNvSpPr>
            <p:nvPr/>
          </p:nvSpPr>
          <p:spPr bwMode="auto">
            <a:xfrm flipV="1">
              <a:off x="8564260" y="4085800"/>
              <a:ext cx="1700" cy="1885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05" name="Line 357"/>
            <p:cNvSpPr>
              <a:spLocks noChangeShapeType="1"/>
            </p:cNvSpPr>
            <p:nvPr/>
          </p:nvSpPr>
          <p:spPr bwMode="auto">
            <a:xfrm flipV="1">
              <a:off x="6474501" y="4085800"/>
              <a:ext cx="1700" cy="1885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06" name="Line 358"/>
            <p:cNvSpPr>
              <a:spLocks noChangeShapeType="1"/>
            </p:cNvSpPr>
            <p:nvPr/>
          </p:nvSpPr>
          <p:spPr bwMode="auto">
            <a:xfrm>
              <a:off x="6474501" y="5971681"/>
              <a:ext cx="2089759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07" name="Line 359"/>
            <p:cNvSpPr>
              <a:spLocks noChangeShapeType="1"/>
            </p:cNvSpPr>
            <p:nvPr/>
          </p:nvSpPr>
          <p:spPr bwMode="auto">
            <a:xfrm flipV="1">
              <a:off x="6474501" y="4085800"/>
              <a:ext cx="1700" cy="1885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08" name="Line 360"/>
            <p:cNvSpPr>
              <a:spLocks noChangeShapeType="1"/>
            </p:cNvSpPr>
            <p:nvPr/>
          </p:nvSpPr>
          <p:spPr bwMode="auto">
            <a:xfrm flipV="1">
              <a:off x="6474501" y="5946196"/>
              <a:ext cx="1700" cy="254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09" name="Line 361"/>
            <p:cNvSpPr>
              <a:spLocks noChangeShapeType="1"/>
            </p:cNvSpPr>
            <p:nvPr/>
          </p:nvSpPr>
          <p:spPr bwMode="auto">
            <a:xfrm>
              <a:off x="6474501" y="4085800"/>
              <a:ext cx="1700" cy="20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11" name="Line 363"/>
            <p:cNvSpPr>
              <a:spLocks noChangeShapeType="1"/>
            </p:cNvSpPr>
            <p:nvPr/>
          </p:nvSpPr>
          <p:spPr bwMode="auto">
            <a:xfrm flipV="1">
              <a:off x="6703864" y="5946196"/>
              <a:ext cx="1700" cy="254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12" name="Line 364"/>
            <p:cNvSpPr>
              <a:spLocks noChangeShapeType="1"/>
            </p:cNvSpPr>
            <p:nvPr/>
          </p:nvSpPr>
          <p:spPr bwMode="auto">
            <a:xfrm>
              <a:off x="6703864" y="4085800"/>
              <a:ext cx="1700" cy="20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14" name="Line 366"/>
            <p:cNvSpPr>
              <a:spLocks noChangeShapeType="1"/>
            </p:cNvSpPr>
            <p:nvPr/>
          </p:nvSpPr>
          <p:spPr bwMode="auto">
            <a:xfrm flipV="1">
              <a:off x="6938325" y="5946196"/>
              <a:ext cx="1700" cy="254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15" name="Line 367"/>
            <p:cNvSpPr>
              <a:spLocks noChangeShapeType="1"/>
            </p:cNvSpPr>
            <p:nvPr/>
          </p:nvSpPr>
          <p:spPr bwMode="auto">
            <a:xfrm>
              <a:off x="6938325" y="4085800"/>
              <a:ext cx="1700" cy="20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17" name="Line 369"/>
            <p:cNvSpPr>
              <a:spLocks noChangeShapeType="1"/>
            </p:cNvSpPr>
            <p:nvPr/>
          </p:nvSpPr>
          <p:spPr bwMode="auto">
            <a:xfrm flipV="1">
              <a:off x="7167689" y="5946196"/>
              <a:ext cx="1700" cy="254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18" name="Line 370"/>
            <p:cNvSpPr>
              <a:spLocks noChangeShapeType="1"/>
            </p:cNvSpPr>
            <p:nvPr/>
          </p:nvSpPr>
          <p:spPr bwMode="auto">
            <a:xfrm>
              <a:off x="7167689" y="4085800"/>
              <a:ext cx="1700" cy="20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20" name="Line 372"/>
            <p:cNvSpPr>
              <a:spLocks noChangeShapeType="1"/>
            </p:cNvSpPr>
            <p:nvPr/>
          </p:nvSpPr>
          <p:spPr bwMode="auto">
            <a:xfrm flipV="1">
              <a:off x="7402150" y="5946196"/>
              <a:ext cx="1700" cy="254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21" name="Line 373"/>
            <p:cNvSpPr>
              <a:spLocks noChangeShapeType="1"/>
            </p:cNvSpPr>
            <p:nvPr/>
          </p:nvSpPr>
          <p:spPr bwMode="auto">
            <a:xfrm>
              <a:off x="7402150" y="4085800"/>
              <a:ext cx="1700" cy="20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23" name="Line 375"/>
            <p:cNvSpPr>
              <a:spLocks noChangeShapeType="1"/>
            </p:cNvSpPr>
            <p:nvPr/>
          </p:nvSpPr>
          <p:spPr bwMode="auto">
            <a:xfrm flipV="1">
              <a:off x="7631513" y="5946196"/>
              <a:ext cx="1700" cy="254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24" name="Line 376"/>
            <p:cNvSpPr>
              <a:spLocks noChangeShapeType="1"/>
            </p:cNvSpPr>
            <p:nvPr/>
          </p:nvSpPr>
          <p:spPr bwMode="auto">
            <a:xfrm>
              <a:off x="7631513" y="4085800"/>
              <a:ext cx="1700" cy="20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26" name="Line 378"/>
            <p:cNvSpPr>
              <a:spLocks noChangeShapeType="1"/>
            </p:cNvSpPr>
            <p:nvPr/>
          </p:nvSpPr>
          <p:spPr bwMode="auto">
            <a:xfrm flipV="1">
              <a:off x="7865974" y="5946196"/>
              <a:ext cx="1700" cy="254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27" name="Line 379"/>
            <p:cNvSpPr>
              <a:spLocks noChangeShapeType="1"/>
            </p:cNvSpPr>
            <p:nvPr/>
          </p:nvSpPr>
          <p:spPr bwMode="auto">
            <a:xfrm>
              <a:off x="7865974" y="4085800"/>
              <a:ext cx="1700" cy="20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29" name="Line 381"/>
            <p:cNvSpPr>
              <a:spLocks noChangeShapeType="1"/>
            </p:cNvSpPr>
            <p:nvPr/>
          </p:nvSpPr>
          <p:spPr bwMode="auto">
            <a:xfrm flipV="1">
              <a:off x="8095338" y="5946196"/>
              <a:ext cx="1700" cy="254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30" name="Line 382"/>
            <p:cNvSpPr>
              <a:spLocks noChangeShapeType="1"/>
            </p:cNvSpPr>
            <p:nvPr/>
          </p:nvSpPr>
          <p:spPr bwMode="auto">
            <a:xfrm>
              <a:off x="8095338" y="4085800"/>
              <a:ext cx="1700" cy="20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32" name="Line 384"/>
            <p:cNvSpPr>
              <a:spLocks noChangeShapeType="1"/>
            </p:cNvSpPr>
            <p:nvPr/>
          </p:nvSpPr>
          <p:spPr bwMode="auto">
            <a:xfrm flipV="1">
              <a:off x="8329799" y="5946196"/>
              <a:ext cx="1700" cy="254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33" name="Line 385"/>
            <p:cNvSpPr>
              <a:spLocks noChangeShapeType="1"/>
            </p:cNvSpPr>
            <p:nvPr/>
          </p:nvSpPr>
          <p:spPr bwMode="auto">
            <a:xfrm>
              <a:off x="8329799" y="4085800"/>
              <a:ext cx="1700" cy="20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35" name="Line 387"/>
            <p:cNvSpPr>
              <a:spLocks noChangeShapeType="1"/>
            </p:cNvSpPr>
            <p:nvPr/>
          </p:nvSpPr>
          <p:spPr bwMode="auto">
            <a:xfrm flipV="1">
              <a:off x="8564260" y="5946196"/>
              <a:ext cx="1700" cy="254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36" name="Line 388"/>
            <p:cNvSpPr>
              <a:spLocks noChangeShapeType="1"/>
            </p:cNvSpPr>
            <p:nvPr/>
          </p:nvSpPr>
          <p:spPr bwMode="auto">
            <a:xfrm>
              <a:off x="8564260" y="4085800"/>
              <a:ext cx="1700" cy="20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38" name="Line 390"/>
            <p:cNvSpPr>
              <a:spLocks noChangeShapeType="1"/>
            </p:cNvSpPr>
            <p:nvPr/>
          </p:nvSpPr>
          <p:spPr bwMode="auto">
            <a:xfrm>
              <a:off x="6474501" y="5971681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39" name="Line 391"/>
            <p:cNvSpPr>
              <a:spLocks noChangeShapeType="1"/>
            </p:cNvSpPr>
            <p:nvPr/>
          </p:nvSpPr>
          <p:spPr bwMode="auto">
            <a:xfrm flipH="1">
              <a:off x="8538774" y="5971681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41" name="Line 393"/>
            <p:cNvSpPr>
              <a:spLocks noChangeShapeType="1"/>
            </p:cNvSpPr>
            <p:nvPr/>
          </p:nvSpPr>
          <p:spPr bwMode="auto">
            <a:xfrm>
              <a:off x="6474501" y="5783093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42" name="Line 394"/>
            <p:cNvSpPr>
              <a:spLocks noChangeShapeType="1"/>
            </p:cNvSpPr>
            <p:nvPr/>
          </p:nvSpPr>
          <p:spPr bwMode="auto">
            <a:xfrm flipH="1">
              <a:off x="8538774" y="5783093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44" name="Line 396"/>
            <p:cNvSpPr>
              <a:spLocks noChangeShapeType="1"/>
            </p:cNvSpPr>
            <p:nvPr/>
          </p:nvSpPr>
          <p:spPr bwMode="auto">
            <a:xfrm>
              <a:off x="6474501" y="5594505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45" name="Line 397"/>
            <p:cNvSpPr>
              <a:spLocks noChangeShapeType="1"/>
            </p:cNvSpPr>
            <p:nvPr/>
          </p:nvSpPr>
          <p:spPr bwMode="auto">
            <a:xfrm flipH="1">
              <a:off x="8538774" y="5594505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47" name="Line 399"/>
            <p:cNvSpPr>
              <a:spLocks noChangeShapeType="1"/>
            </p:cNvSpPr>
            <p:nvPr/>
          </p:nvSpPr>
          <p:spPr bwMode="auto">
            <a:xfrm>
              <a:off x="6474501" y="5405917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48" name="Line 400"/>
            <p:cNvSpPr>
              <a:spLocks noChangeShapeType="1"/>
            </p:cNvSpPr>
            <p:nvPr/>
          </p:nvSpPr>
          <p:spPr bwMode="auto">
            <a:xfrm flipH="1">
              <a:off x="8538774" y="5405917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50" name="Line 402"/>
            <p:cNvSpPr>
              <a:spLocks noChangeShapeType="1"/>
            </p:cNvSpPr>
            <p:nvPr/>
          </p:nvSpPr>
          <p:spPr bwMode="auto">
            <a:xfrm>
              <a:off x="6474501" y="5217329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51" name="Line 403"/>
            <p:cNvSpPr>
              <a:spLocks noChangeShapeType="1"/>
            </p:cNvSpPr>
            <p:nvPr/>
          </p:nvSpPr>
          <p:spPr bwMode="auto">
            <a:xfrm flipH="1">
              <a:off x="8538774" y="5217329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53" name="Line 405"/>
            <p:cNvSpPr>
              <a:spLocks noChangeShapeType="1"/>
            </p:cNvSpPr>
            <p:nvPr/>
          </p:nvSpPr>
          <p:spPr bwMode="auto">
            <a:xfrm>
              <a:off x="6474501" y="5028741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55" name="Line 407"/>
            <p:cNvSpPr>
              <a:spLocks noChangeShapeType="1"/>
            </p:cNvSpPr>
            <p:nvPr/>
          </p:nvSpPr>
          <p:spPr bwMode="auto">
            <a:xfrm flipH="1">
              <a:off x="8538774" y="5028740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57" name="Line 409"/>
            <p:cNvSpPr>
              <a:spLocks noChangeShapeType="1"/>
            </p:cNvSpPr>
            <p:nvPr/>
          </p:nvSpPr>
          <p:spPr bwMode="auto">
            <a:xfrm>
              <a:off x="6474500" y="4840152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58" name="Line 410"/>
            <p:cNvSpPr>
              <a:spLocks noChangeShapeType="1"/>
            </p:cNvSpPr>
            <p:nvPr/>
          </p:nvSpPr>
          <p:spPr bwMode="auto">
            <a:xfrm flipH="1">
              <a:off x="8538774" y="4840152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60" name="Line 412"/>
            <p:cNvSpPr>
              <a:spLocks noChangeShapeType="1"/>
            </p:cNvSpPr>
            <p:nvPr/>
          </p:nvSpPr>
          <p:spPr bwMode="auto">
            <a:xfrm>
              <a:off x="6474500" y="4651564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61" name="Line 413"/>
            <p:cNvSpPr>
              <a:spLocks noChangeShapeType="1"/>
            </p:cNvSpPr>
            <p:nvPr/>
          </p:nvSpPr>
          <p:spPr bwMode="auto">
            <a:xfrm flipH="1">
              <a:off x="8538774" y="4651564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63" name="Line 415"/>
            <p:cNvSpPr>
              <a:spLocks noChangeShapeType="1"/>
            </p:cNvSpPr>
            <p:nvPr/>
          </p:nvSpPr>
          <p:spPr bwMode="auto">
            <a:xfrm>
              <a:off x="6474500" y="4462976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64" name="Line 416"/>
            <p:cNvSpPr>
              <a:spLocks noChangeShapeType="1"/>
            </p:cNvSpPr>
            <p:nvPr/>
          </p:nvSpPr>
          <p:spPr bwMode="auto">
            <a:xfrm flipH="1">
              <a:off x="8538774" y="4462976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66" name="Line 418"/>
            <p:cNvSpPr>
              <a:spLocks noChangeShapeType="1"/>
            </p:cNvSpPr>
            <p:nvPr/>
          </p:nvSpPr>
          <p:spPr bwMode="auto">
            <a:xfrm>
              <a:off x="6474500" y="4274388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67" name="Line 419"/>
            <p:cNvSpPr>
              <a:spLocks noChangeShapeType="1"/>
            </p:cNvSpPr>
            <p:nvPr/>
          </p:nvSpPr>
          <p:spPr bwMode="auto">
            <a:xfrm flipH="1">
              <a:off x="8538774" y="4274388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69" name="Line 421"/>
            <p:cNvSpPr>
              <a:spLocks noChangeShapeType="1"/>
            </p:cNvSpPr>
            <p:nvPr/>
          </p:nvSpPr>
          <p:spPr bwMode="auto">
            <a:xfrm>
              <a:off x="6474500" y="4085800"/>
              <a:ext cx="20388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70" name="Line 422"/>
            <p:cNvSpPr>
              <a:spLocks noChangeShapeType="1"/>
            </p:cNvSpPr>
            <p:nvPr/>
          </p:nvSpPr>
          <p:spPr bwMode="auto">
            <a:xfrm flipH="1">
              <a:off x="8538774" y="4085800"/>
              <a:ext cx="25485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72" name="Line 424"/>
            <p:cNvSpPr>
              <a:spLocks noChangeShapeType="1"/>
            </p:cNvSpPr>
            <p:nvPr/>
          </p:nvSpPr>
          <p:spPr bwMode="auto">
            <a:xfrm>
              <a:off x="6474500" y="4085800"/>
              <a:ext cx="2089759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73" name="Line 425"/>
            <p:cNvSpPr>
              <a:spLocks noChangeShapeType="1"/>
            </p:cNvSpPr>
            <p:nvPr/>
          </p:nvSpPr>
          <p:spPr bwMode="auto">
            <a:xfrm>
              <a:off x="6474500" y="5971681"/>
              <a:ext cx="2089759" cy="17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74" name="Line 426"/>
            <p:cNvSpPr>
              <a:spLocks noChangeShapeType="1"/>
            </p:cNvSpPr>
            <p:nvPr/>
          </p:nvSpPr>
          <p:spPr bwMode="auto">
            <a:xfrm flipV="1">
              <a:off x="8564259" y="4085800"/>
              <a:ext cx="1700" cy="1885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75" name="Line 427"/>
            <p:cNvSpPr>
              <a:spLocks noChangeShapeType="1"/>
            </p:cNvSpPr>
            <p:nvPr/>
          </p:nvSpPr>
          <p:spPr bwMode="auto">
            <a:xfrm flipV="1">
              <a:off x="6474500" y="4085800"/>
              <a:ext cx="1700" cy="18858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676" name="Freeform 428"/>
            <p:cNvSpPr>
              <a:spLocks/>
            </p:cNvSpPr>
            <p:nvPr/>
          </p:nvSpPr>
          <p:spPr bwMode="auto">
            <a:xfrm>
              <a:off x="6474500" y="4101091"/>
              <a:ext cx="2089759" cy="275237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35" y="24"/>
                </a:cxn>
                <a:cxn ang="0">
                  <a:pos x="273" y="3"/>
                </a:cxn>
                <a:cxn ang="0">
                  <a:pos x="408" y="0"/>
                </a:cxn>
                <a:cxn ang="0">
                  <a:pos x="546" y="0"/>
                </a:cxn>
                <a:cxn ang="0">
                  <a:pos x="681" y="0"/>
                </a:cxn>
                <a:cxn ang="0">
                  <a:pos x="819" y="0"/>
                </a:cxn>
                <a:cxn ang="0">
                  <a:pos x="954" y="0"/>
                </a:cxn>
                <a:cxn ang="0">
                  <a:pos x="1092" y="0"/>
                </a:cxn>
                <a:cxn ang="0">
                  <a:pos x="1230" y="0"/>
                </a:cxn>
              </a:cxnLst>
              <a:rect l="0" t="0" r="r" b="b"/>
              <a:pathLst>
                <a:path w="1230" h="162">
                  <a:moveTo>
                    <a:pt x="0" y="162"/>
                  </a:moveTo>
                  <a:lnTo>
                    <a:pt x="135" y="24"/>
                  </a:lnTo>
                  <a:lnTo>
                    <a:pt x="273" y="3"/>
                  </a:lnTo>
                  <a:lnTo>
                    <a:pt x="408" y="0"/>
                  </a:lnTo>
                  <a:lnTo>
                    <a:pt x="546" y="0"/>
                  </a:lnTo>
                  <a:lnTo>
                    <a:pt x="681" y="0"/>
                  </a:lnTo>
                  <a:lnTo>
                    <a:pt x="819" y="0"/>
                  </a:lnTo>
                  <a:lnTo>
                    <a:pt x="954" y="0"/>
                  </a:lnTo>
                  <a:lnTo>
                    <a:pt x="1092" y="0"/>
                  </a:lnTo>
                  <a:lnTo>
                    <a:pt x="1230" y="0"/>
                  </a:lnTo>
                </a:path>
              </a:pathLst>
            </a:custGeom>
            <a:noFill/>
            <a:ln w="9525" cap="flat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</p:grpSp>
      <p:sp>
        <p:nvSpPr>
          <p:cNvPr id="53677" name="Rectangle 429"/>
          <p:cNvSpPr>
            <a:spLocks noChangeArrowheads="1"/>
          </p:cNvSpPr>
          <p:nvPr/>
        </p:nvSpPr>
        <p:spPr bwMode="auto">
          <a:xfrm rot="16200000">
            <a:off x="5510808" y="4903818"/>
            <a:ext cx="10098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mean of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q</a:t>
            </a:r>
            <a:r>
              <a:rPr kumimoji="0" lang="en-US" sz="1400" b="0" i="1" u="none" strike="noStrike" cap="none" normalizeH="0" baseline="-25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C</a:t>
            </a:r>
            <a:endParaRPr kumimoji="0" lang="en-US" sz="54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679" name="Rectangle 431"/>
          <p:cNvSpPr>
            <a:spLocks noChangeArrowheads="1"/>
          </p:cNvSpPr>
          <p:nvPr/>
        </p:nvSpPr>
        <p:spPr bwMode="auto">
          <a:xfrm>
            <a:off x="7397052" y="6297887"/>
            <a:ext cx="7133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iteration</a:t>
            </a:r>
            <a:endParaRPr kumimoji="0" lang="en-US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3692" name="Rectangle 444"/>
          <p:cNvSpPr>
            <a:spLocks noChangeArrowheads="1"/>
          </p:cNvSpPr>
          <p:nvPr/>
        </p:nvSpPr>
        <p:spPr bwMode="auto">
          <a:xfrm>
            <a:off x="1212416" y="1705513"/>
            <a:ext cx="269347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C=0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93" name="Line 445"/>
          <p:cNvSpPr>
            <a:spLocks noChangeShapeType="1"/>
          </p:cNvSpPr>
          <p:nvPr/>
        </p:nvSpPr>
        <p:spPr bwMode="auto">
          <a:xfrm>
            <a:off x="983053" y="1792162"/>
            <a:ext cx="203879" cy="1700"/>
          </a:xfrm>
          <a:prstGeom prst="line">
            <a:avLst/>
          </a:prstGeom>
          <a:noFill/>
          <a:ln w="9525" cap="flat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53694" name="Rectangle 446"/>
          <p:cNvSpPr>
            <a:spLocks noChangeArrowheads="1"/>
          </p:cNvSpPr>
          <p:nvPr/>
        </p:nvSpPr>
        <p:spPr bwMode="auto">
          <a:xfrm>
            <a:off x="1212416" y="1853326"/>
            <a:ext cx="269347" cy="17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C=1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695" name="Line 447"/>
          <p:cNvSpPr>
            <a:spLocks noChangeShapeType="1"/>
          </p:cNvSpPr>
          <p:nvPr/>
        </p:nvSpPr>
        <p:spPr bwMode="auto">
          <a:xfrm>
            <a:off x="983053" y="1960362"/>
            <a:ext cx="203879" cy="1700"/>
          </a:xfrm>
          <a:prstGeom prst="line">
            <a:avLst/>
          </a:prstGeom>
          <a:noFill/>
          <a:ln w="9525" cap="flat">
            <a:solidFill>
              <a:srgbClr val="007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000"/>
          </a:p>
        </p:txBody>
      </p:sp>
      <p:sp>
        <p:nvSpPr>
          <p:cNvPr id="448" name="Rectangle 141"/>
          <p:cNvSpPr>
            <a:spLocks noChangeArrowheads="1"/>
          </p:cNvSpPr>
          <p:nvPr/>
        </p:nvSpPr>
        <p:spPr bwMode="auto">
          <a:xfrm>
            <a:off x="1127266" y="923924"/>
            <a:ext cx="15533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Joint posterior</a:t>
            </a:r>
            <a:endParaRPr kumimoji="0" 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50" name="Rectangle 69"/>
          <p:cNvSpPr>
            <a:spLocks noChangeArrowheads="1"/>
          </p:cNvSpPr>
          <p:nvPr/>
        </p:nvSpPr>
        <p:spPr bwMode="auto">
          <a:xfrm>
            <a:off x="4247992" y="3616879"/>
            <a:ext cx="9778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rientation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51" name="Rectangle 69"/>
          <p:cNvSpPr>
            <a:spLocks noChangeArrowheads="1"/>
          </p:cNvSpPr>
          <p:nvPr/>
        </p:nvSpPr>
        <p:spPr bwMode="auto">
          <a:xfrm>
            <a:off x="7200742" y="3616879"/>
            <a:ext cx="8351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Category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1402" y="757754"/>
            <a:ext cx="7121195" cy="5342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86275" y="3190875"/>
            <a:ext cx="4476750" cy="33051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8125" y="3190875"/>
            <a:ext cx="4476750" cy="3305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032375" y="720886"/>
          <a:ext cx="1758950" cy="964787"/>
        </p:xfrm>
        <a:graphic>
          <a:graphicData uri="http://schemas.openxmlformats.org/presentationml/2006/ole">
            <p:oleObj spid="_x0000_s57354" name="Equation" r:id="rId3" imgW="1295400" imgH="71120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24025" y="819150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Century Gothic" pitchFamily="34" charset="0"/>
              </a:rPr>
              <a:t>q</a:t>
            </a:r>
            <a:r>
              <a:rPr lang="en-US" i="1" baseline="-25000" dirty="0" err="1" smtClean="0">
                <a:latin typeface="Century Gothic" pitchFamily="34" charset="0"/>
              </a:rPr>
              <a:t>C</a:t>
            </a:r>
            <a:r>
              <a:rPr lang="en-US" dirty="0" smtClean="0">
                <a:latin typeface="Century Gothic" pitchFamily="34" charset="0"/>
              </a:rPr>
              <a:t>(</a:t>
            </a:r>
            <a:r>
              <a:rPr lang="en-US" i="1" dirty="0" smtClean="0">
                <a:latin typeface="Century Gothic" pitchFamily="34" charset="0"/>
              </a:rPr>
              <a:t>C</a:t>
            </a:r>
            <a:r>
              <a:rPr lang="en-US" dirty="0" smtClean="0">
                <a:latin typeface="Century Gothic" pitchFamily="34" charset="0"/>
              </a:rPr>
              <a:t>) is Bernoulli with mean</a:t>
            </a: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3333750" y="2243138"/>
          <a:ext cx="2314575" cy="742950"/>
        </p:xfrm>
        <a:graphic>
          <a:graphicData uri="http://schemas.openxmlformats.org/presentationml/2006/ole">
            <p:oleObj spid="_x0000_s57355" name="Equation" r:id="rId4" imgW="1384300" imgH="44450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8300" y="1828800"/>
            <a:ext cx="3201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Century Gothic" pitchFamily="34" charset="0"/>
              </a:rPr>
              <a:t>q</a:t>
            </a:r>
            <a:r>
              <a:rPr lang="en-US" i="1" baseline="-25000" dirty="0" err="1" smtClean="0">
                <a:latin typeface="Century Gothic" pitchFamily="34" charset="0"/>
              </a:rPr>
              <a:t>s</a:t>
            </a:r>
            <a:r>
              <a:rPr lang="en-US" dirty="0" smtClean="0">
                <a:latin typeface="Century Gothic" pitchFamily="34" charset="0"/>
              </a:rPr>
              <a:t>(</a:t>
            </a:r>
            <a:r>
              <a:rPr lang="en-US" i="1" dirty="0" smtClean="0">
                <a:latin typeface="Century Gothic" pitchFamily="34" charset="0"/>
              </a:rPr>
              <a:t>s</a:t>
            </a:r>
            <a:r>
              <a:rPr lang="en-US" dirty="0" smtClean="0">
                <a:latin typeface="Century Gothic" pitchFamily="34" charset="0"/>
              </a:rPr>
              <a:t>) is Gaussian with mean</a:t>
            </a: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en-US" dirty="0" smtClean="0">
                <a:latin typeface="Century Gothic" pitchFamily="34" charset="0"/>
              </a:rPr>
              <a:t>and variance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4824413" y="1738313"/>
          <a:ext cx="1906587" cy="617537"/>
        </p:xfrm>
        <a:graphic>
          <a:graphicData uri="http://schemas.openxmlformats.org/presentationml/2006/ole">
            <p:oleObj spid="_x0000_s57356" name="Equation" r:id="rId5" imgW="1371600" imgH="4445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9625" y="114300"/>
            <a:ext cx="7277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From iterative estimation to a dynamical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300" y="3383281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itchFamily="34" charset="0"/>
              </a:rPr>
              <a:t>Iterative estimation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573088" y="3952875"/>
          <a:ext cx="3881437" cy="1417638"/>
        </p:xfrm>
        <a:graphic>
          <a:graphicData uri="http://schemas.openxmlformats.org/presentationml/2006/ole">
            <p:oleObj spid="_x0000_s57357" name="Equation" r:id="rId6" imgW="2857500" imgH="1041400" progId="Equation.DSMT4">
              <p:embed/>
            </p:oleObj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815975" y="5486400"/>
          <a:ext cx="3013075" cy="730401"/>
        </p:xfrm>
        <a:graphic>
          <a:graphicData uri="http://schemas.openxmlformats.org/presentationml/2006/ole">
            <p:oleObj spid="_x0000_s57358" name="Equation" r:id="rId7" imgW="2095500" imgH="5080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00700" y="3383281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itchFamily="34" charset="0"/>
              </a:rPr>
              <a:t>Dynamical system</a:t>
            </a:r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5262563" y="4552950"/>
          <a:ext cx="3225800" cy="1208088"/>
        </p:xfrm>
        <a:graphic>
          <a:graphicData uri="http://schemas.openxmlformats.org/presentationml/2006/ole">
            <p:oleObj spid="_x0000_s57359" name="Equation" r:id="rId8" imgW="2374900" imgH="889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492" t="12074" r="64149" b="54716"/>
          <a:stretch>
            <a:fillRect/>
          </a:stretch>
        </p:blipFill>
        <p:spPr bwMode="auto">
          <a:xfrm>
            <a:off x="1082914" y="2711912"/>
            <a:ext cx="1874239" cy="142872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22"/>
          <p:cNvGrpSpPr/>
          <p:nvPr/>
        </p:nvGrpSpPr>
        <p:grpSpPr>
          <a:xfrm>
            <a:off x="3307022" y="2076505"/>
            <a:ext cx="1874239" cy="1428723"/>
            <a:chOff x="3307022" y="2862011"/>
            <a:chExt cx="1874239" cy="1428723"/>
          </a:xfrm>
        </p:grpSpPr>
        <p:sp>
          <p:nvSpPr>
            <p:cNvPr id="26" name="Rectangle 25"/>
            <p:cNvSpPr/>
            <p:nvPr/>
          </p:nvSpPr>
          <p:spPr>
            <a:xfrm>
              <a:off x="3307022" y="2862011"/>
              <a:ext cx="1874239" cy="1428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3722209" y="3019920"/>
              <a:ext cx="970824" cy="761138"/>
              <a:chOff x="3353" y="1794"/>
              <a:chExt cx="1200" cy="852"/>
            </a:xfrm>
            <a:scene3d>
              <a:camera prst="isometricOffAxis2Left"/>
              <a:lightRig rig="threePt" dir="t"/>
            </a:scene3d>
          </p:grpSpPr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3353" y="256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3449" y="258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3545" y="250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31" name="Oval 11"/>
              <p:cNvSpPr>
                <a:spLocks noChangeArrowheads="1"/>
              </p:cNvSpPr>
              <p:nvPr/>
            </p:nvSpPr>
            <p:spPr bwMode="auto">
              <a:xfrm>
                <a:off x="3641" y="251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3737" y="232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33" name="Oval 13"/>
              <p:cNvSpPr>
                <a:spLocks noChangeArrowheads="1"/>
              </p:cNvSpPr>
              <p:nvPr/>
            </p:nvSpPr>
            <p:spPr bwMode="auto">
              <a:xfrm>
                <a:off x="3833" y="198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3929" y="193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35" name="Oval 15"/>
              <p:cNvSpPr>
                <a:spLocks noChangeArrowheads="1"/>
              </p:cNvSpPr>
              <p:nvPr/>
            </p:nvSpPr>
            <p:spPr bwMode="auto">
              <a:xfrm>
                <a:off x="4025" y="179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36" name="Oval 16"/>
              <p:cNvSpPr>
                <a:spLocks noChangeArrowheads="1"/>
              </p:cNvSpPr>
              <p:nvPr/>
            </p:nvSpPr>
            <p:spPr bwMode="auto">
              <a:xfrm>
                <a:off x="4121" y="203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37" name="Oval 17"/>
              <p:cNvSpPr>
                <a:spLocks noChangeArrowheads="1"/>
              </p:cNvSpPr>
              <p:nvPr/>
            </p:nvSpPr>
            <p:spPr bwMode="auto">
              <a:xfrm>
                <a:off x="4217" y="237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38" name="Oval 18"/>
              <p:cNvSpPr>
                <a:spLocks noChangeArrowheads="1"/>
              </p:cNvSpPr>
              <p:nvPr/>
            </p:nvSpPr>
            <p:spPr bwMode="auto">
              <a:xfrm>
                <a:off x="4313" y="249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39" name="Oval 19"/>
              <p:cNvSpPr>
                <a:spLocks noChangeArrowheads="1"/>
              </p:cNvSpPr>
              <p:nvPr/>
            </p:nvSpPr>
            <p:spPr bwMode="auto">
              <a:xfrm>
                <a:off x="4409" y="258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  <p:sp>
            <p:nvSpPr>
              <p:cNvPr id="40" name="Oval 20"/>
              <p:cNvSpPr>
                <a:spLocks noChangeArrowheads="1"/>
              </p:cNvSpPr>
              <p:nvPr/>
            </p:nvSpPr>
            <p:spPr bwMode="auto">
              <a:xfrm>
                <a:off x="4505" y="259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entury Gothic" pitchFamily="34" charset="0"/>
                </a:endParaRPr>
              </a:p>
            </p:txBody>
          </p:sp>
        </p:grpSp>
        <p:grpSp>
          <p:nvGrpSpPr>
            <p:cNvPr id="6" name="Group 56"/>
            <p:cNvGrpSpPr/>
            <p:nvPr/>
          </p:nvGrpSpPr>
          <p:grpSpPr>
            <a:xfrm>
              <a:off x="3539345" y="3960064"/>
              <a:ext cx="1353992" cy="177475"/>
              <a:chOff x="5640638" y="4524163"/>
              <a:chExt cx="2361153" cy="309489"/>
            </a:xfrm>
            <a:scene3d>
              <a:camera prst="isometricOffAxis2Left"/>
              <a:lightRig rig="threePt" dir="t"/>
            </a:scene3d>
          </p:grpSpPr>
          <p:sp>
            <p:nvSpPr>
              <p:cNvPr id="41" name="Oval 40"/>
              <p:cNvSpPr/>
              <p:nvPr/>
            </p:nvSpPr>
            <p:spPr>
              <a:xfrm>
                <a:off x="5640638" y="4524163"/>
                <a:ext cx="310896" cy="3094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868444" y="4524163"/>
                <a:ext cx="310896" cy="3094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96250" y="4524163"/>
                <a:ext cx="310896" cy="3094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324056" y="4524163"/>
                <a:ext cx="310896" cy="3094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551862" y="4524163"/>
                <a:ext cx="310896" cy="3094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6779668" y="4524163"/>
                <a:ext cx="310896" cy="3094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007474" y="4524163"/>
                <a:ext cx="310896" cy="3094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235280" y="4524163"/>
                <a:ext cx="310896" cy="3094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463086" y="4524163"/>
                <a:ext cx="310896" cy="3094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7690895" y="4524163"/>
                <a:ext cx="310896" cy="3094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76"/>
          <p:cNvGrpSpPr/>
          <p:nvPr/>
        </p:nvGrpSpPr>
        <p:grpSpPr>
          <a:xfrm>
            <a:off x="5531131" y="1441098"/>
            <a:ext cx="1874239" cy="1428723"/>
            <a:chOff x="5531131" y="2226604"/>
            <a:chExt cx="1874239" cy="1428723"/>
          </a:xfrm>
        </p:grpSpPr>
        <p:sp>
          <p:nvSpPr>
            <p:cNvPr id="3" name="Rectangle 2"/>
            <p:cNvSpPr/>
            <p:nvPr/>
          </p:nvSpPr>
          <p:spPr>
            <a:xfrm>
              <a:off x="5531131" y="2226604"/>
              <a:ext cx="1874239" cy="1428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57"/>
            <p:cNvGrpSpPr/>
            <p:nvPr/>
          </p:nvGrpSpPr>
          <p:grpSpPr>
            <a:xfrm>
              <a:off x="6033953" y="3194182"/>
              <a:ext cx="700819" cy="177475"/>
              <a:chOff x="5640638" y="4524163"/>
              <a:chExt cx="1222120" cy="309489"/>
            </a:xfrm>
            <a:scene3d>
              <a:camera prst="isometricOffAxis2Left"/>
              <a:lightRig rig="threePt" dir="t"/>
            </a:scene3d>
          </p:grpSpPr>
          <p:sp>
            <p:nvSpPr>
              <p:cNvPr id="59" name="Oval 58"/>
              <p:cNvSpPr/>
              <p:nvPr/>
            </p:nvSpPr>
            <p:spPr>
              <a:xfrm>
                <a:off x="5640638" y="4524163"/>
                <a:ext cx="310896" cy="3094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868444" y="4524163"/>
                <a:ext cx="310896" cy="3094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096250" y="4524163"/>
                <a:ext cx="310896" cy="3094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324056" y="4524163"/>
                <a:ext cx="310896" cy="3094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6551862" y="4524163"/>
                <a:ext cx="310896" cy="3094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" name="Oval Callout 73"/>
          <p:cNvSpPr/>
          <p:nvPr/>
        </p:nvSpPr>
        <p:spPr>
          <a:xfrm>
            <a:off x="1726468" y="1334044"/>
            <a:ext cx="2634712" cy="656611"/>
          </a:xfrm>
          <a:prstGeom prst="wedgeEllipseCallout">
            <a:avLst>
              <a:gd name="adj1" fmla="val 33478"/>
              <a:gd name="adj2" fmla="val 1010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itchFamily="34" charset="0"/>
              </a:rPr>
              <a:t>orientation</a:t>
            </a:r>
            <a:endParaRPr lang="en-US" sz="24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889982" y="3647101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“V1”</a:t>
            </a:r>
            <a:endParaRPr lang="en-US" sz="2400" dirty="0">
              <a:latin typeface="Century Gothic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65050" y="3002247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“PFC”</a:t>
            </a:r>
            <a:endParaRPr lang="en-US" sz="2400" dirty="0">
              <a:latin typeface="Century Gothic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3554180" y="3856835"/>
            <a:ext cx="749394" cy="2110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5777247" y="3192960"/>
            <a:ext cx="749394" cy="2110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36"/>
          <p:cNvGrpSpPr/>
          <p:nvPr/>
        </p:nvGrpSpPr>
        <p:grpSpPr>
          <a:xfrm>
            <a:off x="6154188" y="1919047"/>
            <a:ext cx="491443" cy="356214"/>
            <a:chOff x="6154188" y="2704553"/>
            <a:chExt cx="491443" cy="356214"/>
          </a:xfrm>
          <a:scene3d>
            <a:camera prst="isometricLeftDown"/>
            <a:lightRig rig="threePt" dir="t"/>
          </a:scene3d>
        </p:grpSpPr>
        <p:sp>
          <p:nvSpPr>
            <p:cNvPr id="132" name="Oval 12"/>
            <p:cNvSpPr>
              <a:spLocks noChangeArrowheads="1"/>
            </p:cNvSpPr>
            <p:nvPr/>
          </p:nvSpPr>
          <p:spPr bwMode="auto">
            <a:xfrm>
              <a:off x="6154188" y="3000470"/>
              <a:ext cx="54605" cy="60297"/>
            </a:xfrm>
            <a:prstGeom prst="ellipse">
              <a:avLst/>
            </a:pr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133" name="Oval 13"/>
            <p:cNvSpPr>
              <a:spLocks noChangeArrowheads="1"/>
            </p:cNvSpPr>
            <p:nvPr/>
          </p:nvSpPr>
          <p:spPr bwMode="auto">
            <a:xfrm>
              <a:off x="6263398" y="2851729"/>
              <a:ext cx="54605" cy="60297"/>
            </a:xfrm>
            <a:prstGeom prst="ellipse">
              <a:avLst/>
            </a:pr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134" name="Oval 14"/>
            <p:cNvSpPr>
              <a:spLocks noChangeArrowheads="1"/>
            </p:cNvSpPr>
            <p:nvPr/>
          </p:nvSpPr>
          <p:spPr bwMode="auto">
            <a:xfrm>
              <a:off x="6372608" y="2704553"/>
              <a:ext cx="54605" cy="60297"/>
            </a:xfrm>
            <a:prstGeom prst="ellipse">
              <a:avLst/>
            </a:pr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135" name="Oval 15"/>
            <p:cNvSpPr>
              <a:spLocks noChangeArrowheads="1"/>
            </p:cNvSpPr>
            <p:nvPr/>
          </p:nvSpPr>
          <p:spPr bwMode="auto">
            <a:xfrm>
              <a:off x="6481817" y="2847556"/>
              <a:ext cx="54605" cy="60297"/>
            </a:xfrm>
            <a:prstGeom prst="ellipse">
              <a:avLst/>
            </a:pr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136" name="Oval 16"/>
            <p:cNvSpPr>
              <a:spLocks noChangeArrowheads="1"/>
            </p:cNvSpPr>
            <p:nvPr/>
          </p:nvSpPr>
          <p:spPr bwMode="auto">
            <a:xfrm>
              <a:off x="6591026" y="2936834"/>
              <a:ext cx="54605" cy="60297"/>
            </a:xfrm>
            <a:prstGeom prst="ellipse">
              <a:avLst/>
            </a:prstGeom>
            <a:solidFill>
              <a:srgbClr val="0000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entury Gothic" pitchFamily="34" charset="0"/>
              </a:endParaRPr>
            </a:p>
          </p:txBody>
        </p:sp>
      </p:grpSp>
      <p:sp>
        <p:nvSpPr>
          <p:cNvPr id="49" name="Oval Callout 48"/>
          <p:cNvSpPr/>
          <p:nvPr/>
        </p:nvSpPr>
        <p:spPr>
          <a:xfrm>
            <a:off x="4809068" y="870707"/>
            <a:ext cx="2790744" cy="656611"/>
          </a:xfrm>
          <a:prstGeom prst="wedgeEllipseCallout">
            <a:avLst>
              <a:gd name="adj1" fmla="val 16712"/>
              <a:gd name="adj2" fmla="val 880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Gothic" pitchFamily="34" charset="0"/>
              </a:rPr>
              <a:t>category</a:t>
            </a:r>
            <a:endParaRPr lang="en-US" sz="24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45658" y="4667530"/>
            <a:ext cx="8652680" cy="19389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Goals: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entury Gothic" pitchFamily="34" charset="0"/>
              </a:rPr>
              <a:t>Optimal posterior in “PFC” </a:t>
            </a:r>
            <a:r>
              <a:rPr lang="en-US" sz="2400" i="1" dirty="0" smtClean="0">
                <a:latin typeface="Century Gothic" pitchFamily="34" charset="0"/>
              </a:rPr>
              <a:t>on each trial </a:t>
            </a:r>
            <a:r>
              <a:rPr lang="en-US" sz="2400" dirty="0" smtClean="0">
                <a:latin typeface="Century Gothic" pitchFamily="34" charset="0"/>
              </a:rPr>
              <a:t>regardless of quality of input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entury Gothic" pitchFamily="34" charset="0"/>
              </a:rPr>
              <a:t>Same form of neural code in “V1” and “PFC”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entury Gothic" pitchFamily="34" charset="0"/>
              </a:rPr>
              <a:t>Plausible neural operations between “V1” and “PFC”</a:t>
            </a:r>
            <a:endParaRPr lang="en-US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919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724" y="285750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Observations </a:t>
            </a:r>
            <a:r>
              <a:rPr lang="en-US" sz="2400" b="1" dirty="0" smtClean="0">
                <a:latin typeface="Century Gothic" pitchFamily="34" charset="0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724" y="742950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World state </a:t>
            </a:r>
            <a:r>
              <a:rPr lang="en-US" sz="2400" b="1" dirty="0" smtClean="0">
                <a:latin typeface="Century Gothic" pitchFamily="34" charset="0"/>
              </a:rPr>
              <a:t>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724" y="1200150"/>
            <a:ext cx="389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Generative model </a:t>
            </a:r>
            <a:r>
              <a:rPr lang="en-US" sz="2400" i="1" dirty="0" smtClean="0">
                <a:latin typeface="Century Gothic" pitchFamily="34" charset="0"/>
              </a:rPr>
              <a:t>p</a:t>
            </a:r>
            <a:r>
              <a:rPr lang="en-US" sz="2400" dirty="0" smtClean="0">
                <a:latin typeface="Century Gothic" pitchFamily="34" charset="0"/>
              </a:rPr>
              <a:t>(</a:t>
            </a:r>
            <a:r>
              <a:rPr lang="en-US" sz="2400" b="1" dirty="0" smtClean="0">
                <a:latin typeface="Century Gothic" pitchFamily="34" charset="0"/>
              </a:rPr>
              <a:t>X</a:t>
            </a:r>
            <a:r>
              <a:rPr lang="en-US" sz="2400" dirty="0" smtClean="0">
                <a:latin typeface="Century Gothic" pitchFamily="34" charset="0"/>
              </a:rPr>
              <a:t>,</a:t>
            </a:r>
            <a:r>
              <a:rPr lang="en-US" sz="2400" b="1" dirty="0" smtClean="0">
                <a:latin typeface="Century Gothic" pitchFamily="34" charset="0"/>
              </a:rPr>
              <a:t>Z</a:t>
            </a:r>
            <a:r>
              <a:rPr lang="en-US" sz="2400" dirty="0" smtClean="0">
                <a:latin typeface="Century Gothic" pitchFamily="34" charset="0"/>
              </a:rPr>
              <a:t>)</a:t>
            </a:r>
            <a:endParaRPr lang="en-US" sz="2400" b="1" dirty="0" smtClean="0"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724" y="1657350"/>
            <a:ext cx="25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Posterior </a:t>
            </a:r>
            <a:r>
              <a:rPr lang="en-US" sz="2400" i="1" dirty="0" smtClean="0">
                <a:latin typeface="Century Gothic" pitchFamily="34" charset="0"/>
              </a:rPr>
              <a:t>p</a:t>
            </a:r>
            <a:r>
              <a:rPr lang="en-US" sz="2400" dirty="0" smtClean="0">
                <a:latin typeface="Century Gothic" pitchFamily="34" charset="0"/>
              </a:rPr>
              <a:t>(</a:t>
            </a:r>
            <a:r>
              <a:rPr lang="en-US" sz="2400" b="1" dirty="0" smtClean="0">
                <a:latin typeface="Century Gothic" pitchFamily="34" charset="0"/>
              </a:rPr>
              <a:t>Z</a:t>
            </a:r>
            <a:r>
              <a:rPr lang="en-US" sz="2400" dirty="0" smtClean="0">
                <a:latin typeface="Century Gothic" pitchFamily="34" charset="0"/>
              </a:rPr>
              <a:t>|</a:t>
            </a:r>
            <a:r>
              <a:rPr lang="en-US" sz="2400" b="1" dirty="0" smtClean="0">
                <a:latin typeface="Century Gothic" pitchFamily="34" charset="0"/>
              </a:rPr>
              <a:t>X</a:t>
            </a:r>
            <a:r>
              <a:rPr lang="en-US" sz="2400" dirty="0" smtClean="0">
                <a:latin typeface="Century Gothic" pitchFamily="34" charset="0"/>
              </a:rPr>
              <a:t>)</a:t>
            </a:r>
            <a:endParaRPr lang="en-US" sz="2400" b="1" dirty="0" smtClean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724" y="2571750"/>
            <a:ext cx="7688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Motivation: nasty posterior, compute expectations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24" y="3148310"/>
            <a:ext cx="7903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Approximate using a more pleasant distribution </a:t>
            </a:r>
            <a:r>
              <a:rPr lang="en-US" sz="2400" i="1" dirty="0" smtClean="0">
                <a:latin typeface="Century Gothic" pitchFamily="34" charset="0"/>
              </a:rPr>
              <a:t>q</a:t>
            </a:r>
            <a:r>
              <a:rPr lang="en-US" sz="2400" dirty="0" smtClean="0">
                <a:latin typeface="Century Gothic" pitchFamily="34" charset="0"/>
              </a:rPr>
              <a:t>(</a:t>
            </a:r>
            <a:r>
              <a:rPr lang="en-US" sz="2400" b="1" dirty="0" smtClean="0">
                <a:latin typeface="Century Gothic" pitchFamily="34" charset="0"/>
              </a:rPr>
              <a:t>Z</a:t>
            </a:r>
            <a:r>
              <a:rPr lang="en-US" sz="2400" dirty="0" smtClean="0">
                <a:latin typeface="Century Gothic" pitchFamily="34" charset="0"/>
              </a:rPr>
              <a:t>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21724" y="4181476"/>
            <a:ext cx="6483901" cy="699300"/>
            <a:chOff x="421724" y="4181476"/>
            <a:chExt cx="6483901" cy="699300"/>
          </a:xfrm>
        </p:grpSpPr>
        <p:graphicFrame>
          <p:nvGraphicFramePr>
            <p:cNvPr id="1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653340472"/>
                </p:ext>
              </p:extLst>
            </p:nvPr>
          </p:nvGraphicFramePr>
          <p:xfrm>
            <a:off x="4676775" y="4181476"/>
            <a:ext cx="2228850" cy="699300"/>
          </p:xfrm>
          <a:graphic>
            <a:graphicData uri="http://schemas.openxmlformats.org/presentationml/2006/ole">
              <p:oleObj spid="_x0000_s34819" name="Equation" r:id="rId3" imgW="1091726" imgH="342751" progId="Equation.DSMT4">
                <p:embed/>
              </p:oleObj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421724" y="4191000"/>
              <a:ext cx="41024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entury Gothic" pitchFamily="34" charset="0"/>
                </a:rPr>
                <a:t>Factorized approximation: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1724" y="5005233"/>
            <a:ext cx="8293652" cy="681192"/>
            <a:chOff x="421724" y="5005233"/>
            <a:chExt cx="8293652" cy="681192"/>
          </a:xfrm>
        </p:grpSpPr>
        <p:graphicFrame>
          <p:nvGraphicFramePr>
            <p:cNvPr id="1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837501174"/>
                </p:ext>
              </p:extLst>
            </p:nvPr>
          </p:nvGraphicFramePr>
          <p:xfrm>
            <a:off x="3454400" y="5005233"/>
            <a:ext cx="5260976" cy="681192"/>
          </p:xfrm>
          <a:graphic>
            <a:graphicData uri="http://schemas.openxmlformats.org/presentationml/2006/ole">
              <p:oleObj spid="_x0000_s34820" name="Equation" r:id="rId4" imgW="2451100" imgH="317500" progId="Equation.DSMT4">
                <p:embed/>
              </p:oleObj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421724" y="5029200"/>
              <a:ext cx="2675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entury Gothic" pitchFamily="34" charset="0"/>
                </a:rPr>
                <a:t>Magic equation: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1724" y="5857875"/>
            <a:ext cx="7043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Functional forms of components </a:t>
            </a:r>
            <a:r>
              <a:rPr lang="en-US" sz="2400" i="1" dirty="0" err="1" smtClean="0">
                <a:latin typeface="Century Gothic" pitchFamily="34" charset="0"/>
              </a:rPr>
              <a:t>q</a:t>
            </a:r>
            <a:r>
              <a:rPr lang="en-US" sz="2400" i="1" baseline="-25000" dirty="0" err="1" smtClean="0">
                <a:latin typeface="Century Gothic" pitchFamily="34" charset="0"/>
              </a:rPr>
              <a:t>i</a:t>
            </a:r>
            <a:r>
              <a:rPr lang="en-US" sz="2400" dirty="0" smtClean="0">
                <a:latin typeface="Century Gothic" pitchFamily="34" charset="0"/>
              </a:rPr>
              <a:t>(</a:t>
            </a:r>
            <a:r>
              <a:rPr lang="en-US" sz="2400" i="1" dirty="0" err="1" smtClean="0">
                <a:latin typeface="Century Gothic" pitchFamily="34" charset="0"/>
              </a:rPr>
              <a:t>Z</a:t>
            </a:r>
            <a:r>
              <a:rPr lang="en-US" sz="2400" i="1" baseline="-25000" dirty="0" err="1" smtClean="0">
                <a:latin typeface="Century Gothic" pitchFamily="34" charset="0"/>
              </a:rPr>
              <a:t>i</a:t>
            </a:r>
            <a:r>
              <a:rPr lang="en-US" sz="2400" dirty="0" smtClean="0">
                <a:latin typeface="Century Gothic" pitchFamily="34" charset="0"/>
              </a:rPr>
              <a:t>) fall out!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2333565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396234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56140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entury Gothic" pitchFamily="34" charset="0"/>
              </a:rPr>
              <a:t>Worked example 1: Gaussian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219200"/>
            <a:ext cx="751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Set of observations </a:t>
            </a:r>
            <a:r>
              <a:rPr lang="en-US" i="1" dirty="0" smtClean="0">
                <a:latin typeface="Century Gothic" pitchFamily="34" charset="0"/>
              </a:rPr>
              <a:t>X</a:t>
            </a:r>
            <a:r>
              <a:rPr lang="en-US" baseline="-25000" dirty="0" smtClean="0">
                <a:latin typeface="Century Gothic" pitchFamily="34" charset="0"/>
              </a:rPr>
              <a:t>1</a:t>
            </a:r>
            <a:r>
              <a:rPr lang="en-US" dirty="0" smtClean="0">
                <a:latin typeface="Century Gothic" pitchFamily="34" charset="0"/>
              </a:rPr>
              <a:t>,…,</a:t>
            </a:r>
            <a:r>
              <a:rPr lang="en-US" i="1" dirty="0" smtClean="0">
                <a:latin typeface="Century Gothic" pitchFamily="34" charset="0"/>
              </a:rPr>
              <a:t>X</a:t>
            </a:r>
            <a:r>
              <a:rPr lang="en-US" i="1" baseline="-25000" dirty="0" smtClean="0">
                <a:latin typeface="Century Gothic" pitchFamily="34" charset="0"/>
              </a:rPr>
              <a:t>N</a:t>
            </a:r>
            <a:r>
              <a:rPr lang="en-US" dirty="0" smtClean="0">
                <a:latin typeface="Century Gothic" pitchFamily="34" charset="0"/>
              </a:rPr>
              <a:t> , independently drawn from a normal: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906315"/>
            <a:ext cx="675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Want to compute a posterior over mean </a:t>
            </a:r>
            <a:r>
              <a:rPr lang="en-US" i="1" dirty="0" smtClean="0">
                <a:latin typeface="Century Gothic" pitchFamily="34" charset="0"/>
                <a:sym typeface="Symbol"/>
              </a:rPr>
              <a:t></a:t>
            </a:r>
            <a:r>
              <a:rPr lang="en-US" dirty="0" smtClean="0">
                <a:latin typeface="Century Gothic" pitchFamily="34" charset="0"/>
                <a:sym typeface="Symbol"/>
              </a:rPr>
              <a:t> and precision </a:t>
            </a:r>
            <a:r>
              <a:rPr lang="el-GR" i="1" dirty="0" smtClean="0">
                <a:latin typeface="Times New Roman"/>
                <a:cs typeface="Times New Roman"/>
                <a:sym typeface="Symbol"/>
              </a:rPr>
              <a:t>τ</a:t>
            </a:r>
            <a:endParaRPr lang="en-US" i="1" dirty="0" smtClean="0">
              <a:latin typeface="Century Gothic" pitchFamily="34" charset="0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4441727"/>
              </p:ext>
            </p:extLst>
          </p:nvPr>
        </p:nvGraphicFramePr>
        <p:xfrm>
          <a:off x="1743075" y="1733550"/>
          <a:ext cx="5356514" cy="914400"/>
        </p:xfrm>
        <a:graphic>
          <a:graphicData uri="http://schemas.openxmlformats.org/presentationml/2006/ole">
            <p:oleObj spid="_x0000_s20541" name="Equation" r:id="rId3" imgW="3276600" imgH="558800" progId="Equation.DSMT4">
              <p:embed/>
            </p:oleObj>
          </a:graphicData>
        </a:graphic>
      </p:graphicFrame>
      <p:graphicFrame>
        <p:nvGraphicFramePr>
          <p:cNvPr id="20538" name="Object 58"/>
          <p:cNvGraphicFramePr>
            <a:graphicFrameLocks noChangeAspect="1"/>
          </p:cNvGraphicFramePr>
          <p:nvPr/>
        </p:nvGraphicFramePr>
        <p:xfrm>
          <a:off x="2514600" y="5114925"/>
          <a:ext cx="6045200" cy="1422400"/>
        </p:xfrm>
        <a:graphic>
          <a:graphicData uri="http://schemas.openxmlformats.org/presentationml/2006/ole">
            <p:oleObj spid="_x0000_s20542" name="Equation" r:id="rId4" imgW="2476500" imgH="58420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19150" y="3439715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Factorized </a:t>
            </a:r>
            <a:r>
              <a:rPr lang="en-US" dirty="0" err="1" smtClean="0">
                <a:latin typeface="Century Gothic" pitchFamily="34" charset="0"/>
              </a:rPr>
              <a:t>variational</a:t>
            </a:r>
            <a:r>
              <a:rPr lang="en-US" dirty="0" smtClean="0">
                <a:latin typeface="Century Gothic" pitchFamily="34" charset="0"/>
              </a:rPr>
              <a:t> approximation:</a:t>
            </a:r>
            <a:endParaRPr lang="en-US" i="1" dirty="0" smtClean="0">
              <a:latin typeface="Century Gothic" pitchFamily="34" charset="0"/>
            </a:endParaRPr>
          </a:p>
        </p:txBody>
      </p:sp>
      <p:graphicFrame>
        <p:nvGraphicFramePr>
          <p:cNvPr id="20540" name="Object 60"/>
          <p:cNvGraphicFramePr>
            <a:graphicFrameLocks noChangeAspect="1"/>
          </p:cNvGraphicFramePr>
          <p:nvPr/>
        </p:nvGraphicFramePr>
        <p:xfrm>
          <a:off x="2608263" y="3952875"/>
          <a:ext cx="3871912" cy="609600"/>
        </p:xfrm>
        <a:graphic>
          <a:graphicData uri="http://schemas.openxmlformats.org/presentationml/2006/ole">
            <p:oleObj spid="_x0000_s20543" name="Equation" r:id="rId5" imgW="1612900" imgH="254000" progId="Equation.DSMT4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19150" y="4658915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Magic equation:</a:t>
            </a:r>
            <a:endParaRPr lang="en-US" i="1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4825" y="671452"/>
            <a:ext cx="6458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entury Gothic" pitchFamily="34" charset="0"/>
              </a:rPr>
              <a:t>q</a:t>
            </a:r>
            <a:r>
              <a:rPr lang="en-US" sz="2000" i="1" baseline="-25000" dirty="0" smtClean="0">
                <a:latin typeface="Century Gothic" pitchFamily="34" charset="0"/>
                <a:sym typeface="Symbol"/>
              </a:rPr>
              <a:t></a:t>
            </a:r>
            <a:r>
              <a:rPr lang="en-US" sz="2000" i="1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latin typeface="Century Gothic" pitchFamily="34" charset="0"/>
              </a:rPr>
              <a:t>is normal with mean                         and variance</a:t>
            </a:r>
            <a:endParaRPr lang="en-US" sz="2000" baseline="-25000" dirty="0" smtClean="0">
              <a:latin typeface="Century Gothic" pitchFamily="34" charset="0"/>
            </a:endParaRP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8990168"/>
              </p:ext>
            </p:extLst>
          </p:nvPr>
        </p:nvGraphicFramePr>
        <p:xfrm>
          <a:off x="3629025" y="538162"/>
          <a:ext cx="1219200" cy="764082"/>
        </p:xfrm>
        <a:graphic>
          <a:graphicData uri="http://schemas.openxmlformats.org/presentationml/2006/ole">
            <p:oleObj spid="_x0000_s25775" name="Equation" r:id="rId3" imgW="685800" imgH="431800" progId="Equation.DSMT4">
              <p:embed/>
            </p:oleObj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8439013"/>
              </p:ext>
            </p:extLst>
          </p:nvPr>
        </p:nvGraphicFramePr>
        <p:xfrm>
          <a:off x="6981825" y="514350"/>
          <a:ext cx="1400175" cy="785812"/>
        </p:xfrm>
        <a:graphic>
          <a:graphicData uri="http://schemas.openxmlformats.org/presentationml/2006/ole">
            <p:oleObj spid="_x0000_s25776" name="Equation" r:id="rId4" imgW="787058" imgH="444307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4825" y="1728727"/>
            <a:ext cx="5710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Century Gothic" pitchFamily="34" charset="0"/>
              </a:rPr>
              <a:t>q</a:t>
            </a:r>
            <a:r>
              <a:rPr lang="el-GR" sz="2000" i="1" baseline="-25000" dirty="0" smtClean="0">
                <a:latin typeface="Times New Roman"/>
                <a:cs typeface="Times New Roman"/>
                <a:sym typeface="Symbol"/>
              </a:rPr>
              <a:t>τ</a:t>
            </a:r>
            <a:r>
              <a:rPr lang="en-US" sz="2000" i="1" dirty="0" smtClean="0">
                <a:latin typeface="Century Gothic" pitchFamily="34" charset="0"/>
              </a:rPr>
              <a:t> </a:t>
            </a:r>
            <a:r>
              <a:rPr lang="en-US" sz="2000" dirty="0" smtClean="0">
                <a:latin typeface="Century Gothic" pitchFamily="34" charset="0"/>
              </a:rPr>
              <a:t>is gamma with shape                    and rate</a:t>
            </a:r>
            <a:endParaRPr lang="en-US" sz="2000" baseline="-25000" dirty="0" smtClean="0">
              <a:latin typeface="Century Gothic" pitchFamily="34" charset="0"/>
            </a:endParaRP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7819644"/>
              </p:ext>
            </p:extLst>
          </p:nvPr>
        </p:nvGraphicFramePr>
        <p:xfrm>
          <a:off x="3781425" y="1576327"/>
          <a:ext cx="862013" cy="722313"/>
        </p:xfrm>
        <a:graphic>
          <a:graphicData uri="http://schemas.openxmlformats.org/presentationml/2006/ole">
            <p:oleObj spid="_x0000_s25777" name="Equation" r:id="rId5" imgW="469696" imgH="393529" progId="Equation.DSMT4">
              <p:embed/>
            </p:oleObj>
          </a:graphicData>
        </a:graphic>
      </p:graphicFrame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0609756"/>
              </p:ext>
            </p:extLst>
          </p:nvPr>
        </p:nvGraphicFramePr>
        <p:xfrm>
          <a:off x="1582738" y="2330450"/>
          <a:ext cx="5680075" cy="877888"/>
        </p:xfrm>
        <a:graphic>
          <a:graphicData uri="http://schemas.openxmlformats.org/presentationml/2006/ole">
            <p:oleObj spid="_x0000_s25778" name="Equation" r:id="rId6" imgW="3213100" imgH="495300" progId="Equation.DSMT4">
              <p:embed/>
            </p:oleObj>
          </a:graphicData>
        </a:graphic>
      </p:graphicFrame>
      <p:sp>
        <p:nvSpPr>
          <p:cNvPr id="23" name="Rectangle 22"/>
          <p:cNvSpPr/>
          <p:nvPr/>
        </p:nvSpPr>
        <p:spPr>
          <a:xfrm>
            <a:off x="228600" y="209550"/>
            <a:ext cx="8686800" cy="3209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5150" y="3606800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Iterative process: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365250" y="4175125"/>
            <a:ext cx="2870200" cy="461665"/>
            <a:chOff x="1968500" y="1612900"/>
            <a:chExt cx="2870200" cy="461665"/>
          </a:xfrm>
        </p:grpSpPr>
        <p:graphicFrame>
          <p:nvGraphicFramePr>
            <p:cNvPr id="26" name="Object 5"/>
            <p:cNvGraphicFramePr>
              <a:graphicFrameLocks noChangeAspect="1"/>
            </p:cNvGraphicFramePr>
            <p:nvPr/>
          </p:nvGraphicFramePr>
          <p:xfrm>
            <a:off x="4432300" y="1622425"/>
            <a:ext cx="406400" cy="447675"/>
          </p:xfrm>
          <a:graphic>
            <a:graphicData uri="http://schemas.openxmlformats.org/presentationml/2006/ole">
              <p:oleObj spid="_x0000_s25779" name="Equation" r:id="rId7" imgW="228501" imgH="253890" progId="Equation.DSMT4">
                <p:embed/>
              </p:oleObj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1968500" y="1612900"/>
              <a:ext cx="24673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entury Gothic" pitchFamily="34" charset="0"/>
                </a:rPr>
                <a:t>Start with try for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65250" y="4767153"/>
            <a:ext cx="5295900" cy="506412"/>
            <a:chOff x="1955800" y="2286000"/>
            <a:chExt cx="5295900" cy="506412"/>
          </a:xfrm>
        </p:grpSpPr>
        <p:sp>
          <p:nvSpPr>
            <p:cNvPr id="29" name="TextBox 28"/>
            <p:cNvSpPr txBox="1"/>
            <p:nvPr/>
          </p:nvSpPr>
          <p:spPr>
            <a:xfrm>
              <a:off x="1955800" y="2286000"/>
              <a:ext cx="5085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entury Gothic" pitchFamily="34" charset="0"/>
                </a:rPr>
                <a:t>Now compute        using </a:t>
              </a:r>
              <a:r>
                <a:rPr lang="en-US" sz="2400" i="1" dirty="0" smtClean="0">
                  <a:latin typeface="Century Gothic" pitchFamily="34" charset="0"/>
                </a:rPr>
                <a:t>q</a:t>
              </a:r>
              <a:r>
                <a:rPr lang="el-GR" sz="2400" i="1" baseline="-25000" dirty="0">
                  <a:latin typeface="Century Gothic" pitchFamily="34" charset="0"/>
                  <a:sym typeface="Symbol"/>
                </a:rPr>
                <a:t></a:t>
              </a:r>
              <a:r>
                <a:rPr lang="en-US" sz="2400" i="1" dirty="0" smtClean="0">
                  <a:latin typeface="Century Gothic" pitchFamily="34" charset="0"/>
                </a:rPr>
                <a:t> </a:t>
              </a:r>
              <a:r>
                <a:rPr lang="en-US" sz="2400" dirty="0" smtClean="0">
                  <a:latin typeface="Century Gothic" pitchFamily="34" charset="0"/>
                </a:rPr>
                <a:t>and</a:t>
              </a:r>
            </a:p>
          </p:txBody>
        </p:sp>
        <p:graphicFrame>
          <p:nvGraphicFramePr>
            <p:cNvPr id="30" name="Object 6"/>
            <p:cNvGraphicFramePr>
              <a:graphicFrameLocks noChangeAspect="1"/>
            </p:cNvGraphicFramePr>
            <p:nvPr/>
          </p:nvGraphicFramePr>
          <p:xfrm>
            <a:off x="4229100" y="2298700"/>
            <a:ext cx="582612" cy="493712"/>
          </p:xfrm>
          <a:graphic>
            <a:graphicData uri="http://schemas.openxmlformats.org/presentationml/2006/ole">
              <p:oleObj spid="_x0000_s25780" name="Equation" r:id="rId8" imgW="330200" imgH="279400" progId="Equation.DSMT4">
                <p:embed/>
              </p:oleObj>
            </a:graphicData>
          </a:graphic>
        </p:graphicFrame>
        <p:graphicFrame>
          <p:nvGraphicFramePr>
            <p:cNvPr id="31" name="Object 6"/>
            <p:cNvGraphicFramePr>
              <a:graphicFrameLocks noChangeAspect="1"/>
            </p:cNvGraphicFramePr>
            <p:nvPr/>
          </p:nvGraphicFramePr>
          <p:xfrm>
            <a:off x="6845300" y="2295525"/>
            <a:ext cx="406400" cy="447675"/>
          </p:xfrm>
          <a:graphic>
            <a:graphicData uri="http://schemas.openxmlformats.org/presentationml/2006/ole">
              <p:oleObj spid="_x0000_s25781" name="Equation" r:id="rId9" imgW="228501" imgH="253890" progId="Equation.DSMT4">
                <p:embed/>
              </p:oleObj>
            </a:graphicData>
          </a:graphic>
        </p:graphicFrame>
      </p:grpSp>
      <p:grpSp>
        <p:nvGrpSpPr>
          <p:cNvPr id="32" name="Group 31"/>
          <p:cNvGrpSpPr/>
          <p:nvPr/>
        </p:nvGrpSpPr>
        <p:grpSpPr>
          <a:xfrm>
            <a:off x="1365250" y="5403928"/>
            <a:ext cx="5713234" cy="493713"/>
            <a:chOff x="1968500" y="2975441"/>
            <a:chExt cx="5713234" cy="493713"/>
          </a:xfrm>
        </p:grpSpPr>
        <p:sp>
          <p:nvSpPr>
            <p:cNvPr id="33" name="TextBox 32"/>
            <p:cNvSpPr txBox="1"/>
            <p:nvPr/>
          </p:nvSpPr>
          <p:spPr>
            <a:xfrm>
              <a:off x="1968500" y="2984500"/>
              <a:ext cx="53206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entury Gothic" pitchFamily="34" charset="0"/>
                </a:rPr>
                <a:t>Then </a:t>
              </a:r>
              <a:r>
                <a:rPr lang="en-US" sz="2400" dirty="0" err="1" smtClean="0">
                  <a:latin typeface="Century Gothic" pitchFamily="34" charset="0"/>
                </a:rPr>
                <a:t>recompute</a:t>
              </a:r>
              <a:r>
                <a:rPr lang="en-US" sz="2400" dirty="0" smtClean="0">
                  <a:latin typeface="Century Gothic" pitchFamily="34" charset="0"/>
                </a:rPr>
                <a:t>        using </a:t>
              </a:r>
              <a:r>
                <a:rPr lang="en-US" sz="2400" i="1" dirty="0" smtClean="0">
                  <a:latin typeface="Century Gothic" pitchFamily="34" charset="0"/>
                </a:rPr>
                <a:t>q</a:t>
              </a:r>
              <a:r>
                <a:rPr lang="el-GR" sz="2400" baseline="-25000" dirty="0" smtClean="0">
                  <a:latin typeface="Century Gothic" pitchFamily="34" charset="0"/>
                  <a:sym typeface="Symbol"/>
                </a:rPr>
                <a:t></a:t>
              </a:r>
              <a:r>
                <a:rPr lang="en-US" sz="2400" baseline="-25000" dirty="0" smtClean="0">
                  <a:latin typeface="Century Gothic" pitchFamily="34" charset="0"/>
                  <a:sym typeface="Symbol"/>
                </a:rPr>
                <a:t> </a:t>
              </a:r>
              <a:r>
                <a:rPr lang="en-US" sz="2400" dirty="0" smtClean="0">
                  <a:latin typeface="Century Gothic" pitchFamily="34" charset="0"/>
                </a:rPr>
                <a:t>and</a:t>
              </a:r>
              <a:r>
                <a:rPr lang="en-US" sz="2400" i="1" dirty="0" smtClean="0">
                  <a:latin typeface="Century Gothic" pitchFamily="34" charset="0"/>
                </a:rPr>
                <a:t> </a:t>
              </a:r>
              <a:endParaRPr lang="en-US" sz="2400" dirty="0" smtClean="0">
                <a:latin typeface="Century Gothic" pitchFamily="34" charset="0"/>
              </a:endParaRPr>
            </a:p>
          </p:txBody>
        </p:sp>
        <p:graphicFrame>
          <p:nvGraphicFramePr>
            <p:cNvPr id="34" name="Object 9"/>
            <p:cNvGraphicFramePr>
              <a:graphicFrameLocks noChangeAspect="1"/>
            </p:cNvGraphicFramePr>
            <p:nvPr/>
          </p:nvGraphicFramePr>
          <p:xfrm>
            <a:off x="4648200" y="2994025"/>
            <a:ext cx="406400" cy="447675"/>
          </p:xfrm>
          <a:graphic>
            <a:graphicData uri="http://schemas.openxmlformats.org/presentationml/2006/ole">
              <p:oleObj spid="_x0000_s25782" name="Equation" r:id="rId10" imgW="228501" imgH="253890" progId="Equation.DSMT4">
                <p:embed/>
              </p:oleObj>
            </a:graphicData>
          </a:graphic>
        </p:graphicFrame>
        <p:graphicFrame>
          <p:nvGraphicFramePr>
            <p:cNvPr id="35" name="Object 7"/>
            <p:cNvGraphicFramePr>
              <a:graphicFrameLocks noChangeAspect="1"/>
            </p:cNvGraphicFramePr>
            <p:nvPr/>
          </p:nvGraphicFramePr>
          <p:xfrm>
            <a:off x="7099121" y="2975441"/>
            <a:ext cx="582613" cy="493713"/>
          </p:xfrm>
          <a:graphic>
            <a:graphicData uri="http://schemas.openxmlformats.org/presentationml/2006/ole">
              <p:oleObj spid="_x0000_s25783" name="Equation" r:id="rId11" imgW="330200" imgH="279400" progId="Equation.DSMT4">
                <p:embed/>
              </p:oleObj>
            </a:graphicData>
          </a:graphic>
        </p:graphicFrame>
      </p:grpSp>
      <p:sp>
        <p:nvSpPr>
          <p:cNvPr id="36" name="TextBox 35"/>
          <p:cNvSpPr txBox="1"/>
          <p:nvPr/>
        </p:nvSpPr>
        <p:spPr>
          <a:xfrm>
            <a:off x="636630" y="6028005"/>
            <a:ext cx="323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itchFamily="34" charset="0"/>
              </a:rPr>
              <a:t>Converges very fast!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1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1402" y="757754"/>
            <a:ext cx="7121195" cy="5342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Process of </a:t>
            </a:r>
            <a:r>
              <a:rPr lang="en-US" sz="3600" dirty="0" err="1" smtClean="0"/>
              <a:t>variational</a:t>
            </a:r>
            <a:r>
              <a:rPr lang="en-US" sz="3600" dirty="0" smtClean="0"/>
              <a:t> inference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Closed-form expression for log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,</a:t>
            </a:r>
            <a:r>
              <a:rPr lang="en-US" b="1" dirty="0" smtClean="0"/>
              <a:t>Z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magic equation for factorized </a:t>
            </a:r>
            <a:r>
              <a:rPr lang="en-US" dirty="0" err="1" smtClean="0"/>
              <a:t>variational</a:t>
            </a:r>
            <a:r>
              <a:rPr lang="en-US" dirty="0" smtClean="0"/>
              <a:t> approximations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i="1" baseline="-25000" dirty="0" smtClean="0"/>
              <a:t>i</a:t>
            </a:r>
            <a:r>
              <a:rPr lang="en-US" dirty="0" smtClean="0"/>
              <a:t>(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i</a:t>
            </a:r>
            <a:r>
              <a:rPr lang="en-US" dirty="0" smtClean="0"/>
              <a:t>) in terms of each other’s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Solve directly or iterate to compute each individual 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dirty="0" smtClean="0"/>
              <a:t>(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381000"/>
            <a:ext cx="1717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entury Gothic" pitchFamily="34" charset="0"/>
              </a:rPr>
              <a:t>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125" y="1828800"/>
            <a:ext cx="59618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Century Gothic" pitchFamily="34" charset="0"/>
              </a:rPr>
              <a:t>1. Deriving the magic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25" y="2692400"/>
            <a:ext cx="60388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Century Gothic" pitchFamily="34" charset="0"/>
              </a:rPr>
              <a:t>2</a:t>
            </a:r>
            <a:r>
              <a:rPr lang="en-US" sz="3000" dirty="0" smtClean="0">
                <a:solidFill>
                  <a:schemeClr val="bg1">
                    <a:lumMod val="75000"/>
                  </a:schemeClr>
                </a:solidFill>
                <a:latin typeface="Century Gothic" pitchFamily="34" charset="0"/>
              </a:rPr>
              <a:t>. Worked example 1: Gaussian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66800" y="1295400"/>
            <a:ext cx="701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00125" y="3543300"/>
            <a:ext cx="71112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entury Gothic" pitchFamily="34" charset="0"/>
              </a:rPr>
              <a:t>3. Worked example 2: Categorization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125" y="4406900"/>
            <a:ext cx="60308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entury Gothic" pitchFamily="34" charset="0"/>
              </a:rPr>
              <a:t>4</a:t>
            </a:r>
            <a:r>
              <a:rPr lang="en-US" sz="3000" dirty="0" smtClean="0">
                <a:latin typeface="Century Gothic" pitchFamily="34" charset="0"/>
              </a:rPr>
              <a:t>. Relation to population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66864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Century Gothic" pitchFamily="34" charset="0"/>
              </a:rPr>
              <a:t>Worked example 2: Categorization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706637" y="2103743"/>
            <a:ext cx="4118662" cy="1209953"/>
            <a:chOff x="4706637" y="2103743"/>
            <a:chExt cx="4118662" cy="1209953"/>
          </a:xfrm>
        </p:grpSpPr>
        <p:pic>
          <p:nvPicPr>
            <p:cNvPr id="10" name="Picture 29" descr="prime_examples_crop.bmp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0739" b="50436"/>
            <a:stretch>
              <a:fillRect/>
            </a:stretch>
          </p:blipFill>
          <p:spPr bwMode="auto">
            <a:xfrm>
              <a:off x="4706637" y="2480757"/>
              <a:ext cx="4114279" cy="8329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30"/>
            <p:cNvSpPr txBox="1">
              <a:spLocks noChangeArrowheads="1"/>
            </p:cNvSpPr>
            <p:nvPr/>
          </p:nvSpPr>
          <p:spPr bwMode="auto">
            <a:xfrm>
              <a:off x="5082114" y="2103743"/>
              <a:ext cx="37431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entury Gothic" pitchFamily="34" charset="0"/>
                </a:rPr>
                <a:t>Examples of </a:t>
              </a:r>
              <a:r>
                <a:rPr lang="en-US" dirty="0" smtClean="0">
                  <a:latin typeface="Century Gothic" pitchFamily="34" charset="0"/>
                </a:rPr>
                <a:t>Category </a:t>
              </a:r>
              <a:r>
                <a:rPr lang="en-US" dirty="0">
                  <a:latin typeface="Century Gothic" pitchFamily="34" charset="0"/>
                </a:rPr>
                <a:t>0</a:t>
              </a:r>
              <a:r>
                <a:rPr lang="en-US" dirty="0" smtClean="0">
                  <a:latin typeface="Century Gothic" pitchFamily="34" charset="0"/>
                </a:rPr>
                <a:t> </a:t>
              </a:r>
              <a:r>
                <a:rPr lang="en-US" dirty="0">
                  <a:latin typeface="Century Gothic" pitchFamily="34" charset="0"/>
                </a:rPr>
                <a:t>stimuli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08830" y="3634879"/>
            <a:ext cx="4116470" cy="1122275"/>
            <a:chOff x="4708830" y="3634879"/>
            <a:chExt cx="4116470" cy="1122275"/>
          </a:xfrm>
        </p:grpSpPr>
        <p:pic>
          <p:nvPicPr>
            <p:cNvPr id="13" name="Picture 27" descr="prime_examples_crop.bmp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63799"/>
            <a:stretch>
              <a:fillRect/>
            </a:stretch>
          </p:blipFill>
          <p:spPr bwMode="auto">
            <a:xfrm>
              <a:off x="4708830" y="3981206"/>
              <a:ext cx="4116470" cy="7759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31"/>
            <p:cNvSpPr txBox="1">
              <a:spLocks noChangeArrowheads="1"/>
            </p:cNvSpPr>
            <p:nvPr/>
          </p:nvSpPr>
          <p:spPr bwMode="auto">
            <a:xfrm>
              <a:off x="5096396" y="3634879"/>
              <a:ext cx="37245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entury Gothic" pitchFamily="34" charset="0"/>
                </a:rPr>
                <a:t>Examples of </a:t>
              </a:r>
              <a:r>
                <a:rPr lang="en-US" dirty="0" smtClean="0">
                  <a:latin typeface="Century Gothic" pitchFamily="34" charset="0"/>
                </a:rPr>
                <a:t>Category </a:t>
              </a:r>
              <a:r>
                <a:rPr lang="en-US" dirty="0">
                  <a:latin typeface="Century Gothic" pitchFamily="34" charset="0"/>
                </a:rPr>
                <a:t>1</a:t>
              </a:r>
              <a:r>
                <a:rPr lang="en-US" dirty="0" smtClean="0">
                  <a:latin typeface="Century Gothic" pitchFamily="34" charset="0"/>
                </a:rPr>
                <a:t> </a:t>
              </a:r>
              <a:r>
                <a:rPr lang="en-US" dirty="0">
                  <a:latin typeface="Century Gothic" pitchFamily="34" charset="0"/>
                </a:rPr>
                <a:t>stimuli</a:t>
              </a:r>
            </a:p>
          </p:txBody>
        </p:sp>
      </p:grpSp>
      <p:sp>
        <p:nvSpPr>
          <p:cNvPr id="15" name="TextBox 90"/>
          <p:cNvSpPr txBox="1">
            <a:spLocks noChangeArrowheads="1"/>
          </p:cNvSpPr>
          <p:nvPr/>
        </p:nvSpPr>
        <p:spPr bwMode="auto">
          <a:xfrm>
            <a:off x="1201488" y="4654408"/>
            <a:ext cx="1771638" cy="36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Century Gothic" pitchFamily="34" charset="0"/>
              </a:rPr>
              <a:t>Orientation (</a:t>
            </a:r>
            <a:r>
              <a:rPr lang="en-US" dirty="0">
                <a:latin typeface="Century Gothic" pitchFamily="34" charset="0"/>
                <a:sym typeface="Symbol" pitchFamily="18" charset="2"/>
              </a:rPr>
              <a:t>)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02462" y="4253340"/>
            <a:ext cx="385869" cy="32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entury Gothic" pitchFamily="34" charset="0"/>
              </a:rPr>
              <a:t>-40</a:t>
            </a:r>
            <a:endParaRPr lang="en-US">
              <a:latin typeface="Century Gothic" pitchFamily="34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1328433" y="4253340"/>
            <a:ext cx="385869" cy="32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entury Gothic" pitchFamily="34" charset="0"/>
              </a:rPr>
              <a:t>-20</a:t>
            </a:r>
            <a:endParaRPr lang="en-US">
              <a:latin typeface="Century Gothic" pitchFamily="34" charset="0"/>
            </a:endParaRP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027333" y="4253340"/>
            <a:ext cx="148410" cy="32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entury Gothic" pitchFamily="34" charset="0"/>
              </a:rPr>
              <a:t>0</a:t>
            </a:r>
            <a:endParaRPr lang="en-US">
              <a:latin typeface="Century Gothic" pitchFamily="34" charset="0"/>
            </a:endParaRP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2568521" y="4253340"/>
            <a:ext cx="296821" cy="32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entury Gothic" pitchFamily="34" charset="0"/>
              </a:rPr>
              <a:t>20</a:t>
            </a:r>
            <a:endParaRPr lang="en-US">
              <a:latin typeface="Century Gothic" pitchFamily="34" charset="0"/>
            </a:endParaRPr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3141725" y="4253340"/>
            <a:ext cx="296821" cy="320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entury Gothic" pitchFamily="34" charset="0"/>
              </a:rPr>
              <a:t>40</a:t>
            </a:r>
            <a:endParaRPr lang="en-US">
              <a:latin typeface="Century Gothic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893743" y="2361007"/>
            <a:ext cx="2358506" cy="1860821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893743" y="4221828"/>
            <a:ext cx="235850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V="1">
            <a:off x="893743" y="2361007"/>
            <a:ext cx="797" cy="186082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 flipV="1">
            <a:off x="893743" y="2361007"/>
            <a:ext cx="797" cy="186082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V="1">
            <a:off x="893743" y="4194696"/>
            <a:ext cx="797" cy="2713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893743" y="2361007"/>
            <a:ext cx="797" cy="2154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 flipV="1">
            <a:off x="1187160" y="4194696"/>
            <a:ext cx="797" cy="2713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 flipV="1">
            <a:off x="1480579" y="4194696"/>
            <a:ext cx="797" cy="2713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V="1">
            <a:off x="1773996" y="4194696"/>
            <a:ext cx="797" cy="2713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V="1">
            <a:off x="2072996" y="4194696"/>
            <a:ext cx="797" cy="2713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V="1">
            <a:off x="2366413" y="4194696"/>
            <a:ext cx="797" cy="2713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2659832" y="4194696"/>
            <a:ext cx="797" cy="2713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 flipV="1">
            <a:off x="2953249" y="4194696"/>
            <a:ext cx="797" cy="2713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>
            <a:off x="893743" y="4221828"/>
            <a:ext cx="2232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893743" y="4031916"/>
            <a:ext cx="2232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7" name="Line 47"/>
          <p:cNvSpPr>
            <a:spLocks noChangeShapeType="1"/>
          </p:cNvSpPr>
          <p:nvPr/>
        </p:nvSpPr>
        <p:spPr bwMode="auto">
          <a:xfrm>
            <a:off x="893743" y="3846791"/>
            <a:ext cx="2232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8" name="Line 50"/>
          <p:cNvSpPr>
            <a:spLocks noChangeShapeType="1"/>
          </p:cNvSpPr>
          <p:nvPr/>
        </p:nvSpPr>
        <p:spPr bwMode="auto">
          <a:xfrm>
            <a:off x="893743" y="3661667"/>
            <a:ext cx="2232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39" name="Line 53"/>
          <p:cNvSpPr>
            <a:spLocks noChangeShapeType="1"/>
          </p:cNvSpPr>
          <p:nvPr/>
        </p:nvSpPr>
        <p:spPr bwMode="auto">
          <a:xfrm>
            <a:off x="893743" y="3476542"/>
            <a:ext cx="2232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40" name="Line 56"/>
          <p:cNvSpPr>
            <a:spLocks noChangeShapeType="1"/>
          </p:cNvSpPr>
          <p:nvPr/>
        </p:nvSpPr>
        <p:spPr bwMode="auto">
          <a:xfrm>
            <a:off x="893743" y="3291418"/>
            <a:ext cx="2232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41" name="Line 62"/>
          <p:cNvSpPr>
            <a:spLocks noChangeShapeType="1"/>
          </p:cNvSpPr>
          <p:nvPr/>
        </p:nvSpPr>
        <p:spPr bwMode="auto">
          <a:xfrm>
            <a:off x="893743" y="2916380"/>
            <a:ext cx="2232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42" name="Line 65"/>
          <p:cNvSpPr>
            <a:spLocks noChangeShapeType="1"/>
          </p:cNvSpPr>
          <p:nvPr/>
        </p:nvSpPr>
        <p:spPr bwMode="auto">
          <a:xfrm>
            <a:off x="893743" y="2731256"/>
            <a:ext cx="2232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43" name="Line 68"/>
          <p:cNvSpPr>
            <a:spLocks noChangeShapeType="1"/>
          </p:cNvSpPr>
          <p:nvPr/>
        </p:nvSpPr>
        <p:spPr bwMode="auto">
          <a:xfrm>
            <a:off x="893743" y="2546131"/>
            <a:ext cx="2232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44" name="Line 71"/>
          <p:cNvSpPr>
            <a:spLocks noChangeShapeType="1"/>
          </p:cNvSpPr>
          <p:nvPr/>
        </p:nvSpPr>
        <p:spPr bwMode="auto">
          <a:xfrm>
            <a:off x="893743" y="2361007"/>
            <a:ext cx="22326" cy="7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grpSp>
        <p:nvGrpSpPr>
          <p:cNvPr id="45" name="Group 173"/>
          <p:cNvGrpSpPr>
            <a:grpSpLocks/>
          </p:cNvGrpSpPr>
          <p:nvPr/>
        </p:nvGrpSpPr>
        <p:grpSpPr bwMode="auto">
          <a:xfrm>
            <a:off x="893745" y="2361079"/>
            <a:ext cx="2250071" cy="1860991"/>
            <a:chOff x="2332038" y="1501775"/>
            <a:chExt cx="4479925" cy="3702051"/>
          </a:xfrm>
        </p:grpSpPr>
        <p:sp>
          <p:nvSpPr>
            <p:cNvPr id="46" name="Freeform 78"/>
            <p:cNvSpPr>
              <a:spLocks/>
            </p:cNvSpPr>
            <p:nvPr/>
          </p:nvSpPr>
          <p:spPr bwMode="auto">
            <a:xfrm>
              <a:off x="2332038" y="5194300"/>
              <a:ext cx="1374775" cy="9525"/>
            </a:xfrm>
            <a:custGeom>
              <a:avLst/>
              <a:gdLst>
                <a:gd name="T0" fmla="*/ 2147483647 w 866"/>
                <a:gd name="T1" fmla="*/ 2147483647 h 6"/>
                <a:gd name="T2" fmla="*/ 2147483647 w 866"/>
                <a:gd name="T3" fmla="*/ 2147483647 h 6"/>
                <a:gd name="T4" fmla="*/ 2147483647 w 866"/>
                <a:gd name="T5" fmla="*/ 2147483647 h 6"/>
                <a:gd name="T6" fmla="*/ 2147483647 w 866"/>
                <a:gd name="T7" fmla="*/ 2147483647 h 6"/>
                <a:gd name="T8" fmla="*/ 2147483647 w 866"/>
                <a:gd name="T9" fmla="*/ 2147483647 h 6"/>
                <a:gd name="T10" fmla="*/ 2147483647 w 866"/>
                <a:gd name="T11" fmla="*/ 2147483647 h 6"/>
                <a:gd name="T12" fmla="*/ 2147483647 w 866"/>
                <a:gd name="T13" fmla="*/ 2147483647 h 6"/>
                <a:gd name="T14" fmla="*/ 2147483647 w 866"/>
                <a:gd name="T15" fmla="*/ 2147483647 h 6"/>
                <a:gd name="T16" fmla="*/ 2147483647 w 866"/>
                <a:gd name="T17" fmla="*/ 2147483647 h 6"/>
                <a:gd name="T18" fmla="*/ 2147483647 w 866"/>
                <a:gd name="T19" fmla="*/ 2147483647 h 6"/>
                <a:gd name="T20" fmla="*/ 2147483647 w 866"/>
                <a:gd name="T21" fmla="*/ 0 h 6"/>
                <a:gd name="T22" fmla="*/ 2147483647 w 866"/>
                <a:gd name="T23" fmla="*/ 0 h 6"/>
                <a:gd name="T24" fmla="*/ 2147483647 w 866"/>
                <a:gd name="T25" fmla="*/ 0 h 6"/>
                <a:gd name="T26" fmla="*/ 2147483647 w 866"/>
                <a:gd name="T27" fmla="*/ 0 h 6"/>
                <a:gd name="T28" fmla="*/ 2147483647 w 866"/>
                <a:gd name="T29" fmla="*/ 0 h 6"/>
                <a:gd name="T30" fmla="*/ 2147483647 w 866"/>
                <a:gd name="T31" fmla="*/ 0 h 6"/>
                <a:gd name="T32" fmla="*/ 2147483647 w 866"/>
                <a:gd name="T33" fmla="*/ 0 h 6"/>
                <a:gd name="T34" fmla="*/ 2147483647 w 866"/>
                <a:gd name="T35" fmla="*/ 0 h 6"/>
                <a:gd name="T36" fmla="*/ 2147483647 w 866"/>
                <a:gd name="T37" fmla="*/ 0 h 6"/>
                <a:gd name="T38" fmla="*/ 2147483647 w 866"/>
                <a:gd name="T39" fmla="*/ 0 h 6"/>
                <a:gd name="T40" fmla="*/ 2147483647 w 866"/>
                <a:gd name="T41" fmla="*/ 0 h 6"/>
                <a:gd name="T42" fmla="*/ 2147483647 w 866"/>
                <a:gd name="T43" fmla="*/ 0 h 6"/>
                <a:gd name="T44" fmla="*/ 2147483647 w 866"/>
                <a:gd name="T45" fmla="*/ 0 h 6"/>
                <a:gd name="T46" fmla="*/ 2147483647 w 866"/>
                <a:gd name="T47" fmla="*/ 0 h 6"/>
                <a:gd name="T48" fmla="*/ 2147483647 w 866"/>
                <a:gd name="T49" fmla="*/ 0 h 6"/>
                <a:gd name="T50" fmla="*/ 2147483647 w 866"/>
                <a:gd name="T51" fmla="*/ 0 h 6"/>
                <a:gd name="T52" fmla="*/ 2147483647 w 866"/>
                <a:gd name="T53" fmla="*/ 0 h 6"/>
                <a:gd name="T54" fmla="*/ 2147483647 w 866"/>
                <a:gd name="T55" fmla="*/ 0 h 6"/>
                <a:gd name="T56" fmla="*/ 2147483647 w 866"/>
                <a:gd name="T57" fmla="*/ 0 h 6"/>
                <a:gd name="T58" fmla="*/ 2147483647 w 866"/>
                <a:gd name="T59" fmla="*/ 0 h 6"/>
                <a:gd name="T60" fmla="*/ 2147483647 w 866"/>
                <a:gd name="T61" fmla="*/ 0 h 6"/>
                <a:gd name="T62" fmla="*/ 2147483647 w 866"/>
                <a:gd name="T63" fmla="*/ 0 h 6"/>
                <a:gd name="T64" fmla="*/ 2147483647 w 866"/>
                <a:gd name="T65" fmla="*/ 0 h 6"/>
                <a:gd name="T66" fmla="*/ 2147483647 w 866"/>
                <a:gd name="T67" fmla="*/ 0 h 6"/>
                <a:gd name="T68" fmla="*/ 2147483647 w 866"/>
                <a:gd name="T69" fmla="*/ 0 h 6"/>
                <a:gd name="T70" fmla="*/ 2147483647 w 866"/>
                <a:gd name="T71" fmla="*/ 0 h 6"/>
                <a:gd name="T72" fmla="*/ 2147483647 w 866"/>
                <a:gd name="T73" fmla="*/ 0 h 6"/>
                <a:gd name="T74" fmla="*/ 2147483647 w 866"/>
                <a:gd name="T75" fmla="*/ 0 h 6"/>
                <a:gd name="T76" fmla="*/ 2147483647 w 866"/>
                <a:gd name="T77" fmla="*/ 0 h 6"/>
                <a:gd name="T78" fmla="*/ 2147483647 w 866"/>
                <a:gd name="T79" fmla="*/ 0 h 6"/>
                <a:gd name="T80" fmla="*/ 2147483647 w 866"/>
                <a:gd name="T81" fmla="*/ 0 h 6"/>
                <a:gd name="T82" fmla="*/ 2147483647 w 866"/>
                <a:gd name="T83" fmla="*/ 0 h 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66"/>
                <a:gd name="T127" fmla="*/ 0 h 6"/>
                <a:gd name="T128" fmla="*/ 866 w 866"/>
                <a:gd name="T129" fmla="*/ 6 h 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66" h="6">
                  <a:moveTo>
                    <a:pt x="0" y="6"/>
                  </a:moveTo>
                  <a:lnTo>
                    <a:pt x="7" y="6"/>
                  </a:lnTo>
                  <a:lnTo>
                    <a:pt x="14" y="6"/>
                  </a:lnTo>
                  <a:lnTo>
                    <a:pt x="21" y="6"/>
                  </a:lnTo>
                  <a:lnTo>
                    <a:pt x="28" y="6"/>
                  </a:lnTo>
                  <a:lnTo>
                    <a:pt x="35" y="6"/>
                  </a:lnTo>
                  <a:lnTo>
                    <a:pt x="41" y="6"/>
                  </a:lnTo>
                  <a:lnTo>
                    <a:pt x="48" y="6"/>
                  </a:lnTo>
                  <a:lnTo>
                    <a:pt x="55" y="6"/>
                  </a:lnTo>
                  <a:lnTo>
                    <a:pt x="62" y="6"/>
                  </a:lnTo>
                  <a:lnTo>
                    <a:pt x="69" y="6"/>
                  </a:lnTo>
                  <a:lnTo>
                    <a:pt x="75" y="6"/>
                  </a:lnTo>
                  <a:lnTo>
                    <a:pt x="82" y="6"/>
                  </a:lnTo>
                  <a:lnTo>
                    <a:pt x="89" y="6"/>
                  </a:lnTo>
                  <a:lnTo>
                    <a:pt x="96" y="6"/>
                  </a:lnTo>
                  <a:lnTo>
                    <a:pt x="103" y="6"/>
                  </a:lnTo>
                  <a:lnTo>
                    <a:pt x="109" y="6"/>
                  </a:lnTo>
                  <a:lnTo>
                    <a:pt x="116" y="6"/>
                  </a:lnTo>
                  <a:lnTo>
                    <a:pt x="123" y="6"/>
                  </a:lnTo>
                  <a:lnTo>
                    <a:pt x="130" y="6"/>
                  </a:lnTo>
                  <a:lnTo>
                    <a:pt x="137" y="6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7" y="6"/>
                  </a:lnTo>
                  <a:lnTo>
                    <a:pt x="164" y="6"/>
                  </a:lnTo>
                  <a:lnTo>
                    <a:pt x="171" y="6"/>
                  </a:lnTo>
                  <a:lnTo>
                    <a:pt x="178" y="6"/>
                  </a:lnTo>
                  <a:lnTo>
                    <a:pt x="184" y="6"/>
                  </a:lnTo>
                  <a:lnTo>
                    <a:pt x="191" y="6"/>
                  </a:lnTo>
                  <a:lnTo>
                    <a:pt x="198" y="6"/>
                  </a:lnTo>
                  <a:lnTo>
                    <a:pt x="205" y="0"/>
                  </a:lnTo>
                  <a:lnTo>
                    <a:pt x="212" y="0"/>
                  </a:lnTo>
                  <a:lnTo>
                    <a:pt x="219" y="0"/>
                  </a:lnTo>
                  <a:lnTo>
                    <a:pt x="225" y="0"/>
                  </a:lnTo>
                  <a:lnTo>
                    <a:pt x="232" y="0"/>
                  </a:lnTo>
                  <a:lnTo>
                    <a:pt x="239" y="0"/>
                  </a:lnTo>
                  <a:lnTo>
                    <a:pt x="246" y="0"/>
                  </a:lnTo>
                  <a:lnTo>
                    <a:pt x="253" y="0"/>
                  </a:lnTo>
                  <a:lnTo>
                    <a:pt x="259" y="0"/>
                  </a:lnTo>
                  <a:lnTo>
                    <a:pt x="266" y="0"/>
                  </a:lnTo>
                  <a:lnTo>
                    <a:pt x="273" y="0"/>
                  </a:lnTo>
                  <a:lnTo>
                    <a:pt x="280" y="0"/>
                  </a:lnTo>
                  <a:lnTo>
                    <a:pt x="287" y="0"/>
                  </a:lnTo>
                  <a:lnTo>
                    <a:pt x="293" y="0"/>
                  </a:lnTo>
                  <a:lnTo>
                    <a:pt x="300" y="0"/>
                  </a:lnTo>
                  <a:lnTo>
                    <a:pt x="307" y="0"/>
                  </a:lnTo>
                  <a:lnTo>
                    <a:pt x="314" y="0"/>
                  </a:lnTo>
                  <a:lnTo>
                    <a:pt x="321" y="0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1" y="0"/>
                  </a:lnTo>
                  <a:lnTo>
                    <a:pt x="348" y="0"/>
                  </a:lnTo>
                  <a:lnTo>
                    <a:pt x="355" y="0"/>
                  </a:lnTo>
                  <a:lnTo>
                    <a:pt x="362" y="0"/>
                  </a:lnTo>
                  <a:lnTo>
                    <a:pt x="368" y="0"/>
                  </a:lnTo>
                  <a:lnTo>
                    <a:pt x="375" y="0"/>
                  </a:lnTo>
                  <a:lnTo>
                    <a:pt x="382" y="0"/>
                  </a:lnTo>
                  <a:lnTo>
                    <a:pt x="389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9" y="0"/>
                  </a:lnTo>
                  <a:lnTo>
                    <a:pt x="416" y="0"/>
                  </a:lnTo>
                  <a:lnTo>
                    <a:pt x="423" y="0"/>
                  </a:lnTo>
                  <a:lnTo>
                    <a:pt x="430" y="0"/>
                  </a:lnTo>
                  <a:lnTo>
                    <a:pt x="437" y="0"/>
                  </a:lnTo>
                  <a:lnTo>
                    <a:pt x="443" y="0"/>
                  </a:lnTo>
                  <a:lnTo>
                    <a:pt x="450" y="0"/>
                  </a:lnTo>
                  <a:lnTo>
                    <a:pt x="457" y="0"/>
                  </a:lnTo>
                  <a:lnTo>
                    <a:pt x="464" y="0"/>
                  </a:lnTo>
                  <a:lnTo>
                    <a:pt x="471" y="0"/>
                  </a:lnTo>
                  <a:lnTo>
                    <a:pt x="477" y="0"/>
                  </a:lnTo>
                  <a:lnTo>
                    <a:pt x="484" y="0"/>
                  </a:lnTo>
                  <a:lnTo>
                    <a:pt x="491" y="0"/>
                  </a:lnTo>
                  <a:lnTo>
                    <a:pt x="498" y="0"/>
                  </a:lnTo>
                  <a:lnTo>
                    <a:pt x="505" y="0"/>
                  </a:lnTo>
                  <a:lnTo>
                    <a:pt x="512" y="0"/>
                  </a:lnTo>
                  <a:lnTo>
                    <a:pt x="518" y="0"/>
                  </a:lnTo>
                  <a:lnTo>
                    <a:pt x="525" y="0"/>
                  </a:lnTo>
                  <a:lnTo>
                    <a:pt x="532" y="0"/>
                  </a:lnTo>
                  <a:lnTo>
                    <a:pt x="539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9" y="0"/>
                  </a:lnTo>
                  <a:lnTo>
                    <a:pt x="566" y="0"/>
                  </a:lnTo>
                  <a:lnTo>
                    <a:pt x="573" y="0"/>
                  </a:lnTo>
                  <a:lnTo>
                    <a:pt x="580" y="0"/>
                  </a:lnTo>
                  <a:lnTo>
                    <a:pt x="586" y="0"/>
                  </a:lnTo>
                  <a:lnTo>
                    <a:pt x="593" y="0"/>
                  </a:lnTo>
                  <a:lnTo>
                    <a:pt x="600" y="0"/>
                  </a:lnTo>
                  <a:lnTo>
                    <a:pt x="607" y="0"/>
                  </a:lnTo>
                  <a:lnTo>
                    <a:pt x="614" y="0"/>
                  </a:lnTo>
                  <a:lnTo>
                    <a:pt x="621" y="0"/>
                  </a:lnTo>
                  <a:lnTo>
                    <a:pt x="627" y="0"/>
                  </a:lnTo>
                  <a:lnTo>
                    <a:pt x="634" y="0"/>
                  </a:lnTo>
                  <a:lnTo>
                    <a:pt x="641" y="0"/>
                  </a:lnTo>
                  <a:lnTo>
                    <a:pt x="648" y="0"/>
                  </a:lnTo>
                  <a:lnTo>
                    <a:pt x="655" y="0"/>
                  </a:lnTo>
                  <a:lnTo>
                    <a:pt x="661" y="0"/>
                  </a:lnTo>
                  <a:lnTo>
                    <a:pt x="668" y="0"/>
                  </a:lnTo>
                  <a:lnTo>
                    <a:pt x="675" y="0"/>
                  </a:lnTo>
                  <a:lnTo>
                    <a:pt x="682" y="0"/>
                  </a:lnTo>
                  <a:lnTo>
                    <a:pt x="689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9" y="0"/>
                  </a:lnTo>
                  <a:lnTo>
                    <a:pt x="716" y="0"/>
                  </a:lnTo>
                  <a:lnTo>
                    <a:pt x="723" y="0"/>
                  </a:lnTo>
                  <a:lnTo>
                    <a:pt x="730" y="0"/>
                  </a:lnTo>
                  <a:lnTo>
                    <a:pt x="736" y="0"/>
                  </a:lnTo>
                  <a:lnTo>
                    <a:pt x="743" y="0"/>
                  </a:lnTo>
                  <a:lnTo>
                    <a:pt x="750" y="0"/>
                  </a:lnTo>
                  <a:lnTo>
                    <a:pt x="757" y="0"/>
                  </a:lnTo>
                  <a:lnTo>
                    <a:pt x="764" y="0"/>
                  </a:lnTo>
                  <a:lnTo>
                    <a:pt x="770" y="0"/>
                  </a:lnTo>
                  <a:lnTo>
                    <a:pt x="777" y="0"/>
                  </a:lnTo>
                  <a:lnTo>
                    <a:pt x="784" y="0"/>
                  </a:lnTo>
                  <a:lnTo>
                    <a:pt x="791" y="0"/>
                  </a:lnTo>
                  <a:lnTo>
                    <a:pt x="798" y="0"/>
                  </a:lnTo>
                  <a:lnTo>
                    <a:pt x="805" y="0"/>
                  </a:lnTo>
                  <a:lnTo>
                    <a:pt x="811" y="0"/>
                  </a:lnTo>
                  <a:lnTo>
                    <a:pt x="818" y="0"/>
                  </a:lnTo>
                  <a:lnTo>
                    <a:pt x="825" y="0"/>
                  </a:lnTo>
                  <a:lnTo>
                    <a:pt x="832" y="0"/>
                  </a:lnTo>
                  <a:lnTo>
                    <a:pt x="839" y="0"/>
                  </a:lnTo>
                  <a:lnTo>
                    <a:pt x="845" y="0"/>
                  </a:lnTo>
                  <a:lnTo>
                    <a:pt x="852" y="0"/>
                  </a:lnTo>
                  <a:lnTo>
                    <a:pt x="859" y="0"/>
                  </a:lnTo>
                  <a:lnTo>
                    <a:pt x="866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47" name="Freeform 79"/>
            <p:cNvSpPr>
              <a:spLocks/>
            </p:cNvSpPr>
            <p:nvPr/>
          </p:nvSpPr>
          <p:spPr bwMode="auto">
            <a:xfrm>
              <a:off x="3706813" y="1685925"/>
              <a:ext cx="896938" cy="3508375"/>
            </a:xfrm>
            <a:custGeom>
              <a:avLst/>
              <a:gdLst>
                <a:gd name="T0" fmla="*/ 2147483647 w 565"/>
                <a:gd name="T1" fmla="*/ 2147483647 h 2210"/>
                <a:gd name="T2" fmla="*/ 2147483647 w 565"/>
                <a:gd name="T3" fmla="*/ 2147483647 h 2210"/>
                <a:gd name="T4" fmla="*/ 2147483647 w 565"/>
                <a:gd name="T5" fmla="*/ 2147483647 h 2210"/>
                <a:gd name="T6" fmla="*/ 2147483647 w 565"/>
                <a:gd name="T7" fmla="*/ 2147483647 h 2210"/>
                <a:gd name="T8" fmla="*/ 2147483647 w 565"/>
                <a:gd name="T9" fmla="*/ 2147483647 h 2210"/>
                <a:gd name="T10" fmla="*/ 2147483647 w 565"/>
                <a:gd name="T11" fmla="*/ 2147483647 h 2210"/>
                <a:gd name="T12" fmla="*/ 2147483647 w 565"/>
                <a:gd name="T13" fmla="*/ 2147483647 h 2210"/>
                <a:gd name="T14" fmla="*/ 2147483647 w 565"/>
                <a:gd name="T15" fmla="*/ 2147483647 h 2210"/>
                <a:gd name="T16" fmla="*/ 2147483647 w 565"/>
                <a:gd name="T17" fmla="*/ 2147483647 h 2210"/>
                <a:gd name="T18" fmla="*/ 2147483647 w 565"/>
                <a:gd name="T19" fmla="*/ 2147483647 h 2210"/>
                <a:gd name="T20" fmla="*/ 2147483647 w 565"/>
                <a:gd name="T21" fmla="*/ 2147483647 h 2210"/>
                <a:gd name="T22" fmla="*/ 2147483647 w 565"/>
                <a:gd name="T23" fmla="*/ 2147483647 h 2210"/>
                <a:gd name="T24" fmla="*/ 2147483647 w 565"/>
                <a:gd name="T25" fmla="*/ 2147483647 h 2210"/>
                <a:gd name="T26" fmla="*/ 2147483647 w 565"/>
                <a:gd name="T27" fmla="*/ 2147483647 h 2210"/>
                <a:gd name="T28" fmla="*/ 2147483647 w 565"/>
                <a:gd name="T29" fmla="*/ 2147483647 h 2210"/>
                <a:gd name="T30" fmla="*/ 2147483647 w 565"/>
                <a:gd name="T31" fmla="*/ 2147483647 h 2210"/>
                <a:gd name="T32" fmla="*/ 2147483647 w 565"/>
                <a:gd name="T33" fmla="*/ 2147483647 h 2210"/>
                <a:gd name="T34" fmla="*/ 2147483647 w 565"/>
                <a:gd name="T35" fmla="*/ 2147483647 h 2210"/>
                <a:gd name="T36" fmla="*/ 2147483647 w 565"/>
                <a:gd name="T37" fmla="*/ 2147483647 h 2210"/>
                <a:gd name="T38" fmla="*/ 2147483647 w 565"/>
                <a:gd name="T39" fmla="*/ 2147483647 h 2210"/>
                <a:gd name="T40" fmla="*/ 2147483647 w 565"/>
                <a:gd name="T41" fmla="*/ 2147483647 h 2210"/>
                <a:gd name="T42" fmla="*/ 2147483647 w 565"/>
                <a:gd name="T43" fmla="*/ 2147483647 h 2210"/>
                <a:gd name="T44" fmla="*/ 2147483647 w 565"/>
                <a:gd name="T45" fmla="*/ 2147483647 h 2210"/>
                <a:gd name="T46" fmla="*/ 2147483647 w 565"/>
                <a:gd name="T47" fmla="*/ 2147483647 h 2210"/>
                <a:gd name="T48" fmla="*/ 2147483647 w 565"/>
                <a:gd name="T49" fmla="*/ 2147483647 h 2210"/>
                <a:gd name="T50" fmla="*/ 2147483647 w 565"/>
                <a:gd name="T51" fmla="*/ 2147483647 h 2210"/>
                <a:gd name="T52" fmla="*/ 2147483647 w 565"/>
                <a:gd name="T53" fmla="*/ 2147483647 h 2210"/>
                <a:gd name="T54" fmla="*/ 2147483647 w 565"/>
                <a:gd name="T55" fmla="*/ 2147483647 h 2210"/>
                <a:gd name="T56" fmla="*/ 2147483647 w 565"/>
                <a:gd name="T57" fmla="*/ 2147483647 h 2210"/>
                <a:gd name="T58" fmla="*/ 2147483647 w 565"/>
                <a:gd name="T59" fmla="*/ 2147483647 h 2210"/>
                <a:gd name="T60" fmla="*/ 2147483647 w 565"/>
                <a:gd name="T61" fmla="*/ 2147483647 h 2210"/>
                <a:gd name="T62" fmla="*/ 2147483647 w 565"/>
                <a:gd name="T63" fmla="*/ 2147483647 h 2210"/>
                <a:gd name="T64" fmla="*/ 2147483647 w 565"/>
                <a:gd name="T65" fmla="*/ 2147483647 h 2210"/>
                <a:gd name="T66" fmla="*/ 2147483647 w 565"/>
                <a:gd name="T67" fmla="*/ 2147483647 h 2210"/>
                <a:gd name="T68" fmla="*/ 2147483647 w 565"/>
                <a:gd name="T69" fmla="*/ 2147483647 h 2210"/>
                <a:gd name="T70" fmla="*/ 2147483647 w 565"/>
                <a:gd name="T71" fmla="*/ 2147483647 h 2210"/>
                <a:gd name="T72" fmla="*/ 2147483647 w 565"/>
                <a:gd name="T73" fmla="*/ 2147483647 h 2210"/>
                <a:gd name="T74" fmla="*/ 2147483647 w 565"/>
                <a:gd name="T75" fmla="*/ 2147483647 h 2210"/>
                <a:gd name="T76" fmla="*/ 2147483647 w 565"/>
                <a:gd name="T77" fmla="*/ 2147483647 h 2210"/>
                <a:gd name="T78" fmla="*/ 2147483647 w 565"/>
                <a:gd name="T79" fmla="*/ 2147483647 h 2210"/>
                <a:gd name="T80" fmla="*/ 2147483647 w 565"/>
                <a:gd name="T81" fmla="*/ 2147483647 h 2210"/>
                <a:gd name="T82" fmla="*/ 2147483647 w 565"/>
                <a:gd name="T83" fmla="*/ 2147483647 h 22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65"/>
                <a:gd name="T127" fmla="*/ 0 h 2210"/>
                <a:gd name="T128" fmla="*/ 565 w 565"/>
                <a:gd name="T129" fmla="*/ 2210 h 221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65" h="2210">
                  <a:moveTo>
                    <a:pt x="0" y="2210"/>
                  </a:moveTo>
                  <a:lnTo>
                    <a:pt x="7" y="2210"/>
                  </a:lnTo>
                  <a:lnTo>
                    <a:pt x="13" y="2210"/>
                  </a:lnTo>
                  <a:lnTo>
                    <a:pt x="20" y="2210"/>
                  </a:lnTo>
                  <a:lnTo>
                    <a:pt x="27" y="2210"/>
                  </a:lnTo>
                  <a:lnTo>
                    <a:pt x="34" y="2210"/>
                  </a:lnTo>
                  <a:lnTo>
                    <a:pt x="41" y="2210"/>
                  </a:lnTo>
                  <a:lnTo>
                    <a:pt x="48" y="2210"/>
                  </a:lnTo>
                  <a:lnTo>
                    <a:pt x="54" y="2210"/>
                  </a:lnTo>
                  <a:lnTo>
                    <a:pt x="61" y="2210"/>
                  </a:lnTo>
                  <a:lnTo>
                    <a:pt x="68" y="2210"/>
                  </a:lnTo>
                  <a:lnTo>
                    <a:pt x="75" y="2210"/>
                  </a:lnTo>
                  <a:lnTo>
                    <a:pt x="82" y="2210"/>
                  </a:lnTo>
                  <a:lnTo>
                    <a:pt x="88" y="2210"/>
                  </a:lnTo>
                  <a:lnTo>
                    <a:pt x="95" y="2210"/>
                  </a:lnTo>
                  <a:lnTo>
                    <a:pt x="102" y="2203"/>
                  </a:lnTo>
                  <a:lnTo>
                    <a:pt x="109" y="2203"/>
                  </a:lnTo>
                  <a:lnTo>
                    <a:pt x="116" y="2203"/>
                  </a:lnTo>
                  <a:lnTo>
                    <a:pt x="123" y="2203"/>
                  </a:lnTo>
                  <a:lnTo>
                    <a:pt x="129" y="2203"/>
                  </a:lnTo>
                  <a:lnTo>
                    <a:pt x="136" y="2196"/>
                  </a:lnTo>
                  <a:lnTo>
                    <a:pt x="143" y="2196"/>
                  </a:lnTo>
                  <a:lnTo>
                    <a:pt x="150" y="2196"/>
                  </a:lnTo>
                  <a:lnTo>
                    <a:pt x="157" y="2189"/>
                  </a:lnTo>
                  <a:lnTo>
                    <a:pt x="163" y="2189"/>
                  </a:lnTo>
                  <a:lnTo>
                    <a:pt x="170" y="2182"/>
                  </a:lnTo>
                  <a:lnTo>
                    <a:pt x="177" y="2175"/>
                  </a:lnTo>
                  <a:lnTo>
                    <a:pt x="184" y="2175"/>
                  </a:lnTo>
                  <a:lnTo>
                    <a:pt x="191" y="2169"/>
                  </a:lnTo>
                  <a:lnTo>
                    <a:pt x="197" y="2162"/>
                  </a:lnTo>
                  <a:lnTo>
                    <a:pt x="204" y="2155"/>
                  </a:lnTo>
                  <a:lnTo>
                    <a:pt x="211" y="2148"/>
                  </a:lnTo>
                  <a:lnTo>
                    <a:pt x="218" y="2141"/>
                  </a:lnTo>
                  <a:lnTo>
                    <a:pt x="232" y="2128"/>
                  </a:lnTo>
                  <a:lnTo>
                    <a:pt x="232" y="2121"/>
                  </a:lnTo>
                  <a:lnTo>
                    <a:pt x="245" y="2107"/>
                  </a:lnTo>
                  <a:lnTo>
                    <a:pt x="245" y="2094"/>
                  </a:lnTo>
                  <a:lnTo>
                    <a:pt x="259" y="2080"/>
                  </a:lnTo>
                  <a:lnTo>
                    <a:pt x="259" y="2066"/>
                  </a:lnTo>
                  <a:lnTo>
                    <a:pt x="266" y="2059"/>
                  </a:lnTo>
                  <a:lnTo>
                    <a:pt x="266" y="2053"/>
                  </a:lnTo>
                  <a:lnTo>
                    <a:pt x="272" y="2046"/>
                  </a:lnTo>
                  <a:lnTo>
                    <a:pt x="272" y="2032"/>
                  </a:lnTo>
                  <a:lnTo>
                    <a:pt x="279" y="2025"/>
                  </a:lnTo>
                  <a:lnTo>
                    <a:pt x="279" y="2012"/>
                  </a:lnTo>
                  <a:lnTo>
                    <a:pt x="286" y="2005"/>
                  </a:lnTo>
                  <a:lnTo>
                    <a:pt x="286" y="1991"/>
                  </a:lnTo>
                  <a:lnTo>
                    <a:pt x="293" y="1984"/>
                  </a:lnTo>
                  <a:lnTo>
                    <a:pt x="293" y="1964"/>
                  </a:lnTo>
                  <a:lnTo>
                    <a:pt x="300" y="1957"/>
                  </a:lnTo>
                  <a:lnTo>
                    <a:pt x="300" y="1944"/>
                  </a:lnTo>
                  <a:lnTo>
                    <a:pt x="307" y="1937"/>
                  </a:lnTo>
                  <a:lnTo>
                    <a:pt x="307" y="1916"/>
                  </a:lnTo>
                  <a:lnTo>
                    <a:pt x="313" y="1909"/>
                  </a:lnTo>
                  <a:lnTo>
                    <a:pt x="313" y="1889"/>
                  </a:lnTo>
                  <a:lnTo>
                    <a:pt x="320" y="1882"/>
                  </a:lnTo>
                  <a:lnTo>
                    <a:pt x="320" y="1855"/>
                  </a:lnTo>
                  <a:lnTo>
                    <a:pt x="327" y="1848"/>
                  </a:lnTo>
                  <a:lnTo>
                    <a:pt x="327" y="1821"/>
                  </a:lnTo>
                  <a:lnTo>
                    <a:pt x="334" y="1814"/>
                  </a:lnTo>
                  <a:lnTo>
                    <a:pt x="334" y="1787"/>
                  </a:lnTo>
                  <a:lnTo>
                    <a:pt x="341" y="1780"/>
                  </a:lnTo>
                  <a:lnTo>
                    <a:pt x="341" y="1753"/>
                  </a:lnTo>
                  <a:lnTo>
                    <a:pt x="347" y="1746"/>
                  </a:lnTo>
                  <a:lnTo>
                    <a:pt x="347" y="1712"/>
                  </a:lnTo>
                  <a:lnTo>
                    <a:pt x="354" y="1705"/>
                  </a:lnTo>
                  <a:lnTo>
                    <a:pt x="354" y="1671"/>
                  </a:lnTo>
                  <a:lnTo>
                    <a:pt x="361" y="1664"/>
                  </a:lnTo>
                  <a:lnTo>
                    <a:pt x="361" y="1623"/>
                  </a:lnTo>
                  <a:lnTo>
                    <a:pt x="368" y="1616"/>
                  </a:lnTo>
                  <a:lnTo>
                    <a:pt x="368" y="1582"/>
                  </a:lnTo>
                  <a:lnTo>
                    <a:pt x="375" y="1575"/>
                  </a:lnTo>
                  <a:lnTo>
                    <a:pt x="375" y="1534"/>
                  </a:lnTo>
                  <a:lnTo>
                    <a:pt x="381" y="1528"/>
                  </a:lnTo>
                  <a:lnTo>
                    <a:pt x="381" y="1480"/>
                  </a:lnTo>
                  <a:lnTo>
                    <a:pt x="388" y="1473"/>
                  </a:lnTo>
                  <a:lnTo>
                    <a:pt x="388" y="1432"/>
                  </a:lnTo>
                  <a:lnTo>
                    <a:pt x="395" y="1425"/>
                  </a:lnTo>
                  <a:lnTo>
                    <a:pt x="395" y="1378"/>
                  </a:lnTo>
                  <a:lnTo>
                    <a:pt x="402" y="1371"/>
                  </a:lnTo>
                  <a:lnTo>
                    <a:pt x="402" y="1316"/>
                  </a:lnTo>
                  <a:lnTo>
                    <a:pt x="409" y="1309"/>
                  </a:lnTo>
                  <a:lnTo>
                    <a:pt x="409" y="1262"/>
                  </a:lnTo>
                  <a:lnTo>
                    <a:pt x="416" y="1255"/>
                  </a:lnTo>
                  <a:lnTo>
                    <a:pt x="416" y="1207"/>
                  </a:lnTo>
                  <a:lnTo>
                    <a:pt x="422" y="1200"/>
                  </a:lnTo>
                  <a:lnTo>
                    <a:pt x="422" y="1139"/>
                  </a:lnTo>
                  <a:lnTo>
                    <a:pt x="429" y="1132"/>
                  </a:lnTo>
                  <a:lnTo>
                    <a:pt x="429" y="1078"/>
                  </a:lnTo>
                  <a:lnTo>
                    <a:pt x="436" y="1071"/>
                  </a:lnTo>
                  <a:lnTo>
                    <a:pt x="436" y="1016"/>
                  </a:lnTo>
                  <a:lnTo>
                    <a:pt x="443" y="1009"/>
                  </a:lnTo>
                  <a:lnTo>
                    <a:pt x="443" y="955"/>
                  </a:lnTo>
                  <a:lnTo>
                    <a:pt x="450" y="948"/>
                  </a:lnTo>
                  <a:lnTo>
                    <a:pt x="450" y="887"/>
                  </a:lnTo>
                  <a:lnTo>
                    <a:pt x="456" y="880"/>
                  </a:lnTo>
                  <a:lnTo>
                    <a:pt x="456" y="825"/>
                  </a:lnTo>
                  <a:lnTo>
                    <a:pt x="463" y="818"/>
                  </a:lnTo>
                  <a:lnTo>
                    <a:pt x="463" y="757"/>
                  </a:lnTo>
                  <a:lnTo>
                    <a:pt x="470" y="750"/>
                  </a:lnTo>
                  <a:lnTo>
                    <a:pt x="470" y="696"/>
                  </a:lnTo>
                  <a:lnTo>
                    <a:pt x="477" y="689"/>
                  </a:lnTo>
                  <a:lnTo>
                    <a:pt x="477" y="627"/>
                  </a:lnTo>
                  <a:lnTo>
                    <a:pt x="484" y="621"/>
                  </a:lnTo>
                  <a:lnTo>
                    <a:pt x="484" y="566"/>
                  </a:lnTo>
                  <a:lnTo>
                    <a:pt x="490" y="559"/>
                  </a:lnTo>
                  <a:lnTo>
                    <a:pt x="490" y="505"/>
                  </a:lnTo>
                  <a:lnTo>
                    <a:pt x="497" y="498"/>
                  </a:lnTo>
                  <a:lnTo>
                    <a:pt x="497" y="443"/>
                  </a:lnTo>
                  <a:lnTo>
                    <a:pt x="504" y="437"/>
                  </a:lnTo>
                  <a:lnTo>
                    <a:pt x="504" y="382"/>
                  </a:lnTo>
                  <a:lnTo>
                    <a:pt x="511" y="375"/>
                  </a:lnTo>
                  <a:lnTo>
                    <a:pt x="511" y="327"/>
                  </a:lnTo>
                  <a:lnTo>
                    <a:pt x="518" y="321"/>
                  </a:lnTo>
                  <a:lnTo>
                    <a:pt x="518" y="273"/>
                  </a:lnTo>
                  <a:lnTo>
                    <a:pt x="525" y="266"/>
                  </a:lnTo>
                  <a:lnTo>
                    <a:pt x="525" y="218"/>
                  </a:lnTo>
                  <a:lnTo>
                    <a:pt x="531" y="212"/>
                  </a:lnTo>
                  <a:lnTo>
                    <a:pt x="531" y="171"/>
                  </a:lnTo>
                  <a:lnTo>
                    <a:pt x="538" y="164"/>
                  </a:lnTo>
                  <a:lnTo>
                    <a:pt x="538" y="123"/>
                  </a:lnTo>
                  <a:lnTo>
                    <a:pt x="545" y="116"/>
                  </a:lnTo>
                  <a:lnTo>
                    <a:pt x="545" y="82"/>
                  </a:lnTo>
                  <a:lnTo>
                    <a:pt x="552" y="75"/>
                  </a:lnTo>
                  <a:lnTo>
                    <a:pt x="552" y="41"/>
                  </a:lnTo>
                  <a:lnTo>
                    <a:pt x="559" y="34"/>
                  </a:lnTo>
                  <a:lnTo>
                    <a:pt x="559" y="7"/>
                  </a:lnTo>
                  <a:lnTo>
                    <a:pt x="565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48" name="Freeform 80"/>
            <p:cNvSpPr>
              <a:spLocks/>
            </p:cNvSpPr>
            <p:nvPr/>
          </p:nvSpPr>
          <p:spPr bwMode="auto">
            <a:xfrm>
              <a:off x="4603750" y="1501775"/>
              <a:ext cx="833438" cy="3681413"/>
            </a:xfrm>
            <a:custGeom>
              <a:avLst/>
              <a:gdLst>
                <a:gd name="T0" fmla="*/ 2147483647 w 525"/>
                <a:gd name="T1" fmla="*/ 2147483647 h 2319"/>
                <a:gd name="T2" fmla="*/ 2147483647 w 525"/>
                <a:gd name="T3" fmla="*/ 2147483647 h 2319"/>
                <a:gd name="T4" fmla="*/ 2147483647 w 525"/>
                <a:gd name="T5" fmla="*/ 2147483647 h 2319"/>
                <a:gd name="T6" fmla="*/ 2147483647 w 525"/>
                <a:gd name="T7" fmla="*/ 2147483647 h 2319"/>
                <a:gd name="T8" fmla="*/ 2147483647 w 525"/>
                <a:gd name="T9" fmla="*/ 2147483647 h 2319"/>
                <a:gd name="T10" fmla="*/ 2147483647 w 525"/>
                <a:gd name="T11" fmla="*/ 2147483647 h 2319"/>
                <a:gd name="T12" fmla="*/ 2147483647 w 525"/>
                <a:gd name="T13" fmla="*/ 2147483647 h 2319"/>
                <a:gd name="T14" fmla="*/ 2147483647 w 525"/>
                <a:gd name="T15" fmla="*/ 2147483647 h 2319"/>
                <a:gd name="T16" fmla="*/ 2147483647 w 525"/>
                <a:gd name="T17" fmla="*/ 2147483647 h 2319"/>
                <a:gd name="T18" fmla="*/ 2147483647 w 525"/>
                <a:gd name="T19" fmla="*/ 2147483647 h 2319"/>
                <a:gd name="T20" fmla="*/ 2147483647 w 525"/>
                <a:gd name="T21" fmla="*/ 2147483647 h 2319"/>
                <a:gd name="T22" fmla="*/ 2147483647 w 525"/>
                <a:gd name="T23" fmla="*/ 2147483647 h 2319"/>
                <a:gd name="T24" fmla="*/ 2147483647 w 525"/>
                <a:gd name="T25" fmla="*/ 2147483647 h 2319"/>
                <a:gd name="T26" fmla="*/ 2147483647 w 525"/>
                <a:gd name="T27" fmla="*/ 2147483647 h 2319"/>
                <a:gd name="T28" fmla="*/ 2147483647 w 525"/>
                <a:gd name="T29" fmla="*/ 2147483647 h 2319"/>
                <a:gd name="T30" fmla="*/ 2147483647 w 525"/>
                <a:gd name="T31" fmla="*/ 2147483647 h 2319"/>
                <a:gd name="T32" fmla="*/ 2147483647 w 525"/>
                <a:gd name="T33" fmla="*/ 2147483647 h 2319"/>
                <a:gd name="T34" fmla="*/ 2147483647 w 525"/>
                <a:gd name="T35" fmla="*/ 2147483647 h 2319"/>
                <a:gd name="T36" fmla="*/ 2147483647 w 525"/>
                <a:gd name="T37" fmla="*/ 2147483647 h 2319"/>
                <a:gd name="T38" fmla="*/ 2147483647 w 525"/>
                <a:gd name="T39" fmla="*/ 2147483647 h 2319"/>
                <a:gd name="T40" fmla="*/ 2147483647 w 525"/>
                <a:gd name="T41" fmla="*/ 2147483647 h 2319"/>
                <a:gd name="T42" fmla="*/ 2147483647 w 525"/>
                <a:gd name="T43" fmla="*/ 2147483647 h 2319"/>
                <a:gd name="T44" fmla="*/ 2147483647 w 525"/>
                <a:gd name="T45" fmla="*/ 2147483647 h 2319"/>
                <a:gd name="T46" fmla="*/ 2147483647 w 525"/>
                <a:gd name="T47" fmla="*/ 2147483647 h 2319"/>
                <a:gd name="T48" fmla="*/ 2147483647 w 525"/>
                <a:gd name="T49" fmla="*/ 2147483647 h 2319"/>
                <a:gd name="T50" fmla="*/ 2147483647 w 525"/>
                <a:gd name="T51" fmla="*/ 2147483647 h 2319"/>
                <a:gd name="T52" fmla="*/ 2147483647 w 525"/>
                <a:gd name="T53" fmla="*/ 2147483647 h 2319"/>
                <a:gd name="T54" fmla="*/ 2147483647 w 525"/>
                <a:gd name="T55" fmla="*/ 2147483647 h 2319"/>
                <a:gd name="T56" fmla="*/ 2147483647 w 525"/>
                <a:gd name="T57" fmla="*/ 2147483647 h 2319"/>
                <a:gd name="T58" fmla="*/ 2147483647 w 525"/>
                <a:gd name="T59" fmla="*/ 2147483647 h 2319"/>
                <a:gd name="T60" fmla="*/ 2147483647 w 525"/>
                <a:gd name="T61" fmla="*/ 2147483647 h 2319"/>
                <a:gd name="T62" fmla="*/ 2147483647 w 525"/>
                <a:gd name="T63" fmla="*/ 2147483647 h 2319"/>
                <a:gd name="T64" fmla="*/ 2147483647 w 525"/>
                <a:gd name="T65" fmla="*/ 2147483647 h 2319"/>
                <a:gd name="T66" fmla="*/ 2147483647 w 525"/>
                <a:gd name="T67" fmla="*/ 2147483647 h 2319"/>
                <a:gd name="T68" fmla="*/ 2147483647 w 525"/>
                <a:gd name="T69" fmla="*/ 2147483647 h 2319"/>
                <a:gd name="T70" fmla="*/ 2147483647 w 525"/>
                <a:gd name="T71" fmla="*/ 2147483647 h 2319"/>
                <a:gd name="T72" fmla="*/ 2147483647 w 525"/>
                <a:gd name="T73" fmla="*/ 2147483647 h 2319"/>
                <a:gd name="T74" fmla="*/ 2147483647 w 525"/>
                <a:gd name="T75" fmla="*/ 2147483647 h 2319"/>
                <a:gd name="T76" fmla="*/ 2147483647 w 525"/>
                <a:gd name="T77" fmla="*/ 2147483647 h 2319"/>
                <a:gd name="T78" fmla="*/ 2147483647 w 525"/>
                <a:gd name="T79" fmla="*/ 2147483647 h 2319"/>
                <a:gd name="T80" fmla="*/ 2147483647 w 525"/>
                <a:gd name="T81" fmla="*/ 2147483647 h 2319"/>
                <a:gd name="T82" fmla="*/ 2147483647 w 525"/>
                <a:gd name="T83" fmla="*/ 2147483647 h 23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25"/>
                <a:gd name="T127" fmla="*/ 0 h 2319"/>
                <a:gd name="T128" fmla="*/ 525 w 525"/>
                <a:gd name="T129" fmla="*/ 2319 h 23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25" h="2319">
                  <a:moveTo>
                    <a:pt x="0" y="116"/>
                  </a:moveTo>
                  <a:lnTo>
                    <a:pt x="0" y="89"/>
                  </a:lnTo>
                  <a:lnTo>
                    <a:pt x="7" y="82"/>
                  </a:lnTo>
                  <a:lnTo>
                    <a:pt x="7" y="68"/>
                  </a:lnTo>
                  <a:lnTo>
                    <a:pt x="14" y="62"/>
                  </a:lnTo>
                  <a:lnTo>
                    <a:pt x="14" y="41"/>
                  </a:lnTo>
                  <a:lnTo>
                    <a:pt x="28" y="27"/>
                  </a:lnTo>
                  <a:lnTo>
                    <a:pt x="28" y="14"/>
                  </a:lnTo>
                  <a:lnTo>
                    <a:pt x="35" y="7"/>
                  </a:lnTo>
                  <a:lnTo>
                    <a:pt x="41" y="0"/>
                  </a:lnTo>
                  <a:lnTo>
                    <a:pt x="48" y="7"/>
                  </a:lnTo>
                  <a:lnTo>
                    <a:pt x="55" y="14"/>
                  </a:lnTo>
                  <a:lnTo>
                    <a:pt x="69" y="27"/>
                  </a:lnTo>
                  <a:lnTo>
                    <a:pt x="69" y="41"/>
                  </a:lnTo>
                  <a:lnTo>
                    <a:pt x="75" y="48"/>
                  </a:lnTo>
                  <a:lnTo>
                    <a:pt x="75" y="62"/>
                  </a:lnTo>
                  <a:lnTo>
                    <a:pt x="82" y="68"/>
                  </a:lnTo>
                  <a:lnTo>
                    <a:pt x="82" y="89"/>
                  </a:lnTo>
                  <a:lnTo>
                    <a:pt x="89" y="96"/>
                  </a:lnTo>
                  <a:lnTo>
                    <a:pt x="89" y="123"/>
                  </a:lnTo>
                  <a:lnTo>
                    <a:pt x="96" y="130"/>
                  </a:lnTo>
                  <a:lnTo>
                    <a:pt x="96" y="157"/>
                  </a:lnTo>
                  <a:lnTo>
                    <a:pt x="103" y="164"/>
                  </a:lnTo>
                  <a:lnTo>
                    <a:pt x="103" y="191"/>
                  </a:lnTo>
                  <a:lnTo>
                    <a:pt x="109" y="198"/>
                  </a:lnTo>
                  <a:lnTo>
                    <a:pt x="109" y="239"/>
                  </a:lnTo>
                  <a:lnTo>
                    <a:pt x="116" y="246"/>
                  </a:lnTo>
                  <a:lnTo>
                    <a:pt x="116" y="280"/>
                  </a:lnTo>
                  <a:lnTo>
                    <a:pt x="123" y="287"/>
                  </a:lnTo>
                  <a:lnTo>
                    <a:pt x="123" y="334"/>
                  </a:lnTo>
                  <a:lnTo>
                    <a:pt x="130" y="341"/>
                  </a:lnTo>
                  <a:lnTo>
                    <a:pt x="130" y="382"/>
                  </a:lnTo>
                  <a:lnTo>
                    <a:pt x="137" y="389"/>
                  </a:lnTo>
                  <a:lnTo>
                    <a:pt x="137" y="437"/>
                  </a:lnTo>
                  <a:lnTo>
                    <a:pt x="144" y="443"/>
                  </a:lnTo>
                  <a:lnTo>
                    <a:pt x="144" y="498"/>
                  </a:lnTo>
                  <a:lnTo>
                    <a:pt x="150" y="505"/>
                  </a:lnTo>
                  <a:lnTo>
                    <a:pt x="150" y="553"/>
                  </a:lnTo>
                  <a:lnTo>
                    <a:pt x="157" y="559"/>
                  </a:lnTo>
                  <a:lnTo>
                    <a:pt x="157" y="614"/>
                  </a:lnTo>
                  <a:lnTo>
                    <a:pt x="164" y="621"/>
                  </a:lnTo>
                  <a:lnTo>
                    <a:pt x="164" y="675"/>
                  </a:lnTo>
                  <a:lnTo>
                    <a:pt x="171" y="682"/>
                  </a:lnTo>
                  <a:lnTo>
                    <a:pt x="171" y="743"/>
                  </a:lnTo>
                  <a:lnTo>
                    <a:pt x="178" y="750"/>
                  </a:lnTo>
                  <a:lnTo>
                    <a:pt x="178" y="805"/>
                  </a:lnTo>
                  <a:lnTo>
                    <a:pt x="184" y="812"/>
                  </a:lnTo>
                  <a:lnTo>
                    <a:pt x="184" y="873"/>
                  </a:lnTo>
                  <a:lnTo>
                    <a:pt x="191" y="880"/>
                  </a:lnTo>
                  <a:lnTo>
                    <a:pt x="191" y="934"/>
                  </a:lnTo>
                  <a:lnTo>
                    <a:pt x="198" y="941"/>
                  </a:lnTo>
                  <a:lnTo>
                    <a:pt x="198" y="996"/>
                  </a:lnTo>
                  <a:lnTo>
                    <a:pt x="205" y="1003"/>
                  </a:lnTo>
                  <a:lnTo>
                    <a:pt x="205" y="1064"/>
                  </a:lnTo>
                  <a:lnTo>
                    <a:pt x="212" y="1071"/>
                  </a:lnTo>
                  <a:lnTo>
                    <a:pt x="212" y="1125"/>
                  </a:lnTo>
                  <a:lnTo>
                    <a:pt x="219" y="1132"/>
                  </a:lnTo>
                  <a:lnTo>
                    <a:pt x="219" y="1194"/>
                  </a:lnTo>
                  <a:lnTo>
                    <a:pt x="225" y="1200"/>
                  </a:lnTo>
                  <a:lnTo>
                    <a:pt x="225" y="1255"/>
                  </a:lnTo>
                  <a:lnTo>
                    <a:pt x="232" y="1262"/>
                  </a:lnTo>
                  <a:lnTo>
                    <a:pt x="232" y="1316"/>
                  </a:lnTo>
                  <a:lnTo>
                    <a:pt x="239" y="1323"/>
                  </a:lnTo>
                  <a:lnTo>
                    <a:pt x="239" y="1378"/>
                  </a:lnTo>
                  <a:lnTo>
                    <a:pt x="246" y="1384"/>
                  </a:lnTo>
                  <a:lnTo>
                    <a:pt x="246" y="1432"/>
                  </a:lnTo>
                  <a:lnTo>
                    <a:pt x="253" y="1439"/>
                  </a:lnTo>
                  <a:lnTo>
                    <a:pt x="253" y="1487"/>
                  </a:lnTo>
                  <a:lnTo>
                    <a:pt x="259" y="1494"/>
                  </a:lnTo>
                  <a:lnTo>
                    <a:pt x="259" y="1541"/>
                  </a:lnTo>
                  <a:lnTo>
                    <a:pt x="266" y="1548"/>
                  </a:lnTo>
                  <a:lnTo>
                    <a:pt x="266" y="1596"/>
                  </a:lnTo>
                  <a:lnTo>
                    <a:pt x="273" y="1603"/>
                  </a:lnTo>
                  <a:lnTo>
                    <a:pt x="273" y="1644"/>
                  </a:lnTo>
                  <a:lnTo>
                    <a:pt x="280" y="1650"/>
                  </a:lnTo>
                  <a:lnTo>
                    <a:pt x="280" y="1698"/>
                  </a:lnTo>
                  <a:lnTo>
                    <a:pt x="287" y="1705"/>
                  </a:lnTo>
                  <a:lnTo>
                    <a:pt x="287" y="1739"/>
                  </a:lnTo>
                  <a:lnTo>
                    <a:pt x="293" y="1746"/>
                  </a:lnTo>
                  <a:lnTo>
                    <a:pt x="293" y="1787"/>
                  </a:lnTo>
                  <a:lnTo>
                    <a:pt x="300" y="1794"/>
                  </a:lnTo>
                  <a:lnTo>
                    <a:pt x="300" y="1828"/>
                  </a:lnTo>
                  <a:lnTo>
                    <a:pt x="307" y="1835"/>
                  </a:lnTo>
                  <a:lnTo>
                    <a:pt x="307" y="1862"/>
                  </a:lnTo>
                  <a:lnTo>
                    <a:pt x="314" y="1869"/>
                  </a:lnTo>
                  <a:lnTo>
                    <a:pt x="314" y="1903"/>
                  </a:lnTo>
                  <a:lnTo>
                    <a:pt x="321" y="1910"/>
                  </a:lnTo>
                  <a:lnTo>
                    <a:pt x="321" y="1937"/>
                  </a:lnTo>
                  <a:lnTo>
                    <a:pt x="328" y="1944"/>
                  </a:lnTo>
                  <a:lnTo>
                    <a:pt x="328" y="1971"/>
                  </a:lnTo>
                  <a:lnTo>
                    <a:pt x="334" y="1978"/>
                  </a:lnTo>
                  <a:lnTo>
                    <a:pt x="334" y="1998"/>
                  </a:lnTo>
                  <a:lnTo>
                    <a:pt x="341" y="2005"/>
                  </a:lnTo>
                  <a:lnTo>
                    <a:pt x="341" y="2032"/>
                  </a:lnTo>
                  <a:lnTo>
                    <a:pt x="348" y="2039"/>
                  </a:lnTo>
                  <a:lnTo>
                    <a:pt x="348" y="2060"/>
                  </a:lnTo>
                  <a:lnTo>
                    <a:pt x="355" y="2066"/>
                  </a:lnTo>
                  <a:lnTo>
                    <a:pt x="355" y="2080"/>
                  </a:lnTo>
                  <a:lnTo>
                    <a:pt x="362" y="2087"/>
                  </a:lnTo>
                  <a:lnTo>
                    <a:pt x="362" y="2107"/>
                  </a:lnTo>
                  <a:lnTo>
                    <a:pt x="368" y="2114"/>
                  </a:lnTo>
                  <a:lnTo>
                    <a:pt x="368" y="2128"/>
                  </a:lnTo>
                  <a:lnTo>
                    <a:pt x="375" y="2135"/>
                  </a:lnTo>
                  <a:lnTo>
                    <a:pt x="375" y="2148"/>
                  </a:lnTo>
                  <a:lnTo>
                    <a:pt x="382" y="2155"/>
                  </a:lnTo>
                  <a:lnTo>
                    <a:pt x="382" y="2162"/>
                  </a:lnTo>
                  <a:lnTo>
                    <a:pt x="389" y="2169"/>
                  </a:lnTo>
                  <a:lnTo>
                    <a:pt x="389" y="2182"/>
                  </a:lnTo>
                  <a:lnTo>
                    <a:pt x="402" y="2196"/>
                  </a:lnTo>
                  <a:lnTo>
                    <a:pt x="402" y="2210"/>
                  </a:lnTo>
                  <a:lnTo>
                    <a:pt x="416" y="2223"/>
                  </a:lnTo>
                  <a:lnTo>
                    <a:pt x="416" y="2237"/>
                  </a:lnTo>
                  <a:lnTo>
                    <a:pt x="423" y="2244"/>
                  </a:lnTo>
                  <a:lnTo>
                    <a:pt x="437" y="2257"/>
                  </a:lnTo>
                  <a:lnTo>
                    <a:pt x="437" y="2264"/>
                  </a:lnTo>
                  <a:lnTo>
                    <a:pt x="443" y="2271"/>
                  </a:lnTo>
                  <a:lnTo>
                    <a:pt x="450" y="2278"/>
                  </a:lnTo>
                  <a:lnTo>
                    <a:pt x="457" y="2285"/>
                  </a:lnTo>
                  <a:lnTo>
                    <a:pt x="464" y="2291"/>
                  </a:lnTo>
                  <a:lnTo>
                    <a:pt x="471" y="2291"/>
                  </a:lnTo>
                  <a:lnTo>
                    <a:pt x="477" y="2298"/>
                  </a:lnTo>
                  <a:lnTo>
                    <a:pt x="484" y="2305"/>
                  </a:lnTo>
                  <a:lnTo>
                    <a:pt x="491" y="2305"/>
                  </a:lnTo>
                  <a:lnTo>
                    <a:pt x="498" y="2312"/>
                  </a:lnTo>
                  <a:lnTo>
                    <a:pt x="505" y="2312"/>
                  </a:lnTo>
                  <a:lnTo>
                    <a:pt x="512" y="2312"/>
                  </a:lnTo>
                  <a:lnTo>
                    <a:pt x="518" y="2319"/>
                  </a:lnTo>
                  <a:lnTo>
                    <a:pt x="525" y="2319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49" name="Freeform 81"/>
            <p:cNvSpPr>
              <a:spLocks/>
            </p:cNvSpPr>
            <p:nvPr/>
          </p:nvSpPr>
          <p:spPr bwMode="auto">
            <a:xfrm>
              <a:off x="5437188" y="5183188"/>
              <a:ext cx="1374775" cy="20638"/>
            </a:xfrm>
            <a:custGeom>
              <a:avLst/>
              <a:gdLst>
                <a:gd name="T0" fmla="*/ 2147483647 w 866"/>
                <a:gd name="T1" fmla="*/ 0 h 13"/>
                <a:gd name="T2" fmla="*/ 2147483647 w 866"/>
                <a:gd name="T3" fmla="*/ 2147483647 h 13"/>
                <a:gd name="T4" fmla="*/ 2147483647 w 866"/>
                <a:gd name="T5" fmla="*/ 2147483647 h 13"/>
                <a:gd name="T6" fmla="*/ 2147483647 w 866"/>
                <a:gd name="T7" fmla="*/ 2147483647 h 13"/>
                <a:gd name="T8" fmla="*/ 2147483647 w 866"/>
                <a:gd name="T9" fmla="*/ 2147483647 h 13"/>
                <a:gd name="T10" fmla="*/ 2147483647 w 866"/>
                <a:gd name="T11" fmla="*/ 2147483647 h 13"/>
                <a:gd name="T12" fmla="*/ 2147483647 w 866"/>
                <a:gd name="T13" fmla="*/ 2147483647 h 13"/>
                <a:gd name="T14" fmla="*/ 2147483647 w 866"/>
                <a:gd name="T15" fmla="*/ 2147483647 h 13"/>
                <a:gd name="T16" fmla="*/ 2147483647 w 866"/>
                <a:gd name="T17" fmla="*/ 2147483647 h 13"/>
                <a:gd name="T18" fmla="*/ 2147483647 w 866"/>
                <a:gd name="T19" fmla="*/ 2147483647 h 13"/>
                <a:gd name="T20" fmla="*/ 2147483647 w 866"/>
                <a:gd name="T21" fmla="*/ 2147483647 h 13"/>
                <a:gd name="T22" fmla="*/ 2147483647 w 866"/>
                <a:gd name="T23" fmla="*/ 2147483647 h 13"/>
                <a:gd name="T24" fmla="*/ 2147483647 w 866"/>
                <a:gd name="T25" fmla="*/ 2147483647 h 13"/>
                <a:gd name="T26" fmla="*/ 2147483647 w 866"/>
                <a:gd name="T27" fmla="*/ 2147483647 h 13"/>
                <a:gd name="T28" fmla="*/ 2147483647 w 866"/>
                <a:gd name="T29" fmla="*/ 2147483647 h 13"/>
                <a:gd name="T30" fmla="*/ 2147483647 w 866"/>
                <a:gd name="T31" fmla="*/ 2147483647 h 13"/>
                <a:gd name="T32" fmla="*/ 2147483647 w 866"/>
                <a:gd name="T33" fmla="*/ 2147483647 h 13"/>
                <a:gd name="T34" fmla="*/ 2147483647 w 866"/>
                <a:gd name="T35" fmla="*/ 2147483647 h 13"/>
                <a:gd name="T36" fmla="*/ 2147483647 w 866"/>
                <a:gd name="T37" fmla="*/ 2147483647 h 13"/>
                <a:gd name="T38" fmla="*/ 2147483647 w 866"/>
                <a:gd name="T39" fmla="*/ 2147483647 h 13"/>
                <a:gd name="T40" fmla="*/ 2147483647 w 866"/>
                <a:gd name="T41" fmla="*/ 2147483647 h 13"/>
                <a:gd name="T42" fmla="*/ 2147483647 w 866"/>
                <a:gd name="T43" fmla="*/ 2147483647 h 13"/>
                <a:gd name="T44" fmla="*/ 2147483647 w 866"/>
                <a:gd name="T45" fmla="*/ 2147483647 h 13"/>
                <a:gd name="T46" fmla="*/ 2147483647 w 866"/>
                <a:gd name="T47" fmla="*/ 2147483647 h 13"/>
                <a:gd name="T48" fmla="*/ 2147483647 w 866"/>
                <a:gd name="T49" fmla="*/ 2147483647 h 13"/>
                <a:gd name="T50" fmla="*/ 2147483647 w 866"/>
                <a:gd name="T51" fmla="*/ 2147483647 h 13"/>
                <a:gd name="T52" fmla="*/ 2147483647 w 866"/>
                <a:gd name="T53" fmla="*/ 2147483647 h 13"/>
                <a:gd name="T54" fmla="*/ 2147483647 w 866"/>
                <a:gd name="T55" fmla="*/ 2147483647 h 13"/>
                <a:gd name="T56" fmla="*/ 2147483647 w 866"/>
                <a:gd name="T57" fmla="*/ 2147483647 h 13"/>
                <a:gd name="T58" fmla="*/ 2147483647 w 866"/>
                <a:gd name="T59" fmla="*/ 2147483647 h 13"/>
                <a:gd name="T60" fmla="*/ 2147483647 w 866"/>
                <a:gd name="T61" fmla="*/ 2147483647 h 13"/>
                <a:gd name="T62" fmla="*/ 2147483647 w 866"/>
                <a:gd name="T63" fmla="*/ 2147483647 h 13"/>
                <a:gd name="T64" fmla="*/ 2147483647 w 866"/>
                <a:gd name="T65" fmla="*/ 2147483647 h 13"/>
                <a:gd name="T66" fmla="*/ 2147483647 w 866"/>
                <a:gd name="T67" fmla="*/ 2147483647 h 13"/>
                <a:gd name="T68" fmla="*/ 2147483647 w 866"/>
                <a:gd name="T69" fmla="*/ 2147483647 h 13"/>
                <a:gd name="T70" fmla="*/ 2147483647 w 866"/>
                <a:gd name="T71" fmla="*/ 2147483647 h 13"/>
                <a:gd name="T72" fmla="*/ 2147483647 w 866"/>
                <a:gd name="T73" fmla="*/ 2147483647 h 13"/>
                <a:gd name="T74" fmla="*/ 2147483647 w 866"/>
                <a:gd name="T75" fmla="*/ 2147483647 h 13"/>
                <a:gd name="T76" fmla="*/ 2147483647 w 866"/>
                <a:gd name="T77" fmla="*/ 2147483647 h 13"/>
                <a:gd name="T78" fmla="*/ 2147483647 w 866"/>
                <a:gd name="T79" fmla="*/ 2147483647 h 13"/>
                <a:gd name="T80" fmla="*/ 2147483647 w 866"/>
                <a:gd name="T81" fmla="*/ 2147483647 h 13"/>
                <a:gd name="T82" fmla="*/ 2147483647 w 866"/>
                <a:gd name="T83" fmla="*/ 2147483647 h 1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66"/>
                <a:gd name="T127" fmla="*/ 0 h 13"/>
                <a:gd name="T128" fmla="*/ 866 w 866"/>
                <a:gd name="T129" fmla="*/ 13 h 1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66" h="13">
                  <a:moveTo>
                    <a:pt x="0" y="0"/>
                  </a:moveTo>
                  <a:lnTo>
                    <a:pt x="7" y="0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27" y="7"/>
                  </a:lnTo>
                  <a:lnTo>
                    <a:pt x="34" y="7"/>
                  </a:lnTo>
                  <a:lnTo>
                    <a:pt x="41" y="7"/>
                  </a:lnTo>
                  <a:lnTo>
                    <a:pt x="48" y="7"/>
                  </a:lnTo>
                  <a:lnTo>
                    <a:pt x="55" y="7"/>
                  </a:lnTo>
                  <a:lnTo>
                    <a:pt x="61" y="7"/>
                  </a:lnTo>
                  <a:lnTo>
                    <a:pt x="68" y="7"/>
                  </a:lnTo>
                  <a:lnTo>
                    <a:pt x="75" y="7"/>
                  </a:lnTo>
                  <a:lnTo>
                    <a:pt x="82" y="7"/>
                  </a:lnTo>
                  <a:lnTo>
                    <a:pt x="89" y="7"/>
                  </a:lnTo>
                  <a:lnTo>
                    <a:pt x="96" y="7"/>
                  </a:lnTo>
                  <a:lnTo>
                    <a:pt x="102" y="7"/>
                  </a:lnTo>
                  <a:lnTo>
                    <a:pt x="109" y="7"/>
                  </a:lnTo>
                  <a:lnTo>
                    <a:pt x="116" y="7"/>
                  </a:lnTo>
                  <a:lnTo>
                    <a:pt x="123" y="7"/>
                  </a:lnTo>
                  <a:lnTo>
                    <a:pt x="130" y="7"/>
                  </a:lnTo>
                  <a:lnTo>
                    <a:pt x="136" y="7"/>
                  </a:lnTo>
                  <a:lnTo>
                    <a:pt x="143" y="7"/>
                  </a:lnTo>
                  <a:lnTo>
                    <a:pt x="150" y="7"/>
                  </a:lnTo>
                  <a:lnTo>
                    <a:pt x="157" y="7"/>
                  </a:lnTo>
                  <a:lnTo>
                    <a:pt x="164" y="7"/>
                  </a:lnTo>
                  <a:lnTo>
                    <a:pt x="171" y="7"/>
                  </a:lnTo>
                  <a:lnTo>
                    <a:pt x="177" y="7"/>
                  </a:lnTo>
                  <a:lnTo>
                    <a:pt x="184" y="7"/>
                  </a:lnTo>
                  <a:lnTo>
                    <a:pt x="191" y="7"/>
                  </a:lnTo>
                  <a:lnTo>
                    <a:pt x="198" y="7"/>
                  </a:lnTo>
                  <a:lnTo>
                    <a:pt x="205" y="7"/>
                  </a:lnTo>
                  <a:lnTo>
                    <a:pt x="211" y="7"/>
                  </a:lnTo>
                  <a:lnTo>
                    <a:pt x="218" y="7"/>
                  </a:lnTo>
                  <a:lnTo>
                    <a:pt x="225" y="7"/>
                  </a:lnTo>
                  <a:lnTo>
                    <a:pt x="232" y="7"/>
                  </a:lnTo>
                  <a:lnTo>
                    <a:pt x="239" y="7"/>
                  </a:lnTo>
                  <a:lnTo>
                    <a:pt x="245" y="7"/>
                  </a:lnTo>
                  <a:lnTo>
                    <a:pt x="252" y="7"/>
                  </a:lnTo>
                  <a:lnTo>
                    <a:pt x="259" y="7"/>
                  </a:lnTo>
                  <a:lnTo>
                    <a:pt x="266" y="7"/>
                  </a:lnTo>
                  <a:lnTo>
                    <a:pt x="273" y="7"/>
                  </a:lnTo>
                  <a:lnTo>
                    <a:pt x="280" y="7"/>
                  </a:lnTo>
                  <a:lnTo>
                    <a:pt x="286" y="7"/>
                  </a:lnTo>
                  <a:lnTo>
                    <a:pt x="293" y="7"/>
                  </a:lnTo>
                  <a:lnTo>
                    <a:pt x="300" y="7"/>
                  </a:lnTo>
                  <a:lnTo>
                    <a:pt x="307" y="7"/>
                  </a:lnTo>
                  <a:lnTo>
                    <a:pt x="314" y="7"/>
                  </a:lnTo>
                  <a:lnTo>
                    <a:pt x="320" y="7"/>
                  </a:lnTo>
                  <a:lnTo>
                    <a:pt x="327" y="7"/>
                  </a:lnTo>
                  <a:lnTo>
                    <a:pt x="334" y="7"/>
                  </a:lnTo>
                  <a:lnTo>
                    <a:pt x="341" y="7"/>
                  </a:lnTo>
                  <a:lnTo>
                    <a:pt x="348" y="7"/>
                  </a:lnTo>
                  <a:lnTo>
                    <a:pt x="354" y="7"/>
                  </a:lnTo>
                  <a:lnTo>
                    <a:pt x="361" y="7"/>
                  </a:lnTo>
                  <a:lnTo>
                    <a:pt x="368" y="7"/>
                  </a:lnTo>
                  <a:lnTo>
                    <a:pt x="375" y="7"/>
                  </a:lnTo>
                  <a:lnTo>
                    <a:pt x="382" y="7"/>
                  </a:lnTo>
                  <a:lnTo>
                    <a:pt x="389" y="7"/>
                  </a:lnTo>
                  <a:lnTo>
                    <a:pt x="395" y="7"/>
                  </a:lnTo>
                  <a:lnTo>
                    <a:pt x="402" y="7"/>
                  </a:lnTo>
                  <a:lnTo>
                    <a:pt x="409" y="7"/>
                  </a:lnTo>
                  <a:lnTo>
                    <a:pt x="416" y="7"/>
                  </a:lnTo>
                  <a:lnTo>
                    <a:pt x="423" y="7"/>
                  </a:lnTo>
                  <a:lnTo>
                    <a:pt x="429" y="7"/>
                  </a:lnTo>
                  <a:lnTo>
                    <a:pt x="436" y="7"/>
                  </a:lnTo>
                  <a:lnTo>
                    <a:pt x="443" y="7"/>
                  </a:lnTo>
                  <a:lnTo>
                    <a:pt x="450" y="7"/>
                  </a:lnTo>
                  <a:lnTo>
                    <a:pt x="457" y="7"/>
                  </a:lnTo>
                  <a:lnTo>
                    <a:pt x="464" y="7"/>
                  </a:lnTo>
                  <a:lnTo>
                    <a:pt x="470" y="7"/>
                  </a:lnTo>
                  <a:lnTo>
                    <a:pt x="477" y="7"/>
                  </a:lnTo>
                  <a:lnTo>
                    <a:pt x="484" y="7"/>
                  </a:lnTo>
                  <a:lnTo>
                    <a:pt x="491" y="7"/>
                  </a:lnTo>
                  <a:lnTo>
                    <a:pt x="498" y="7"/>
                  </a:lnTo>
                  <a:lnTo>
                    <a:pt x="504" y="7"/>
                  </a:lnTo>
                  <a:lnTo>
                    <a:pt x="511" y="7"/>
                  </a:lnTo>
                  <a:lnTo>
                    <a:pt x="518" y="7"/>
                  </a:lnTo>
                  <a:lnTo>
                    <a:pt x="525" y="7"/>
                  </a:lnTo>
                  <a:lnTo>
                    <a:pt x="532" y="7"/>
                  </a:lnTo>
                  <a:lnTo>
                    <a:pt x="538" y="7"/>
                  </a:lnTo>
                  <a:lnTo>
                    <a:pt x="545" y="7"/>
                  </a:lnTo>
                  <a:lnTo>
                    <a:pt x="552" y="7"/>
                  </a:lnTo>
                  <a:lnTo>
                    <a:pt x="559" y="7"/>
                  </a:lnTo>
                  <a:lnTo>
                    <a:pt x="566" y="7"/>
                  </a:lnTo>
                  <a:lnTo>
                    <a:pt x="573" y="7"/>
                  </a:lnTo>
                  <a:lnTo>
                    <a:pt x="579" y="7"/>
                  </a:lnTo>
                  <a:lnTo>
                    <a:pt x="586" y="7"/>
                  </a:lnTo>
                  <a:lnTo>
                    <a:pt x="593" y="7"/>
                  </a:lnTo>
                  <a:lnTo>
                    <a:pt x="600" y="7"/>
                  </a:lnTo>
                  <a:lnTo>
                    <a:pt x="607" y="7"/>
                  </a:lnTo>
                  <a:lnTo>
                    <a:pt x="613" y="7"/>
                  </a:lnTo>
                  <a:lnTo>
                    <a:pt x="620" y="7"/>
                  </a:lnTo>
                  <a:lnTo>
                    <a:pt x="627" y="7"/>
                  </a:lnTo>
                  <a:lnTo>
                    <a:pt x="634" y="7"/>
                  </a:lnTo>
                  <a:lnTo>
                    <a:pt x="641" y="7"/>
                  </a:lnTo>
                  <a:lnTo>
                    <a:pt x="648" y="7"/>
                  </a:lnTo>
                  <a:lnTo>
                    <a:pt x="654" y="7"/>
                  </a:lnTo>
                  <a:lnTo>
                    <a:pt x="661" y="7"/>
                  </a:lnTo>
                  <a:lnTo>
                    <a:pt x="668" y="7"/>
                  </a:lnTo>
                  <a:lnTo>
                    <a:pt x="675" y="7"/>
                  </a:lnTo>
                  <a:lnTo>
                    <a:pt x="682" y="7"/>
                  </a:lnTo>
                  <a:lnTo>
                    <a:pt x="688" y="7"/>
                  </a:lnTo>
                  <a:lnTo>
                    <a:pt x="695" y="7"/>
                  </a:lnTo>
                  <a:lnTo>
                    <a:pt x="702" y="7"/>
                  </a:lnTo>
                  <a:lnTo>
                    <a:pt x="709" y="7"/>
                  </a:lnTo>
                  <a:lnTo>
                    <a:pt x="716" y="7"/>
                  </a:lnTo>
                  <a:lnTo>
                    <a:pt x="722" y="7"/>
                  </a:lnTo>
                  <a:lnTo>
                    <a:pt x="729" y="7"/>
                  </a:lnTo>
                  <a:lnTo>
                    <a:pt x="736" y="7"/>
                  </a:lnTo>
                  <a:lnTo>
                    <a:pt x="743" y="7"/>
                  </a:lnTo>
                  <a:lnTo>
                    <a:pt x="750" y="7"/>
                  </a:lnTo>
                  <a:lnTo>
                    <a:pt x="757" y="7"/>
                  </a:lnTo>
                  <a:lnTo>
                    <a:pt x="763" y="7"/>
                  </a:lnTo>
                  <a:lnTo>
                    <a:pt x="770" y="7"/>
                  </a:lnTo>
                  <a:lnTo>
                    <a:pt x="777" y="7"/>
                  </a:lnTo>
                  <a:lnTo>
                    <a:pt x="784" y="7"/>
                  </a:lnTo>
                  <a:lnTo>
                    <a:pt x="791" y="13"/>
                  </a:lnTo>
                  <a:lnTo>
                    <a:pt x="797" y="13"/>
                  </a:lnTo>
                  <a:lnTo>
                    <a:pt x="804" y="13"/>
                  </a:lnTo>
                  <a:lnTo>
                    <a:pt x="811" y="13"/>
                  </a:lnTo>
                  <a:lnTo>
                    <a:pt x="818" y="13"/>
                  </a:lnTo>
                  <a:lnTo>
                    <a:pt x="825" y="13"/>
                  </a:lnTo>
                  <a:lnTo>
                    <a:pt x="831" y="13"/>
                  </a:lnTo>
                  <a:lnTo>
                    <a:pt x="838" y="13"/>
                  </a:lnTo>
                  <a:lnTo>
                    <a:pt x="845" y="13"/>
                  </a:lnTo>
                  <a:lnTo>
                    <a:pt x="852" y="13"/>
                  </a:lnTo>
                  <a:lnTo>
                    <a:pt x="859" y="13"/>
                  </a:lnTo>
                  <a:lnTo>
                    <a:pt x="866" y="13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entury Gothic" pitchFamily="34" charset="0"/>
              </a:endParaRPr>
            </a:p>
          </p:txBody>
        </p:sp>
      </p:grpSp>
      <p:sp>
        <p:nvSpPr>
          <p:cNvPr id="50" name="Freeform 82"/>
          <p:cNvSpPr>
            <a:spLocks/>
          </p:cNvSpPr>
          <p:nvPr/>
        </p:nvSpPr>
        <p:spPr bwMode="auto">
          <a:xfrm>
            <a:off x="3143811" y="4221828"/>
            <a:ext cx="108438" cy="798"/>
          </a:xfrm>
          <a:custGeom>
            <a:avLst/>
            <a:gdLst>
              <a:gd name="T0" fmla="*/ 0 w 136"/>
              <a:gd name="T1" fmla="*/ 0 h 499"/>
              <a:gd name="T2" fmla="*/ 2147483647 w 136"/>
              <a:gd name="T3" fmla="*/ 0 h 499"/>
              <a:gd name="T4" fmla="*/ 2147483647 w 136"/>
              <a:gd name="T5" fmla="*/ 0 h 499"/>
              <a:gd name="T6" fmla="*/ 2147483647 w 136"/>
              <a:gd name="T7" fmla="*/ 0 h 499"/>
              <a:gd name="T8" fmla="*/ 2147483647 w 136"/>
              <a:gd name="T9" fmla="*/ 0 h 499"/>
              <a:gd name="T10" fmla="*/ 2147483647 w 136"/>
              <a:gd name="T11" fmla="*/ 0 h 499"/>
              <a:gd name="T12" fmla="*/ 2147483647 w 136"/>
              <a:gd name="T13" fmla="*/ 0 h 499"/>
              <a:gd name="T14" fmla="*/ 2147483647 w 136"/>
              <a:gd name="T15" fmla="*/ 0 h 499"/>
              <a:gd name="T16" fmla="*/ 2147483647 w 136"/>
              <a:gd name="T17" fmla="*/ 0 h 499"/>
              <a:gd name="T18" fmla="*/ 2147483647 w 136"/>
              <a:gd name="T19" fmla="*/ 0 h 499"/>
              <a:gd name="T20" fmla="*/ 2147483647 w 136"/>
              <a:gd name="T21" fmla="*/ 0 h 499"/>
              <a:gd name="T22" fmla="*/ 2147483647 w 136"/>
              <a:gd name="T23" fmla="*/ 0 h 499"/>
              <a:gd name="T24" fmla="*/ 2147483647 w 136"/>
              <a:gd name="T25" fmla="*/ 0 h 499"/>
              <a:gd name="T26" fmla="*/ 2147483647 w 136"/>
              <a:gd name="T27" fmla="*/ 0 h 499"/>
              <a:gd name="T28" fmla="*/ 2147483647 w 136"/>
              <a:gd name="T29" fmla="*/ 0 h 499"/>
              <a:gd name="T30" fmla="*/ 2147483647 w 136"/>
              <a:gd name="T31" fmla="*/ 0 h 499"/>
              <a:gd name="T32" fmla="*/ 2147483647 w 136"/>
              <a:gd name="T33" fmla="*/ 0 h 499"/>
              <a:gd name="T34" fmla="*/ 2147483647 w 136"/>
              <a:gd name="T35" fmla="*/ 0 h 499"/>
              <a:gd name="T36" fmla="*/ 2147483647 w 136"/>
              <a:gd name="T37" fmla="*/ 0 h 499"/>
              <a:gd name="T38" fmla="*/ 2147483647 w 136"/>
              <a:gd name="T39" fmla="*/ 0 h 499"/>
              <a:gd name="T40" fmla="*/ 2147483647 w 136"/>
              <a:gd name="T41" fmla="*/ 0 h 49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6"/>
              <a:gd name="T64" fmla="*/ 0 h 499"/>
              <a:gd name="T65" fmla="*/ 136 w 136"/>
              <a:gd name="T66" fmla="*/ 499 h 49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6" h="499">
                <a:moveTo>
                  <a:pt x="0" y="0"/>
                </a:moveTo>
                <a:lnTo>
                  <a:pt x="6" y="0"/>
                </a:lnTo>
                <a:lnTo>
                  <a:pt x="13" y="0"/>
                </a:lnTo>
                <a:lnTo>
                  <a:pt x="20" y="0"/>
                </a:lnTo>
                <a:lnTo>
                  <a:pt x="27" y="0"/>
                </a:lnTo>
                <a:lnTo>
                  <a:pt x="34" y="0"/>
                </a:lnTo>
                <a:lnTo>
                  <a:pt x="40" y="0"/>
                </a:lnTo>
                <a:lnTo>
                  <a:pt x="47" y="0"/>
                </a:lnTo>
                <a:lnTo>
                  <a:pt x="54" y="0"/>
                </a:lnTo>
                <a:lnTo>
                  <a:pt x="61" y="0"/>
                </a:lnTo>
                <a:lnTo>
                  <a:pt x="68" y="0"/>
                </a:lnTo>
                <a:lnTo>
                  <a:pt x="75" y="0"/>
                </a:lnTo>
                <a:lnTo>
                  <a:pt x="81" y="0"/>
                </a:lnTo>
                <a:lnTo>
                  <a:pt x="88" y="0"/>
                </a:lnTo>
                <a:lnTo>
                  <a:pt x="95" y="0"/>
                </a:lnTo>
                <a:lnTo>
                  <a:pt x="102" y="0"/>
                </a:lnTo>
                <a:lnTo>
                  <a:pt x="109" y="0"/>
                </a:lnTo>
                <a:lnTo>
                  <a:pt x="115" y="0"/>
                </a:lnTo>
                <a:lnTo>
                  <a:pt x="122" y="0"/>
                </a:lnTo>
                <a:lnTo>
                  <a:pt x="129" y="0"/>
                </a:lnTo>
                <a:lnTo>
                  <a:pt x="136" y="0"/>
                </a:lnTo>
              </a:path>
            </a:pathLst>
          </a:custGeom>
          <a:noFill/>
          <a:ln w="127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grpSp>
        <p:nvGrpSpPr>
          <p:cNvPr id="51" name="Group 179"/>
          <p:cNvGrpSpPr>
            <a:grpSpLocks/>
          </p:cNvGrpSpPr>
          <p:nvPr/>
        </p:nvGrpSpPr>
        <p:grpSpPr bwMode="auto">
          <a:xfrm>
            <a:off x="893743" y="3476539"/>
            <a:ext cx="2358507" cy="740498"/>
            <a:chOff x="2332038" y="3721100"/>
            <a:chExt cx="4695825" cy="1473201"/>
          </a:xfrm>
        </p:grpSpPr>
        <p:sp>
          <p:nvSpPr>
            <p:cNvPr id="52" name="Freeform 83"/>
            <p:cNvSpPr>
              <a:spLocks/>
            </p:cNvSpPr>
            <p:nvPr/>
          </p:nvSpPr>
          <p:spPr bwMode="auto">
            <a:xfrm>
              <a:off x="2332038" y="4814888"/>
              <a:ext cx="1374775" cy="379413"/>
            </a:xfrm>
            <a:custGeom>
              <a:avLst/>
              <a:gdLst>
                <a:gd name="T0" fmla="*/ 2147483647 w 866"/>
                <a:gd name="T1" fmla="*/ 2147483647 h 239"/>
                <a:gd name="T2" fmla="*/ 2147483647 w 866"/>
                <a:gd name="T3" fmla="*/ 2147483647 h 239"/>
                <a:gd name="T4" fmla="*/ 2147483647 w 866"/>
                <a:gd name="T5" fmla="*/ 2147483647 h 239"/>
                <a:gd name="T6" fmla="*/ 2147483647 w 866"/>
                <a:gd name="T7" fmla="*/ 2147483647 h 239"/>
                <a:gd name="T8" fmla="*/ 2147483647 w 866"/>
                <a:gd name="T9" fmla="*/ 2147483647 h 239"/>
                <a:gd name="T10" fmla="*/ 2147483647 w 866"/>
                <a:gd name="T11" fmla="*/ 2147483647 h 239"/>
                <a:gd name="T12" fmla="*/ 2147483647 w 866"/>
                <a:gd name="T13" fmla="*/ 2147483647 h 239"/>
                <a:gd name="T14" fmla="*/ 2147483647 w 866"/>
                <a:gd name="T15" fmla="*/ 2147483647 h 239"/>
                <a:gd name="T16" fmla="*/ 2147483647 w 866"/>
                <a:gd name="T17" fmla="*/ 2147483647 h 239"/>
                <a:gd name="T18" fmla="*/ 2147483647 w 866"/>
                <a:gd name="T19" fmla="*/ 2147483647 h 239"/>
                <a:gd name="T20" fmla="*/ 2147483647 w 866"/>
                <a:gd name="T21" fmla="*/ 2147483647 h 239"/>
                <a:gd name="T22" fmla="*/ 2147483647 w 866"/>
                <a:gd name="T23" fmla="*/ 2147483647 h 239"/>
                <a:gd name="T24" fmla="*/ 2147483647 w 866"/>
                <a:gd name="T25" fmla="*/ 2147483647 h 239"/>
                <a:gd name="T26" fmla="*/ 2147483647 w 866"/>
                <a:gd name="T27" fmla="*/ 2147483647 h 239"/>
                <a:gd name="T28" fmla="*/ 2147483647 w 866"/>
                <a:gd name="T29" fmla="*/ 2147483647 h 239"/>
                <a:gd name="T30" fmla="*/ 2147483647 w 866"/>
                <a:gd name="T31" fmla="*/ 2147483647 h 239"/>
                <a:gd name="T32" fmla="*/ 2147483647 w 866"/>
                <a:gd name="T33" fmla="*/ 2147483647 h 239"/>
                <a:gd name="T34" fmla="*/ 2147483647 w 866"/>
                <a:gd name="T35" fmla="*/ 2147483647 h 239"/>
                <a:gd name="T36" fmla="*/ 2147483647 w 866"/>
                <a:gd name="T37" fmla="*/ 2147483647 h 239"/>
                <a:gd name="T38" fmla="*/ 2147483647 w 866"/>
                <a:gd name="T39" fmla="*/ 2147483647 h 239"/>
                <a:gd name="T40" fmla="*/ 2147483647 w 866"/>
                <a:gd name="T41" fmla="*/ 2147483647 h 239"/>
                <a:gd name="T42" fmla="*/ 2147483647 w 866"/>
                <a:gd name="T43" fmla="*/ 2147483647 h 239"/>
                <a:gd name="T44" fmla="*/ 2147483647 w 866"/>
                <a:gd name="T45" fmla="*/ 2147483647 h 239"/>
                <a:gd name="T46" fmla="*/ 2147483647 w 866"/>
                <a:gd name="T47" fmla="*/ 2147483647 h 239"/>
                <a:gd name="T48" fmla="*/ 2147483647 w 866"/>
                <a:gd name="T49" fmla="*/ 2147483647 h 239"/>
                <a:gd name="T50" fmla="*/ 2147483647 w 866"/>
                <a:gd name="T51" fmla="*/ 2147483647 h 239"/>
                <a:gd name="T52" fmla="*/ 2147483647 w 866"/>
                <a:gd name="T53" fmla="*/ 2147483647 h 239"/>
                <a:gd name="T54" fmla="*/ 2147483647 w 866"/>
                <a:gd name="T55" fmla="*/ 2147483647 h 239"/>
                <a:gd name="T56" fmla="*/ 2147483647 w 866"/>
                <a:gd name="T57" fmla="*/ 2147483647 h 239"/>
                <a:gd name="T58" fmla="*/ 2147483647 w 866"/>
                <a:gd name="T59" fmla="*/ 2147483647 h 239"/>
                <a:gd name="T60" fmla="*/ 2147483647 w 866"/>
                <a:gd name="T61" fmla="*/ 2147483647 h 239"/>
                <a:gd name="T62" fmla="*/ 2147483647 w 866"/>
                <a:gd name="T63" fmla="*/ 2147483647 h 239"/>
                <a:gd name="T64" fmla="*/ 2147483647 w 866"/>
                <a:gd name="T65" fmla="*/ 2147483647 h 239"/>
                <a:gd name="T66" fmla="*/ 2147483647 w 866"/>
                <a:gd name="T67" fmla="*/ 2147483647 h 239"/>
                <a:gd name="T68" fmla="*/ 2147483647 w 866"/>
                <a:gd name="T69" fmla="*/ 2147483647 h 239"/>
                <a:gd name="T70" fmla="*/ 2147483647 w 866"/>
                <a:gd name="T71" fmla="*/ 2147483647 h 239"/>
                <a:gd name="T72" fmla="*/ 2147483647 w 866"/>
                <a:gd name="T73" fmla="*/ 2147483647 h 239"/>
                <a:gd name="T74" fmla="*/ 2147483647 w 866"/>
                <a:gd name="T75" fmla="*/ 2147483647 h 239"/>
                <a:gd name="T76" fmla="*/ 2147483647 w 866"/>
                <a:gd name="T77" fmla="*/ 2147483647 h 239"/>
                <a:gd name="T78" fmla="*/ 2147483647 w 866"/>
                <a:gd name="T79" fmla="*/ 2147483647 h 239"/>
                <a:gd name="T80" fmla="*/ 2147483647 w 866"/>
                <a:gd name="T81" fmla="*/ 2147483647 h 239"/>
                <a:gd name="T82" fmla="*/ 2147483647 w 866"/>
                <a:gd name="T83" fmla="*/ 2147483647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66"/>
                <a:gd name="T127" fmla="*/ 0 h 239"/>
                <a:gd name="T128" fmla="*/ 866 w 866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66" h="239">
                  <a:moveTo>
                    <a:pt x="0" y="239"/>
                  </a:moveTo>
                  <a:lnTo>
                    <a:pt x="7" y="239"/>
                  </a:lnTo>
                  <a:lnTo>
                    <a:pt x="14" y="239"/>
                  </a:lnTo>
                  <a:lnTo>
                    <a:pt x="21" y="239"/>
                  </a:lnTo>
                  <a:lnTo>
                    <a:pt x="28" y="239"/>
                  </a:lnTo>
                  <a:lnTo>
                    <a:pt x="35" y="239"/>
                  </a:lnTo>
                  <a:lnTo>
                    <a:pt x="41" y="239"/>
                  </a:lnTo>
                  <a:lnTo>
                    <a:pt x="48" y="239"/>
                  </a:lnTo>
                  <a:lnTo>
                    <a:pt x="55" y="239"/>
                  </a:lnTo>
                  <a:lnTo>
                    <a:pt x="62" y="239"/>
                  </a:lnTo>
                  <a:lnTo>
                    <a:pt x="69" y="239"/>
                  </a:lnTo>
                  <a:lnTo>
                    <a:pt x="75" y="239"/>
                  </a:lnTo>
                  <a:lnTo>
                    <a:pt x="82" y="239"/>
                  </a:lnTo>
                  <a:lnTo>
                    <a:pt x="89" y="239"/>
                  </a:lnTo>
                  <a:lnTo>
                    <a:pt x="96" y="239"/>
                  </a:lnTo>
                  <a:lnTo>
                    <a:pt x="103" y="239"/>
                  </a:lnTo>
                  <a:lnTo>
                    <a:pt x="109" y="239"/>
                  </a:lnTo>
                  <a:lnTo>
                    <a:pt x="116" y="239"/>
                  </a:lnTo>
                  <a:lnTo>
                    <a:pt x="123" y="239"/>
                  </a:lnTo>
                  <a:lnTo>
                    <a:pt x="130" y="239"/>
                  </a:lnTo>
                  <a:lnTo>
                    <a:pt x="137" y="239"/>
                  </a:lnTo>
                  <a:lnTo>
                    <a:pt x="144" y="239"/>
                  </a:lnTo>
                  <a:lnTo>
                    <a:pt x="150" y="239"/>
                  </a:lnTo>
                  <a:lnTo>
                    <a:pt x="157" y="239"/>
                  </a:lnTo>
                  <a:lnTo>
                    <a:pt x="164" y="239"/>
                  </a:lnTo>
                  <a:lnTo>
                    <a:pt x="171" y="239"/>
                  </a:lnTo>
                  <a:lnTo>
                    <a:pt x="178" y="239"/>
                  </a:lnTo>
                  <a:lnTo>
                    <a:pt x="184" y="239"/>
                  </a:lnTo>
                  <a:lnTo>
                    <a:pt x="191" y="239"/>
                  </a:lnTo>
                  <a:lnTo>
                    <a:pt x="198" y="239"/>
                  </a:lnTo>
                  <a:lnTo>
                    <a:pt x="205" y="239"/>
                  </a:lnTo>
                  <a:lnTo>
                    <a:pt x="212" y="239"/>
                  </a:lnTo>
                  <a:lnTo>
                    <a:pt x="219" y="239"/>
                  </a:lnTo>
                  <a:lnTo>
                    <a:pt x="225" y="239"/>
                  </a:lnTo>
                  <a:lnTo>
                    <a:pt x="232" y="239"/>
                  </a:lnTo>
                  <a:lnTo>
                    <a:pt x="239" y="239"/>
                  </a:lnTo>
                  <a:lnTo>
                    <a:pt x="246" y="239"/>
                  </a:lnTo>
                  <a:lnTo>
                    <a:pt x="253" y="239"/>
                  </a:lnTo>
                  <a:lnTo>
                    <a:pt x="259" y="239"/>
                  </a:lnTo>
                  <a:lnTo>
                    <a:pt x="266" y="239"/>
                  </a:lnTo>
                  <a:lnTo>
                    <a:pt x="273" y="239"/>
                  </a:lnTo>
                  <a:lnTo>
                    <a:pt x="280" y="239"/>
                  </a:lnTo>
                  <a:lnTo>
                    <a:pt x="287" y="239"/>
                  </a:lnTo>
                  <a:lnTo>
                    <a:pt x="293" y="239"/>
                  </a:lnTo>
                  <a:lnTo>
                    <a:pt x="300" y="239"/>
                  </a:lnTo>
                  <a:lnTo>
                    <a:pt x="307" y="239"/>
                  </a:lnTo>
                  <a:lnTo>
                    <a:pt x="314" y="232"/>
                  </a:lnTo>
                  <a:lnTo>
                    <a:pt x="321" y="232"/>
                  </a:lnTo>
                  <a:lnTo>
                    <a:pt x="328" y="232"/>
                  </a:lnTo>
                  <a:lnTo>
                    <a:pt x="334" y="232"/>
                  </a:lnTo>
                  <a:lnTo>
                    <a:pt x="341" y="232"/>
                  </a:lnTo>
                  <a:lnTo>
                    <a:pt x="348" y="232"/>
                  </a:lnTo>
                  <a:lnTo>
                    <a:pt x="355" y="232"/>
                  </a:lnTo>
                  <a:lnTo>
                    <a:pt x="362" y="232"/>
                  </a:lnTo>
                  <a:lnTo>
                    <a:pt x="368" y="232"/>
                  </a:lnTo>
                  <a:lnTo>
                    <a:pt x="375" y="232"/>
                  </a:lnTo>
                  <a:lnTo>
                    <a:pt x="382" y="232"/>
                  </a:lnTo>
                  <a:lnTo>
                    <a:pt x="389" y="232"/>
                  </a:lnTo>
                  <a:lnTo>
                    <a:pt x="396" y="232"/>
                  </a:lnTo>
                  <a:lnTo>
                    <a:pt x="402" y="225"/>
                  </a:lnTo>
                  <a:lnTo>
                    <a:pt x="409" y="225"/>
                  </a:lnTo>
                  <a:lnTo>
                    <a:pt x="416" y="225"/>
                  </a:lnTo>
                  <a:lnTo>
                    <a:pt x="423" y="225"/>
                  </a:lnTo>
                  <a:lnTo>
                    <a:pt x="430" y="225"/>
                  </a:lnTo>
                  <a:lnTo>
                    <a:pt x="437" y="225"/>
                  </a:lnTo>
                  <a:lnTo>
                    <a:pt x="443" y="225"/>
                  </a:lnTo>
                  <a:lnTo>
                    <a:pt x="450" y="225"/>
                  </a:lnTo>
                  <a:lnTo>
                    <a:pt x="457" y="218"/>
                  </a:lnTo>
                  <a:lnTo>
                    <a:pt x="464" y="218"/>
                  </a:lnTo>
                  <a:lnTo>
                    <a:pt x="471" y="218"/>
                  </a:lnTo>
                  <a:lnTo>
                    <a:pt x="477" y="218"/>
                  </a:lnTo>
                  <a:lnTo>
                    <a:pt x="484" y="218"/>
                  </a:lnTo>
                  <a:lnTo>
                    <a:pt x="491" y="211"/>
                  </a:lnTo>
                  <a:lnTo>
                    <a:pt x="498" y="211"/>
                  </a:lnTo>
                  <a:lnTo>
                    <a:pt x="505" y="211"/>
                  </a:lnTo>
                  <a:lnTo>
                    <a:pt x="512" y="211"/>
                  </a:lnTo>
                  <a:lnTo>
                    <a:pt x="518" y="211"/>
                  </a:lnTo>
                  <a:lnTo>
                    <a:pt x="525" y="204"/>
                  </a:lnTo>
                  <a:lnTo>
                    <a:pt x="532" y="204"/>
                  </a:lnTo>
                  <a:lnTo>
                    <a:pt x="539" y="204"/>
                  </a:lnTo>
                  <a:lnTo>
                    <a:pt x="546" y="204"/>
                  </a:lnTo>
                  <a:lnTo>
                    <a:pt x="552" y="198"/>
                  </a:lnTo>
                  <a:lnTo>
                    <a:pt x="559" y="198"/>
                  </a:lnTo>
                  <a:lnTo>
                    <a:pt x="566" y="198"/>
                  </a:lnTo>
                  <a:lnTo>
                    <a:pt x="573" y="191"/>
                  </a:lnTo>
                  <a:lnTo>
                    <a:pt x="580" y="191"/>
                  </a:lnTo>
                  <a:lnTo>
                    <a:pt x="586" y="191"/>
                  </a:lnTo>
                  <a:lnTo>
                    <a:pt x="593" y="184"/>
                  </a:lnTo>
                  <a:lnTo>
                    <a:pt x="600" y="184"/>
                  </a:lnTo>
                  <a:lnTo>
                    <a:pt x="607" y="184"/>
                  </a:lnTo>
                  <a:lnTo>
                    <a:pt x="614" y="177"/>
                  </a:lnTo>
                  <a:lnTo>
                    <a:pt x="621" y="177"/>
                  </a:lnTo>
                  <a:lnTo>
                    <a:pt x="627" y="170"/>
                  </a:lnTo>
                  <a:lnTo>
                    <a:pt x="634" y="170"/>
                  </a:lnTo>
                  <a:lnTo>
                    <a:pt x="641" y="170"/>
                  </a:lnTo>
                  <a:lnTo>
                    <a:pt x="648" y="163"/>
                  </a:lnTo>
                  <a:lnTo>
                    <a:pt x="655" y="163"/>
                  </a:lnTo>
                  <a:lnTo>
                    <a:pt x="661" y="157"/>
                  </a:lnTo>
                  <a:lnTo>
                    <a:pt x="668" y="157"/>
                  </a:lnTo>
                  <a:lnTo>
                    <a:pt x="675" y="150"/>
                  </a:lnTo>
                  <a:lnTo>
                    <a:pt x="682" y="150"/>
                  </a:lnTo>
                  <a:lnTo>
                    <a:pt x="689" y="143"/>
                  </a:lnTo>
                  <a:lnTo>
                    <a:pt x="696" y="143"/>
                  </a:lnTo>
                  <a:lnTo>
                    <a:pt x="702" y="136"/>
                  </a:lnTo>
                  <a:lnTo>
                    <a:pt x="709" y="129"/>
                  </a:lnTo>
                  <a:lnTo>
                    <a:pt x="716" y="129"/>
                  </a:lnTo>
                  <a:lnTo>
                    <a:pt x="723" y="123"/>
                  </a:lnTo>
                  <a:lnTo>
                    <a:pt x="730" y="116"/>
                  </a:lnTo>
                  <a:lnTo>
                    <a:pt x="736" y="116"/>
                  </a:lnTo>
                  <a:lnTo>
                    <a:pt x="743" y="109"/>
                  </a:lnTo>
                  <a:lnTo>
                    <a:pt x="750" y="102"/>
                  </a:lnTo>
                  <a:lnTo>
                    <a:pt x="757" y="102"/>
                  </a:lnTo>
                  <a:lnTo>
                    <a:pt x="764" y="95"/>
                  </a:lnTo>
                  <a:lnTo>
                    <a:pt x="770" y="88"/>
                  </a:lnTo>
                  <a:lnTo>
                    <a:pt x="777" y="82"/>
                  </a:lnTo>
                  <a:lnTo>
                    <a:pt x="784" y="75"/>
                  </a:lnTo>
                  <a:lnTo>
                    <a:pt x="791" y="75"/>
                  </a:lnTo>
                  <a:lnTo>
                    <a:pt x="798" y="68"/>
                  </a:lnTo>
                  <a:lnTo>
                    <a:pt x="805" y="61"/>
                  </a:lnTo>
                  <a:lnTo>
                    <a:pt x="811" y="54"/>
                  </a:lnTo>
                  <a:lnTo>
                    <a:pt x="818" y="48"/>
                  </a:lnTo>
                  <a:lnTo>
                    <a:pt x="825" y="41"/>
                  </a:lnTo>
                  <a:lnTo>
                    <a:pt x="832" y="34"/>
                  </a:lnTo>
                  <a:lnTo>
                    <a:pt x="839" y="27"/>
                  </a:lnTo>
                  <a:lnTo>
                    <a:pt x="845" y="20"/>
                  </a:lnTo>
                  <a:lnTo>
                    <a:pt x="852" y="13"/>
                  </a:lnTo>
                  <a:lnTo>
                    <a:pt x="859" y="7"/>
                  </a:lnTo>
                  <a:lnTo>
                    <a:pt x="866" y="0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53" name="Freeform 84"/>
            <p:cNvSpPr>
              <a:spLocks/>
            </p:cNvSpPr>
            <p:nvPr/>
          </p:nvSpPr>
          <p:spPr bwMode="auto">
            <a:xfrm>
              <a:off x="3706813" y="3721100"/>
              <a:ext cx="1384300" cy="1093788"/>
            </a:xfrm>
            <a:custGeom>
              <a:avLst/>
              <a:gdLst>
                <a:gd name="T0" fmla="*/ 2147483647 w 872"/>
                <a:gd name="T1" fmla="*/ 2147483647 h 689"/>
                <a:gd name="T2" fmla="*/ 2147483647 w 872"/>
                <a:gd name="T3" fmla="*/ 2147483647 h 689"/>
                <a:gd name="T4" fmla="*/ 2147483647 w 872"/>
                <a:gd name="T5" fmla="*/ 2147483647 h 689"/>
                <a:gd name="T6" fmla="*/ 2147483647 w 872"/>
                <a:gd name="T7" fmla="*/ 2147483647 h 689"/>
                <a:gd name="T8" fmla="*/ 2147483647 w 872"/>
                <a:gd name="T9" fmla="*/ 2147483647 h 689"/>
                <a:gd name="T10" fmla="*/ 2147483647 w 872"/>
                <a:gd name="T11" fmla="*/ 2147483647 h 689"/>
                <a:gd name="T12" fmla="*/ 2147483647 w 872"/>
                <a:gd name="T13" fmla="*/ 2147483647 h 689"/>
                <a:gd name="T14" fmla="*/ 2147483647 w 872"/>
                <a:gd name="T15" fmla="*/ 2147483647 h 689"/>
                <a:gd name="T16" fmla="*/ 2147483647 w 872"/>
                <a:gd name="T17" fmla="*/ 2147483647 h 689"/>
                <a:gd name="T18" fmla="*/ 2147483647 w 872"/>
                <a:gd name="T19" fmla="*/ 2147483647 h 689"/>
                <a:gd name="T20" fmla="*/ 2147483647 w 872"/>
                <a:gd name="T21" fmla="*/ 2147483647 h 689"/>
                <a:gd name="T22" fmla="*/ 2147483647 w 872"/>
                <a:gd name="T23" fmla="*/ 2147483647 h 689"/>
                <a:gd name="T24" fmla="*/ 2147483647 w 872"/>
                <a:gd name="T25" fmla="*/ 2147483647 h 689"/>
                <a:gd name="T26" fmla="*/ 2147483647 w 872"/>
                <a:gd name="T27" fmla="*/ 2147483647 h 689"/>
                <a:gd name="T28" fmla="*/ 2147483647 w 872"/>
                <a:gd name="T29" fmla="*/ 2147483647 h 689"/>
                <a:gd name="T30" fmla="*/ 2147483647 w 872"/>
                <a:gd name="T31" fmla="*/ 2147483647 h 689"/>
                <a:gd name="T32" fmla="*/ 2147483647 w 872"/>
                <a:gd name="T33" fmla="*/ 2147483647 h 689"/>
                <a:gd name="T34" fmla="*/ 2147483647 w 872"/>
                <a:gd name="T35" fmla="*/ 2147483647 h 689"/>
                <a:gd name="T36" fmla="*/ 2147483647 w 872"/>
                <a:gd name="T37" fmla="*/ 2147483647 h 689"/>
                <a:gd name="T38" fmla="*/ 2147483647 w 872"/>
                <a:gd name="T39" fmla="*/ 2147483647 h 689"/>
                <a:gd name="T40" fmla="*/ 2147483647 w 872"/>
                <a:gd name="T41" fmla="*/ 2147483647 h 689"/>
                <a:gd name="T42" fmla="*/ 2147483647 w 872"/>
                <a:gd name="T43" fmla="*/ 2147483647 h 689"/>
                <a:gd name="T44" fmla="*/ 2147483647 w 872"/>
                <a:gd name="T45" fmla="*/ 2147483647 h 689"/>
                <a:gd name="T46" fmla="*/ 2147483647 w 872"/>
                <a:gd name="T47" fmla="*/ 2147483647 h 689"/>
                <a:gd name="T48" fmla="*/ 2147483647 w 872"/>
                <a:gd name="T49" fmla="*/ 2147483647 h 689"/>
                <a:gd name="T50" fmla="*/ 2147483647 w 872"/>
                <a:gd name="T51" fmla="*/ 2147483647 h 689"/>
                <a:gd name="T52" fmla="*/ 2147483647 w 872"/>
                <a:gd name="T53" fmla="*/ 2147483647 h 689"/>
                <a:gd name="T54" fmla="*/ 2147483647 w 872"/>
                <a:gd name="T55" fmla="*/ 2147483647 h 689"/>
                <a:gd name="T56" fmla="*/ 2147483647 w 872"/>
                <a:gd name="T57" fmla="*/ 0 h 689"/>
                <a:gd name="T58" fmla="*/ 2147483647 w 872"/>
                <a:gd name="T59" fmla="*/ 0 h 689"/>
                <a:gd name="T60" fmla="*/ 2147483647 w 872"/>
                <a:gd name="T61" fmla="*/ 0 h 689"/>
                <a:gd name="T62" fmla="*/ 2147483647 w 872"/>
                <a:gd name="T63" fmla="*/ 2147483647 h 689"/>
                <a:gd name="T64" fmla="*/ 2147483647 w 872"/>
                <a:gd name="T65" fmla="*/ 2147483647 h 689"/>
                <a:gd name="T66" fmla="*/ 2147483647 w 872"/>
                <a:gd name="T67" fmla="*/ 2147483647 h 689"/>
                <a:gd name="T68" fmla="*/ 2147483647 w 872"/>
                <a:gd name="T69" fmla="*/ 2147483647 h 689"/>
                <a:gd name="T70" fmla="*/ 2147483647 w 872"/>
                <a:gd name="T71" fmla="*/ 2147483647 h 689"/>
                <a:gd name="T72" fmla="*/ 2147483647 w 872"/>
                <a:gd name="T73" fmla="*/ 2147483647 h 689"/>
                <a:gd name="T74" fmla="*/ 2147483647 w 872"/>
                <a:gd name="T75" fmla="*/ 2147483647 h 689"/>
                <a:gd name="T76" fmla="*/ 2147483647 w 872"/>
                <a:gd name="T77" fmla="*/ 2147483647 h 689"/>
                <a:gd name="T78" fmla="*/ 2147483647 w 872"/>
                <a:gd name="T79" fmla="*/ 2147483647 h 689"/>
                <a:gd name="T80" fmla="*/ 2147483647 w 872"/>
                <a:gd name="T81" fmla="*/ 2147483647 h 689"/>
                <a:gd name="T82" fmla="*/ 2147483647 w 872"/>
                <a:gd name="T83" fmla="*/ 2147483647 h 68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72"/>
                <a:gd name="T127" fmla="*/ 0 h 689"/>
                <a:gd name="T128" fmla="*/ 872 w 872"/>
                <a:gd name="T129" fmla="*/ 689 h 68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72" h="689">
                  <a:moveTo>
                    <a:pt x="0" y="689"/>
                  </a:moveTo>
                  <a:lnTo>
                    <a:pt x="7" y="682"/>
                  </a:lnTo>
                  <a:lnTo>
                    <a:pt x="13" y="675"/>
                  </a:lnTo>
                  <a:lnTo>
                    <a:pt x="20" y="668"/>
                  </a:lnTo>
                  <a:lnTo>
                    <a:pt x="27" y="662"/>
                  </a:lnTo>
                  <a:lnTo>
                    <a:pt x="41" y="648"/>
                  </a:lnTo>
                  <a:lnTo>
                    <a:pt x="41" y="641"/>
                  </a:lnTo>
                  <a:lnTo>
                    <a:pt x="48" y="634"/>
                  </a:lnTo>
                  <a:lnTo>
                    <a:pt x="54" y="627"/>
                  </a:lnTo>
                  <a:lnTo>
                    <a:pt x="61" y="621"/>
                  </a:lnTo>
                  <a:lnTo>
                    <a:pt x="75" y="607"/>
                  </a:lnTo>
                  <a:lnTo>
                    <a:pt x="75" y="600"/>
                  </a:lnTo>
                  <a:lnTo>
                    <a:pt x="82" y="593"/>
                  </a:lnTo>
                  <a:lnTo>
                    <a:pt x="95" y="580"/>
                  </a:lnTo>
                  <a:lnTo>
                    <a:pt x="95" y="573"/>
                  </a:lnTo>
                  <a:lnTo>
                    <a:pt x="102" y="566"/>
                  </a:lnTo>
                  <a:lnTo>
                    <a:pt x="116" y="552"/>
                  </a:lnTo>
                  <a:lnTo>
                    <a:pt x="116" y="546"/>
                  </a:lnTo>
                  <a:lnTo>
                    <a:pt x="123" y="539"/>
                  </a:lnTo>
                  <a:lnTo>
                    <a:pt x="136" y="525"/>
                  </a:lnTo>
                  <a:lnTo>
                    <a:pt x="136" y="518"/>
                  </a:lnTo>
                  <a:lnTo>
                    <a:pt x="150" y="505"/>
                  </a:lnTo>
                  <a:lnTo>
                    <a:pt x="150" y="498"/>
                  </a:lnTo>
                  <a:lnTo>
                    <a:pt x="163" y="484"/>
                  </a:lnTo>
                  <a:lnTo>
                    <a:pt x="163" y="477"/>
                  </a:lnTo>
                  <a:lnTo>
                    <a:pt x="177" y="464"/>
                  </a:lnTo>
                  <a:lnTo>
                    <a:pt x="177" y="457"/>
                  </a:lnTo>
                  <a:lnTo>
                    <a:pt x="184" y="450"/>
                  </a:lnTo>
                  <a:lnTo>
                    <a:pt x="197" y="437"/>
                  </a:lnTo>
                  <a:lnTo>
                    <a:pt x="197" y="423"/>
                  </a:lnTo>
                  <a:lnTo>
                    <a:pt x="204" y="416"/>
                  </a:lnTo>
                  <a:lnTo>
                    <a:pt x="211" y="409"/>
                  </a:lnTo>
                  <a:lnTo>
                    <a:pt x="225" y="396"/>
                  </a:lnTo>
                  <a:lnTo>
                    <a:pt x="225" y="382"/>
                  </a:lnTo>
                  <a:lnTo>
                    <a:pt x="232" y="375"/>
                  </a:lnTo>
                  <a:lnTo>
                    <a:pt x="245" y="362"/>
                  </a:lnTo>
                  <a:lnTo>
                    <a:pt x="245" y="355"/>
                  </a:lnTo>
                  <a:lnTo>
                    <a:pt x="259" y="341"/>
                  </a:lnTo>
                  <a:lnTo>
                    <a:pt x="259" y="334"/>
                  </a:lnTo>
                  <a:lnTo>
                    <a:pt x="272" y="321"/>
                  </a:lnTo>
                  <a:lnTo>
                    <a:pt x="272" y="314"/>
                  </a:lnTo>
                  <a:lnTo>
                    <a:pt x="286" y="300"/>
                  </a:lnTo>
                  <a:lnTo>
                    <a:pt x="286" y="293"/>
                  </a:lnTo>
                  <a:lnTo>
                    <a:pt x="300" y="280"/>
                  </a:lnTo>
                  <a:lnTo>
                    <a:pt x="300" y="273"/>
                  </a:lnTo>
                  <a:lnTo>
                    <a:pt x="313" y="259"/>
                  </a:lnTo>
                  <a:lnTo>
                    <a:pt x="313" y="252"/>
                  </a:lnTo>
                  <a:lnTo>
                    <a:pt x="327" y="239"/>
                  </a:lnTo>
                  <a:lnTo>
                    <a:pt x="327" y="232"/>
                  </a:lnTo>
                  <a:lnTo>
                    <a:pt x="334" y="225"/>
                  </a:lnTo>
                  <a:lnTo>
                    <a:pt x="347" y="212"/>
                  </a:lnTo>
                  <a:lnTo>
                    <a:pt x="347" y="205"/>
                  </a:lnTo>
                  <a:lnTo>
                    <a:pt x="361" y="191"/>
                  </a:lnTo>
                  <a:lnTo>
                    <a:pt x="361" y="184"/>
                  </a:lnTo>
                  <a:lnTo>
                    <a:pt x="368" y="177"/>
                  </a:lnTo>
                  <a:lnTo>
                    <a:pt x="381" y="164"/>
                  </a:lnTo>
                  <a:lnTo>
                    <a:pt x="381" y="157"/>
                  </a:lnTo>
                  <a:lnTo>
                    <a:pt x="388" y="150"/>
                  </a:lnTo>
                  <a:lnTo>
                    <a:pt x="395" y="143"/>
                  </a:lnTo>
                  <a:lnTo>
                    <a:pt x="409" y="130"/>
                  </a:lnTo>
                  <a:lnTo>
                    <a:pt x="409" y="123"/>
                  </a:lnTo>
                  <a:lnTo>
                    <a:pt x="416" y="116"/>
                  </a:lnTo>
                  <a:lnTo>
                    <a:pt x="422" y="109"/>
                  </a:lnTo>
                  <a:lnTo>
                    <a:pt x="429" y="102"/>
                  </a:lnTo>
                  <a:lnTo>
                    <a:pt x="436" y="96"/>
                  </a:lnTo>
                  <a:lnTo>
                    <a:pt x="443" y="89"/>
                  </a:lnTo>
                  <a:lnTo>
                    <a:pt x="450" y="82"/>
                  </a:lnTo>
                  <a:lnTo>
                    <a:pt x="456" y="75"/>
                  </a:lnTo>
                  <a:lnTo>
                    <a:pt x="463" y="68"/>
                  </a:lnTo>
                  <a:lnTo>
                    <a:pt x="470" y="61"/>
                  </a:lnTo>
                  <a:lnTo>
                    <a:pt x="477" y="55"/>
                  </a:lnTo>
                  <a:lnTo>
                    <a:pt x="484" y="48"/>
                  </a:lnTo>
                  <a:lnTo>
                    <a:pt x="490" y="48"/>
                  </a:lnTo>
                  <a:lnTo>
                    <a:pt x="497" y="41"/>
                  </a:lnTo>
                  <a:lnTo>
                    <a:pt x="504" y="34"/>
                  </a:lnTo>
                  <a:lnTo>
                    <a:pt x="511" y="34"/>
                  </a:lnTo>
                  <a:lnTo>
                    <a:pt x="518" y="27"/>
                  </a:lnTo>
                  <a:lnTo>
                    <a:pt x="525" y="21"/>
                  </a:lnTo>
                  <a:lnTo>
                    <a:pt x="531" y="21"/>
                  </a:lnTo>
                  <a:lnTo>
                    <a:pt x="538" y="14"/>
                  </a:lnTo>
                  <a:lnTo>
                    <a:pt x="545" y="14"/>
                  </a:lnTo>
                  <a:lnTo>
                    <a:pt x="552" y="14"/>
                  </a:lnTo>
                  <a:lnTo>
                    <a:pt x="559" y="7"/>
                  </a:lnTo>
                  <a:lnTo>
                    <a:pt x="565" y="7"/>
                  </a:lnTo>
                  <a:lnTo>
                    <a:pt x="572" y="7"/>
                  </a:lnTo>
                  <a:lnTo>
                    <a:pt x="579" y="0"/>
                  </a:lnTo>
                  <a:lnTo>
                    <a:pt x="586" y="0"/>
                  </a:lnTo>
                  <a:lnTo>
                    <a:pt x="593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3" y="0"/>
                  </a:lnTo>
                  <a:lnTo>
                    <a:pt x="620" y="0"/>
                  </a:lnTo>
                  <a:lnTo>
                    <a:pt x="627" y="0"/>
                  </a:lnTo>
                  <a:lnTo>
                    <a:pt x="634" y="0"/>
                  </a:lnTo>
                  <a:lnTo>
                    <a:pt x="640" y="7"/>
                  </a:lnTo>
                  <a:lnTo>
                    <a:pt x="647" y="7"/>
                  </a:lnTo>
                  <a:lnTo>
                    <a:pt x="654" y="7"/>
                  </a:lnTo>
                  <a:lnTo>
                    <a:pt x="661" y="14"/>
                  </a:lnTo>
                  <a:lnTo>
                    <a:pt x="668" y="14"/>
                  </a:lnTo>
                  <a:lnTo>
                    <a:pt x="674" y="14"/>
                  </a:lnTo>
                  <a:lnTo>
                    <a:pt x="681" y="21"/>
                  </a:lnTo>
                  <a:lnTo>
                    <a:pt x="688" y="21"/>
                  </a:lnTo>
                  <a:lnTo>
                    <a:pt x="695" y="27"/>
                  </a:lnTo>
                  <a:lnTo>
                    <a:pt x="702" y="34"/>
                  </a:lnTo>
                  <a:lnTo>
                    <a:pt x="709" y="34"/>
                  </a:lnTo>
                  <a:lnTo>
                    <a:pt x="715" y="41"/>
                  </a:lnTo>
                  <a:lnTo>
                    <a:pt x="722" y="48"/>
                  </a:lnTo>
                  <a:lnTo>
                    <a:pt x="729" y="48"/>
                  </a:lnTo>
                  <a:lnTo>
                    <a:pt x="736" y="55"/>
                  </a:lnTo>
                  <a:lnTo>
                    <a:pt x="743" y="61"/>
                  </a:lnTo>
                  <a:lnTo>
                    <a:pt x="749" y="68"/>
                  </a:lnTo>
                  <a:lnTo>
                    <a:pt x="756" y="75"/>
                  </a:lnTo>
                  <a:lnTo>
                    <a:pt x="763" y="82"/>
                  </a:lnTo>
                  <a:lnTo>
                    <a:pt x="770" y="89"/>
                  </a:lnTo>
                  <a:lnTo>
                    <a:pt x="777" y="96"/>
                  </a:lnTo>
                  <a:lnTo>
                    <a:pt x="784" y="102"/>
                  </a:lnTo>
                  <a:lnTo>
                    <a:pt x="790" y="109"/>
                  </a:lnTo>
                  <a:lnTo>
                    <a:pt x="797" y="116"/>
                  </a:lnTo>
                  <a:lnTo>
                    <a:pt x="804" y="123"/>
                  </a:lnTo>
                  <a:lnTo>
                    <a:pt x="811" y="130"/>
                  </a:lnTo>
                  <a:lnTo>
                    <a:pt x="824" y="143"/>
                  </a:lnTo>
                  <a:lnTo>
                    <a:pt x="824" y="150"/>
                  </a:lnTo>
                  <a:lnTo>
                    <a:pt x="831" y="157"/>
                  </a:lnTo>
                  <a:lnTo>
                    <a:pt x="838" y="164"/>
                  </a:lnTo>
                  <a:lnTo>
                    <a:pt x="852" y="177"/>
                  </a:lnTo>
                  <a:lnTo>
                    <a:pt x="852" y="184"/>
                  </a:lnTo>
                  <a:lnTo>
                    <a:pt x="858" y="191"/>
                  </a:lnTo>
                  <a:lnTo>
                    <a:pt x="872" y="205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54" name="Freeform 85"/>
            <p:cNvSpPr>
              <a:spLocks/>
            </p:cNvSpPr>
            <p:nvPr/>
          </p:nvSpPr>
          <p:spPr bwMode="auto">
            <a:xfrm>
              <a:off x="5091113" y="4046538"/>
              <a:ext cx="1363663" cy="1136650"/>
            </a:xfrm>
            <a:custGeom>
              <a:avLst/>
              <a:gdLst>
                <a:gd name="T0" fmla="*/ 2147483647 w 859"/>
                <a:gd name="T1" fmla="*/ 2147483647 h 716"/>
                <a:gd name="T2" fmla="*/ 2147483647 w 859"/>
                <a:gd name="T3" fmla="*/ 2147483647 h 716"/>
                <a:gd name="T4" fmla="*/ 2147483647 w 859"/>
                <a:gd name="T5" fmla="*/ 2147483647 h 716"/>
                <a:gd name="T6" fmla="*/ 2147483647 w 859"/>
                <a:gd name="T7" fmla="*/ 2147483647 h 716"/>
                <a:gd name="T8" fmla="*/ 2147483647 w 859"/>
                <a:gd name="T9" fmla="*/ 2147483647 h 716"/>
                <a:gd name="T10" fmla="*/ 2147483647 w 859"/>
                <a:gd name="T11" fmla="*/ 2147483647 h 716"/>
                <a:gd name="T12" fmla="*/ 2147483647 w 859"/>
                <a:gd name="T13" fmla="*/ 2147483647 h 716"/>
                <a:gd name="T14" fmla="*/ 2147483647 w 859"/>
                <a:gd name="T15" fmla="*/ 2147483647 h 716"/>
                <a:gd name="T16" fmla="*/ 2147483647 w 859"/>
                <a:gd name="T17" fmla="*/ 2147483647 h 716"/>
                <a:gd name="T18" fmla="*/ 2147483647 w 859"/>
                <a:gd name="T19" fmla="*/ 2147483647 h 716"/>
                <a:gd name="T20" fmla="*/ 2147483647 w 859"/>
                <a:gd name="T21" fmla="*/ 2147483647 h 716"/>
                <a:gd name="T22" fmla="*/ 2147483647 w 859"/>
                <a:gd name="T23" fmla="*/ 2147483647 h 716"/>
                <a:gd name="T24" fmla="*/ 2147483647 w 859"/>
                <a:gd name="T25" fmla="*/ 2147483647 h 716"/>
                <a:gd name="T26" fmla="*/ 2147483647 w 859"/>
                <a:gd name="T27" fmla="*/ 2147483647 h 716"/>
                <a:gd name="T28" fmla="*/ 2147483647 w 859"/>
                <a:gd name="T29" fmla="*/ 2147483647 h 716"/>
                <a:gd name="T30" fmla="*/ 2147483647 w 859"/>
                <a:gd name="T31" fmla="*/ 2147483647 h 716"/>
                <a:gd name="T32" fmla="*/ 2147483647 w 859"/>
                <a:gd name="T33" fmla="*/ 2147483647 h 716"/>
                <a:gd name="T34" fmla="*/ 2147483647 w 859"/>
                <a:gd name="T35" fmla="*/ 2147483647 h 716"/>
                <a:gd name="T36" fmla="*/ 2147483647 w 859"/>
                <a:gd name="T37" fmla="*/ 2147483647 h 716"/>
                <a:gd name="T38" fmla="*/ 2147483647 w 859"/>
                <a:gd name="T39" fmla="*/ 2147483647 h 716"/>
                <a:gd name="T40" fmla="*/ 2147483647 w 859"/>
                <a:gd name="T41" fmla="*/ 2147483647 h 716"/>
                <a:gd name="T42" fmla="*/ 2147483647 w 859"/>
                <a:gd name="T43" fmla="*/ 2147483647 h 716"/>
                <a:gd name="T44" fmla="*/ 2147483647 w 859"/>
                <a:gd name="T45" fmla="*/ 2147483647 h 716"/>
                <a:gd name="T46" fmla="*/ 2147483647 w 859"/>
                <a:gd name="T47" fmla="*/ 2147483647 h 716"/>
                <a:gd name="T48" fmla="*/ 2147483647 w 859"/>
                <a:gd name="T49" fmla="*/ 2147483647 h 716"/>
                <a:gd name="T50" fmla="*/ 2147483647 w 859"/>
                <a:gd name="T51" fmla="*/ 2147483647 h 716"/>
                <a:gd name="T52" fmla="*/ 2147483647 w 859"/>
                <a:gd name="T53" fmla="*/ 2147483647 h 716"/>
                <a:gd name="T54" fmla="*/ 2147483647 w 859"/>
                <a:gd name="T55" fmla="*/ 2147483647 h 716"/>
                <a:gd name="T56" fmla="*/ 2147483647 w 859"/>
                <a:gd name="T57" fmla="*/ 2147483647 h 716"/>
                <a:gd name="T58" fmla="*/ 2147483647 w 859"/>
                <a:gd name="T59" fmla="*/ 2147483647 h 716"/>
                <a:gd name="T60" fmla="*/ 2147483647 w 859"/>
                <a:gd name="T61" fmla="*/ 2147483647 h 716"/>
                <a:gd name="T62" fmla="*/ 2147483647 w 859"/>
                <a:gd name="T63" fmla="*/ 2147483647 h 716"/>
                <a:gd name="T64" fmla="*/ 2147483647 w 859"/>
                <a:gd name="T65" fmla="*/ 2147483647 h 716"/>
                <a:gd name="T66" fmla="*/ 2147483647 w 859"/>
                <a:gd name="T67" fmla="*/ 2147483647 h 716"/>
                <a:gd name="T68" fmla="*/ 2147483647 w 859"/>
                <a:gd name="T69" fmla="*/ 2147483647 h 716"/>
                <a:gd name="T70" fmla="*/ 2147483647 w 859"/>
                <a:gd name="T71" fmla="*/ 2147483647 h 716"/>
                <a:gd name="T72" fmla="*/ 2147483647 w 859"/>
                <a:gd name="T73" fmla="*/ 2147483647 h 716"/>
                <a:gd name="T74" fmla="*/ 2147483647 w 859"/>
                <a:gd name="T75" fmla="*/ 2147483647 h 716"/>
                <a:gd name="T76" fmla="*/ 2147483647 w 859"/>
                <a:gd name="T77" fmla="*/ 2147483647 h 716"/>
                <a:gd name="T78" fmla="*/ 2147483647 w 859"/>
                <a:gd name="T79" fmla="*/ 2147483647 h 716"/>
                <a:gd name="T80" fmla="*/ 2147483647 w 859"/>
                <a:gd name="T81" fmla="*/ 2147483647 h 716"/>
                <a:gd name="T82" fmla="*/ 2147483647 w 859"/>
                <a:gd name="T83" fmla="*/ 2147483647 h 7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859"/>
                <a:gd name="T127" fmla="*/ 0 h 716"/>
                <a:gd name="T128" fmla="*/ 859 w 859"/>
                <a:gd name="T129" fmla="*/ 716 h 7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859" h="716">
                  <a:moveTo>
                    <a:pt x="0" y="0"/>
                  </a:moveTo>
                  <a:lnTo>
                    <a:pt x="0" y="7"/>
                  </a:lnTo>
                  <a:lnTo>
                    <a:pt x="14" y="20"/>
                  </a:lnTo>
                  <a:lnTo>
                    <a:pt x="14" y="27"/>
                  </a:lnTo>
                  <a:lnTo>
                    <a:pt x="21" y="34"/>
                  </a:lnTo>
                  <a:lnTo>
                    <a:pt x="34" y="47"/>
                  </a:lnTo>
                  <a:lnTo>
                    <a:pt x="34" y="54"/>
                  </a:lnTo>
                  <a:lnTo>
                    <a:pt x="48" y="68"/>
                  </a:lnTo>
                  <a:lnTo>
                    <a:pt x="48" y="75"/>
                  </a:lnTo>
                  <a:lnTo>
                    <a:pt x="61" y="88"/>
                  </a:lnTo>
                  <a:lnTo>
                    <a:pt x="61" y="95"/>
                  </a:lnTo>
                  <a:lnTo>
                    <a:pt x="75" y="109"/>
                  </a:lnTo>
                  <a:lnTo>
                    <a:pt x="75" y="116"/>
                  </a:lnTo>
                  <a:lnTo>
                    <a:pt x="89" y="129"/>
                  </a:lnTo>
                  <a:lnTo>
                    <a:pt x="89" y="136"/>
                  </a:lnTo>
                  <a:lnTo>
                    <a:pt x="102" y="150"/>
                  </a:lnTo>
                  <a:lnTo>
                    <a:pt x="102" y="157"/>
                  </a:lnTo>
                  <a:lnTo>
                    <a:pt x="116" y="170"/>
                  </a:lnTo>
                  <a:lnTo>
                    <a:pt x="116" y="177"/>
                  </a:lnTo>
                  <a:lnTo>
                    <a:pt x="130" y="191"/>
                  </a:lnTo>
                  <a:lnTo>
                    <a:pt x="130" y="197"/>
                  </a:lnTo>
                  <a:lnTo>
                    <a:pt x="143" y="211"/>
                  </a:lnTo>
                  <a:lnTo>
                    <a:pt x="143" y="218"/>
                  </a:lnTo>
                  <a:lnTo>
                    <a:pt x="157" y="232"/>
                  </a:lnTo>
                  <a:lnTo>
                    <a:pt x="157" y="238"/>
                  </a:lnTo>
                  <a:lnTo>
                    <a:pt x="170" y="252"/>
                  </a:lnTo>
                  <a:lnTo>
                    <a:pt x="170" y="259"/>
                  </a:lnTo>
                  <a:lnTo>
                    <a:pt x="184" y="272"/>
                  </a:lnTo>
                  <a:lnTo>
                    <a:pt x="184" y="279"/>
                  </a:lnTo>
                  <a:lnTo>
                    <a:pt x="198" y="293"/>
                  </a:lnTo>
                  <a:lnTo>
                    <a:pt x="198" y="300"/>
                  </a:lnTo>
                  <a:lnTo>
                    <a:pt x="211" y="313"/>
                  </a:lnTo>
                  <a:lnTo>
                    <a:pt x="211" y="320"/>
                  </a:lnTo>
                  <a:lnTo>
                    <a:pt x="225" y="334"/>
                  </a:lnTo>
                  <a:lnTo>
                    <a:pt x="225" y="341"/>
                  </a:lnTo>
                  <a:lnTo>
                    <a:pt x="232" y="347"/>
                  </a:lnTo>
                  <a:lnTo>
                    <a:pt x="245" y="361"/>
                  </a:lnTo>
                  <a:lnTo>
                    <a:pt x="245" y="368"/>
                  </a:lnTo>
                  <a:lnTo>
                    <a:pt x="252" y="375"/>
                  </a:lnTo>
                  <a:lnTo>
                    <a:pt x="266" y="388"/>
                  </a:lnTo>
                  <a:lnTo>
                    <a:pt x="266" y="395"/>
                  </a:lnTo>
                  <a:lnTo>
                    <a:pt x="273" y="402"/>
                  </a:lnTo>
                  <a:lnTo>
                    <a:pt x="279" y="409"/>
                  </a:lnTo>
                  <a:lnTo>
                    <a:pt x="293" y="422"/>
                  </a:lnTo>
                  <a:lnTo>
                    <a:pt x="293" y="429"/>
                  </a:lnTo>
                  <a:lnTo>
                    <a:pt x="300" y="436"/>
                  </a:lnTo>
                  <a:lnTo>
                    <a:pt x="307" y="443"/>
                  </a:lnTo>
                  <a:lnTo>
                    <a:pt x="314" y="450"/>
                  </a:lnTo>
                  <a:lnTo>
                    <a:pt x="327" y="463"/>
                  </a:lnTo>
                  <a:lnTo>
                    <a:pt x="327" y="470"/>
                  </a:lnTo>
                  <a:lnTo>
                    <a:pt x="334" y="477"/>
                  </a:lnTo>
                  <a:lnTo>
                    <a:pt x="341" y="484"/>
                  </a:lnTo>
                  <a:lnTo>
                    <a:pt x="348" y="491"/>
                  </a:lnTo>
                  <a:lnTo>
                    <a:pt x="354" y="497"/>
                  </a:lnTo>
                  <a:lnTo>
                    <a:pt x="361" y="504"/>
                  </a:lnTo>
                  <a:lnTo>
                    <a:pt x="368" y="511"/>
                  </a:lnTo>
                  <a:lnTo>
                    <a:pt x="375" y="518"/>
                  </a:lnTo>
                  <a:lnTo>
                    <a:pt x="382" y="525"/>
                  </a:lnTo>
                  <a:lnTo>
                    <a:pt x="389" y="532"/>
                  </a:lnTo>
                  <a:lnTo>
                    <a:pt x="395" y="538"/>
                  </a:lnTo>
                  <a:lnTo>
                    <a:pt x="402" y="545"/>
                  </a:lnTo>
                  <a:lnTo>
                    <a:pt x="409" y="552"/>
                  </a:lnTo>
                  <a:lnTo>
                    <a:pt x="416" y="559"/>
                  </a:lnTo>
                  <a:lnTo>
                    <a:pt x="423" y="559"/>
                  </a:lnTo>
                  <a:lnTo>
                    <a:pt x="429" y="566"/>
                  </a:lnTo>
                  <a:lnTo>
                    <a:pt x="436" y="572"/>
                  </a:lnTo>
                  <a:lnTo>
                    <a:pt x="443" y="579"/>
                  </a:lnTo>
                  <a:lnTo>
                    <a:pt x="450" y="586"/>
                  </a:lnTo>
                  <a:lnTo>
                    <a:pt x="457" y="586"/>
                  </a:lnTo>
                  <a:lnTo>
                    <a:pt x="463" y="593"/>
                  </a:lnTo>
                  <a:lnTo>
                    <a:pt x="470" y="600"/>
                  </a:lnTo>
                  <a:lnTo>
                    <a:pt x="477" y="600"/>
                  </a:lnTo>
                  <a:lnTo>
                    <a:pt x="484" y="607"/>
                  </a:lnTo>
                  <a:lnTo>
                    <a:pt x="491" y="613"/>
                  </a:lnTo>
                  <a:lnTo>
                    <a:pt x="498" y="613"/>
                  </a:lnTo>
                  <a:lnTo>
                    <a:pt x="504" y="620"/>
                  </a:lnTo>
                  <a:lnTo>
                    <a:pt x="511" y="620"/>
                  </a:lnTo>
                  <a:lnTo>
                    <a:pt x="518" y="627"/>
                  </a:lnTo>
                  <a:lnTo>
                    <a:pt x="525" y="634"/>
                  </a:lnTo>
                  <a:lnTo>
                    <a:pt x="532" y="634"/>
                  </a:lnTo>
                  <a:lnTo>
                    <a:pt x="538" y="641"/>
                  </a:lnTo>
                  <a:lnTo>
                    <a:pt x="545" y="641"/>
                  </a:lnTo>
                  <a:lnTo>
                    <a:pt x="552" y="647"/>
                  </a:lnTo>
                  <a:lnTo>
                    <a:pt x="559" y="647"/>
                  </a:lnTo>
                  <a:lnTo>
                    <a:pt x="566" y="654"/>
                  </a:lnTo>
                  <a:lnTo>
                    <a:pt x="572" y="654"/>
                  </a:lnTo>
                  <a:lnTo>
                    <a:pt x="579" y="654"/>
                  </a:lnTo>
                  <a:lnTo>
                    <a:pt x="586" y="661"/>
                  </a:lnTo>
                  <a:lnTo>
                    <a:pt x="593" y="661"/>
                  </a:lnTo>
                  <a:lnTo>
                    <a:pt x="600" y="668"/>
                  </a:lnTo>
                  <a:lnTo>
                    <a:pt x="607" y="668"/>
                  </a:lnTo>
                  <a:lnTo>
                    <a:pt x="613" y="668"/>
                  </a:lnTo>
                  <a:lnTo>
                    <a:pt x="620" y="675"/>
                  </a:lnTo>
                  <a:lnTo>
                    <a:pt x="627" y="675"/>
                  </a:lnTo>
                  <a:lnTo>
                    <a:pt x="634" y="675"/>
                  </a:lnTo>
                  <a:lnTo>
                    <a:pt x="641" y="682"/>
                  </a:lnTo>
                  <a:lnTo>
                    <a:pt x="647" y="682"/>
                  </a:lnTo>
                  <a:lnTo>
                    <a:pt x="654" y="682"/>
                  </a:lnTo>
                  <a:lnTo>
                    <a:pt x="661" y="688"/>
                  </a:lnTo>
                  <a:lnTo>
                    <a:pt x="668" y="688"/>
                  </a:lnTo>
                  <a:lnTo>
                    <a:pt x="675" y="688"/>
                  </a:lnTo>
                  <a:lnTo>
                    <a:pt x="682" y="688"/>
                  </a:lnTo>
                  <a:lnTo>
                    <a:pt x="688" y="695"/>
                  </a:lnTo>
                  <a:lnTo>
                    <a:pt x="695" y="695"/>
                  </a:lnTo>
                  <a:lnTo>
                    <a:pt x="702" y="695"/>
                  </a:lnTo>
                  <a:lnTo>
                    <a:pt x="709" y="695"/>
                  </a:lnTo>
                  <a:lnTo>
                    <a:pt x="716" y="695"/>
                  </a:lnTo>
                  <a:lnTo>
                    <a:pt x="722" y="702"/>
                  </a:lnTo>
                  <a:lnTo>
                    <a:pt x="729" y="702"/>
                  </a:lnTo>
                  <a:lnTo>
                    <a:pt x="736" y="702"/>
                  </a:lnTo>
                  <a:lnTo>
                    <a:pt x="743" y="702"/>
                  </a:lnTo>
                  <a:lnTo>
                    <a:pt x="750" y="702"/>
                  </a:lnTo>
                  <a:lnTo>
                    <a:pt x="756" y="709"/>
                  </a:lnTo>
                  <a:lnTo>
                    <a:pt x="763" y="709"/>
                  </a:lnTo>
                  <a:lnTo>
                    <a:pt x="770" y="709"/>
                  </a:lnTo>
                  <a:lnTo>
                    <a:pt x="777" y="709"/>
                  </a:lnTo>
                  <a:lnTo>
                    <a:pt x="784" y="709"/>
                  </a:lnTo>
                  <a:lnTo>
                    <a:pt x="791" y="709"/>
                  </a:lnTo>
                  <a:lnTo>
                    <a:pt x="797" y="709"/>
                  </a:lnTo>
                  <a:lnTo>
                    <a:pt x="804" y="709"/>
                  </a:lnTo>
                  <a:lnTo>
                    <a:pt x="811" y="716"/>
                  </a:lnTo>
                  <a:lnTo>
                    <a:pt x="818" y="716"/>
                  </a:lnTo>
                  <a:lnTo>
                    <a:pt x="825" y="716"/>
                  </a:lnTo>
                  <a:lnTo>
                    <a:pt x="831" y="716"/>
                  </a:lnTo>
                  <a:lnTo>
                    <a:pt x="838" y="716"/>
                  </a:lnTo>
                  <a:lnTo>
                    <a:pt x="845" y="716"/>
                  </a:lnTo>
                  <a:lnTo>
                    <a:pt x="852" y="716"/>
                  </a:lnTo>
                  <a:lnTo>
                    <a:pt x="859" y="71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entury Gothic" pitchFamily="34" charset="0"/>
              </a:endParaRPr>
            </a:p>
          </p:txBody>
        </p:sp>
        <p:sp>
          <p:nvSpPr>
            <p:cNvPr id="55" name="Freeform 86"/>
            <p:cNvSpPr>
              <a:spLocks/>
            </p:cNvSpPr>
            <p:nvPr/>
          </p:nvSpPr>
          <p:spPr bwMode="auto">
            <a:xfrm>
              <a:off x="6454775" y="5183188"/>
              <a:ext cx="573088" cy="11113"/>
            </a:xfrm>
            <a:custGeom>
              <a:avLst/>
              <a:gdLst>
                <a:gd name="T0" fmla="*/ 0 w 361"/>
                <a:gd name="T1" fmla="*/ 0 h 7"/>
                <a:gd name="T2" fmla="*/ 2147483647 w 361"/>
                <a:gd name="T3" fmla="*/ 0 h 7"/>
                <a:gd name="T4" fmla="*/ 2147483647 w 361"/>
                <a:gd name="T5" fmla="*/ 0 h 7"/>
                <a:gd name="T6" fmla="*/ 2147483647 w 361"/>
                <a:gd name="T7" fmla="*/ 0 h 7"/>
                <a:gd name="T8" fmla="*/ 2147483647 w 361"/>
                <a:gd name="T9" fmla="*/ 0 h 7"/>
                <a:gd name="T10" fmla="*/ 2147483647 w 361"/>
                <a:gd name="T11" fmla="*/ 0 h 7"/>
                <a:gd name="T12" fmla="*/ 2147483647 w 361"/>
                <a:gd name="T13" fmla="*/ 2147483647 h 7"/>
                <a:gd name="T14" fmla="*/ 2147483647 w 361"/>
                <a:gd name="T15" fmla="*/ 2147483647 h 7"/>
                <a:gd name="T16" fmla="*/ 2147483647 w 361"/>
                <a:gd name="T17" fmla="*/ 2147483647 h 7"/>
                <a:gd name="T18" fmla="*/ 2147483647 w 361"/>
                <a:gd name="T19" fmla="*/ 2147483647 h 7"/>
                <a:gd name="T20" fmla="*/ 2147483647 w 361"/>
                <a:gd name="T21" fmla="*/ 2147483647 h 7"/>
                <a:gd name="T22" fmla="*/ 2147483647 w 361"/>
                <a:gd name="T23" fmla="*/ 2147483647 h 7"/>
                <a:gd name="T24" fmla="*/ 2147483647 w 361"/>
                <a:gd name="T25" fmla="*/ 2147483647 h 7"/>
                <a:gd name="T26" fmla="*/ 2147483647 w 361"/>
                <a:gd name="T27" fmla="*/ 2147483647 h 7"/>
                <a:gd name="T28" fmla="*/ 2147483647 w 361"/>
                <a:gd name="T29" fmla="*/ 2147483647 h 7"/>
                <a:gd name="T30" fmla="*/ 2147483647 w 361"/>
                <a:gd name="T31" fmla="*/ 2147483647 h 7"/>
                <a:gd name="T32" fmla="*/ 2147483647 w 361"/>
                <a:gd name="T33" fmla="*/ 2147483647 h 7"/>
                <a:gd name="T34" fmla="*/ 2147483647 w 361"/>
                <a:gd name="T35" fmla="*/ 2147483647 h 7"/>
                <a:gd name="T36" fmla="*/ 2147483647 w 361"/>
                <a:gd name="T37" fmla="*/ 2147483647 h 7"/>
                <a:gd name="T38" fmla="*/ 2147483647 w 361"/>
                <a:gd name="T39" fmla="*/ 2147483647 h 7"/>
                <a:gd name="T40" fmla="*/ 2147483647 w 361"/>
                <a:gd name="T41" fmla="*/ 2147483647 h 7"/>
                <a:gd name="T42" fmla="*/ 2147483647 w 361"/>
                <a:gd name="T43" fmla="*/ 2147483647 h 7"/>
                <a:gd name="T44" fmla="*/ 2147483647 w 361"/>
                <a:gd name="T45" fmla="*/ 2147483647 h 7"/>
                <a:gd name="T46" fmla="*/ 2147483647 w 361"/>
                <a:gd name="T47" fmla="*/ 2147483647 h 7"/>
                <a:gd name="T48" fmla="*/ 2147483647 w 361"/>
                <a:gd name="T49" fmla="*/ 2147483647 h 7"/>
                <a:gd name="T50" fmla="*/ 2147483647 w 361"/>
                <a:gd name="T51" fmla="*/ 2147483647 h 7"/>
                <a:gd name="T52" fmla="*/ 2147483647 w 361"/>
                <a:gd name="T53" fmla="*/ 2147483647 h 7"/>
                <a:gd name="T54" fmla="*/ 2147483647 w 361"/>
                <a:gd name="T55" fmla="*/ 2147483647 h 7"/>
                <a:gd name="T56" fmla="*/ 2147483647 w 361"/>
                <a:gd name="T57" fmla="*/ 2147483647 h 7"/>
                <a:gd name="T58" fmla="*/ 2147483647 w 361"/>
                <a:gd name="T59" fmla="*/ 2147483647 h 7"/>
                <a:gd name="T60" fmla="*/ 2147483647 w 361"/>
                <a:gd name="T61" fmla="*/ 2147483647 h 7"/>
                <a:gd name="T62" fmla="*/ 2147483647 w 361"/>
                <a:gd name="T63" fmla="*/ 2147483647 h 7"/>
                <a:gd name="T64" fmla="*/ 2147483647 w 361"/>
                <a:gd name="T65" fmla="*/ 2147483647 h 7"/>
                <a:gd name="T66" fmla="*/ 2147483647 w 361"/>
                <a:gd name="T67" fmla="*/ 2147483647 h 7"/>
                <a:gd name="T68" fmla="*/ 2147483647 w 361"/>
                <a:gd name="T69" fmla="*/ 2147483647 h 7"/>
                <a:gd name="T70" fmla="*/ 2147483647 w 361"/>
                <a:gd name="T71" fmla="*/ 2147483647 h 7"/>
                <a:gd name="T72" fmla="*/ 2147483647 w 361"/>
                <a:gd name="T73" fmla="*/ 2147483647 h 7"/>
                <a:gd name="T74" fmla="*/ 2147483647 w 361"/>
                <a:gd name="T75" fmla="*/ 2147483647 h 7"/>
                <a:gd name="T76" fmla="*/ 2147483647 w 361"/>
                <a:gd name="T77" fmla="*/ 2147483647 h 7"/>
                <a:gd name="T78" fmla="*/ 2147483647 w 361"/>
                <a:gd name="T79" fmla="*/ 2147483647 h 7"/>
                <a:gd name="T80" fmla="*/ 2147483647 w 361"/>
                <a:gd name="T81" fmla="*/ 2147483647 h 7"/>
                <a:gd name="T82" fmla="*/ 2147483647 w 361"/>
                <a:gd name="T83" fmla="*/ 2147483647 h 7"/>
                <a:gd name="T84" fmla="*/ 2147483647 w 361"/>
                <a:gd name="T85" fmla="*/ 2147483647 h 7"/>
                <a:gd name="T86" fmla="*/ 2147483647 w 361"/>
                <a:gd name="T87" fmla="*/ 2147483647 h 7"/>
                <a:gd name="T88" fmla="*/ 2147483647 w 361"/>
                <a:gd name="T89" fmla="*/ 2147483647 h 7"/>
                <a:gd name="T90" fmla="*/ 2147483647 w 361"/>
                <a:gd name="T91" fmla="*/ 2147483647 h 7"/>
                <a:gd name="T92" fmla="*/ 2147483647 w 361"/>
                <a:gd name="T93" fmla="*/ 2147483647 h 7"/>
                <a:gd name="T94" fmla="*/ 2147483647 w 361"/>
                <a:gd name="T95" fmla="*/ 2147483647 h 7"/>
                <a:gd name="T96" fmla="*/ 2147483647 w 361"/>
                <a:gd name="T97" fmla="*/ 2147483647 h 7"/>
                <a:gd name="T98" fmla="*/ 2147483647 w 361"/>
                <a:gd name="T99" fmla="*/ 2147483647 h 7"/>
                <a:gd name="T100" fmla="*/ 2147483647 w 361"/>
                <a:gd name="T101" fmla="*/ 2147483647 h 7"/>
                <a:gd name="T102" fmla="*/ 2147483647 w 361"/>
                <a:gd name="T103" fmla="*/ 2147483647 h 7"/>
                <a:gd name="T104" fmla="*/ 2147483647 w 361"/>
                <a:gd name="T105" fmla="*/ 2147483647 h 7"/>
                <a:gd name="T106" fmla="*/ 2147483647 w 361"/>
                <a:gd name="T107" fmla="*/ 2147483647 h 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61"/>
                <a:gd name="T163" fmla="*/ 0 h 7"/>
                <a:gd name="T164" fmla="*/ 361 w 361"/>
                <a:gd name="T165" fmla="*/ 7 h 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61" h="7">
                  <a:moveTo>
                    <a:pt x="0" y="0"/>
                  </a:moveTo>
                  <a:lnTo>
                    <a:pt x="7" y="0"/>
                  </a:lnTo>
                  <a:lnTo>
                    <a:pt x="13" y="0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41" y="7"/>
                  </a:lnTo>
                  <a:lnTo>
                    <a:pt x="47" y="7"/>
                  </a:lnTo>
                  <a:lnTo>
                    <a:pt x="54" y="7"/>
                  </a:lnTo>
                  <a:lnTo>
                    <a:pt x="61" y="7"/>
                  </a:lnTo>
                  <a:lnTo>
                    <a:pt x="68" y="7"/>
                  </a:lnTo>
                  <a:lnTo>
                    <a:pt x="75" y="7"/>
                  </a:lnTo>
                  <a:lnTo>
                    <a:pt x="81" y="7"/>
                  </a:lnTo>
                  <a:lnTo>
                    <a:pt x="88" y="7"/>
                  </a:lnTo>
                  <a:lnTo>
                    <a:pt x="95" y="7"/>
                  </a:lnTo>
                  <a:lnTo>
                    <a:pt x="102" y="7"/>
                  </a:lnTo>
                  <a:lnTo>
                    <a:pt x="109" y="7"/>
                  </a:lnTo>
                  <a:lnTo>
                    <a:pt x="116" y="7"/>
                  </a:lnTo>
                  <a:lnTo>
                    <a:pt x="122" y="7"/>
                  </a:lnTo>
                  <a:lnTo>
                    <a:pt x="129" y="7"/>
                  </a:lnTo>
                  <a:lnTo>
                    <a:pt x="136" y="7"/>
                  </a:lnTo>
                  <a:lnTo>
                    <a:pt x="143" y="7"/>
                  </a:lnTo>
                  <a:lnTo>
                    <a:pt x="150" y="7"/>
                  </a:lnTo>
                  <a:lnTo>
                    <a:pt x="156" y="7"/>
                  </a:lnTo>
                  <a:lnTo>
                    <a:pt x="163" y="7"/>
                  </a:lnTo>
                  <a:lnTo>
                    <a:pt x="170" y="7"/>
                  </a:lnTo>
                  <a:lnTo>
                    <a:pt x="177" y="7"/>
                  </a:lnTo>
                  <a:lnTo>
                    <a:pt x="184" y="7"/>
                  </a:lnTo>
                  <a:lnTo>
                    <a:pt x="190" y="7"/>
                  </a:lnTo>
                  <a:lnTo>
                    <a:pt x="197" y="7"/>
                  </a:lnTo>
                  <a:lnTo>
                    <a:pt x="204" y="7"/>
                  </a:lnTo>
                  <a:lnTo>
                    <a:pt x="211" y="7"/>
                  </a:lnTo>
                  <a:lnTo>
                    <a:pt x="218" y="7"/>
                  </a:lnTo>
                  <a:lnTo>
                    <a:pt x="225" y="7"/>
                  </a:lnTo>
                  <a:lnTo>
                    <a:pt x="231" y="7"/>
                  </a:lnTo>
                  <a:lnTo>
                    <a:pt x="238" y="7"/>
                  </a:lnTo>
                  <a:lnTo>
                    <a:pt x="245" y="7"/>
                  </a:lnTo>
                  <a:lnTo>
                    <a:pt x="252" y="7"/>
                  </a:lnTo>
                  <a:lnTo>
                    <a:pt x="259" y="7"/>
                  </a:lnTo>
                  <a:lnTo>
                    <a:pt x="265" y="7"/>
                  </a:lnTo>
                  <a:lnTo>
                    <a:pt x="272" y="7"/>
                  </a:lnTo>
                  <a:lnTo>
                    <a:pt x="279" y="7"/>
                  </a:lnTo>
                  <a:lnTo>
                    <a:pt x="286" y="7"/>
                  </a:lnTo>
                  <a:lnTo>
                    <a:pt x="293" y="7"/>
                  </a:lnTo>
                  <a:lnTo>
                    <a:pt x="300" y="7"/>
                  </a:lnTo>
                  <a:lnTo>
                    <a:pt x="306" y="7"/>
                  </a:lnTo>
                  <a:lnTo>
                    <a:pt x="313" y="7"/>
                  </a:lnTo>
                  <a:lnTo>
                    <a:pt x="320" y="7"/>
                  </a:lnTo>
                  <a:lnTo>
                    <a:pt x="327" y="7"/>
                  </a:lnTo>
                  <a:lnTo>
                    <a:pt x="334" y="7"/>
                  </a:lnTo>
                  <a:lnTo>
                    <a:pt x="340" y="7"/>
                  </a:lnTo>
                  <a:lnTo>
                    <a:pt x="347" y="7"/>
                  </a:lnTo>
                  <a:lnTo>
                    <a:pt x="354" y="7"/>
                  </a:lnTo>
                  <a:lnTo>
                    <a:pt x="361" y="7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entury Gothic" pitchFamily="34" charset="0"/>
              </a:endParaRPr>
            </a:p>
          </p:txBody>
        </p:sp>
      </p:grpSp>
      <p:sp>
        <p:nvSpPr>
          <p:cNvPr id="56" name="Rectangle 101"/>
          <p:cNvSpPr>
            <a:spLocks noChangeArrowheads="1"/>
          </p:cNvSpPr>
          <p:nvPr/>
        </p:nvSpPr>
        <p:spPr bwMode="auto">
          <a:xfrm>
            <a:off x="2667235" y="2600210"/>
            <a:ext cx="12647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entury Gothic" pitchFamily="34" charset="0"/>
              </a:rPr>
              <a:t>Category 0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57" name="Line 102"/>
          <p:cNvSpPr>
            <a:spLocks noChangeShapeType="1"/>
          </p:cNvSpPr>
          <p:nvPr/>
        </p:nvSpPr>
        <p:spPr bwMode="auto">
          <a:xfrm>
            <a:off x="2381535" y="2756549"/>
            <a:ext cx="217671" cy="79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58" name="Rectangle 103"/>
          <p:cNvSpPr>
            <a:spLocks noChangeArrowheads="1"/>
          </p:cNvSpPr>
          <p:nvPr/>
        </p:nvSpPr>
        <p:spPr bwMode="auto">
          <a:xfrm>
            <a:off x="2651441" y="2856042"/>
            <a:ext cx="12647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entury Gothic" pitchFamily="34" charset="0"/>
              </a:rPr>
              <a:t>Category 1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59" name="Line 104"/>
          <p:cNvSpPr>
            <a:spLocks noChangeShapeType="1"/>
          </p:cNvSpPr>
          <p:nvPr/>
        </p:nvSpPr>
        <p:spPr bwMode="auto">
          <a:xfrm>
            <a:off x="2381535" y="2977891"/>
            <a:ext cx="217671" cy="79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entury Gothic" pitchFamily="34" charset="0"/>
            </a:endParaRPr>
          </a:p>
        </p:txBody>
      </p:sp>
      <p:sp>
        <p:nvSpPr>
          <p:cNvPr id="60" name="TextBox 126"/>
          <p:cNvSpPr txBox="1">
            <a:spLocks noChangeArrowheads="1"/>
          </p:cNvSpPr>
          <p:nvPr/>
        </p:nvSpPr>
        <p:spPr bwMode="auto">
          <a:xfrm rot="16200000">
            <a:off x="-202562" y="3282733"/>
            <a:ext cx="1566107" cy="42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entury Gothic" pitchFamily="34" charset="0"/>
              </a:rPr>
              <a:t>Probability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04950" y="1362075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>
                <a:latin typeface="Century Gothic" pitchFamily="34" charset="0"/>
              </a:rPr>
              <a:t>σ</a:t>
            </a:r>
            <a:r>
              <a:rPr lang="en-US" baseline="-25000" dirty="0">
                <a:latin typeface="Century Gothic" pitchFamily="34" charset="0"/>
              </a:rPr>
              <a:t>0</a:t>
            </a:r>
            <a:r>
              <a:rPr lang="en-US" smtClean="0">
                <a:latin typeface="Century Gothic" pitchFamily="34" charset="0"/>
              </a:rPr>
              <a:t>=3º</a:t>
            </a:r>
            <a:endParaRPr lang="en-US" dirty="0" smtClean="0">
              <a:latin typeface="Century Gothic" pitchFamily="34" charset="0"/>
            </a:endParaRPr>
          </a:p>
          <a:p>
            <a:r>
              <a:rPr lang="el-GR" i="1" dirty="0" smtClean="0">
                <a:latin typeface="Century Gothic" pitchFamily="34" charset="0"/>
              </a:rPr>
              <a:t>σ</a:t>
            </a:r>
            <a:r>
              <a:rPr lang="en-US" baseline="-25000" dirty="0" smtClean="0">
                <a:latin typeface="Century Gothic" pitchFamily="34" charset="0"/>
              </a:rPr>
              <a:t>1</a:t>
            </a:r>
            <a:r>
              <a:rPr lang="en-US" dirty="0" smtClean="0">
                <a:latin typeface="Century Gothic" pitchFamily="34" charset="0"/>
              </a:rPr>
              <a:t>=12º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72275" y="6257925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entury Gothic" pitchFamily="34" charset="0"/>
              </a:rPr>
              <a:t>Qamar</a:t>
            </a:r>
            <a:r>
              <a:rPr lang="en-US" dirty="0" smtClean="0">
                <a:latin typeface="Century Gothic" pitchFamily="34" charset="0"/>
              </a:rPr>
              <a:t> et al.,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entury Gothic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561</Words>
  <Application>Microsoft Office PowerPoint</Application>
  <PresentationFormat>On-screen Show (4:3)</PresentationFormat>
  <Paragraphs>190</Paragraphs>
  <Slides>23</Slides>
  <Notes>0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Variational inference</vt:lpstr>
      <vt:lpstr>Slide 2</vt:lpstr>
      <vt:lpstr>Slide 3</vt:lpstr>
      <vt:lpstr>Slide 4</vt:lpstr>
      <vt:lpstr>Slide 5</vt:lpstr>
      <vt:lpstr>Slide 6</vt:lpstr>
      <vt:lpstr>Process of variational inference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Baylor College of Medicine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</dc:title>
  <dc:creator>weijima</dc:creator>
  <cp:lastModifiedBy>weijima</cp:lastModifiedBy>
  <cp:revision>152</cp:revision>
  <dcterms:created xsi:type="dcterms:W3CDTF">2014-05-08T17:51:05Z</dcterms:created>
  <dcterms:modified xsi:type="dcterms:W3CDTF">2014-05-15T23:53:27Z</dcterms:modified>
</cp:coreProperties>
</file>