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5F49-B84D-4675-8C9C-BA1C5815599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44C88-897E-4C8B-8747-A1D2B1B6C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E3E5031E-13B2-426A-9A14-F6719493DEC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2425"/>
            <a:ext cx="6400800" cy="7239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Weiji</a:t>
            </a:r>
            <a:r>
              <a:rPr lang="en-US" sz="2800" dirty="0" smtClean="0"/>
              <a:t> Ma, 20140508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107576" y="3244334"/>
            <a:ext cx="4947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Using factorized approximations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124205"/>
              </p:ext>
            </p:extLst>
          </p:nvPr>
        </p:nvGraphicFramePr>
        <p:xfrm>
          <a:off x="704849" y="895350"/>
          <a:ext cx="7972931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3" imgW="4584600" imgH="444240" progId="Equation.DSMT4">
                  <p:embed/>
                </p:oleObj>
              </mc:Choice>
              <mc:Fallback>
                <p:oleObj name="Equation" r:id="rId3" imgW="45846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49" y="895350"/>
                        <a:ext cx="7972931" cy="769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381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Posterior: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3424237" y="461962"/>
            <a:ext cx="304800" cy="2733675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6802883" y="-144909"/>
            <a:ext cx="304800" cy="3642617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0915" y="19812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Normal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8461" y="18404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Gamma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71469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2590800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(Run variational_example1_gaussian with </a:t>
            </a:r>
            <a:r>
              <a:rPr lang="en-US" dirty="0" err="1" smtClean="0">
                <a:latin typeface="Century Gothic" pitchFamily="34" charset="0"/>
              </a:rPr>
              <a:t>variational</a:t>
            </a:r>
            <a:r>
              <a:rPr lang="en-US" dirty="0" smtClean="0">
                <a:latin typeface="Century Gothic" pitchFamily="34" charset="0"/>
              </a:rPr>
              <a:t> =0)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6626" y="3962400"/>
            <a:ext cx="5963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But let’s pretend this were not a pleasant form,</a:t>
            </a:r>
          </a:p>
          <a:p>
            <a:r>
              <a:rPr lang="en-US" sz="2000" dirty="0" smtClean="0">
                <a:latin typeface="Century Gothic" pitchFamily="34" charset="0"/>
              </a:rPr>
              <a:t>and let’s try the factorized approximation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286000" y="4876800"/>
          <a:ext cx="335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5" imgW="1396800" imgH="253800" progId="Equation.DSMT4">
                  <p:embed/>
                </p:oleObj>
              </mc:Choice>
              <mc:Fallback>
                <p:oleObj name="Equation" r:id="rId5" imgW="13968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3352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2971800"/>
            <a:ext cx="6540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In fact very well possible to calculate expectations!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5848290"/>
            <a:ext cx="793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The true posterior is NOT </a:t>
            </a:r>
            <a:r>
              <a:rPr lang="en-US" sz="2000" dirty="0" err="1" smtClean="0">
                <a:latin typeface="Century Gothic" pitchFamily="34" charset="0"/>
              </a:rPr>
              <a:t>factorizable</a:t>
            </a:r>
            <a:r>
              <a:rPr lang="en-US" sz="2000" dirty="0" smtClean="0">
                <a:latin typeface="Century Gothic" pitchFamily="34" charset="0"/>
              </a:rPr>
              <a:t>, so this cannot be perfect!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/>
      <p:bldP spid="11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493838" y="2438400"/>
          <a:ext cx="60452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3" imgW="2476440" imgH="583920" progId="Equation.DSMT4">
                  <p:embed/>
                </p:oleObj>
              </mc:Choice>
              <mc:Fallback>
                <p:oleObj name="Equation" r:id="rId3" imgW="2476440" imgH="583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438400"/>
                        <a:ext cx="60452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1295400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Apply the magic equation (twice):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85800" y="1752600"/>
          <a:ext cx="6781800" cy="146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3" imgW="3416040" imgH="736560" progId="Equation.DSMT4">
                  <p:embed/>
                </p:oleObj>
              </mc:Choice>
              <mc:Fallback>
                <p:oleObj name="Equation" r:id="rId3" imgW="341604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6781800" cy="146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41513"/>
              </p:ext>
            </p:extLst>
          </p:nvPr>
        </p:nvGraphicFramePr>
        <p:xfrm>
          <a:off x="381000" y="457200"/>
          <a:ext cx="82184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5" imgW="4483080" imgH="457200" progId="Equation.DSMT4">
                  <p:embed/>
                </p:oleObj>
              </mc:Choice>
              <mc:Fallback>
                <p:oleObj name="Equation" r:id="rId5" imgW="44830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82184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6857999" y="3047999"/>
            <a:ext cx="762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4999" y="3809999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All </a:t>
            </a:r>
            <a:r>
              <a:rPr lang="en-US" sz="2000" i="1" dirty="0" smtClean="0">
                <a:latin typeface="Century Gothic" pitchFamily="34" charset="0"/>
                <a:sym typeface="Symbol"/>
              </a:rPr>
              <a:t></a:t>
            </a:r>
            <a:r>
              <a:rPr lang="en-US" sz="2000" dirty="0" smtClean="0">
                <a:latin typeface="Century Gothic" pitchFamily="34" charset="0"/>
                <a:sym typeface="Symbol"/>
              </a:rPr>
              <a:t>-independent junk</a:t>
            </a:r>
            <a:endParaRPr lang="en-US" sz="2000" dirty="0" smtClean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010090"/>
            <a:ext cx="6458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entury Gothic" pitchFamily="34" charset="0"/>
              </a:rPr>
              <a:t>q</a:t>
            </a:r>
            <a:r>
              <a:rPr lang="en-US" sz="2000" i="1" baseline="-25000" dirty="0" smtClean="0">
                <a:latin typeface="Century Gothic" pitchFamily="34" charset="0"/>
                <a:sym typeface="Symbol"/>
              </a:rPr>
              <a:t>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is normal with mean                         and variance</a:t>
            </a:r>
            <a:endParaRPr lang="en-US" sz="2000" baseline="-25000" dirty="0" smtClean="0">
              <a:latin typeface="Century Gothic" pitchFamily="34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50938"/>
              </p:ext>
            </p:extLst>
          </p:nvPr>
        </p:nvGraphicFramePr>
        <p:xfrm>
          <a:off x="3505200" y="4876800"/>
          <a:ext cx="1219200" cy="76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7" imgW="685800" imgH="431640" progId="Equation.DSMT4">
                  <p:embed/>
                </p:oleObj>
              </mc:Choice>
              <mc:Fallback>
                <p:oleObj name="Equation" r:id="rId7" imgW="6858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1219200" cy="764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23541"/>
              </p:ext>
            </p:extLst>
          </p:nvPr>
        </p:nvGraphicFramePr>
        <p:xfrm>
          <a:off x="6858000" y="4852988"/>
          <a:ext cx="14001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9" imgW="787320" imgH="444240" progId="Equation.DSMT4">
                  <p:embed/>
                </p:oleObj>
              </mc:Choice>
              <mc:Fallback>
                <p:oleObj name="Equation" r:id="rId9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52988"/>
                        <a:ext cx="140017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8600" y="381000"/>
            <a:ext cx="868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35527"/>
              </p:ext>
            </p:extLst>
          </p:nvPr>
        </p:nvGraphicFramePr>
        <p:xfrm>
          <a:off x="381000" y="457200"/>
          <a:ext cx="82184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3" imgW="4483080" imgH="457200" progId="Equation.DSMT4">
                  <p:embed/>
                </p:oleObj>
              </mc:Choice>
              <mc:Fallback>
                <p:oleObj name="Equation" r:id="rId3" imgW="4483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82184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381000"/>
            <a:ext cx="868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0575"/>
              </p:ext>
            </p:extLst>
          </p:nvPr>
        </p:nvGraphicFramePr>
        <p:xfrm>
          <a:off x="587375" y="1927225"/>
          <a:ext cx="765810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5" imgW="4330440" imgH="1396800" progId="Equation.DSMT4">
                  <p:embed/>
                </p:oleObj>
              </mc:Choice>
              <mc:Fallback>
                <p:oleObj name="Equation" r:id="rId5" imgW="433044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927225"/>
                        <a:ext cx="7658100" cy="246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876800"/>
            <a:ext cx="5710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entury Gothic" pitchFamily="34" charset="0"/>
              </a:rPr>
              <a:t>q</a:t>
            </a:r>
            <a:r>
              <a:rPr lang="el-GR" sz="2000" i="1" baseline="-25000" dirty="0" smtClean="0">
                <a:latin typeface="Times New Roman"/>
                <a:cs typeface="Times New Roman"/>
                <a:sym typeface="Symbol"/>
              </a:rPr>
              <a:t>τ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is gamma with shape                    and rate</a:t>
            </a:r>
            <a:endParaRPr lang="en-US" sz="2000" baseline="-25000" dirty="0" smtClean="0">
              <a:latin typeface="Century Gothic" pitchFamily="34" charset="0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74867"/>
              </p:ext>
            </p:extLst>
          </p:nvPr>
        </p:nvGraphicFramePr>
        <p:xfrm>
          <a:off x="3571875" y="4724400"/>
          <a:ext cx="11874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7" imgW="647640" imgH="393480" progId="Equation.DSMT4">
                  <p:embed/>
                </p:oleObj>
              </mc:Choice>
              <mc:Fallback>
                <p:oleObj name="Equation" r:id="rId7" imgW="64764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724400"/>
                        <a:ext cx="11874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45616"/>
              </p:ext>
            </p:extLst>
          </p:nvPr>
        </p:nvGraphicFramePr>
        <p:xfrm>
          <a:off x="1846263" y="5468938"/>
          <a:ext cx="59277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9" imgW="3352680" imgH="431640" progId="Equation.DSMT4">
                  <p:embed/>
                </p:oleObj>
              </mc:Choice>
              <mc:Fallback>
                <p:oleObj name="Equation" r:id="rId9" imgW="335268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5468938"/>
                        <a:ext cx="59277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825" y="842902"/>
            <a:ext cx="6458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entury Gothic" pitchFamily="34" charset="0"/>
              </a:rPr>
              <a:t>q</a:t>
            </a:r>
            <a:r>
              <a:rPr lang="en-US" sz="2000" i="1" baseline="-25000" dirty="0" smtClean="0">
                <a:latin typeface="Century Gothic" pitchFamily="34" charset="0"/>
                <a:sym typeface="Symbol"/>
              </a:rPr>
              <a:t>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is normal with mean                         and variance</a:t>
            </a:r>
            <a:endParaRPr lang="en-US" sz="2000" baseline="-25000" dirty="0" smtClean="0">
              <a:latin typeface="Century Gothic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90168"/>
              </p:ext>
            </p:extLst>
          </p:nvPr>
        </p:nvGraphicFramePr>
        <p:xfrm>
          <a:off x="3629025" y="709612"/>
          <a:ext cx="1219200" cy="76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709612"/>
                        <a:ext cx="1219200" cy="764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439013"/>
              </p:ext>
            </p:extLst>
          </p:nvPr>
        </p:nvGraphicFramePr>
        <p:xfrm>
          <a:off x="6981825" y="685800"/>
          <a:ext cx="14001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5" imgW="787320" imgH="444240" progId="Equation.DSMT4">
                  <p:embed/>
                </p:oleObj>
              </mc:Choice>
              <mc:Fallback>
                <p:oleObj name="Equation" r:id="rId5" imgW="78732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685800"/>
                        <a:ext cx="140017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825" y="1900177"/>
            <a:ext cx="5710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entury Gothic" pitchFamily="34" charset="0"/>
              </a:rPr>
              <a:t>q</a:t>
            </a:r>
            <a:r>
              <a:rPr lang="el-GR" sz="2000" baseline="-25000" dirty="0" smtClean="0">
                <a:latin typeface="Century Gothic" pitchFamily="34" charset="0"/>
                <a:sym typeface="Symbol"/>
              </a:rPr>
              <a:t>τ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is gamma with shape                    and rate</a:t>
            </a:r>
            <a:endParaRPr lang="en-US" sz="2000" baseline="-25000" dirty="0" smtClean="0">
              <a:latin typeface="Century Gothic" pitchFamily="34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819644"/>
              </p:ext>
            </p:extLst>
          </p:nvPr>
        </p:nvGraphicFramePr>
        <p:xfrm>
          <a:off x="3781425" y="1747777"/>
          <a:ext cx="8620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7" imgW="469800" imgH="393480" progId="Equation.DSMT4">
                  <p:embed/>
                </p:oleObj>
              </mc:Choice>
              <mc:Fallback>
                <p:oleObj name="Equation" r:id="rId7" imgW="46980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1747777"/>
                        <a:ext cx="8620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6800" y="371792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Substitute 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13516"/>
              </p:ext>
            </p:extLst>
          </p:nvPr>
        </p:nvGraphicFramePr>
        <p:xfrm>
          <a:off x="2286000" y="3687763"/>
          <a:ext cx="4730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9" imgW="266400" imgH="253800" progId="Equation.DSMT4">
                  <p:embed/>
                </p:oleObj>
              </mc:Choice>
              <mc:Fallback>
                <p:oleObj name="Equation" r:id="rId9" imgW="266400" imgH="253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87763"/>
                        <a:ext cx="4730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09756"/>
              </p:ext>
            </p:extLst>
          </p:nvPr>
        </p:nvGraphicFramePr>
        <p:xfrm>
          <a:off x="1582738" y="4206875"/>
          <a:ext cx="56800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11" imgW="3213000" imgH="495000" progId="Equation.DSMT4">
                  <p:embed/>
                </p:oleObj>
              </mc:Choice>
              <mc:Fallback>
                <p:oleObj name="Equation" r:id="rId11" imgW="3213000" imgH="495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206875"/>
                        <a:ext cx="568007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9900" y="5495925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Two equations, two unknowns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600" y="6003925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Sometimes can be solved in closed 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381000"/>
            <a:ext cx="8686800" cy="3209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34957"/>
              </p:ext>
            </p:extLst>
          </p:nvPr>
        </p:nvGraphicFramePr>
        <p:xfrm>
          <a:off x="1608137" y="2573338"/>
          <a:ext cx="59277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13" imgW="3352680" imgH="431640" progId="Equation.DSMT4">
                  <p:embed/>
                </p:oleObj>
              </mc:Choice>
              <mc:Fallback>
                <p:oleObj name="Equation" r:id="rId13" imgW="3352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7" y="2573338"/>
                        <a:ext cx="59277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6535" y="5458096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(Run variational_example1_gaussian with </a:t>
            </a:r>
            <a:r>
              <a:rPr lang="en-US" dirty="0" err="1" smtClean="0">
                <a:latin typeface="Century Gothic" pitchFamily="34" charset="0"/>
              </a:rPr>
              <a:t>variational</a:t>
            </a:r>
            <a:r>
              <a:rPr lang="en-US" dirty="0" smtClean="0">
                <a:latin typeface="Century Gothic" pitchFamily="34" charset="0"/>
              </a:rPr>
              <a:t> =1)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5700" y="825500"/>
            <a:ext cx="601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If not, you can use an iterative process: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55800" y="1612900"/>
            <a:ext cx="2870200" cy="461665"/>
            <a:chOff x="1968500" y="1612900"/>
            <a:chExt cx="2870200" cy="461665"/>
          </a:xfrm>
        </p:grpSpPr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4432300" y="1622425"/>
            <a:ext cx="4064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6" name="Equation" r:id="rId3" imgW="228600" imgH="253800" progId="Equation.DSMT4">
                    <p:embed/>
                  </p:oleObj>
                </mc:Choice>
                <mc:Fallback>
                  <p:oleObj name="Equation" r:id="rId3" imgW="228600" imgH="253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300" y="1622425"/>
                          <a:ext cx="40640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968500" y="1612900"/>
              <a:ext cx="2467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Start with try for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5800" y="2271797"/>
            <a:ext cx="5295900" cy="506412"/>
            <a:chOff x="1955800" y="2286000"/>
            <a:chExt cx="5295900" cy="506412"/>
          </a:xfrm>
        </p:grpSpPr>
        <p:sp>
          <p:nvSpPr>
            <p:cNvPr id="3" name="TextBox 2"/>
            <p:cNvSpPr txBox="1"/>
            <p:nvPr/>
          </p:nvSpPr>
          <p:spPr>
            <a:xfrm>
              <a:off x="1955800" y="2286000"/>
              <a:ext cx="5085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Now compute        using </a:t>
              </a:r>
              <a:r>
                <a:rPr lang="en-US" sz="2400" i="1" dirty="0" smtClean="0">
                  <a:latin typeface="Century Gothic" pitchFamily="34" charset="0"/>
                </a:rPr>
                <a:t>q</a:t>
              </a:r>
              <a:r>
                <a:rPr lang="el-GR" sz="2400" i="1" baseline="-25000" dirty="0">
                  <a:latin typeface="Century Gothic" pitchFamily="34" charset="0"/>
                  <a:sym typeface="Symbol"/>
                </a:rPr>
                <a:t></a:t>
              </a:r>
              <a:r>
                <a:rPr lang="en-US" sz="2400" i="1" dirty="0" smtClean="0">
                  <a:latin typeface="Century Gothic" pitchFamily="34" charset="0"/>
                </a:rPr>
                <a:t> </a:t>
              </a:r>
              <a:r>
                <a:rPr lang="en-US" sz="2400" dirty="0" smtClean="0">
                  <a:latin typeface="Century Gothic" pitchFamily="34" charset="0"/>
                </a:rPr>
                <a:t>and</a:t>
              </a:r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4229100" y="2298700"/>
            <a:ext cx="582612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7" name="Equation" r:id="rId5" imgW="330120" imgH="279360" progId="Equation.DSMT4">
                    <p:embed/>
                  </p:oleObj>
                </mc:Choice>
                <mc:Fallback>
                  <p:oleObj name="Equation" r:id="rId5" imgW="330120" imgH="2793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100" y="2298700"/>
                          <a:ext cx="582612" cy="493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4" name="Object 6"/>
            <p:cNvGraphicFramePr>
              <a:graphicFrameLocks noChangeAspect="1"/>
            </p:cNvGraphicFramePr>
            <p:nvPr/>
          </p:nvGraphicFramePr>
          <p:xfrm>
            <a:off x="6845300" y="2295525"/>
            <a:ext cx="4064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8" name="Equation" r:id="rId7" imgW="228600" imgH="253800" progId="Equation.DSMT4">
                    <p:embed/>
                  </p:oleObj>
                </mc:Choice>
                <mc:Fallback>
                  <p:oleObj name="Equation" r:id="rId7" imgW="228600" imgH="2538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5300" y="2295525"/>
                          <a:ext cx="40640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1955800" y="2975441"/>
            <a:ext cx="5713234" cy="493713"/>
            <a:chOff x="1968500" y="2975441"/>
            <a:chExt cx="5713234" cy="493713"/>
          </a:xfrm>
        </p:grpSpPr>
        <p:sp>
          <p:nvSpPr>
            <p:cNvPr id="2" name="TextBox 1"/>
            <p:cNvSpPr txBox="1"/>
            <p:nvPr/>
          </p:nvSpPr>
          <p:spPr>
            <a:xfrm>
              <a:off x="1968500" y="2984500"/>
              <a:ext cx="5320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Then </a:t>
              </a:r>
              <a:r>
                <a:rPr lang="en-US" sz="2400" dirty="0" err="1" smtClean="0">
                  <a:latin typeface="Century Gothic" pitchFamily="34" charset="0"/>
                </a:rPr>
                <a:t>recompute</a:t>
              </a:r>
              <a:r>
                <a:rPr lang="en-US" sz="2400" dirty="0" smtClean="0">
                  <a:latin typeface="Century Gothic" pitchFamily="34" charset="0"/>
                </a:rPr>
                <a:t>        using </a:t>
              </a:r>
              <a:r>
                <a:rPr lang="en-US" sz="2400" i="1" dirty="0" smtClean="0">
                  <a:latin typeface="Century Gothic" pitchFamily="34" charset="0"/>
                </a:rPr>
                <a:t>q</a:t>
              </a:r>
              <a:r>
                <a:rPr lang="el-GR" sz="2400" baseline="-25000" dirty="0" smtClean="0">
                  <a:latin typeface="Century Gothic" pitchFamily="34" charset="0"/>
                  <a:sym typeface="Symbol"/>
                </a:rPr>
                <a:t></a:t>
              </a:r>
              <a:r>
                <a:rPr lang="en-US" sz="2400" baseline="-25000" dirty="0" smtClean="0">
                  <a:latin typeface="Century Gothic" pitchFamily="34" charset="0"/>
                  <a:sym typeface="Symbol"/>
                </a:rPr>
                <a:t> </a:t>
              </a:r>
              <a:r>
                <a:rPr lang="en-US" sz="2400" dirty="0" smtClean="0">
                  <a:latin typeface="Century Gothic" pitchFamily="34" charset="0"/>
                </a:rPr>
                <a:t>and</a:t>
              </a:r>
              <a:r>
                <a:rPr lang="en-US" sz="2400" i="1" dirty="0" smtClean="0">
                  <a:latin typeface="Century Gothic" pitchFamily="34" charset="0"/>
                </a:rPr>
                <a:t> </a:t>
              </a:r>
              <a:endParaRPr lang="en-US" sz="2400" dirty="0" smtClean="0">
                <a:latin typeface="Century Gothic" pitchFamily="34" charset="0"/>
              </a:endParaRPr>
            </a:p>
          </p:txBody>
        </p:sp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4648200" y="2994025"/>
            <a:ext cx="4064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9" name="Equation" r:id="rId8" imgW="228600" imgH="253800" progId="Equation.DSMT4">
                    <p:embed/>
                  </p:oleObj>
                </mc:Choice>
                <mc:Fallback>
                  <p:oleObj name="Equation" r:id="rId8" imgW="228600" imgH="2538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2994025"/>
                          <a:ext cx="40640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5" name="Object 7"/>
            <p:cNvGraphicFramePr>
              <a:graphicFrameLocks noChangeAspect="1"/>
            </p:cNvGraphicFramePr>
            <p:nvPr/>
          </p:nvGraphicFramePr>
          <p:xfrm>
            <a:off x="7099121" y="2975441"/>
            <a:ext cx="582613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0" name="Equation" r:id="rId9" imgW="330120" imgH="279360" progId="Equation.DSMT4">
                    <p:embed/>
                  </p:oleObj>
                </mc:Choice>
                <mc:Fallback>
                  <p:oleObj name="Equation" r:id="rId9" imgW="330120" imgH="2793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9121" y="2975441"/>
                          <a:ext cx="582613" cy="493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1227180" y="3818205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Converges very fast!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log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</a:t>
            </a:r>
            <a:r>
              <a:rPr lang="en-US" b="1" dirty="0" smtClean="0"/>
              <a:t>Z</a:t>
            </a:r>
            <a:r>
              <a:rPr lang="en-US" dirty="0" smtClean="0"/>
              <a:t>) as an equation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magic equation for factorized </a:t>
            </a:r>
            <a:r>
              <a:rPr lang="en-US" dirty="0" err="1" smtClean="0"/>
              <a:t>variational</a:t>
            </a:r>
            <a:r>
              <a:rPr lang="en-US" dirty="0" smtClean="0"/>
              <a:t> approximations, compute 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) in terms of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directly or iterate to compute 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) independently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1971675"/>
            <a:ext cx="8286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What I don’t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itchFamily="34" charset="0"/>
              </a:rPr>
              <a:t>When there are multiple ways to partition the set 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, what is the best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itchFamily="34" charset="0"/>
              </a:rPr>
              <a:t>When the </a:t>
            </a:r>
            <a:r>
              <a:rPr lang="en-US" sz="2400" dirty="0" err="1" smtClean="0">
                <a:latin typeface="Century Gothic" pitchFamily="34" charset="0"/>
              </a:rPr>
              <a:t>variational</a:t>
            </a:r>
            <a:r>
              <a:rPr lang="en-US" sz="2400" dirty="0" smtClean="0">
                <a:latin typeface="Century Gothic" pitchFamily="34" charset="0"/>
              </a:rPr>
              <a:t> approximation is good (see next lecture for example where it isn’t great)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itchFamily="34" charset="0"/>
              </a:rPr>
              <a:t>How to prove that </a:t>
            </a:r>
            <a:r>
              <a:rPr lang="en-US" sz="2400" i="1" dirty="0" smtClean="0">
                <a:latin typeface="Century Gothic" pitchFamily="34" charset="0"/>
              </a:rPr>
              <a:t>L</a:t>
            </a:r>
            <a:r>
              <a:rPr lang="en-US" sz="2400" dirty="0" smtClean="0">
                <a:latin typeface="Century Gothic" pitchFamily="34" charset="0"/>
              </a:rPr>
              <a:t>[</a:t>
            </a:r>
            <a:r>
              <a:rPr lang="en-US" sz="2400" i="1" dirty="0" smtClean="0">
                <a:latin typeface="Century Gothic" pitchFamily="34" charset="0"/>
              </a:rPr>
              <a:t>q</a:t>
            </a:r>
            <a:r>
              <a:rPr lang="en-US" sz="2400" dirty="0" smtClean="0">
                <a:latin typeface="Century Gothic" pitchFamily="34" charset="0"/>
              </a:rPr>
              <a:t>] has a single optimum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itchFamily="34" charset="0"/>
              </a:rPr>
              <a:t>How to prove that the iterative process converges</a:t>
            </a:r>
          </a:p>
        </p:txBody>
      </p:sp>
    </p:spTree>
    <p:extLst>
      <p:ext uri="{BB962C8B-B14F-4D97-AF65-F5344CB8AC3E}">
        <p14:creationId xmlns:p14="http://schemas.microsoft.com/office/powerpoint/2010/main" val="4800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entury Gothic" pitchFamily="34" charset="0"/>
              </a:rPr>
              <a:t>Variational</a:t>
            </a:r>
            <a:r>
              <a:rPr lang="en-US" sz="2400" dirty="0" smtClean="0">
                <a:latin typeface="Century Gothic" pitchFamily="34" charset="0"/>
              </a:rPr>
              <a:t> approximations are an alternative to sampling.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7221" y="2057400"/>
            <a:ext cx="44710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/>
            <a:r>
              <a:rPr lang="en-US" sz="2000" dirty="0" smtClean="0">
                <a:latin typeface="Century Gothic" pitchFamily="34" charset="0"/>
              </a:rPr>
              <a:t>Unlike sampling, they produce</a:t>
            </a:r>
          </a:p>
          <a:p>
            <a:pPr marL="457200" indent="-457200" algn="ctr"/>
            <a:r>
              <a:rPr lang="en-US" sz="3200" dirty="0" smtClean="0">
                <a:latin typeface="Century Gothic" pitchFamily="34" charset="0"/>
              </a:rPr>
              <a:t>analytical expressions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66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Like sampling, they allow to easily compute posterior mean, posterior variance, etc.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34290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itchFamily="34" charset="0"/>
              </a:rPr>
              <a:t>Useful for neural computation schemes that rely on deterministic operations on firing rates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38600" y="3276600"/>
            <a:ext cx="44958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www.clipartbest.com/cliparts/MiL/gd4/MiLgd4A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505200"/>
            <a:ext cx="1749703" cy="1743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038600" y="47244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itchFamily="34" charset="0"/>
              </a:rPr>
              <a:t>In particular, for probabilistic population codes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943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But they are not always good!</a:t>
            </a:r>
            <a:endParaRPr lang="en-US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81000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Plan for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828800"/>
            <a:ext cx="5961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1. Deriving the magic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2692400"/>
            <a:ext cx="6038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entury Gothic" pitchFamily="34" charset="0"/>
              </a:rPr>
              <a:t>2</a:t>
            </a:r>
            <a:r>
              <a:rPr lang="en-US" sz="3000" dirty="0" smtClean="0">
                <a:latin typeface="Century Gothic" pitchFamily="34" charset="0"/>
              </a:rPr>
              <a:t>. Worked example 1: Gaussian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295400"/>
            <a:ext cx="701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04800"/>
            <a:ext cx="5961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1. Deriving the magic equation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6909" y="114300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Observations </a:t>
            </a:r>
            <a:r>
              <a:rPr lang="en-US" b="1" dirty="0" smtClean="0">
                <a:latin typeface="Century Gothic" pitchFamily="34" charset="0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6909" y="160020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World state </a:t>
            </a:r>
            <a:r>
              <a:rPr lang="en-US" b="1" dirty="0" smtClean="0">
                <a:latin typeface="Century Gothic" pitchFamily="34" charset="0"/>
              </a:rPr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6909" y="20574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Generative model </a:t>
            </a:r>
            <a:r>
              <a:rPr lang="en-US" i="1" dirty="0" smtClean="0">
                <a:latin typeface="Century Gothic" pitchFamily="34" charset="0"/>
              </a:rPr>
              <a:t>p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b="1" dirty="0" smtClean="0">
                <a:latin typeface="Century Gothic" pitchFamily="34" charset="0"/>
              </a:rPr>
              <a:t>X</a:t>
            </a:r>
            <a:r>
              <a:rPr lang="en-US" dirty="0" smtClean="0">
                <a:latin typeface="Century Gothic" pitchFamily="34" charset="0"/>
              </a:rPr>
              <a:t>,</a:t>
            </a:r>
            <a:r>
              <a:rPr lang="en-US" b="1" dirty="0" smtClean="0">
                <a:latin typeface="Century Gothic" pitchFamily="34" charset="0"/>
              </a:rPr>
              <a:t>Z</a:t>
            </a:r>
            <a:r>
              <a:rPr lang="en-US" dirty="0" smtClean="0">
                <a:latin typeface="Century Gothic" pitchFamily="34" charset="0"/>
              </a:rPr>
              <a:t>)</a:t>
            </a:r>
            <a:endParaRPr lang="en-US" b="1" dirty="0" smtClean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6909" y="251460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Posterior </a:t>
            </a:r>
            <a:r>
              <a:rPr lang="en-US" i="1" dirty="0" smtClean="0">
                <a:latin typeface="Century Gothic" pitchFamily="34" charset="0"/>
              </a:rPr>
              <a:t>p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b="1" dirty="0" smtClean="0">
                <a:latin typeface="Century Gothic" pitchFamily="34" charset="0"/>
              </a:rPr>
              <a:t>Z</a:t>
            </a:r>
            <a:r>
              <a:rPr lang="en-US" dirty="0" smtClean="0">
                <a:latin typeface="Century Gothic" pitchFamily="34" charset="0"/>
              </a:rPr>
              <a:t>|</a:t>
            </a:r>
            <a:r>
              <a:rPr lang="en-US" b="1" dirty="0" smtClean="0">
                <a:latin typeface="Century Gothic" pitchFamily="34" charset="0"/>
              </a:rPr>
              <a:t>X</a:t>
            </a:r>
            <a:r>
              <a:rPr lang="en-US" dirty="0" smtClean="0">
                <a:latin typeface="Century Gothic" pitchFamily="34" charset="0"/>
              </a:rPr>
              <a:t>)</a:t>
            </a:r>
            <a:endParaRPr lang="en-US" b="1" dirty="0" smtClean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048000"/>
            <a:ext cx="656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Century Gothic" pitchFamily="34" charset="0"/>
              </a:rPr>
              <a:t>Consider cases where the posterior is UGLY</a:t>
            </a:r>
          </a:p>
        </p:txBody>
      </p:sp>
      <p:sp>
        <p:nvSpPr>
          <p:cNvPr id="8" name="Down Arrow 7"/>
          <p:cNvSpPr/>
          <p:nvPr/>
        </p:nvSpPr>
        <p:spPr>
          <a:xfrm>
            <a:off x="3962400" y="3581400"/>
            <a:ext cx="381000" cy="5334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4202668"/>
            <a:ext cx="839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Cannot compute expectations, such as normalization, mean, variance,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659868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Hard for neural circuits to compute exactly (?)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474" y="5558135"/>
            <a:ext cx="7903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Approximate using a more pleasant distribution </a:t>
            </a:r>
            <a:r>
              <a:rPr lang="en-US" sz="2400" i="1" dirty="0" smtClean="0">
                <a:latin typeface="Century Gothic" pitchFamily="34" charset="0"/>
              </a:rPr>
              <a:t>q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5257800"/>
            <a:ext cx="81534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How to find a good approximation?</a:t>
            </a:r>
            <a:endParaRPr lang="en-US" dirty="0" err="1" smtClean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762000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Century Gothic" pitchFamily="34" charset="0"/>
              </a:rPr>
              <a:t>Minimize </a:t>
            </a:r>
            <a:r>
              <a:rPr lang="en-US" sz="2400" u="sng" dirty="0" err="1" smtClean="0">
                <a:latin typeface="Century Gothic" pitchFamily="34" charset="0"/>
              </a:rPr>
              <a:t>Kullback-Leibler</a:t>
            </a:r>
            <a:r>
              <a:rPr lang="en-US" sz="2400" u="sng" dirty="0" smtClean="0">
                <a:latin typeface="Century Gothic" pitchFamily="34" charset="0"/>
              </a:rPr>
              <a:t> divergence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1295400"/>
          <a:ext cx="41148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3" imgW="2286000" imgH="469800" progId="Equation.DSMT4">
                  <p:embed/>
                </p:oleObj>
              </mc:Choice>
              <mc:Fallback>
                <p:oleObj name="Equation" r:id="rId3" imgW="228600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4114800" cy="845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2098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Rewrite: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60475" y="2514600"/>
          <a:ext cx="6207125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5" imgW="3581280" imgH="1434960" progId="Equation.DSMT4">
                  <p:embed/>
                </p:oleObj>
              </mc:Choice>
              <mc:Fallback>
                <p:oleObj name="Equation" r:id="rId5" imgW="3581280" imgH="1434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514600"/>
                        <a:ext cx="6207125" cy="248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56388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 Gothic" pitchFamily="34" charset="0"/>
              </a:rPr>
              <a:t>Job: to maximize </a:t>
            </a:r>
            <a:r>
              <a:rPr lang="en-US" sz="2400" i="1" dirty="0" smtClean="0">
                <a:latin typeface="Century Gothic" pitchFamily="34" charset="0"/>
              </a:rPr>
              <a:t>L</a:t>
            </a:r>
            <a:r>
              <a:rPr lang="en-US" sz="2400" dirty="0" smtClean="0">
                <a:latin typeface="Century Gothic" pitchFamily="34" charset="0"/>
              </a:rPr>
              <a:t>[</a:t>
            </a:r>
            <a:r>
              <a:rPr lang="en-US" sz="2400" i="1" dirty="0" smtClean="0">
                <a:latin typeface="Century Gothic" pitchFamily="34" charset="0"/>
              </a:rPr>
              <a:t>q</a:t>
            </a:r>
            <a:r>
              <a:rPr lang="en-US" sz="2400" dirty="0" smtClean="0">
                <a:latin typeface="Century Gothic" pitchFamily="34" charset="0"/>
              </a:rPr>
              <a:t>] in some pleasant space of probability distributions </a:t>
            </a:r>
            <a:r>
              <a:rPr lang="en-US" sz="2400" i="1" dirty="0" smtClean="0">
                <a:latin typeface="Century Gothic" pitchFamily="34" charset="0"/>
              </a:rPr>
              <a:t>q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3086100" y="4381500"/>
            <a:ext cx="304800" cy="99060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4991100" y="3695700"/>
            <a:ext cx="304800" cy="251460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8361" y="50292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constant!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51170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Call this </a:t>
            </a:r>
            <a:r>
              <a:rPr lang="en-US" i="1" dirty="0" smtClean="0">
                <a:latin typeface="Century Gothic" pitchFamily="34" charset="0"/>
              </a:rPr>
              <a:t>L</a:t>
            </a:r>
            <a:r>
              <a:rPr lang="en-US" dirty="0" smtClean="0">
                <a:latin typeface="Century Gothic" pitchFamily="34" charset="0"/>
              </a:rPr>
              <a:t>[</a:t>
            </a:r>
            <a:r>
              <a:rPr lang="en-US" i="1" dirty="0" smtClean="0">
                <a:latin typeface="Century Gothic" pitchFamily="34" charset="0"/>
              </a:rPr>
              <a:t>q</a:t>
            </a:r>
            <a:r>
              <a:rPr lang="en-US" dirty="0" smtClean="0">
                <a:latin typeface="Century Gothic" pitchFamily="34" charset="0"/>
              </a:rPr>
              <a:t>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5562600"/>
            <a:ext cx="8001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Suppose 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 consists of multiple variables (if it’s 1D, the problem is probably easy).</a:t>
            </a:r>
            <a:endParaRPr lang="en-US" sz="2400" i="1" dirty="0" smtClean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371600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Say </a:t>
            </a:r>
            <a:r>
              <a:rPr lang="en-US" b="1" dirty="0" smtClean="0">
                <a:latin typeface="Century Gothic" pitchFamily="34" charset="0"/>
              </a:rPr>
              <a:t>Z</a:t>
            </a:r>
            <a:r>
              <a:rPr lang="en-US" dirty="0" smtClean="0">
                <a:latin typeface="Century Gothic" pitchFamily="34" charset="0"/>
              </a:rPr>
              <a:t> = (</a:t>
            </a:r>
            <a:r>
              <a:rPr lang="en-US" i="1" dirty="0" smtClean="0">
                <a:latin typeface="Century Gothic" pitchFamily="34" charset="0"/>
              </a:rPr>
              <a:t>z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,</a:t>
            </a:r>
            <a:r>
              <a:rPr lang="en-US" i="1" dirty="0" smtClean="0">
                <a:latin typeface="Century Gothic" pitchFamily="34" charset="0"/>
              </a:rPr>
              <a:t>z</a:t>
            </a:r>
            <a:r>
              <a:rPr lang="en-US" baseline="-25000" dirty="0" smtClean="0">
                <a:latin typeface="Century Gothic" pitchFamily="34" charset="0"/>
              </a:rPr>
              <a:t>2</a:t>
            </a:r>
            <a:r>
              <a:rPr lang="en-US" dirty="0" smtClean="0">
                <a:latin typeface="Century Gothic" pitchFamily="34" charset="0"/>
              </a:rPr>
              <a:t>) </a:t>
            </a:r>
          </a:p>
          <a:p>
            <a:r>
              <a:rPr lang="en-US" dirty="0">
                <a:latin typeface="Century Gothic" pitchFamily="34" charset="0"/>
              </a:rPr>
              <a:t>P</a:t>
            </a:r>
            <a:r>
              <a:rPr lang="en-US" dirty="0" smtClean="0">
                <a:latin typeface="Century Gothic" pitchFamily="34" charset="0"/>
              </a:rPr>
              <a:t>osterior </a:t>
            </a:r>
            <a:r>
              <a:rPr lang="en-US" i="1" dirty="0" smtClean="0">
                <a:latin typeface="Century Gothic" pitchFamily="34" charset="0"/>
              </a:rPr>
              <a:t>p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z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,</a:t>
            </a:r>
            <a:r>
              <a:rPr lang="en-US" i="1" dirty="0" smtClean="0">
                <a:latin typeface="Century Gothic" pitchFamily="34" charset="0"/>
              </a:rPr>
              <a:t>z</a:t>
            </a:r>
            <a:r>
              <a:rPr lang="en-US" baseline="-25000" dirty="0" smtClean="0">
                <a:latin typeface="Century Gothic" pitchFamily="34" charset="0"/>
              </a:rPr>
              <a:t>2 </a:t>
            </a:r>
            <a:r>
              <a:rPr lang="en-US" dirty="0" smtClean="0">
                <a:latin typeface="Century Gothic" pitchFamily="34" charset="0"/>
              </a:rPr>
              <a:t>|</a:t>
            </a:r>
            <a:r>
              <a:rPr lang="en-US" b="1" dirty="0" smtClean="0">
                <a:latin typeface="Century Gothic" pitchFamily="34" charset="0"/>
              </a:rPr>
              <a:t>X</a:t>
            </a:r>
            <a:r>
              <a:rPr lang="en-US" dirty="0" smtClean="0">
                <a:latin typeface="Century Gothic" pitchFamily="34" charset="0"/>
              </a:rPr>
              <a:t>)</a:t>
            </a:r>
            <a:endParaRPr lang="en-US" b="1" dirty="0" smtClean="0"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632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Century Gothic" pitchFamily="34" charset="0"/>
              </a:rPr>
              <a:t>Factorized (or mean-field) approximation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14600" y="2895600"/>
          <a:ext cx="3140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31400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51037" y="3810000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Usually very pleasant!!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1037" y="44196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Now evaluate </a:t>
            </a:r>
            <a:r>
              <a:rPr lang="en-US" sz="2400" i="1" dirty="0" smtClean="0">
                <a:latin typeface="Century Gothic" pitchFamily="34" charset="0"/>
              </a:rPr>
              <a:t>L</a:t>
            </a:r>
            <a:r>
              <a:rPr lang="en-US" sz="2400" dirty="0" smtClean="0">
                <a:latin typeface="Century Gothic" pitchFamily="34" charset="0"/>
              </a:rPr>
              <a:t>[</a:t>
            </a:r>
            <a:r>
              <a:rPr lang="en-US" sz="2400" i="1" dirty="0" smtClean="0">
                <a:latin typeface="Century Gothic" pitchFamily="34" charset="0"/>
              </a:rPr>
              <a:t>q</a:t>
            </a:r>
            <a:r>
              <a:rPr lang="en-US" sz="2400" dirty="0" smtClean="0">
                <a:latin typeface="Century Gothic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76238" y="304800"/>
          <a:ext cx="837406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3" imgW="5410080" imgH="1574640" progId="Equation.DSMT4">
                  <p:embed/>
                </p:oleObj>
              </mc:Choice>
              <mc:Fallback>
                <p:oleObj name="Equation" r:id="rId3" imgW="5410080" imgH="1574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04800"/>
                        <a:ext cx="8374062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971800"/>
            <a:ext cx="798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Century Gothic" pitchFamily="34" charset="0"/>
              </a:rPr>
              <a:t>Now do the functional derivative with respect to </a:t>
            </a:r>
            <a:r>
              <a:rPr lang="en-US" sz="2400" i="1" u="sng" dirty="0" smtClean="0">
                <a:latin typeface="Century Gothic" pitchFamily="34" charset="0"/>
              </a:rPr>
              <a:t>q</a:t>
            </a:r>
            <a:r>
              <a:rPr lang="en-US" sz="2400" u="sng" baseline="-25000" dirty="0" smtClean="0">
                <a:latin typeface="Century Gothic" pitchFamily="34" charset="0"/>
              </a:rPr>
              <a:t>1</a:t>
            </a:r>
            <a:r>
              <a:rPr lang="en-US" sz="2400" u="sng" dirty="0" smtClean="0">
                <a:latin typeface="Century Gothic" pitchFamily="34" charset="0"/>
              </a:rPr>
              <a:t>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1000" y="3657600"/>
            <a:ext cx="3048000" cy="914400"/>
            <a:chOff x="381000" y="3657600"/>
            <a:chExt cx="3048000" cy="914400"/>
          </a:xfrm>
        </p:grpSpPr>
        <p:sp>
          <p:nvSpPr>
            <p:cNvPr id="5" name="Rectangle 4"/>
            <p:cNvSpPr/>
            <p:nvPr/>
          </p:nvSpPr>
          <p:spPr>
            <a:xfrm>
              <a:off x="381000" y="3657600"/>
              <a:ext cx="30480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509589" y="3756025"/>
            <a:ext cx="2767011" cy="750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2" name="Equation" r:id="rId5" imgW="1638000" imgH="444240" progId="Equation.DSMT4">
                    <p:embed/>
                  </p:oleObj>
                </mc:Choice>
                <mc:Fallback>
                  <p:oleObj name="Equation" r:id="rId5" imgW="1638000" imgH="4442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9" y="3756025"/>
                          <a:ext cx="2767011" cy="7509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924300" y="3733800"/>
          <a:ext cx="4305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7" imgW="2781000" imgH="736560" progId="Equation.DSMT4">
                  <p:embed/>
                </p:oleObj>
              </mc:Choice>
              <mc:Fallback>
                <p:oleObj name="Equation" r:id="rId7" imgW="278100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733800"/>
                        <a:ext cx="4305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962400" y="5699125"/>
          <a:ext cx="36766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9" imgW="2374560" imgH="304560" progId="Equation.DSMT4">
                  <p:embed/>
                </p:oleObj>
              </mc:Choice>
              <mc:Fallback>
                <p:oleObj name="Equation" r:id="rId9" imgW="237456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699125"/>
                        <a:ext cx="36766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33800" y="5029200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Set to zero </a:t>
            </a:r>
            <a:r>
              <a:rPr lang="en-US" sz="2400" dirty="0" smtClean="0">
                <a:latin typeface="Century Gothic" pitchFamily="34" charset="0"/>
                <a:sym typeface="Wingdings" pitchFamily="2" charset="2"/>
              </a:rPr>
              <a:t></a:t>
            </a:r>
            <a:endParaRPr lang="en-US" sz="24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400" y="2895600"/>
            <a:ext cx="6705600" cy="2133600"/>
            <a:chOff x="1295400" y="2895600"/>
            <a:chExt cx="6705600" cy="2133600"/>
          </a:xfrm>
        </p:grpSpPr>
        <p:graphicFrame>
          <p:nvGraphicFramePr>
            <p:cNvPr id="1638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501174"/>
                </p:ext>
              </p:extLst>
            </p:nvPr>
          </p:nvGraphicFramePr>
          <p:xfrm>
            <a:off x="1549399" y="4178300"/>
            <a:ext cx="5983153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2" name="Equation" r:id="rId3" imgW="2450880" imgH="317160" progId="Equation.DSMT4">
                    <p:embed/>
                  </p:oleObj>
                </mc:Choice>
                <mc:Fallback>
                  <p:oleObj name="Equation" r:id="rId3" imgW="2450880" imgH="3171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399" y="4178300"/>
                          <a:ext cx="5983153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2514600" y="2895600"/>
              <a:ext cx="392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entury Gothic" pitchFamily="34" charset="0"/>
                </a:rPr>
                <a:t>Magic equation: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95400" y="3962400"/>
              <a:ext cx="67056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340472"/>
              </p:ext>
            </p:extLst>
          </p:nvPr>
        </p:nvGraphicFramePr>
        <p:xfrm>
          <a:off x="3124200" y="1571625"/>
          <a:ext cx="26209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5" imgW="1091880" imgH="342720" progId="Equation.DSMT4">
                  <p:embed/>
                </p:oleObj>
              </mc:Choice>
              <mc:Fallback>
                <p:oleObj name="Equation" r:id="rId5" imgW="109188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71625"/>
                        <a:ext cx="2620962" cy="822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6999" y="876300"/>
            <a:ext cx="329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More generally: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6038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entury Gothic" pitchFamily="34" charset="0"/>
              </a:rPr>
              <a:t>2</a:t>
            </a:r>
            <a:r>
              <a:rPr lang="en-US" sz="3000" dirty="0" smtClean="0">
                <a:latin typeface="Century Gothic" pitchFamily="34" charset="0"/>
              </a:rPr>
              <a:t>. Worked example 1: Gaussian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898871" y="4114800"/>
          <a:ext cx="4044729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3" imgW="2654280" imgH="965160" progId="Equation.DSMT4">
                  <p:embed/>
                </p:oleObj>
              </mc:Choice>
              <mc:Fallback>
                <p:oleObj name="Equation" r:id="rId3" imgW="2654280" imgH="965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871" y="4114800"/>
                        <a:ext cx="4044729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219200"/>
            <a:ext cx="751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Set of observations </a:t>
            </a:r>
            <a:r>
              <a:rPr lang="en-US" i="1" dirty="0" smtClean="0">
                <a:latin typeface="Century Gothic" pitchFamily="34" charset="0"/>
              </a:rPr>
              <a:t>X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,…,</a:t>
            </a:r>
            <a:r>
              <a:rPr lang="en-US" i="1" dirty="0" smtClean="0">
                <a:latin typeface="Century Gothic" pitchFamily="34" charset="0"/>
              </a:rPr>
              <a:t>X</a:t>
            </a:r>
            <a:r>
              <a:rPr lang="en-US" i="1" baseline="-25000" dirty="0" smtClean="0">
                <a:latin typeface="Century Gothic" pitchFamily="34" charset="0"/>
              </a:rPr>
              <a:t>N</a:t>
            </a:r>
            <a:r>
              <a:rPr lang="en-US" dirty="0" smtClean="0">
                <a:latin typeface="Century Gothic" pitchFamily="34" charset="0"/>
              </a:rPr>
              <a:t> , independently drawn from a normal: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906315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Want to compute a posterior over mean </a:t>
            </a:r>
            <a:r>
              <a:rPr lang="en-US" i="1" dirty="0" smtClean="0">
                <a:latin typeface="Century Gothic" pitchFamily="34" charset="0"/>
                <a:sym typeface="Symbol"/>
              </a:rPr>
              <a:t></a:t>
            </a:r>
            <a:r>
              <a:rPr lang="en-US" dirty="0" smtClean="0">
                <a:latin typeface="Century Gothic" pitchFamily="34" charset="0"/>
                <a:sym typeface="Symbol"/>
              </a:rPr>
              <a:t> and precision </a:t>
            </a:r>
            <a:r>
              <a:rPr lang="el-GR" i="1" dirty="0" smtClean="0">
                <a:latin typeface="Times New Roman"/>
                <a:cs typeface="Times New Roman"/>
                <a:sym typeface="Symbol"/>
              </a:rPr>
              <a:t>τ</a:t>
            </a:r>
            <a:endParaRPr lang="en-US" i="1" dirty="0" smtClean="0">
              <a:latin typeface="Century Gothic" pitchFamily="34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41727"/>
              </p:ext>
            </p:extLst>
          </p:nvPr>
        </p:nvGraphicFramePr>
        <p:xfrm>
          <a:off x="1743075" y="1733550"/>
          <a:ext cx="535651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5" imgW="3276360" imgH="558720" progId="Equation.DSMT4">
                  <p:embed/>
                </p:oleObj>
              </mc:Choice>
              <mc:Fallback>
                <p:oleObj name="Equation" r:id="rId5" imgW="327636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733550"/>
                        <a:ext cx="535651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8339" y="359306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Conjugate priors:</a:t>
            </a:r>
            <a:endParaRPr lang="en-US" i="1" dirty="0" smtClean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This problem is already very pleasant!</a:t>
            </a:r>
            <a:endParaRPr lang="en-US" i="1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entury Gothic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508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Variational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process</vt:lpstr>
      <vt:lpstr>PowerPoint Presentation</vt:lpstr>
    </vt:vector>
  </TitlesOfParts>
  <Company>Baylor College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</dc:title>
  <dc:creator>weijima</dc:creator>
  <cp:lastModifiedBy>weiji</cp:lastModifiedBy>
  <cp:revision>98</cp:revision>
  <dcterms:created xsi:type="dcterms:W3CDTF">2014-05-08T17:51:05Z</dcterms:created>
  <dcterms:modified xsi:type="dcterms:W3CDTF">2014-05-09T04:14:32Z</dcterms:modified>
</cp:coreProperties>
</file>