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t>Representing numbers on a “number line"allows us to more quickly and accurately estimate average magnitudes.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Empirical evidence suggests magnitudes may be abstractly represented along a “mental number line” which is in some cases logarithmic or nonlinearly compressive, and which may be thought of as a generalized magnitude system common to time, space, and quantity.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We propose an iterative algorithm which estimates the average spatial location of a set of points by making noisy distance measurements from each point to an imagined reference point, where sensory noise scales with distance. </a:t>
            </a:r>
          </a:p>
          <a:p>
            <a:pPr>
              <a:defRPr sz="1800"/>
            </a:pPr>
            <a:r>
              <a:t>We ask whether subjects leverage this distance-based representational schema to make estimates of numeric averages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4" name="Shape 2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  <a:r>
              <a:t>Weber’s law is a perceptual phenomenon operating over stimulus space— but mental representations may also obey Weber’s law in performing further cognitive operations like averaging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2" name="Shape 2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0" name="Shape 1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Subjects were asked to find the average position of 2-6 vertical lines on a horizontal axis.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Subjects were asked to report a “quick and dirty” estimate of the average of 2-6 numbers presented simultaneously.</a:t>
            </a:r>
          </a:p>
          <a:p>
            <a:pPr/>
          </a:p>
          <a:p>
            <a:pPr/>
            <a:r>
              <a:t>Subjects receive a reward if the true mean falls within the confidence range, but reward magnitude decreases exponentially with range size.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Error increases over stimulus variance on both tasks, with larger errors on the number task</a:t>
            </a:r>
          </a:p>
          <a:p>
            <a:p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Confidence reflects error, stimulus variance, and number of elements</a:t>
            </a:r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7" name="Shape 2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1" name="Shape 2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6" name="Shape 2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tif"/><Relationship Id="rId4" Type="http://schemas.openxmlformats.org/officeDocument/2006/relationships/image" Target="../media/image5.tif"/><Relationship Id="rId5" Type="http://schemas.openxmlformats.org/officeDocument/2006/relationships/image" Target="../media/image2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-50915" y="-40510"/>
            <a:ext cx="13442959" cy="4985067"/>
          </a:xfrm>
          <a:prstGeom prst="rect">
            <a:avLst/>
          </a:prstGeom>
          <a:solidFill>
            <a:srgbClr val="E56D54"/>
          </a:solidFill>
          <a:ln w="12700">
            <a:solidFill>
              <a:srgbClr val="E56D54"/>
            </a:solidFill>
            <a:miter/>
          </a:ln>
        </p:spPr>
        <p:txBody>
          <a:bodyPr lIns="45719" rIns="45719" anchor="ctr"/>
          <a:lstStyle/>
          <a:p>
            <a:pPr defTabSz="3686175">
              <a:defRPr b="0"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0" name="Rectangle 4"/>
          <p:cNvSpPr/>
          <p:nvPr/>
        </p:nvSpPr>
        <p:spPr>
          <a:xfrm>
            <a:off x="0" y="5257800"/>
            <a:ext cx="13157931" cy="329970"/>
          </a:xfrm>
          <a:prstGeom prst="rect">
            <a:avLst/>
          </a:prstGeom>
          <a:solidFill>
            <a:srgbClr val="41B6E6"/>
          </a:solidFill>
          <a:ln w="12700">
            <a:miter lim="400000"/>
          </a:ln>
        </p:spPr>
        <p:txBody>
          <a:bodyPr lIns="45719" rIns="45719" anchor="ctr"/>
          <a:lstStyle/>
          <a:p>
            <a:pPr defTabSz="3686861">
              <a:defRPr b="0"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1" name="Rectangle 5"/>
          <p:cNvSpPr txBox="1"/>
          <p:nvPr/>
        </p:nvSpPr>
        <p:spPr>
          <a:xfrm>
            <a:off x="660807" y="272809"/>
            <a:ext cx="10689362" cy="4409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14" tIns="45614" rIns="45614" bIns="45614">
            <a:spAutoFit/>
          </a:bodyPr>
          <a:lstStyle/>
          <a:p>
            <a:pPr algn="l" defTabSz="3686861">
              <a:defRPr sz="7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How do we estimate average magnitudes?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 algn="l" defTabSz="3686861">
              <a:spcBef>
                <a:spcPts val="1800"/>
              </a:spcBef>
              <a:defRPr b="0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2900">
              <a:latin typeface="Arial Narrow"/>
              <a:ea typeface="Arial Narrow"/>
              <a:cs typeface="Arial Narrow"/>
              <a:sym typeface="Arial Narrow"/>
            </a:endParaRPr>
          </a:p>
          <a:p>
            <a:pPr algn="l" defTabSz="3686861">
              <a:spcBef>
                <a:spcPts val="1800"/>
              </a:spcBef>
              <a:defRPr b="0" sz="3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Jennifer Lee, Wei Ji Ma — presented by …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 algn="l" defTabSz="3686861">
              <a:spcBef>
                <a:spcPts val="1800"/>
              </a:spcBef>
              <a:defRPr b="0" sz="3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Center for Neural Science, New York University</a:t>
            </a:r>
          </a:p>
        </p:txBody>
      </p:sp>
      <p:pic>
        <p:nvPicPr>
          <p:cNvPr id="1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06511" y="5689016"/>
            <a:ext cx="5991779" cy="3977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ectangle"/>
          <p:cNvSpPr/>
          <p:nvPr/>
        </p:nvSpPr>
        <p:spPr>
          <a:xfrm>
            <a:off x="-50915" y="-40510"/>
            <a:ext cx="13442959" cy="1581136"/>
          </a:xfrm>
          <a:prstGeom prst="rect">
            <a:avLst/>
          </a:prstGeom>
          <a:solidFill>
            <a:srgbClr val="E56D54"/>
          </a:solidFill>
          <a:ln w="12700">
            <a:solidFill>
              <a:srgbClr val="E56D54"/>
            </a:solidFill>
            <a:miter/>
          </a:ln>
        </p:spPr>
        <p:txBody>
          <a:bodyPr lIns="45719" rIns="45719" anchor="ctr"/>
          <a:lstStyle/>
          <a:p>
            <a:pPr defTabSz="3686175">
              <a:defRPr b="0"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4" name="Rectangle 5"/>
          <p:cNvSpPr txBox="1"/>
          <p:nvPr/>
        </p:nvSpPr>
        <p:spPr>
          <a:xfrm>
            <a:off x="675000" y="346531"/>
            <a:ext cx="10689362" cy="807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14" tIns="45614" rIns="45614" bIns="45614">
            <a:spAutoFit/>
          </a:bodyPr>
          <a:lstStyle>
            <a:lvl1pPr algn="l" defTabSz="3686861">
              <a:defRPr sz="5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Results</a:t>
            </a:r>
          </a:p>
        </p:txBody>
      </p:sp>
      <p:sp>
        <p:nvSpPr>
          <p:cNvPr id="245" name="Testing an iterative “distance”-based algorithm,…"/>
          <p:cNvSpPr txBox="1"/>
          <p:nvPr/>
        </p:nvSpPr>
        <p:spPr>
          <a:xfrm>
            <a:off x="482853" y="1737055"/>
            <a:ext cx="11073656" cy="2042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686861">
              <a:lnSpc>
                <a:spcPts val="4600"/>
              </a:lnSpc>
              <a:spcBef>
                <a:spcPts val="800"/>
              </a:spcBef>
              <a:defRPr sz="3800">
                <a:solidFill>
                  <a:srgbClr val="005BB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Testing an iterative “distance”-based algorithm,</a:t>
            </a:r>
          </a:p>
          <a:p>
            <a:pPr algn="l" defTabSz="3686861">
              <a:lnSpc>
                <a:spcPts val="4600"/>
              </a:lnSpc>
              <a:spcBef>
                <a:spcPts val="800"/>
              </a:spcBef>
              <a:defRPr sz="3800">
                <a:solidFill>
                  <a:srgbClr val="005BB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where the subject…</a:t>
            </a:r>
          </a:p>
        </p:txBody>
      </p:sp>
      <p:sp>
        <p:nvSpPr>
          <p:cNvPr id="246" name="Repeats (1-3) until a convergence criterion is met…"/>
          <p:cNvSpPr txBox="1"/>
          <p:nvPr/>
        </p:nvSpPr>
        <p:spPr>
          <a:xfrm>
            <a:off x="269396" y="3194282"/>
            <a:ext cx="12802337" cy="2576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35000" indent="-635000" algn="l" defTabSz="3686861">
              <a:lnSpc>
                <a:spcPts val="4600"/>
              </a:lnSpc>
              <a:spcBef>
                <a:spcPts val="1200"/>
              </a:spcBef>
              <a:buSzPct val="100000"/>
              <a:buAutoNum type="arabicParenR" startAt="4"/>
              <a:defRPr b="0" sz="3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Repeats (1-3) until a convergence criterion is met </a:t>
            </a:r>
          </a:p>
          <a:p>
            <a:pPr marL="635000" indent="-635000" algn="l" defTabSz="3686861">
              <a:lnSpc>
                <a:spcPts val="4600"/>
              </a:lnSpc>
              <a:spcBef>
                <a:spcPts val="1200"/>
              </a:spcBef>
              <a:buSzPct val="100000"/>
              <a:buAutoNum type="arabicParenR" startAt="4"/>
              <a:defRPr b="0" sz="3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Picks a confidence range that maximizes expected utility, depending on both expected reward and the probability of catching the stimulus in that range</a:t>
            </a:r>
          </a:p>
        </p:txBody>
      </p:sp>
      <p:sp>
        <p:nvSpPr>
          <p:cNvPr id="247" name="Line"/>
          <p:cNvSpPr/>
          <p:nvPr/>
        </p:nvSpPr>
        <p:spPr>
          <a:xfrm flipV="1">
            <a:off x="3665618" y="6633889"/>
            <a:ext cx="1" cy="490792"/>
          </a:xfrm>
          <a:prstGeom prst="line">
            <a:avLst/>
          </a:prstGeom>
          <a:ln w="127000">
            <a:solidFill>
              <a:srgbClr val="005BBB"/>
            </a:solidFill>
            <a:miter/>
          </a:ln>
        </p:spPr>
        <p:txBody>
          <a:bodyPr lIns="45719" rIns="45719"/>
          <a:lstStyle/>
          <a:p>
            <a:pPr algn="l"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8" name="Line"/>
          <p:cNvSpPr/>
          <p:nvPr/>
        </p:nvSpPr>
        <p:spPr>
          <a:xfrm flipV="1">
            <a:off x="4854607" y="6640774"/>
            <a:ext cx="1" cy="490792"/>
          </a:xfrm>
          <a:prstGeom prst="line">
            <a:avLst/>
          </a:prstGeom>
          <a:ln w="127000">
            <a:solidFill>
              <a:srgbClr val="005BBB"/>
            </a:solidFill>
            <a:miter/>
          </a:ln>
        </p:spPr>
        <p:txBody>
          <a:bodyPr lIns="45719" rIns="45719"/>
          <a:lstStyle/>
          <a:p>
            <a:pPr algn="l"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9" name="Line"/>
          <p:cNvSpPr/>
          <p:nvPr/>
        </p:nvSpPr>
        <p:spPr>
          <a:xfrm flipV="1">
            <a:off x="5314132" y="6636644"/>
            <a:ext cx="1" cy="488340"/>
          </a:xfrm>
          <a:prstGeom prst="line">
            <a:avLst/>
          </a:prstGeom>
          <a:ln w="127000">
            <a:solidFill>
              <a:srgbClr val="005BBB"/>
            </a:solidFill>
            <a:miter/>
          </a:ln>
        </p:spPr>
        <p:txBody>
          <a:bodyPr lIns="45719" rIns="45719"/>
          <a:lstStyle/>
          <a:p>
            <a:pPr algn="l"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0" name="Line"/>
          <p:cNvSpPr/>
          <p:nvPr/>
        </p:nvSpPr>
        <p:spPr>
          <a:xfrm flipV="1">
            <a:off x="9061250" y="6624726"/>
            <a:ext cx="1" cy="488340"/>
          </a:xfrm>
          <a:prstGeom prst="line">
            <a:avLst/>
          </a:prstGeom>
          <a:ln w="127000">
            <a:solidFill>
              <a:srgbClr val="005BBB"/>
            </a:solidFill>
            <a:miter/>
          </a:ln>
        </p:spPr>
        <p:txBody>
          <a:bodyPr lIns="45719" rIns="45719"/>
          <a:lstStyle/>
          <a:p>
            <a:pPr algn="l"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1" name="Line"/>
          <p:cNvSpPr/>
          <p:nvPr/>
        </p:nvSpPr>
        <p:spPr>
          <a:xfrm flipV="1">
            <a:off x="7692114" y="6635419"/>
            <a:ext cx="1" cy="488340"/>
          </a:xfrm>
          <a:prstGeom prst="line">
            <a:avLst/>
          </a:prstGeom>
          <a:ln w="127000">
            <a:solidFill>
              <a:srgbClr val="075BBB"/>
            </a:solidFill>
            <a:miter/>
          </a:ln>
        </p:spPr>
        <p:txBody>
          <a:bodyPr lIns="45719" rIns="45719"/>
          <a:lstStyle/>
          <a:p>
            <a:pPr algn="l"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2" name="Line"/>
          <p:cNvSpPr/>
          <p:nvPr/>
        </p:nvSpPr>
        <p:spPr>
          <a:xfrm flipV="1">
            <a:off x="6502399" y="6340281"/>
            <a:ext cx="1" cy="1091779"/>
          </a:xfrm>
          <a:prstGeom prst="line">
            <a:avLst/>
          </a:prstGeom>
          <a:ln w="127000">
            <a:solidFill>
              <a:srgbClr val="E56D54"/>
            </a:solidFill>
            <a:miter/>
          </a:ln>
        </p:spPr>
        <p:txBody>
          <a:bodyPr lIns="45719" rIns="45719"/>
          <a:lstStyle/>
          <a:p>
            <a:pPr algn="l"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3" name="Line"/>
          <p:cNvSpPr/>
          <p:nvPr/>
        </p:nvSpPr>
        <p:spPr>
          <a:xfrm>
            <a:off x="3432954" y="7843004"/>
            <a:ext cx="6135805" cy="8873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34"/>
                </a:moveTo>
                <a:cubicBezTo>
                  <a:pt x="962" y="21294"/>
                  <a:pt x="1920" y="20867"/>
                  <a:pt x="2832" y="19972"/>
                </a:cubicBezTo>
                <a:cubicBezTo>
                  <a:pt x="3643" y="19177"/>
                  <a:pt x="4406" y="18023"/>
                  <a:pt x="5096" y="16549"/>
                </a:cubicBezTo>
                <a:cubicBezTo>
                  <a:pt x="5729" y="15122"/>
                  <a:pt x="6308" y="13500"/>
                  <a:pt x="6823" y="11712"/>
                </a:cubicBezTo>
                <a:cubicBezTo>
                  <a:pt x="7322" y="9978"/>
                  <a:pt x="7758" y="8098"/>
                  <a:pt x="8212" y="6263"/>
                </a:cubicBezTo>
                <a:cubicBezTo>
                  <a:pt x="8608" y="4665"/>
                  <a:pt x="9023" y="3087"/>
                  <a:pt x="9554" y="1863"/>
                </a:cubicBezTo>
                <a:cubicBezTo>
                  <a:pt x="9767" y="1371"/>
                  <a:pt x="9997" y="943"/>
                  <a:pt x="10244" y="626"/>
                </a:cubicBezTo>
                <a:cubicBezTo>
                  <a:pt x="10515" y="279"/>
                  <a:pt x="10805" y="66"/>
                  <a:pt x="11102" y="0"/>
                </a:cubicBezTo>
                <a:lnTo>
                  <a:pt x="12012" y="552"/>
                </a:lnTo>
                <a:cubicBezTo>
                  <a:pt x="12334" y="945"/>
                  <a:pt x="12636" y="1480"/>
                  <a:pt x="12904" y="2142"/>
                </a:cubicBezTo>
                <a:cubicBezTo>
                  <a:pt x="13314" y="3148"/>
                  <a:pt x="13637" y="4418"/>
                  <a:pt x="13849" y="5850"/>
                </a:cubicBezTo>
                <a:cubicBezTo>
                  <a:pt x="14014" y="6585"/>
                  <a:pt x="14173" y="7332"/>
                  <a:pt x="14325" y="8090"/>
                </a:cubicBezTo>
                <a:cubicBezTo>
                  <a:pt x="14505" y="8984"/>
                  <a:pt x="14677" y="9892"/>
                  <a:pt x="14840" y="10814"/>
                </a:cubicBezTo>
                <a:lnTo>
                  <a:pt x="15498" y="13555"/>
                </a:lnTo>
                <a:lnTo>
                  <a:pt x="16253" y="15945"/>
                </a:lnTo>
                <a:lnTo>
                  <a:pt x="17556" y="18355"/>
                </a:lnTo>
                <a:cubicBezTo>
                  <a:pt x="17736" y="18507"/>
                  <a:pt x="17915" y="18675"/>
                  <a:pt x="18092" y="18857"/>
                </a:cubicBezTo>
                <a:cubicBezTo>
                  <a:pt x="18232" y="19001"/>
                  <a:pt x="18371" y="19155"/>
                  <a:pt x="18508" y="19317"/>
                </a:cubicBezTo>
                <a:lnTo>
                  <a:pt x="19444" y="20008"/>
                </a:lnTo>
                <a:lnTo>
                  <a:pt x="21600" y="21600"/>
                </a:lnTo>
              </a:path>
            </a:pathLst>
          </a:custGeom>
          <a:ln w="63500">
            <a:solidFill>
              <a:srgbClr val="41B6E6"/>
            </a:solidFill>
            <a:miter/>
          </a:ln>
        </p:spPr>
        <p:txBody>
          <a:bodyPr lIns="45719" rIns="45719"/>
          <a:lstStyle/>
          <a:p>
            <a:pPr algn="l"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4" name="Rectangle"/>
          <p:cNvSpPr/>
          <p:nvPr/>
        </p:nvSpPr>
        <p:spPr>
          <a:xfrm>
            <a:off x="5588297" y="6413474"/>
            <a:ext cx="1828206" cy="931622"/>
          </a:xfrm>
          <a:prstGeom prst="rect">
            <a:avLst/>
          </a:prstGeom>
          <a:solidFill>
            <a:srgbClr val="E56D54">
              <a:alpha val="39089"/>
            </a:srgbClr>
          </a:solidFill>
          <a:ln w="19050">
            <a:solidFill>
              <a:srgbClr val="FFFFFF">
                <a:alpha val="39089"/>
              </a:srgbClr>
            </a:solidFill>
            <a:miter/>
          </a:ln>
        </p:spPr>
        <p:txBody>
          <a:bodyPr lIns="45719" rIns="45719" anchor="ctr"/>
          <a:lstStyle/>
          <a:p>
            <a:pPr algn="l" defTabSz="3686861">
              <a:defRPr b="0"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"/>
          <p:cNvSpPr/>
          <p:nvPr/>
        </p:nvSpPr>
        <p:spPr>
          <a:xfrm>
            <a:off x="-50915" y="-40510"/>
            <a:ext cx="13442959" cy="1581136"/>
          </a:xfrm>
          <a:prstGeom prst="rect">
            <a:avLst/>
          </a:prstGeom>
          <a:solidFill>
            <a:srgbClr val="E56D54"/>
          </a:solidFill>
          <a:ln w="12700">
            <a:solidFill>
              <a:srgbClr val="E56D54"/>
            </a:solidFill>
            <a:miter/>
          </a:ln>
        </p:spPr>
        <p:txBody>
          <a:bodyPr lIns="45719" rIns="45719" anchor="ctr"/>
          <a:lstStyle/>
          <a:p>
            <a:pPr defTabSz="3686175">
              <a:defRPr b="0"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9" name="Rectangle 5"/>
          <p:cNvSpPr txBox="1"/>
          <p:nvPr/>
        </p:nvSpPr>
        <p:spPr>
          <a:xfrm>
            <a:off x="675000" y="346531"/>
            <a:ext cx="10689362" cy="807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14" tIns="45614" rIns="45614" bIns="45614">
            <a:spAutoFit/>
          </a:bodyPr>
          <a:lstStyle>
            <a:lvl1pPr algn="l" defTabSz="3686861">
              <a:defRPr sz="5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discussion &amp; next steps</a:t>
            </a:r>
          </a:p>
        </p:txBody>
      </p:sp>
      <p:sp>
        <p:nvSpPr>
          <p:cNvPr id="260" name="Test an iterative algorithm where subjects make a noisy estimate of the distance of each observation with respect to a reference point, where sensory noise scales with distance (Weber’s law)"/>
          <p:cNvSpPr txBox="1"/>
          <p:nvPr>
            <p:ph type="body" idx="1"/>
          </p:nvPr>
        </p:nvSpPr>
        <p:spPr>
          <a:xfrm>
            <a:off x="952500" y="2417299"/>
            <a:ext cx="11099800" cy="6286501"/>
          </a:xfrm>
          <a:prstGeom prst="rect">
            <a:avLst/>
          </a:prstGeom>
        </p:spPr>
        <p:txBody>
          <a:bodyPr anchor="t"/>
          <a:lstStyle/>
          <a:p>
            <a:pPr marL="527843" indent="-527843" defTabSz="3686861">
              <a:lnSpc>
                <a:spcPts val="4600"/>
              </a:lnSpc>
              <a:spcBef>
                <a:spcPts val="1200"/>
              </a:spcBef>
              <a:defRPr sz="3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Test an iterative algorithm where subjects make a noisy estimate of the </a:t>
            </a:r>
            <a:r>
              <a:rPr b="1"/>
              <a:t>distance</a:t>
            </a:r>
            <a:r>
              <a:t> of each observation with respect to a </a:t>
            </a:r>
            <a:r>
              <a:rPr b="1">
                <a:solidFill>
                  <a:srgbClr val="E56D54"/>
                </a:solidFill>
              </a:rPr>
              <a:t>reference point</a:t>
            </a:r>
            <a:r>
              <a:t>, where </a:t>
            </a:r>
            <a:r>
              <a:rPr b="1">
                <a:solidFill>
                  <a:srgbClr val="41B6E6"/>
                </a:solidFill>
              </a:rPr>
              <a:t>sensory noise </a:t>
            </a:r>
            <a:r>
              <a:rPr b="1"/>
              <a:t>scales with distance (Weber’s law)</a:t>
            </a:r>
          </a:p>
        </p:txBody>
      </p:sp>
      <p:grpSp>
        <p:nvGrpSpPr>
          <p:cNvPr id="267" name="Group"/>
          <p:cNvGrpSpPr/>
          <p:nvPr/>
        </p:nvGrpSpPr>
        <p:grpSpPr>
          <a:xfrm>
            <a:off x="3665618" y="6340281"/>
            <a:ext cx="5395633" cy="1091779"/>
            <a:chOff x="0" y="0"/>
            <a:chExt cx="5395632" cy="1091777"/>
          </a:xfrm>
        </p:grpSpPr>
        <p:sp>
          <p:nvSpPr>
            <p:cNvPr id="261" name="Line"/>
            <p:cNvSpPr/>
            <p:nvPr/>
          </p:nvSpPr>
          <p:spPr>
            <a:xfrm flipV="1">
              <a:off x="-1" y="293607"/>
              <a:ext cx="2" cy="490792"/>
            </a:xfrm>
            <a:prstGeom prst="line">
              <a:avLst/>
            </a:prstGeom>
            <a:noFill/>
            <a:ln w="127000" cap="flat">
              <a:solidFill>
                <a:srgbClr val="005BB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3686861">
                <a:defRPr b="0" sz="7200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2" name="Line"/>
            <p:cNvSpPr/>
            <p:nvPr/>
          </p:nvSpPr>
          <p:spPr>
            <a:xfrm flipV="1">
              <a:off x="1188989" y="300493"/>
              <a:ext cx="1" cy="490792"/>
            </a:xfrm>
            <a:prstGeom prst="line">
              <a:avLst/>
            </a:prstGeom>
            <a:noFill/>
            <a:ln w="127000" cap="flat">
              <a:solidFill>
                <a:srgbClr val="005BB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3686861">
                <a:defRPr b="0" sz="7200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3" name="Line"/>
            <p:cNvSpPr/>
            <p:nvPr/>
          </p:nvSpPr>
          <p:spPr>
            <a:xfrm flipV="1">
              <a:off x="1648514" y="296363"/>
              <a:ext cx="1" cy="488340"/>
            </a:xfrm>
            <a:prstGeom prst="line">
              <a:avLst/>
            </a:prstGeom>
            <a:noFill/>
            <a:ln w="127000" cap="flat">
              <a:solidFill>
                <a:srgbClr val="005BB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3686861">
                <a:defRPr b="0" sz="7200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4" name="Line"/>
            <p:cNvSpPr/>
            <p:nvPr/>
          </p:nvSpPr>
          <p:spPr>
            <a:xfrm flipV="1">
              <a:off x="5395632" y="284445"/>
              <a:ext cx="1" cy="488340"/>
            </a:xfrm>
            <a:prstGeom prst="line">
              <a:avLst/>
            </a:prstGeom>
            <a:noFill/>
            <a:ln w="127000" cap="flat">
              <a:solidFill>
                <a:srgbClr val="005BB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3686861">
                <a:defRPr b="0" sz="7200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5" name="Line"/>
            <p:cNvSpPr/>
            <p:nvPr/>
          </p:nvSpPr>
          <p:spPr>
            <a:xfrm flipV="1">
              <a:off x="4026495" y="295137"/>
              <a:ext cx="1" cy="488340"/>
            </a:xfrm>
            <a:prstGeom prst="line">
              <a:avLst/>
            </a:prstGeom>
            <a:noFill/>
            <a:ln w="127000" cap="flat">
              <a:solidFill>
                <a:srgbClr val="075BB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3686861">
                <a:defRPr b="0" sz="7200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6" name="Line"/>
            <p:cNvSpPr/>
            <p:nvPr/>
          </p:nvSpPr>
          <p:spPr>
            <a:xfrm flipV="1">
              <a:off x="3829060" y="-1"/>
              <a:ext cx="1" cy="1091779"/>
            </a:xfrm>
            <a:prstGeom prst="line">
              <a:avLst/>
            </a:prstGeom>
            <a:noFill/>
            <a:ln w="127000" cap="flat">
              <a:solidFill>
                <a:srgbClr val="E56D5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3686861">
                <a:defRPr b="0" sz="7200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268" name="Line"/>
          <p:cNvSpPr/>
          <p:nvPr/>
        </p:nvSpPr>
        <p:spPr>
          <a:xfrm>
            <a:off x="7427388" y="7393799"/>
            <a:ext cx="569956" cy="11630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34"/>
                </a:moveTo>
                <a:cubicBezTo>
                  <a:pt x="962" y="21294"/>
                  <a:pt x="1920" y="20867"/>
                  <a:pt x="2832" y="19972"/>
                </a:cubicBezTo>
                <a:cubicBezTo>
                  <a:pt x="3643" y="19177"/>
                  <a:pt x="4406" y="18023"/>
                  <a:pt x="5096" y="16549"/>
                </a:cubicBezTo>
                <a:cubicBezTo>
                  <a:pt x="5729" y="15122"/>
                  <a:pt x="6308" y="13500"/>
                  <a:pt x="6823" y="11712"/>
                </a:cubicBezTo>
                <a:cubicBezTo>
                  <a:pt x="7322" y="9978"/>
                  <a:pt x="7758" y="8098"/>
                  <a:pt x="8212" y="6263"/>
                </a:cubicBezTo>
                <a:cubicBezTo>
                  <a:pt x="8608" y="4665"/>
                  <a:pt x="9023" y="3087"/>
                  <a:pt x="9554" y="1863"/>
                </a:cubicBezTo>
                <a:cubicBezTo>
                  <a:pt x="9767" y="1371"/>
                  <a:pt x="9997" y="943"/>
                  <a:pt x="10244" y="626"/>
                </a:cubicBezTo>
                <a:cubicBezTo>
                  <a:pt x="10515" y="279"/>
                  <a:pt x="10805" y="66"/>
                  <a:pt x="11102" y="0"/>
                </a:cubicBezTo>
                <a:lnTo>
                  <a:pt x="12012" y="552"/>
                </a:lnTo>
                <a:cubicBezTo>
                  <a:pt x="12334" y="945"/>
                  <a:pt x="12636" y="1480"/>
                  <a:pt x="12904" y="2142"/>
                </a:cubicBezTo>
                <a:cubicBezTo>
                  <a:pt x="13314" y="3148"/>
                  <a:pt x="13637" y="4418"/>
                  <a:pt x="13849" y="5850"/>
                </a:cubicBezTo>
                <a:cubicBezTo>
                  <a:pt x="14014" y="6585"/>
                  <a:pt x="14173" y="7332"/>
                  <a:pt x="14325" y="8090"/>
                </a:cubicBezTo>
                <a:cubicBezTo>
                  <a:pt x="14505" y="8984"/>
                  <a:pt x="14677" y="9892"/>
                  <a:pt x="14840" y="10814"/>
                </a:cubicBezTo>
                <a:lnTo>
                  <a:pt x="15498" y="13555"/>
                </a:lnTo>
                <a:lnTo>
                  <a:pt x="16253" y="15945"/>
                </a:lnTo>
                <a:lnTo>
                  <a:pt x="17556" y="18355"/>
                </a:lnTo>
                <a:cubicBezTo>
                  <a:pt x="17736" y="18507"/>
                  <a:pt x="17915" y="18675"/>
                  <a:pt x="18092" y="18857"/>
                </a:cubicBezTo>
                <a:cubicBezTo>
                  <a:pt x="18232" y="19001"/>
                  <a:pt x="18371" y="19155"/>
                  <a:pt x="18508" y="19317"/>
                </a:cubicBezTo>
                <a:lnTo>
                  <a:pt x="19444" y="20008"/>
                </a:lnTo>
                <a:lnTo>
                  <a:pt x="21600" y="21600"/>
                </a:lnTo>
              </a:path>
            </a:pathLst>
          </a:custGeom>
          <a:ln w="63500">
            <a:solidFill>
              <a:srgbClr val="41B6E6"/>
            </a:solidFill>
            <a:miter/>
          </a:ln>
        </p:spPr>
        <p:txBody>
          <a:bodyPr lIns="45719" rIns="45719"/>
          <a:lstStyle/>
          <a:p>
            <a:pPr algn="l"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9" name="Line"/>
          <p:cNvSpPr/>
          <p:nvPr/>
        </p:nvSpPr>
        <p:spPr>
          <a:xfrm>
            <a:off x="8209756" y="7654437"/>
            <a:ext cx="1694195" cy="89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34"/>
                </a:moveTo>
                <a:cubicBezTo>
                  <a:pt x="962" y="21294"/>
                  <a:pt x="1920" y="20867"/>
                  <a:pt x="2832" y="19972"/>
                </a:cubicBezTo>
                <a:cubicBezTo>
                  <a:pt x="3643" y="19177"/>
                  <a:pt x="4406" y="18023"/>
                  <a:pt x="5096" y="16549"/>
                </a:cubicBezTo>
                <a:cubicBezTo>
                  <a:pt x="5729" y="15122"/>
                  <a:pt x="6308" y="13500"/>
                  <a:pt x="6823" y="11712"/>
                </a:cubicBezTo>
                <a:cubicBezTo>
                  <a:pt x="7322" y="9978"/>
                  <a:pt x="7758" y="8098"/>
                  <a:pt x="8212" y="6263"/>
                </a:cubicBezTo>
                <a:cubicBezTo>
                  <a:pt x="8608" y="4665"/>
                  <a:pt x="9023" y="3087"/>
                  <a:pt x="9554" y="1863"/>
                </a:cubicBezTo>
                <a:cubicBezTo>
                  <a:pt x="9767" y="1371"/>
                  <a:pt x="9997" y="943"/>
                  <a:pt x="10244" y="626"/>
                </a:cubicBezTo>
                <a:cubicBezTo>
                  <a:pt x="10515" y="279"/>
                  <a:pt x="10805" y="66"/>
                  <a:pt x="11102" y="0"/>
                </a:cubicBezTo>
                <a:lnTo>
                  <a:pt x="12012" y="552"/>
                </a:lnTo>
                <a:cubicBezTo>
                  <a:pt x="12334" y="945"/>
                  <a:pt x="12636" y="1480"/>
                  <a:pt x="12904" y="2142"/>
                </a:cubicBezTo>
                <a:cubicBezTo>
                  <a:pt x="13314" y="3148"/>
                  <a:pt x="13637" y="4418"/>
                  <a:pt x="13849" y="5850"/>
                </a:cubicBezTo>
                <a:cubicBezTo>
                  <a:pt x="14014" y="6585"/>
                  <a:pt x="14173" y="7332"/>
                  <a:pt x="14325" y="8090"/>
                </a:cubicBezTo>
                <a:cubicBezTo>
                  <a:pt x="14505" y="8984"/>
                  <a:pt x="14677" y="9892"/>
                  <a:pt x="14840" y="10814"/>
                </a:cubicBezTo>
                <a:lnTo>
                  <a:pt x="15498" y="13555"/>
                </a:lnTo>
                <a:lnTo>
                  <a:pt x="16253" y="15945"/>
                </a:lnTo>
                <a:lnTo>
                  <a:pt x="17556" y="18355"/>
                </a:lnTo>
                <a:cubicBezTo>
                  <a:pt x="17736" y="18507"/>
                  <a:pt x="17915" y="18675"/>
                  <a:pt x="18092" y="18857"/>
                </a:cubicBezTo>
                <a:cubicBezTo>
                  <a:pt x="18232" y="19001"/>
                  <a:pt x="18371" y="19155"/>
                  <a:pt x="18508" y="19317"/>
                </a:cubicBezTo>
                <a:lnTo>
                  <a:pt x="19444" y="20008"/>
                </a:lnTo>
                <a:lnTo>
                  <a:pt x="21600" y="21600"/>
                </a:lnTo>
              </a:path>
            </a:pathLst>
          </a:custGeom>
          <a:ln w="63500">
            <a:solidFill>
              <a:srgbClr val="41B6E6"/>
            </a:solidFill>
            <a:miter/>
          </a:ln>
        </p:spPr>
        <p:txBody>
          <a:bodyPr lIns="45719" rIns="45719"/>
          <a:lstStyle/>
          <a:p>
            <a:pPr algn="l"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0" name="Line"/>
          <p:cNvSpPr/>
          <p:nvPr/>
        </p:nvSpPr>
        <p:spPr>
          <a:xfrm>
            <a:off x="4466097" y="7816808"/>
            <a:ext cx="1696368" cy="735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34"/>
                </a:moveTo>
                <a:cubicBezTo>
                  <a:pt x="962" y="21294"/>
                  <a:pt x="1920" y="20867"/>
                  <a:pt x="2832" y="19972"/>
                </a:cubicBezTo>
                <a:cubicBezTo>
                  <a:pt x="3643" y="19177"/>
                  <a:pt x="4406" y="18023"/>
                  <a:pt x="5096" y="16549"/>
                </a:cubicBezTo>
                <a:cubicBezTo>
                  <a:pt x="5729" y="15122"/>
                  <a:pt x="6308" y="13500"/>
                  <a:pt x="6823" y="11712"/>
                </a:cubicBezTo>
                <a:cubicBezTo>
                  <a:pt x="7322" y="9978"/>
                  <a:pt x="7758" y="8098"/>
                  <a:pt x="8212" y="6263"/>
                </a:cubicBezTo>
                <a:cubicBezTo>
                  <a:pt x="8608" y="4665"/>
                  <a:pt x="9023" y="3087"/>
                  <a:pt x="9554" y="1863"/>
                </a:cubicBezTo>
                <a:cubicBezTo>
                  <a:pt x="9767" y="1371"/>
                  <a:pt x="9997" y="943"/>
                  <a:pt x="10244" y="626"/>
                </a:cubicBezTo>
                <a:cubicBezTo>
                  <a:pt x="10515" y="279"/>
                  <a:pt x="10805" y="66"/>
                  <a:pt x="11102" y="0"/>
                </a:cubicBezTo>
                <a:lnTo>
                  <a:pt x="12012" y="552"/>
                </a:lnTo>
                <a:cubicBezTo>
                  <a:pt x="12334" y="945"/>
                  <a:pt x="12636" y="1480"/>
                  <a:pt x="12904" y="2142"/>
                </a:cubicBezTo>
                <a:cubicBezTo>
                  <a:pt x="13314" y="3148"/>
                  <a:pt x="13637" y="4418"/>
                  <a:pt x="13849" y="5850"/>
                </a:cubicBezTo>
                <a:cubicBezTo>
                  <a:pt x="14014" y="6585"/>
                  <a:pt x="14173" y="7332"/>
                  <a:pt x="14325" y="8090"/>
                </a:cubicBezTo>
                <a:cubicBezTo>
                  <a:pt x="14505" y="8984"/>
                  <a:pt x="14677" y="9892"/>
                  <a:pt x="14840" y="10814"/>
                </a:cubicBezTo>
                <a:lnTo>
                  <a:pt x="15498" y="13555"/>
                </a:lnTo>
                <a:lnTo>
                  <a:pt x="16253" y="15945"/>
                </a:lnTo>
                <a:lnTo>
                  <a:pt x="17556" y="18355"/>
                </a:lnTo>
                <a:cubicBezTo>
                  <a:pt x="17736" y="18507"/>
                  <a:pt x="17915" y="18675"/>
                  <a:pt x="18092" y="18857"/>
                </a:cubicBezTo>
                <a:cubicBezTo>
                  <a:pt x="18232" y="19001"/>
                  <a:pt x="18371" y="19155"/>
                  <a:pt x="18508" y="19317"/>
                </a:cubicBezTo>
                <a:lnTo>
                  <a:pt x="19444" y="20008"/>
                </a:lnTo>
                <a:lnTo>
                  <a:pt x="21600" y="21600"/>
                </a:lnTo>
              </a:path>
            </a:pathLst>
          </a:custGeom>
          <a:ln w="63500">
            <a:solidFill>
              <a:srgbClr val="41B6E6"/>
            </a:solidFill>
            <a:miter/>
          </a:ln>
        </p:spPr>
        <p:txBody>
          <a:bodyPr lIns="45719" rIns="45719"/>
          <a:lstStyle/>
          <a:p>
            <a:pPr algn="l"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1" name="Line"/>
          <p:cNvSpPr/>
          <p:nvPr/>
        </p:nvSpPr>
        <p:spPr>
          <a:xfrm>
            <a:off x="3650763" y="7972359"/>
            <a:ext cx="2420425" cy="579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34"/>
                </a:moveTo>
                <a:cubicBezTo>
                  <a:pt x="962" y="21294"/>
                  <a:pt x="1920" y="20867"/>
                  <a:pt x="2832" y="19972"/>
                </a:cubicBezTo>
                <a:cubicBezTo>
                  <a:pt x="3643" y="19177"/>
                  <a:pt x="4406" y="18023"/>
                  <a:pt x="5096" y="16549"/>
                </a:cubicBezTo>
                <a:cubicBezTo>
                  <a:pt x="5729" y="15122"/>
                  <a:pt x="6308" y="13500"/>
                  <a:pt x="6823" y="11712"/>
                </a:cubicBezTo>
                <a:cubicBezTo>
                  <a:pt x="7322" y="9978"/>
                  <a:pt x="7758" y="8098"/>
                  <a:pt x="8212" y="6263"/>
                </a:cubicBezTo>
                <a:cubicBezTo>
                  <a:pt x="8608" y="4665"/>
                  <a:pt x="9023" y="3087"/>
                  <a:pt x="9554" y="1863"/>
                </a:cubicBezTo>
                <a:cubicBezTo>
                  <a:pt x="9767" y="1371"/>
                  <a:pt x="9997" y="943"/>
                  <a:pt x="10244" y="626"/>
                </a:cubicBezTo>
                <a:cubicBezTo>
                  <a:pt x="10515" y="279"/>
                  <a:pt x="10805" y="66"/>
                  <a:pt x="11102" y="0"/>
                </a:cubicBezTo>
                <a:lnTo>
                  <a:pt x="12012" y="552"/>
                </a:lnTo>
                <a:cubicBezTo>
                  <a:pt x="12334" y="945"/>
                  <a:pt x="12636" y="1480"/>
                  <a:pt x="12904" y="2142"/>
                </a:cubicBezTo>
                <a:cubicBezTo>
                  <a:pt x="13314" y="3148"/>
                  <a:pt x="13637" y="4418"/>
                  <a:pt x="13849" y="5850"/>
                </a:cubicBezTo>
                <a:cubicBezTo>
                  <a:pt x="14014" y="6585"/>
                  <a:pt x="14173" y="7332"/>
                  <a:pt x="14325" y="8090"/>
                </a:cubicBezTo>
                <a:cubicBezTo>
                  <a:pt x="14505" y="8984"/>
                  <a:pt x="14677" y="9892"/>
                  <a:pt x="14840" y="10814"/>
                </a:cubicBezTo>
                <a:lnTo>
                  <a:pt x="15498" y="13555"/>
                </a:lnTo>
                <a:lnTo>
                  <a:pt x="16253" y="15945"/>
                </a:lnTo>
                <a:lnTo>
                  <a:pt x="17556" y="18355"/>
                </a:lnTo>
                <a:cubicBezTo>
                  <a:pt x="17736" y="18507"/>
                  <a:pt x="17915" y="18675"/>
                  <a:pt x="18092" y="18857"/>
                </a:cubicBezTo>
                <a:cubicBezTo>
                  <a:pt x="18232" y="19001"/>
                  <a:pt x="18371" y="19155"/>
                  <a:pt x="18508" y="19317"/>
                </a:cubicBezTo>
                <a:lnTo>
                  <a:pt x="19444" y="20008"/>
                </a:lnTo>
                <a:lnTo>
                  <a:pt x="21600" y="21600"/>
                </a:lnTo>
              </a:path>
            </a:pathLst>
          </a:custGeom>
          <a:ln w="63500">
            <a:solidFill>
              <a:srgbClr val="41B6E6"/>
            </a:solidFill>
            <a:miter/>
          </a:ln>
        </p:spPr>
        <p:txBody>
          <a:bodyPr lIns="45719" rIns="45719"/>
          <a:lstStyle/>
          <a:p>
            <a:pPr algn="l"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2" name="Line"/>
          <p:cNvSpPr/>
          <p:nvPr/>
        </p:nvSpPr>
        <p:spPr>
          <a:xfrm>
            <a:off x="2124098" y="8150875"/>
            <a:ext cx="3139132" cy="3990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34"/>
                </a:moveTo>
                <a:cubicBezTo>
                  <a:pt x="962" y="21294"/>
                  <a:pt x="1920" y="20867"/>
                  <a:pt x="2832" y="19972"/>
                </a:cubicBezTo>
                <a:cubicBezTo>
                  <a:pt x="3643" y="19177"/>
                  <a:pt x="4406" y="18023"/>
                  <a:pt x="5096" y="16549"/>
                </a:cubicBezTo>
                <a:cubicBezTo>
                  <a:pt x="5729" y="15122"/>
                  <a:pt x="6308" y="13500"/>
                  <a:pt x="6823" y="11712"/>
                </a:cubicBezTo>
                <a:cubicBezTo>
                  <a:pt x="7322" y="9978"/>
                  <a:pt x="7758" y="8098"/>
                  <a:pt x="8212" y="6263"/>
                </a:cubicBezTo>
                <a:cubicBezTo>
                  <a:pt x="8608" y="4665"/>
                  <a:pt x="9023" y="3087"/>
                  <a:pt x="9554" y="1863"/>
                </a:cubicBezTo>
                <a:cubicBezTo>
                  <a:pt x="9767" y="1371"/>
                  <a:pt x="9997" y="943"/>
                  <a:pt x="10244" y="626"/>
                </a:cubicBezTo>
                <a:cubicBezTo>
                  <a:pt x="10515" y="279"/>
                  <a:pt x="10805" y="66"/>
                  <a:pt x="11102" y="0"/>
                </a:cubicBezTo>
                <a:lnTo>
                  <a:pt x="12012" y="552"/>
                </a:lnTo>
                <a:cubicBezTo>
                  <a:pt x="12334" y="945"/>
                  <a:pt x="12636" y="1480"/>
                  <a:pt x="12904" y="2142"/>
                </a:cubicBezTo>
                <a:cubicBezTo>
                  <a:pt x="13314" y="3148"/>
                  <a:pt x="13637" y="4418"/>
                  <a:pt x="13849" y="5850"/>
                </a:cubicBezTo>
                <a:cubicBezTo>
                  <a:pt x="14014" y="6585"/>
                  <a:pt x="14173" y="7332"/>
                  <a:pt x="14325" y="8090"/>
                </a:cubicBezTo>
                <a:cubicBezTo>
                  <a:pt x="14505" y="8984"/>
                  <a:pt x="14677" y="9892"/>
                  <a:pt x="14840" y="10814"/>
                </a:cubicBezTo>
                <a:lnTo>
                  <a:pt x="15498" y="13555"/>
                </a:lnTo>
                <a:lnTo>
                  <a:pt x="16253" y="15945"/>
                </a:lnTo>
                <a:lnTo>
                  <a:pt x="17556" y="18355"/>
                </a:lnTo>
                <a:cubicBezTo>
                  <a:pt x="17736" y="18507"/>
                  <a:pt x="17915" y="18675"/>
                  <a:pt x="18092" y="18857"/>
                </a:cubicBezTo>
                <a:cubicBezTo>
                  <a:pt x="18232" y="19001"/>
                  <a:pt x="18371" y="19155"/>
                  <a:pt x="18508" y="19317"/>
                </a:cubicBezTo>
                <a:lnTo>
                  <a:pt x="19444" y="20008"/>
                </a:lnTo>
                <a:lnTo>
                  <a:pt x="21600" y="21600"/>
                </a:lnTo>
              </a:path>
            </a:pathLst>
          </a:custGeom>
          <a:ln w="63500">
            <a:solidFill>
              <a:srgbClr val="41B6E6"/>
            </a:solidFill>
            <a:miter/>
          </a:ln>
        </p:spPr>
        <p:txBody>
          <a:bodyPr lIns="45719" rIns="45719"/>
          <a:lstStyle/>
          <a:p>
            <a:pPr algn="l"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Rectangle"/>
          <p:cNvSpPr/>
          <p:nvPr/>
        </p:nvSpPr>
        <p:spPr>
          <a:xfrm>
            <a:off x="-50915" y="-40510"/>
            <a:ext cx="13442959" cy="1581136"/>
          </a:xfrm>
          <a:prstGeom prst="rect">
            <a:avLst/>
          </a:prstGeom>
          <a:solidFill>
            <a:srgbClr val="E56D54"/>
          </a:solidFill>
          <a:ln w="12700">
            <a:solidFill>
              <a:srgbClr val="E56D54"/>
            </a:solidFill>
            <a:miter/>
          </a:ln>
        </p:spPr>
        <p:txBody>
          <a:bodyPr lIns="45719" rIns="45719" anchor="ctr"/>
          <a:lstStyle/>
          <a:p>
            <a:pPr defTabSz="3686175">
              <a:defRPr b="0"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7" name="Rectangle 5"/>
          <p:cNvSpPr txBox="1"/>
          <p:nvPr/>
        </p:nvSpPr>
        <p:spPr>
          <a:xfrm>
            <a:off x="675000" y="346531"/>
            <a:ext cx="10689362" cy="807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14" tIns="45614" rIns="45614" bIns="45614">
            <a:spAutoFit/>
          </a:bodyPr>
          <a:lstStyle>
            <a:lvl1pPr algn="l" defTabSz="3686861">
              <a:defRPr sz="5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discussion &amp; next steps</a:t>
            </a:r>
          </a:p>
        </p:txBody>
      </p:sp>
      <p:sp>
        <p:nvSpPr>
          <p:cNvPr id="278" name="Weber’s law is a perceptual phenomenon operating over stimulus space…"/>
          <p:cNvSpPr txBox="1"/>
          <p:nvPr>
            <p:ph type="body" idx="1"/>
          </p:nvPr>
        </p:nvSpPr>
        <p:spPr>
          <a:xfrm>
            <a:off x="952500" y="2417299"/>
            <a:ext cx="11099800" cy="6286501"/>
          </a:xfrm>
          <a:prstGeom prst="rect">
            <a:avLst/>
          </a:prstGeom>
        </p:spPr>
        <p:txBody>
          <a:bodyPr anchor="t"/>
          <a:lstStyle/>
          <a:p>
            <a:pPr marL="527843" indent="-527843" defTabSz="3686861">
              <a:lnSpc>
                <a:spcPts val="4600"/>
              </a:lnSpc>
              <a:spcBef>
                <a:spcPts val="1200"/>
              </a:spcBef>
              <a:defRPr sz="3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Weber’s law is a perceptual phenomenon operating over stimulus space</a:t>
            </a:r>
          </a:p>
          <a:p>
            <a:pPr marL="527843" indent="-527843" defTabSz="3686861">
              <a:lnSpc>
                <a:spcPts val="4600"/>
              </a:lnSpc>
              <a:spcBef>
                <a:spcPts val="1200"/>
              </a:spcBef>
              <a:defRPr sz="3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But </a:t>
            </a:r>
            <a:r>
              <a:rPr b="1"/>
              <a:t>mental representations</a:t>
            </a:r>
            <a:r>
              <a:t> may also obey Weber’s law in performing further </a:t>
            </a:r>
            <a:r>
              <a:rPr b="1"/>
              <a:t>cognitive operations</a:t>
            </a:r>
            <a:r>
              <a:t> like averaging</a:t>
            </a:r>
          </a:p>
        </p:txBody>
      </p:sp>
      <p:grpSp>
        <p:nvGrpSpPr>
          <p:cNvPr id="285" name="Group"/>
          <p:cNvGrpSpPr/>
          <p:nvPr/>
        </p:nvGrpSpPr>
        <p:grpSpPr>
          <a:xfrm>
            <a:off x="3665618" y="6340281"/>
            <a:ext cx="5395633" cy="1091779"/>
            <a:chOff x="0" y="0"/>
            <a:chExt cx="5395632" cy="1091777"/>
          </a:xfrm>
        </p:grpSpPr>
        <p:sp>
          <p:nvSpPr>
            <p:cNvPr id="279" name="Line"/>
            <p:cNvSpPr/>
            <p:nvPr/>
          </p:nvSpPr>
          <p:spPr>
            <a:xfrm flipV="1">
              <a:off x="-1" y="293607"/>
              <a:ext cx="2" cy="490792"/>
            </a:xfrm>
            <a:prstGeom prst="line">
              <a:avLst/>
            </a:prstGeom>
            <a:noFill/>
            <a:ln w="127000" cap="flat">
              <a:solidFill>
                <a:srgbClr val="005BB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3686861">
                <a:defRPr b="0" sz="7200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0" name="Line"/>
            <p:cNvSpPr/>
            <p:nvPr/>
          </p:nvSpPr>
          <p:spPr>
            <a:xfrm flipV="1">
              <a:off x="1188989" y="300493"/>
              <a:ext cx="1" cy="490792"/>
            </a:xfrm>
            <a:prstGeom prst="line">
              <a:avLst/>
            </a:prstGeom>
            <a:noFill/>
            <a:ln w="127000" cap="flat">
              <a:solidFill>
                <a:srgbClr val="005BB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3686861">
                <a:defRPr b="0" sz="7200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1" name="Line"/>
            <p:cNvSpPr/>
            <p:nvPr/>
          </p:nvSpPr>
          <p:spPr>
            <a:xfrm flipV="1">
              <a:off x="1648514" y="296363"/>
              <a:ext cx="1" cy="488340"/>
            </a:xfrm>
            <a:prstGeom prst="line">
              <a:avLst/>
            </a:prstGeom>
            <a:noFill/>
            <a:ln w="127000" cap="flat">
              <a:solidFill>
                <a:srgbClr val="005BB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3686861">
                <a:defRPr b="0" sz="7200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2" name="Line"/>
            <p:cNvSpPr/>
            <p:nvPr/>
          </p:nvSpPr>
          <p:spPr>
            <a:xfrm flipV="1">
              <a:off x="5395632" y="284445"/>
              <a:ext cx="1" cy="488340"/>
            </a:xfrm>
            <a:prstGeom prst="line">
              <a:avLst/>
            </a:prstGeom>
            <a:noFill/>
            <a:ln w="127000" cap="flat">
              <a:solidFill>
                <a:srgbClr val="005BB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3686861">
                <a:defRPr b="0" sz="7200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3" name="Line"/>
            <p:cNvSpPr/>
            <p:nvPr/>
          </p:nvSpPr>
          <p:spPr>
            <a:xfrm flipV="1">
              <a:off x="4026495" y="295137"/>
              <a:ext cx="1" cy="488340"/>
            </a:xfrm>
            <a:prstGeom prst="line">
              <a:avLst/>
            </a:prstGeom>
            <a:noFill/>
            <a:ln w="127000" cap="flat">
              <a:solidFill>
                <a:srgbClr val="075BB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3686861">
                <a:defRPr b="0" sz="7200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4" name="Line"/>
            <p:cNvSpPr/>
            <p:nvPr/>
          </p:nvSpPr>
          <p:spPr>
            <a:xfrm flipV="1">
              <a:off x="3829060" y="-1"/>
              <a:ext cx="1" cy="1091779"/>
            </a:xfrm>
            <a:prstGeom prst="line">
              <a:avLst/>
            </a:prstGeom>
            <a:noFill/>
            <a:ln w="127000" cap="flat">
              <a:solidFill>
                <a:srgbClr val="E56D5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3686861">
                <a:defRPr b="0" sz="7200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286" name="Line"/>
          <p:cNvSpPr/>
          <p:nvPr/>
        </p:nvSpPr>
        <p:spPr>
          <a:xfrm>
            <a:off x="7427388" y="7393799"/>
            <a:ext cx="569956" cy="11630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34"/>
                </a:moveTo>
                <a:cubicBezTo>
                  <a:pt x="962" y="21294"/>
                  <a:pt x="1920" y="20867"/>
                  <a:pt x="2832" y="19972"/>
                </a:cubicBezTo>
                <a:cubicBezTo>
                  <a:pt x="3643" y="19177"/>
                  <a:pt x="4406" y="18023"/>
                  <a:pt x="5096" y="16549"/>
                </a:cubicBezTo>
                <a:cubicBezTo>
                  <a:pt x="5729" y="15122"/>
                  <a:pt x="6308" y="13500"/>
                  <a:pt x="6823" y="11712"/>
                </a:cubicBezTo>
                <a:cubicBezTo>
                  <a:pt x="7322" y="9978"/>
                  <a:pt x="7758" y="8098"/>
                  <a:pt x="8212" y="6263"/>
                </a:cubicBezTo>
                <a:cubicBezTo>
                  <a:pt x="8608" y="4665"/>
                  <a:pt x="9023" y="3087"/>
                  <a:pt x="9554" y="1863"/>
                </a:cubicBezTo>
                <a:cubicBezTo>
                  <a:pt x="9767" y="1371"/>
                  <a:pt x="9997" y="943"/>
                  <a:pt x="10244" y="626"/>
                </a:cubicBezTo>
                <a:cubicBezTo>
                  <a:pt x="10515" y="279"/>
                  <a:pt x="10805" y="66"/>
                  <a:pt x="11102" y="0"/>
                </a:cubicBezTo>
                <a:lnTo>
                  <a:pt x="12012" y="552"/>
                </a:lnTo>
                <a:cubicBezTo>
                  <a:pt x="12334" y="945"/>
                  <a:pt x="12636" y="1480"/>
                  <a:pt x="12904" y="2142"/>
                </a:cubicBezTo>
                <a:cubicBezTo>
                  <a:pt x="13314" y="3148"/>
                  <a:pt x="13637" y="4418"/>
                  <a:pt x="13849" y="5850"/>
                </a:cubicBezTo>
                <a:cubicBezTo>
                  <a:pt x="14014" y="6585"/>
                  <a:pt x="14173" y="7332"/>
                  <a:pt x="14325" y="8090"/>
                </a:cubicBezTo>
                <a:cubicBezTo>
                  <a:pt x="14505" y="8984"/>
                  <a:pt x="14677" y="9892"/>
                  <a:pt x="14840" y="10814"/>
                </a:cubicBezTo>
                <a:lnTo>
                  <a:pt x="15498" y="13555"/>
                </a:lnTo>
                <a:lnTo>
                  <a:pt x="16253" y="15945"/>
                </a:lnTo>
                <a:lnTo>
                  <a:pt x="17556" y="18355"/>
                </a:lnTo>
                <a:cubicBezTo>
                  <a:pt x="17736" y="18507"/>
                  <a:pt x="17915" y="18675"/>
                  <a:pt x="18092" y="18857"/>
                </a:cubicBezTo>
                <a:cubicBezTo>
                  <a:pt x="18232" y="19001"/>
                  <a:pt x="18371" y="19155"/>
                  <a:pt x="18508" y="19317"/>
                </a:cubicBezTo>
                <a:lnTo>
                  <a:pt x="19444" y="20008"/>
                </a:lnTo>
                <a:lnTo>
                  <a:pt x="21600" y="21600"/>
                </a:lnTo>
              </a:path>
            </a:pathLst>
          </a:custGeom>
          <a:ln w="63500">
            <a:solidFill>
              <a:srgbClr val="41B6E6"/>
            </a:solidFill>
            <a:miter/>
          </a:ln>
        </p:spPr>
        <p:txBody>
          <a:bodyPr lIns="45719" rIns="45719"/>
          <a:lstStyle/>
          <a:p>
            <a:pPr algn="l"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87" name="Line"/>
          <p:cNvSpPr/>
          <p:nvPr/>
        </p:nvSpPr>
        <p:spPr>
          <a:xfrm>
            <a:off x="8209756" y="7654437"/>
            <a:ext cx="1694195" cy="89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34"/>
                </a:moveTo>
                <a:cubicBezTo>
                  <a:pt x="962" y="21294"/>
                  <a:pt x="1920" y="20867"/>
                  <a:pt x="2832" y="19972"/>
                </a:cubicBezTo>
                <a:cubicBezTo>
                  <a:pt x="3643" y="19177"/>
                  <a:pt x="4406" y="18023"/>
                  <a:pt x="5096" y="16549"/>
                </a:cubicBezTo>
                <a:cubicBezTo>
                  <a:pt x="5729" y="15122"/>
                  <a:pt x="6308" y="13500"/>
                  <a:pt x="6823" y="11712"/>
                </a:cubicBezTo>
                <a:cubicBezTo>
                  <a:pt x="7322" y="9978"/>
                  <a:pt x="7758" y="8098"/>
                  <a:pt x="8212" y="6263"/>
                </a:cubicBezTo>
                <a:cubicBezTo>
                  <a:pt x="8608" y="4665"/>
                  <a:pt x="9023" y="3087"/>
                  <a:pt x="9554" y="1863"/>
                </a:cubicBezTo>
                <a:cubicBezTo>
                  <a:pt x="9767" y="1371"/>
                  <a:pt x="9997" y="943"/>
                  <a:pt x="10244" y="626"/>
                </a:cubicBezTo>
                <a:cubicBezTo>
                  <a:pt x="10515" y="279"/>
                  <a:pt x="10805" y="66"/>
                  <a:pt x="11102" y="0"/>
                </a:cubicBezTo>
                <a:lnTo>
                  <a:pt x="12012" y="552"/>
                </a:lnTo>
                <a:cubicBezTo>
                  <a:pt x="12334" y="945"/>
                  <a:pt x="12636" y="1480"/>
                  <a:pt x="12904" y="2142"/>
                </a:cubicBezTo>
                <a:cubicBezTo>
                  <a:pt x="13314" y="3148"/>
                  <a:pt x="13637" y="4418"/>
                  <a:pt x="13849" y="5850"/>
                </a:cubicBezTo>
                <a:cubicBezTo>
                  <a:pt x="14014" y="6585"/>
                  <a:pt x="14173" y="7332"/>
                  <a:pt x="14325" y="8090"/>
                </a:cubicBezTo>
                <a:cubicBezTo>
                  <a:pt x="14505" y="8984"/>
                  <a:pt x="14677" y="9892"/>
                  <a:pt x="14840" y="10814"/>
                </a:cubicBezTo>
                <a:lnTo>
                  <a:pt x="15498" y="13555"/>
                </a:lnTo>
                <a:lnTo>
                  <a:pt x="16253" y="15945"/>
                </a:lnTo>
                <a:lnTo>
                  <a:pt x="17556" y="18355"/>
                </a:lnTo>
                <a:cubicBezTo>
                  <a:pt x="17736" y="18507"/>
                  <a:pt x="17915" y="18675"/>
                  <a:pt x="18092" y="18857"/>
                </a:cubicBezTo>
                <a:cubicBezTo>
                  <a:pt x="18232" y="19001"/>
                  <a:pt x="18371" y="19155"/>
                  <a:pt x="18508" y="19317"/>
                </a:cubicBezTo>
                <a:lnTo>
                  <a:pt x="19444" y="20008"/>
                </a:lnTo>
                <a:lnTo>
                  <a:pt x="21600" y="21600"/>
                </a:lnTo>
              </a:path>
            </a:pathLst>
          </a:custGeom>
          <a:ln w="63500">
            <a:solidFill>
              <a:srgbClr val="41B6E6"/>
            </a:solidFill>
            <a:miter/>
          </a:ln>
        </p:spPr>
        <p:txBody>
          <a:bodyPr lIns="45719" rIns="45719"/>
          <a:lstStyle/>
          <a:p>
            <a:pPr algn="l"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88" name="Line"/>
          <p:cNvSpPr/>
          <p:nvPr/>
        </p:nvSpPr>
        <p:spPr>
          <a:xfrm>
            <a:off x="4466097" y="7816808"/>
            <a:ext cx="1696368" cy="735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34"/>
                </a:moveTo>
                <a:cubicBezTo>
                  <a:pt x="962" y="21294"/>
                  <a:pt x="1920" y="20867"/>
                  <a:pt x="2832" y="19972"/>
                </a:cubicBezTo>
                <a:cubicBezTo>
                  <a:pt x="3643" y="19177"/>
                  <a:pt x="4406" y="18023"/>
                  <a:pt x="5096" y="16549"/>
                </a:cubicBezTo>
                <a:cubicBezTo>
                  <a:pt x="5729" y="15122"/>
                  <a:pt x="6308" y="13500"/>
                  <a:pt x="6823" y="11712"/>
                </a:cubicBezTo>
                <a:cubicBezTo>
                  <a:pt x="7322" y="9978"/>
                  <a:pt x="7758" y="8098"/>
                  <a:pt x="8212" y="6263"/>
                </a:cubicBezTo>
                <a:cubicBezTo>
                  <a:pt x="8608" y="4665"/>
                  <a:pt x="9023" y="3087"/>
                  <a:pt x="9554" y="1863"/>
                </a:cubicBezTo>
                <a:cubicBezTo>
                  <a:pt x="9767" y="1371"/>
                  <a:pt x="9997" y="943"/>
                  <a:pt x="10244" y="626"/>
                </a:cubicBezTo>
                <a:cubicBezTo>
                  <a:pt x="10515" y="279"/>
                  <a:pt x="10805" y="66"/>
                  <a:pt x="11102" y="0"/>
                </a:cubicBezTo>
                <a:lnTo>
                  <a:pt x="12012" y="552"/>
                </a:lnTo>
                <a:cubicBezTo>
                  <a:pt x="12334" y="945"/>
                  <a:pt x="12636" y="1480"/>
                  <a:pt x="12904" y="2142"/>
                </a:cubicBezTo>
                <a:cubicBezTo>
                  <a:pt x="13314" y="3148"/>
                  <a:pt x="13637" y="4418"/>
                  <a:pt x="13849" y="5850"/>
                </a:cubicBezTo>
                <a:cubicBezTo>
                  <a:pt x="14014" y="6585"/>
                  <a:pt x="14173" y="7332"/>
                  <a:pt x="14325" y="8090"/>
                </a:cubicBezTo>
                <a:cubicBezTo>
                  <a:pt x="14505" y="8984"/>
                  <a:pt x="14677" y="9892"/>
                  <a:pt x="14840" y="10814"/>
                </a:cubicBezTo>
                <a:lnTo>
                  <a:pt x="15498" y="13555"/>
                </a:lnTo>
                <a:lnTo>
                  <a:pt x="16253" y="15945"/>
                </a:lnTo>
                <a:lnTo>
                  <a:pt x="17556" y="18355"/>
                </a:lnTo>
                <a:cubicBezTo>
                  <a:pt x="17736" y="18507"/>
                  <a:pt x="17915" y="18675"/>
                  <a:pt x="18092" y="18857"/>
                </a:cubicBezTo>
                <a:cubicBezTo>
                  <a:pt x="18232" y="19001"/>
                  <a:pt x="18371" y="19155"/>
                  <a:pt x="18508" y="19317"/>
                </a:cubicBezTo>
                <a:lnTo>
                  <a:pt x="19444" y="20008"/>
                </a:lnTo>
                <a:lnTo>
                  <a:pt x="21600" y="21600"/>
                </a:lnTo>
              </a:path>
            </a:pathLst>
          </a:custGeom>
          <a:ln w="63500">
            <a:solidFill>
              <a:srgbClr val="41B6E6"/>
            </a:solidFill>
            <a:miter/>
          </a:ln>
        </p:spPr>
        <p:txBody>
          <a:bodyPr lIns="45719" rIns="45719"/>
          <a:lstStyle/>
          <a:p>
            <a:pPr algn="l"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89" name="Line"/>
          <p:cNvSpPr/>
          <p:nvPr/>
        </p:nvSpPr>
        <p:spPr>
          <a:xfrm>
            <a:off x="3650763" y="7972359"/>
            <a:ext cx="2420425" cy="579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34"/>
                </a:moveTo>
                <a:cubicBezTo>
                  <a:pt x="962" y="21294"/>
                  <a:pt x="1920" y="20867"/>
                  <a:pt x="2832" y="19972"/>
                </a:cubicBezTo>
                <a:cubicBezTo>
                  <a:pt x="3643" y="19177"/>
                  <a:pt x="4406" y="18023"/>
                  <a:pt x="5096" y="16549"/>
                </a:cubicBezTo>
                <a:cubicBezTo>
                  <a:pt x="5729" y="15122"/>
                  <a:pt x="6308" y="13500"/>
                  <a:pt x="6823" y="11712"/>
                </a:cubicBezTo>
                <a:cubicBezTo>
                  <a:pt x="7322" y="9978"/>
                  <a:pt x="7758" y="8098"/>
                  <a:pt x="8212" y="6263"/>
                </a:cubicBezTo>
                <a:cubicBezTo>
                  <a:pt x="8608" y="4665"/>
                  <a:pt x="9023" y="3087"/>
                  <a:pt x="9554" y="1863"/>
                </a:cubicBezTo>
                <a:cubicBezTo>
                  <a:pt x="9767" y="1371"/>
                  <a:pt x="9997" y="943"/>
                  <a:pt x="10244" y="626"/>
                </a:cubicBezTo>
                <a:cubicBezTo>
                  <a:pt x="10515" y="279"/>
                  <a:pt x="10805" y="66"/>
                  <a:pt x="11102" y="0"/>
                </a:cubicBezTo>
                <a:lnTo>
                  <a:pt x="12012" y="552"/>
                </a:lnTo>
                <a:cubicBezTo>
                  <a:pt x="12334" y="945"/>
                  <a:pt x="12636" y="1480"/>
                  <a:pt x="12904" y="2142"/>
                </a:cubicBezTo>
                <a:cubicBezTo>
                  <a:pt x="13314" y="3148"/>
                  <a:pt x="13637" y="4418"/>
                  <a:pt x="13849" y="5850"/>
                </a:cubicBezTo>
                <a:cubicBezTo>
                  <a:pt x="14014" y="6585"/>
                  <a:pt x="14173" y="7332"/>
                  <a:pt x="14325" y="8090"/>
                </a:cubicBezTo>
                <a:cubicBezTo>
                  <a:pt x="14505" y="8984"/>
                  <a:pt x="14677" y="9892"/>
                  <a:pt x="14840" y="10814"/>
                </a:cubicBezTo>
                <a:lnTo>
                  <a:pt x="15498" y="13555"/>
                </a:lnTo>
                <a:lnTo>
                  <a:pt x="16253" y="15945"/>
                </a:lnTo>
                <a:lnTo>
                  <a:pt x="17556" y="18355"/>
                </a:lnTo>
                <a:cubicBezTo>
                  <a:pt x="17736" y="18507"/>
                  <a:pt x="17915" y="18675"/>
                  <a:pt x="18092" y="18857"/>
                </a:cubicBezTo>
                <a:cubicBezTo>
                  <a:pt x="18232" y="19001"/>
                  <a:pt x="18371" y="19155"/>
                  <a:pt x="18508" y="19317"/>
                </a:cubicBezTo>
                <a:lnTo>
                  <a:pt x="19444" y="20008"/>
                </a:lnTo>
                <a:lnTo>
                  <a:pt x="21600" y="21600"/>
                </a:lnTo>
              </a:path>
            </a:pathLst>
          </a:custGeom>
          <a:ln w="63500">
            <a:solidFill>
              <a:srgbClr val="41B6E6"/>
            </a:solidFill>
            <a:miter/>
          </a:ln>
        </p:spPr>
        <p:txBody>
          <a:bodyPr lIns="45719" rIns="45719"/>
          <a:lstStyle/>
          <a:p>
            <a:pPr algn="l"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0" name="Line"/>
          <p:cNvSpPr/>
          <p:nvPr/>
        </p:nvSpPr>
        <p:spPr>
          <a:xfrm>
            <a:off x="2124098" y="8150875"/>
            <a:ext cx="3139132" cy="3990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34"/>
                </a:moveTo>
                <a:cubicBezTo>
                  <a:pt x="962" y="21294"/>
                  <a:pt x="1920" y="20867"/>
                  <a:pt x="2832" y="19972"/>
                </a:cubicBezTo>
                <a:cubicBezTo>
                  <a:pt x="3643" y="19177"/>
                  <a:pt x="4406" y="18023"/>
                  <a:pt x="5096" y="16549"/>
                </a:cubicBezTo>
                <a:cubicBezTo>
                  <a:pt x="5729" y="15122"/>
                  <a:pt x="6308" y="13500"/>
                  <a:pt x="6823" y="11712"/>
                </a:cubicBezTo>
                <a:cubicBezTo>
                  <a:pt x="7322" y="9978"/>
                  <a:pt x="7758" y="8098"/>
                  <a:pt x="8212" y="6263"/>
                </a:cubicBezTo>
                <a:cubicBezTo>
                  <a:pt x="8608" y="4665"/>
                  <a:pt x="9023" y="3087"/>
                  <a:pt x="9554" y="1863"/>
                </a:cubicBezTo>
                <a:cubicBezTo>
                  <a:pt x="9767" y="1371"/>
                  <a:pt x="9997" y="943"/>
                  <a:pt x="10244" y="626"/>
                </a:cubicBezTo>
                <a:cubicBezTo>
                  <a:pt x="10515" y="279"/>
                  <a:pt x="10805" y="66"/>
                  <a:pt x="11102" y="0"/>
                </a:cubicBezTo>
                <a:lnTo>
                  <a:pt x="12012" y="552"/>
                </a:lnTo>
                <a:cubicBezTo>
                  <a:pt x="12334" y="945"/>
                  <a:pt x="12636" y="1480"/>
                  <a:pt x="12904" y="2142"/>
                </a:cubicBezTo>
                <a:cubicBezTo>
                  <a:pt x="13314" y="3148"/>
                  <a:pt x="13637" y="4418"/>
                  <a:pt x="13849" y="5850"/>
                </a:cubicBezTo>
                <a:cubicBezTo>
                  <a:pt x="14014" y="6585"/>
                  <a:pt x="14173" y="7332"/>
                  <a:pt x="14325" y="8090"/>
                </a:cubicBezTo>
                <a:cubicBezTo>
                  <a:pt x="14505" y="8984"/>
                  <a:pt x="14677" y="9892"/>
                  <a:pt x="14840" y="10814"/>
                </a:cubicBezTo>
                <a:lnTo>
                  <a:pt x="15498" y="13555"/>
                </a:lnTo>
                <a:lnTo>
                  <a:pt x="16253" y="15945"/>
                </a:lnTo>
                <a:lnTo>
                  <a:pt x="17556" y="18355"/>
                </a:lnTo>
                <a:cubicBezTo>
                  <a:pt x="17736" y="18507"/>
                  <a:pt x="17915" y="18675"/>
                  <a:pt x="18092" y="18857"/>
                </a:cubicBezTo>
                <a:cubicBezTo>
                  <a:pt x="18232" y="19001"/>
                  <a:pt x="18371" y="19155"/>
                  <a:pt x="18508" y="19317"/>
                </a:cubicBezTo>
                <a:lnTo>
                  <a:pt x="19444" y="20008"/>
                </a:lnTo>
                <a:lnTo>
                  <a:pt x="21600" y="21600"/>
                </a:lnTo>
              </a:path>
            </a:pathLst>
          </a:custGeom>
          <a:ln w="63500">
            <a:solidFill>
              <a:srgbClr val="41B6E6"/>
            </a:solidFill>
            <a:miter/>
          </a:ln>
        </p:spPr>
        <p:txBody>
          <a:bodyPr lIns="45719" rIns="45719"/>
          <a:lstStyle/>
          <a:p>
            <a:pPr algn="l"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"/>
          <p:cNvSpPr/>
          <p:nvPr/>
        </p:nvSpPr>
        <p:spPr>
          <a:xfrm>
            <a:off x="-50915" y="-40510"/>
            <a:ext cx="13442959" cy="2019119"/>
          </a:xfrm>
          <a:prstGeom prst="rect">
            <a:avLst/>
          </a:prstGeom>
          <a:solidFill>
            <a:srgbClr val="E56D54"/>
          </a:solidFill>
          <a:ln w="12700">
            <a:solidFill>
              <a:srgbClr val="E56D54"/>
            </a:solidFill>
            <a:miter/>
          </a:ln>
        </p:spPr>
        <p:txBody>
          <a:bodyPr lIns="45719" rIns="45719" anchor="ctr"/>
          <a:lstStyle/>
          <a:p>
            <a:pPr defTabSz="3686175">
              <a:defRPr b="0"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5" name="Rectangle 5"/>
          <p:cNvSpPr txBox="1"/>
          <p:nvPr/>
        </p:nvSpPr>
        <p:spPr>
          <a:xfrm>
            <a:off x="660807" y="272809"/>
            <a:ext cx="10689362" cy="1543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14" tIns="45614" rIns="45614" bIns="45614">
            <a:spAutoFit/>
          </a:bodyPr>
          <a:lstStyle>
            <a:lvl1pPr algn="l" defTabSz="3686861">
              <a:defRPr sz="5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Intro: How do we estimate average magnitudes?</a:t>
            </a:r>
          </a:p>
        </p:txBody>
      </p:sp>
      <p:sp>
        <p:nvSpPr>
          <p:cNvPr id="126" name="Representing numbers on a “number line” allows us to more quickly and accurately estimate average magnitudes.…"/>
          <p:cNvSpPr txBox="1"/>
          <p:nvPr/>
        </p:nvSpPr>
        <p:spPr>
          <a:xfrm>
            <a:off x="952500" y="259715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27843" indent="-527843" algn="l" defTabSz="3686861">
              <a:lnSpc>
                <a:spcPts val="4600"/>
              </a:lnSpc>
              <a:spcBef>
                <a:spcPts val="1200"/>
              </a:spcBef>
              <a:buSzPct val="145000"/>
              <a:buChar char="•"/>
              <a:defRPr b="0" sz="3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Representing numbers on a “number line” allows us to more quickly and accurately estimate average magnitudes.</a:t>
            </a:r>
          </a:p>
          <a:p>
            <a:pPr marL="527843" indent="-527843" algn="l" defTabSz="3686861">
              <a:lnSpc>
                <a:spcPts val="4600"/>
              </a:lnSpc>
              <a:spcBef>
                <a:spcPts val="1200"/>
              </a:spcBef>
              <a:buSzPct val="145000"/>
              <a:buChar char="•"/>
              <a:defRPr b="0" sz="3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What is the relationship between magnitudes represented spatially and abstractly? </a:t>
            </a:r>
          </a:p>
          <a:p>
            <a:pPr marL="527843" indent="-527843" algn="l" defTabSz="3686861">
              <a:lnSpc>
                <a:spcPts val="4600"/>
              </a:lnSpc>
              <a:spcBef>
                <a:spcPts val="1200"/>
              </a:spcBef>
              <a:buSzPct val="145000"/>
              <a:buChar char="•"/>
              <a:defRPr b="0" sz="3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How do we leverage distance-based representations to make numeric estimates?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"/>
          <p:cNvSpPr/>
          <p:nvPr/>
        </p:nvSpPr>
        <p:spPr>
          <a:xfrm>
            <a:off x="-50915" y="-40510"/>
            <a:ext cx="13442959" cy="2019119"/>
          </a:xfrm>
          <a:prstGeom prst="rect">
            <a:avLst/>
          </a:prstGeom>
          <a:solidFill>
            <a:srgbClr val="E56D54"/>
          </a:solidFill>
          <a:ln w="12700">
            <a:solidFill>
              <a:srgbClr val="E56D54"/>
            </a:solidFill>
            <a:miter/>
          </a:ln>
        </p:spPr>
        <p:txBody>
          <a:bodyPr lIns="45719" rIns="45719" anchor="ctr"/>
          <a:lstStyle/>
          <a:p>
            <a:pPr defTabSz="3686175">
              <a:defRPr b="0"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1" name="Rectangle 5"/>
          <p:cNvSpPr txBox="1"/>
          <p:nvPr/>
        </p:nvSpPr>
        <p:spPr>
          <a:xfrm>
            <a:off x="660807" y="565522"/>
            <a:ext cx="10689362" cy="807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14" tIns="45614" rIns="45614" bIns="45614">
            <a:spAutoFit/>
          </a:bodyPr>
          <a:lstStyle>
            <a:lvl1pPr algn="l" defTabSz="3686861">
              <a:defRPr sz="5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Experimental design</a:t>
            </a:r>
          </a:p>
        </p:txBody>
      </p:sp>
      <p:sp>
        <p:nvSpPr>
          <p:cNvPr id="132" name="Estimate the average position of a set of lines"/>
          <p:cNvSpPr txBox="1"/>
          <p:nvPr/>
        </p:nvSpPr>
        <p:spPr>
          <a:xfrm>
            <a:off x="788505" y="3654897"/>
            <a:ext cx="9852311" cy="1368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3686861">
              <a:lnSpc>
                <a:spcPts val="4600"/>
              </a:lnSpc>
              <a:spcBef>
                <a:spcPts val="1000"/>
              </a:spcBef>
              <a:defRPr b="0" sz="3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Estimate the average position of a set of lines</a:t>
            </a:r>
          </a:p>
        </p:txBody>
      </p:sp>
      <p:pic>
        <p:nvPicPr>
          <p:cNvPr id="133" name="Picture 51" descr="Picture 5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8655" y="2466113"/>
            <a:ext cx="707509" cy="707509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patial averaging task"/>
          <p:cNvSpPr txBox="1"/>
          <p:nvPr/>
        </p:nvSpPr>
        <p:spPr>
          <a:xfrm>
            <a:off x="843505" y="2514156"/>
            <a:ext cx="5344667" cy="1318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3686861">
              <a:spcBef>
                <a:spcPts val="1200"/>
              </a:spcBef>
              <a:defRPr sz="3800">
                <a:solidFill>
                  <a:srgbClr val="005BB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 Spatial averaging task</a:t>
            </a:r>
          </a:p>
        </p:txBody>
      </p:sp>
      <p:sp>
        <p:nvSpPr>
          <p:cNvPr id="135" name="Line"/>
          <p:cNvSpPr/>
          <p:nvPr/>
        </p:nvSpPr>
        <p:spPr>
          <a:xfrm flipV="1">
            <a:off x="3344487" y="5576376"/>
            <a:ext cx="1" cy="1162089"/>
          </a:xfrm>
          <a:prstGeom prst="line">
            <a:avLst/>
          </a:prstGeom>
          <a:ln w="127000">
            <a:solidFill>
              <a:srgbClr val="005BBB"/>
            </a:solidFill>
            <a:miter/>
          </a:ln>
        </p:spPr>
        <p:txBody>
          <a:bodyPr lIns="45719" rIns="45719"/>
          <a:lstStyle/>
          <a:p>
            <a:pPr algn="l"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6" name="Line"/>
          <p:cNvSpPr/>
          <p:nvPr/>
        </p:nvSpPr>
        <p:spPr>
          <a:xfrm flipV="1">
            <a:off x="4626325" y="5592679"/>
            <a:ext cx="1" cy="1162088"/>
          </a:xfrm>
          <a:prstGeom prst="line">
            <a:avLst/>
          </a:prstGeom>
          <a:ln w="127000">
            <a:solidFill>
              <a:srgbClr val="005BBB"/>
            </a:solidFill>
            <a:miter/>
          </a:ln>
        </p:spPr>
        <p:txBody>
          <a:bodyPr lIns="45719" rIns="45719"/>
          <a:lstStyle/>
          <a:p>
            <a:pPr algn="l"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7" name="Line"/>
          <p:cNvSpPr/>
          <p:nvPr/>
        </p:nvSpPr>
        <p:spPr>
          <a:xfrm flipV="1">
            <a:off x="5121732" y="5582900"/>
            <a:ext cx="1" cy="1156283"/>
          </a:xfrm>
          <a:prstGeom prst="line">
            <a:avLst/>
          </a:prstGeom>
          <a:ln w="127000">
            <a:solidFill>
              <a:srgbClr val="005BBB"/>
            </a:solidFill>
            <a:miter/>
          </a:ln>
        </p:spPr>
        <p:txBody>
          <a:bodyPr lIns="45719" rIns="45719"/>
          <a:lstStyle/>
          <a:p>
            <a:pPr algn="l"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8" name="Line"/>
          <p:cNvSpPr/>
          <p:nvPr/>
        </p:nvSpPr>
        <p:spPr>
          <a:xfrm flipV="1">
            <a:off x="9211224" y="5579995"/>
            <a:ext cx="1" cy="1156283"/>
          </a:xfrm>
          <a:prstGeom prst="line">
            <a:avLst/>
          </a:prstGeom>
          <a:ln w="127000">
            <a:solidFill>
              <a:srgbClr val="005BBB"/>
            </a:solidFill>
            <a:miter/>
          </a:ln>
        </p:spPr>
        <p:txBody>
          <a:bodyPr lIns="45719" rIns="45719"/>
          <a:lstStyle/>
          <a:p>
            <a:pPr algn="l"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9" name="Line"/>
          <p:cNvSpPr/>
          <p:nvPr/>
        </p:nvSpPr>
        <p:spPr>
          <a:xfrm flipV="1">
            <a:off x="7685407" y="5579995"/>
            <a:ext cx="1" cy="1156283"/>
          </a:xfrm>
          <a:prstGeom prst="line">
            <a:avLst/>
          </a:prstGeom>
          <a:ln w="127000">
            <a:solidFill>
              <a:srgbClr val="005BBB"/>
            </a:solidFill>
            <a:miter/>
          </a:ln>
        </p:spPr>
        <p:txBody>
          <a:bodyPr lIns="45719" rIns="45719"/>
          <a:lstStyle/>
          <a:p>
            <a:pPr algn="l"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0" name="Line"/>
          <p:cNvSpPr/>
          <p:nvPr/>
        </p:nvSpPr>
        <p:spPr>
          <a:xfrm>
            <a:off x="1595027" y="8237187"/>
            <a:ext cx="8239268" cy="1"/>
          </a:xfrm>
          <a:prstGeom prst="line">
            <a:avLst/>
          </a:prstGeom>
          <a:ln w="63500">
            <a:solidFill>
              <a:srgbClr val="666666"/>
            </a:solidFill>
            <a:miter/>
          </a:ln>
        </p:spPr>
        <p:txBody>
          <a:bodyPr lIns="45719" rIns="45719"/>
          <a:lstStyle/>
          <a:p>
            <a:pPr algn="l"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1" name="Line"/>
          <p:cNvSpPr/>
          <p:nvPr/>
        </p:nvSpPr>
        <p:spPr>
          <a:xfrm flipV="1">
            <a:off x="9840644" y="7907831"/>
            <a:ext cx="1" cy="658713"/>
          </a:xfrm>
          <a:prstGeom prst="line">
            <a:avLst/>
          </a:prstGeom>
          <a:ln w="63500">
            <a:solidFill>
              <a:srgbClr val="666666"/>
            </a:solidFill>
            <a:miter/>
          </a:ln>
        </p:spPr>
        <p:txBody>
          <a:bodyPr lIns="45719" rIns="45719"/>
          <a:lstStyle/>
          <a:p>
            <a:pPr algn="l"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2" name="Line"/>
          <p:cNvSpPr/>
          <p:nvPr/>
        </p:nvSpPr>
        <p:spPr>
          <a:xfrm flipV="1">
            <a:off x="1599492" y="7889730"/>
            <a:ext cx="1" cy="658713"/>
          </a:xfrm>
          <a:prstGeom prst="line">
            <a:avLst/>
          </a:prstGeom>
          <a:ln w="63500">
            <a:solidFill>
              <a:srgbClr val="666666"/>
            </a:solidFill>
            <a:miter/>
          </a:ln>
        </p:spPr>
        <p:txBody>
          <a:bodyPr lIns="45719" rIns="45719"/>
          <a:lstStyle/>
          <a:p>
            <a:pPr algn="l"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3" name="Rectangle"/>
          <p:cNvSpPr/>
          <p:nvPr/>
        </p:nvSpPr>
        <p:spPr>
          <a:xfrm>
            <a:off x="5368016" y="7602187"/>
            <a:ext cx="1491878" cy="1270001"/>
          </a:xfrm>
          <a:prstGeom prst="rect">
            <a:avLst/>
          </a:prstGeom>
          <a:solidFill>
            <a:srgbClr val="E56D54">
              <a:alpha val="39089"/>
            </a:srgbClr>
          </a:solidFill>
          <a:ln w="19050">
            <a:solidFill>
              <a:srgbClr val="FFFFFF">
                <a:alpha val="39089"/>
              </a:srgbClr>
            </a:solidFill>
            <a:miter/>
          </a:ln>
        </p:spPr>
        <p:txBody>
          <a:bodyPr lIns="45719" rIns="45719" anchor="ctr"/>
          <a:lstStyle/>
          <a:p>
            <a:pPr algn="l" defTabSz="3686861">
              <a:defRPr b="0"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4" name="Arc 40"/>
          <p:cNvSpPr/>
          <p:nvPr/>
        </p:nvSpPr>
        <p:spPr>
          <a:xfrm rot="16200000">
            <a:off x="7115061" y="7168338"/>
            <a:ext cx="767995" cy="1377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1929" y="0"/>
                  <a:pt x="21600" y="5843"/>
                  <a:pt x="21600" y="13051"/>
                </a:cubicBezTo>
                <a:cubicBezTo>
                  <a:pt x="21600" y="16191"/>
                  <a:pt x="19725" y="19227"/>
                  <a:pt x="16320" y="21600"/>
                </a:cubicBezTo>
              </a:path>
            </a:pathLst>
          </a:custGeom>
          <a:ln w="38100">
            <a:solidFill>
              <a:srgbClr val="E56D54"/>
            </a:solidFill>
            <a:prstDash val="dash"/>
            <a:miter/>
            <a:headEnd type="triangle"/>
            <a:tailEnd type="oval"/>
          </a:ln>
        </p:spPr>
        <p:txBody>
          <a:bodyPr lIns="45719" rIns="45719" anchor="ctr"/>
          <a:lstStyle/>
          <a:p>
            <a:pPr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5" name="TextBox 39"/>
          <p:cNvSpPr txBox="1"/>
          <p:nvPr/>
        </p:nvSpPr>
        <p:spPr>
          <a:xfrm>
            <a:off x="8327134" y="7430939"/>
            <a:ext cx="2758155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3686861">
              <a:defRPr>
                <a:solidFill>
                  <a:srgbClr val="41B6E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Confidence range</a:t>
            </a:r>
          </a:p>
        </p:txBody>
      </p:sp>
      <p:sp>
        <p:nvSpPr>
          <p:cNvPr id="146" name="TextBox 39"/>
          <p:cNvSpPr txBox="1"/>
          <p:nvPr/>
        </p:nvSpPr>
        <p:spPr>
          <a:xfrm>
            <a:off x="8321976" y="6965243"/>
            <a:ext cx="275815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3686861">
              <a:defRPr>
                <a:solidFill>
                  <a:srgbClr val="41B6E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Mean estimate</a:t>
            </a:r>
          </a:p>
        </p:txBody>
      </p:sp>
      <p:sp>
        <p:nvSpPr>
          <p:cNvPr id="147" name="Arc 40"/>
          <p:cNvSpPr/>
          <p:nvPr/>
        </p:nvSpPr>
        <p:spPr>
          <a:xfrm rot="16200000">
            <a:off x="7091340" y="6177477"/>
            <a:ext cx="280159" cy="20819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1929" y="0"/>
                  <a:pt x="21600" y="5843"/>
                  <a:pt x="21600" y="13051"/>
                </a:cubicBezTo>
                <a:cubicBezTo>
                  <a:pt x="21600" y="16191"/>
                  <a:pt x="19725" y="19227"/>
                  <a:pt x="16320" y="21600"/>
                </a:cubicBezTo>
              </a:path>
            </a:pathLst>
          </a:custGeom>
          <a:ln w="38100">
            <a:solidFill>
              <a:srgbClr val="E56D54"/>
            </a:solidFill>
            <a:prstDash val="dash"/>
            <a:miter/>
            <a:headEnd type="triangle"/>
            <a:tailEnd type="oval"/>
          </a:ln>
        </p:spPr>
        <p:txBody>
          <a:bodyPr lIns="45719" rIns="45719" anchor="ctr"/>
          <a:lstStyle/>
          <a:p>
            <a:pPr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8" name="Line"/>
          <p:cNvSpPr/>
          <p:nvPr/>
        </p:nvSpPr>
        <p:spPr>
          <a:xfrm flipV="1">
            <a:off x="6152986" y="7452584"/>
            <a:ext cx="1" cy="1533005"/>
          </a:xfrm>
          <a:prstGeom prst="line">
            <a:avLst/>
          </a:prstGeom>
          <a:ln w="127000">
            <a:solidFill>
              <a:srgbClr val="E56D54"/>
            </a:solidFill>
            <a:miter/>
          </a:ln>
        </p:spPr>
        <p:txBody>
          <a:bodyPr lIns="45719" rIns="45719"/>
          <a:lstStyle/>
          <a:p>
            <a:pPr algn="l"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"/>
          <p:cNvSpPr/>
          <p:nvPr/>
        </p:nvSpPr>
        <p:spPr>
          <a:xfrm>
            <a:off x="-50915" y="-40510"/>
            <a:ext cx="13442959" cy="2019119"/>
          </a:xfrm>
          <a:prstGeom prst="rect">
            <a:avLst/>
          </a:prstGeom>
          <a:solidFill>
            <a:srgbClr val="E56D54"/>
          </a:solidFill>
          <a:ln w="12700">
            <a:solidFill>
              <a:srgbClr val="E56D54"/>
            </a:solidFill>
            <a:miter/>
          </a:ln>
        </p:spPr>
        <p:txBody>
          <a:bodyPr lIns="45719" rIns="45719" anchor="ctr"/>
          <a:lstStyle/>
          <a:p>
            <a:pPr defTabSz="3686175">
              <a:defRPr b="0"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3" name="Rectangle 5"/>
          <p:cNvSpPr txBox="1"/>
          <p:nvPr/>
        </p:nvSpPr>
        <p:spPr>
          <a:xfrm>
            <a:off x="660807" y="565522"/>
            <a:ext cx="10689362" cy="807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14" tIns="45614" rIns="45614" bIns="45614">
            <a:spAutoFit/>
          </a:bodyPr>
          <a:lstStyle>
            <a:lvl1pPr algn="l" defTabSz="3686861">
              <a:defRPr sz="5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Experimental design</a:t>
            </a:r>
          </a:p>
        </p:txBody>
      </p:sp>
      <p:sp>
        <p:nvSpPr>
          <p:cNvPr id="154" name="Estimate the average of a set of numbers"/>
          <p:cNvSpPr txBox="1"/>
          <p:nvPr/>
        </p:nvSpPr>
        <p:spPr>
          <a:xfrm>
            <a:off x="895286" y="3613117"/>
            <a:ext cx="8939896" cy="1368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3686861">
              <a:lnSpc>
                <a:spcPts val="4600"/>
              </a:lnSpc>
              <a:spcBef>
                <a:spcPts val="1000"/>
              </a:spcBef>
              <a:defRPr b="0" sz="3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Estimate the average of a set of numbers</a:t>
            </a:r>
          </a:p>
        </p:txBody>
      </p:sp>
      <p:pic>
        <p:nvPicPr>
          <p:cNvPr id="155" name="Picture 52" descr="Picture 5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4325" y="2385054"/>
            <a:ext cx="707509" cy="707509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Numeric averaging task"/>
          <p:cNvSpPr txBox="1"/>
          <p:nvPr/>
        </p:nvSpPr>
        <p:spPr>
          <a:xfrm>
            <a:off x="856518" y="2423572"/>
            <a:ext cx="5827503" cy="1357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3686861">
              <a:lnSpc>
                <a:spcPts val="4600"/>
              </a:lnSpc>
              <a:spcBef>
                <a:spcPts val="800"/>
              </a:spcBef>
              <a:defRPr sz="3800">
                <a:solidFill>
                  <a:srgbClr val="005BB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  Numeric averaging task</a:t>
            </a:r>
          </a:p>
        </p:txBody>
      </p:sp>
      <p:sp>
        <p:nvSpPr>
          <p:cNvPr id="157" name="Line"/>
          <p:cNvSpPr/>
          <p:nvPr/>
        </p:nvSpPr>
        <p:spPr>
          <a:xfrm flipV="1">
            <a:off x="1576732" y="7702898"/>
            <a:ext cx="1" cy="658713"/>
          </a:xfrm>
          <a:prstGeom prst="line">
            <a:avLst/>
          </a:prstGeom>
          <a:ln w="63500">
            <a:solidFill>
              <a:srgbClr val="666666"/>
            </a:solidFill>
            <a:miter/>
          </a:ln>
        </p:spPr>
        <p:txBody>
          <a:bodyPr lIns="45719" rIns="45719"/>
          <a:lstStyle/>
          <a:p>
            <a:pPr algn="l"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8" name="3    5    64     79    96"/>
          <p:cNvSpPr txBox="1"/>
          <p:nvPr/>
        </p:nvSpPr>
        <p:spPr>
          <a:xfrm>
            <a:off x="2181717" y="5251044"/>
            <a:ext cx="7675927" cy="1016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 defTabSz="3686861">
              <a:defRPr b="0" sz="65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3    5    64     79    96</a:t>
            </a:r>
          </a:p>
        </p:txBody>
      </p:sp>
      <p:sp>
        <p:nvSpPr>
          <p:cNvPr id="159" name="Line"/>
          <p:cNvSpPr/>
          <p:nvPr/>
        </p:nvSpPr>
        <p:spPr>
          <a:xfrm>
            <a:off x="1612026" y="8115372"/>
            <a:ext cx="8239268" cy="1"/>
          </a:xfrm>
          <a:prstGeom prst="line">
            <a:avLst/>
          </a:prstGeom>
          <a:ln w="63500">
            <a:solidFill>
              <a:srgbClr val="666666"/>
            </a:solidFill>
            <a:miter/>
          </a:ln>
        </p:spPr>
        <p:txBody>
          <a:bodyPr lIns="45719" rIns="45719"/>
          <a:lstStyle/>
          <a:p>
            <a:pPr algn="l"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0" name="Line"/>
          <p:cNvSpPr/>
          <p:nvPr/>
        </p:nvSpPr>
        <p:spPr>
          <a:xfrm flipV="1">
            <a:off x="9857643" y="7724568"/>
            <a:ext cx="1" cy="658713"/>
          </a:xfrm>
          <a:prstGeom prst="line">
            <a:avLst/>
          </a:prstGeom>
          <a:ln w="63500">
            <a:solidFill>
              <a:srgbClr val="666666"/>
            </a:solidFill>
            <a:miter/>
          </a:ln>
        </p:spPr>
        <p:txBody>
          <a:bodyPr lIns="45719" rIns="45719"/>
          <a:lstStyle/>
          <a:p>
            <a:pPr algn="l"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1" name="Line"/>
          <p:cNvSpPr/>
          <p:nvPr/>
        </p:nvSpPr>
        <p:spPr>
          <a:xfrm flipV="1">
            <a:off x="6103258" y="7287422"/>
            <a:ext cx="1" cy="1533005"/>
          </a:xfrm>
          <a:prstGeom prst="line">
            <a:avLst/>
          </a:prstGeom>
          <a:ln w="127000">
            <a:solidFill>
              <a:srgbClr val="E56D54"/>
            </a:solidFill>
            <a:miter/>
          </a:ln>
        </p:spPr>
        <p:txBody>
          <a:bodyPr lIns="45719" rIns="45719"/>
          <a:lstStyle/>
          <a:p>
            <a:pPr algn="l"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2" name="52"/>
          <p:cNvSpPr txBox="1"/>
          <p:nvPr/>
        </p:nvSpPr>
        <p:spPr>
          <a:xfrm>
            <a:off x="5740644" y="6493523"/>
            <a:ext cx="838707" cy="15938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 defTabSz="3686861">
              <a:defRPr b="0" sz="5200">
                <a:solidFill>
                  <a:srgbClr val="41B6E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52</a:t>
            </a:r>
          </a:p>
        </p:txBody>
      </p:sp>
      <p:sp>
        <p:nvSpPr>
          <p:cNvPr id="163" name="Rectangle"/>
          <p:cNvSpPr/>
          <p:nvPr/>
        </p:nvSpPr>
        <p:spPr>
          <a:xfrm>
            <a:off x="5370272" y="7418924"/>
            <a:ext cx="1491878" cy="1270001"/>
          </a:xfrm>
          <a:prstGeom prst="rect">
            <a:avLst/>
          </a:prstGeom>
          <a:solidFill>
            <a:srgbClr val="E56D54">
              <a:alpha val="39089"/>
            </a:srgbClr>
          </a:solidFill>
          <a:ln w="19050">
            <a:solidFill>
              <a:srgbClr val="FFFFFF">
                <a:alpha val="39089"/>
              </a:srgbClr>
            </a:solidFill>
            <a:miter/>
          </a:ln>
        </p:spPr>
        <p:txBody>
          <a:bodyPr lIns="45719" rIns="45719" anchor="ctr"/>
          <a:lstStyle/>
          <a:p>
            <a:pPr algn="l" defTabSz="3686861">
              <a:defRPr b="0"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4" name="48"/>
          <p:cNvSpPr txBox="1"/>
          <p:nvPr/>
        </p:nvSpPr>
        <p:spPr>
          <a:xfrm>
            <a:off x="5030638" y="8670587"/>
            <a:ext cx="669192" cy="1217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 defTabSz="3686861">
              <a:defRPr b="0" sz="4000">
                <a:solidFill>
                  <a:srgbClr val="41B6E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48</a:t>
            </a:r>
          </a:p>
        </p:txBody>
      </p:sp>
      <p:sp>
        <p:nvSpPr>
          <p:cNvPr id="165" name="56"/>
          <p:cNvSpPr txBox="1"/>
          <p:nvPr/>
        </p:nvSpPr>
        <p:spPr>
          <a:xfrm>
            <a:off x="6507988" y="8661726"/>
            <a:ext cx="669191" cy="1217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 defTabSz="3686861">
              <a:defRPr b="0" sz="4000">
                <a:solidFill>
                  <a:srgbClr val="41B6E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56</a:t>
            </a:r>
          </a:p>
        </p:txBody>
      </p:sp>
      <p:sp>
        <p:nvSpPr>
          <p:cNvPr id="166" name="TextBox 39"/>
          <p:cNvSpPr txBox="1"/>
          <p:nvPr/>
        </p:nvSpPr>
        <p:spPr>
          <a:xfrm>
            <a:off x="7800619" y="6515692"/>
            <a:ext cx="275815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3686861">
              <a:defRPr>
                <a:solidFill>
                  <a:srgbClr val="41B6E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Mean estimate</a:t>
            </a:r>
          </a:p>
        </p:txBody>
      </p:sp>
      <p:sp>
        <p:nvSpPr>
          <p:cNvPr id="167" name="Arc 40"/>
          <p:cNvSpPr/>
          <p:nvPr/>
        </p:nvSpPr>
        <p:spPr>
          <a:xfrm rot="16200000">
            <a:off x="7029529" y="6187471"/>
            <a:ext cx="280159" cy="1162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1929" y="0"/>
                  <a:pt x="21600" y="5843"/>
                  <a:pt x="21600" y="13051"/>
                </a:cubicBezTo>
                <a:cubicBezTo>
                  <a:pt x="21600" y="16191"/>
                  <a:pt x="19725" y="19227"/>
                  <a:pt x="16320" y="21600"/>
                </a:cubicBezTo>
              </a:path>
            </a:pathLst>
          </a:custGeom>
          <a:ln w="38100">
            <a:solidFill>
              <a:srgbClr val="E56D54"/>
            </a:solidFill>
            <a:prstDash val="dash"/>
            <a:miter/>
            <a:headEnd type="triangle"/>
            <a:tailEnd type="oval"/>
          </a:ln>
        </p:spPr>
        <p:txBody>
          <a:bodyPr lIns="45719" rIns="45719" anchor="ctr"/>
          <a:lstStyle/>
          <a:p>
            <a:pPr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8" name="0"/>
          <p:cNvSpPr txBox="1"/>
          <p:nvPr/>
        </p:nvSpPr>
        <p:spPr>
          <a:xfrm>
            <a:off x="1452202" y="8279526"/>
            <a:ext cx="386667" cy="1217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 defTabSz="3686861">
              <a:defRPr b="0" sz="4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9" name="100"/>
          <p:cNvSpPr txBox="1"/>
          <p:nvPr/>
        </p:nvSpPr>
        <p:spPr>
          <a:xfrm>
            <a:off x="9386943" y="8279526"/>
            <a:ext cx="951717" cy="1217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 defTabSz="3686861">
              <a:defRPr b="0" sz="4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100</a:t>
            </a:r>
          </a:p>
        </p:txBody>
      </p:sp>
      <p:sp>
        <p:nvSpPr>
          <p:cNvPr id="170" name="TextBox 39"/>
          <p:cNvSpPr txBox="1"/>
          <p:nvPr/>
        </p:nvSpPr>
        <p:spPr>
          <a:xfrm>
            <a:off x="7979457" y="9194748"/>
            <a:ext cx="2758156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3686861">
              <a:defRPr>
                <a:solidFill>
                  <a:srgbClr val="41B6E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Confidence range</a:t>
            </a:r>
          </a:p>
        </p:txBody>
      </p:sp>
      <p:sp>
        <p:nvSpPr>
          <p:cNvPr id="171" name="Arc 40"/>
          <p:cNvSpPr/>
          <p:nvPr/>
        </p:nvSpPr>
        <p:spPr>
          <a:xfrm rot="16200000">
            <a:off x="7352818" y="8919964"/>
            <a:ext cx="418020" cy="7217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9671" y="0"/>
                  <a:pt x="0" y="5843"/>
                  <a:pt x="0" y="13051"/>
                </a:cubicBezTo>
                <a:cubicBezTo>
                  <a:pt x="0" y="16191"/>
                  <a:pt x="1875" y="19227"/>
                  <a:pt x="5280" y="21600"/>
                </a:cubicBezTo>
              </a:path>
            </a:pathLst>
          </a:custGeom>
          <a:ln w="38100">
            <a:solidFill>
              <a:srgbClr val="E56D54"/>
            </a:solidFill>
            <a:prstDash val="dash"/>
            <a:miter/>
            <a:headEnd type="triangle"/>
            <a:tailEnd type="oval"/>
          </a:ln>
        </p:spPr>
        <p:txBody>
          <a:bodyPr lIns="45719" rIns="45719" anchor="ctr"/>
          <a:lstStyle/>
          <a:p>
            <a:pPr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"/>
          <p:cNvSpPr/>
          <p:nvPr/>
        </p:nvSpPr>
        <p:spPr>
          <a:xfrm>
            <a:off x="-50915" y="-40510"/>
            <a:ext cx="13442959" cy="1581136"/>
          </a:xfrm>
          <a:prstGeom prst="rect">
            <a:avLst/>
          </a:prstGeom>
          <a:solidFill>
            <a:srgbClr val="E56D54"/>
          </a:solidFill>
          <a:ln w="12700">
            <a:solidFill>
              <a:srgbClr val="E56D54"/>
            </a:solidFill>
            <a:miter/>
          </a:ln>
        </p:spPr>
        <p:txBody>
          <a:bodyPr lIns="45719" rIns="45719" anchor="ctr"/>
          <a:lstStyle/>
          <a:p>
            <a:pPr defTabSz="3686175">
              <a:defRPr b="0"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6" name="Rectangle 5"/>
          <p:cNvSpPr txBox="1"/>
          <p:nvPr/>
        </p:nvSpPr>
        <p:spPr>
          <a:xfrm>
            <a:off x="675000" y="346531"/>
            <a:ext cx="10689362" cy="807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14" tIns="45614" rIns="45614" bIns="45614">
            <a:spAutoFit/>
          </a:bodyPr>
          <a:lstStyle>
            <a:lvl1pPr algn="l" defTabSz="3686861">
              <a:defRPr sz="5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Results</a:t>
            </a:r>
          </a:p>
        </p:txBody>
      </p:sp>
      <p:sp>
        <p:nvSpPr>
          <p:cNvPr id="177" name="Error increases with stimulus variance"/>
          <p:cNvSpPr txBox="1"/>
          <p:nvPr/>
        </p:nvSpPr>
        <p:spPr>
          <a:xfrm>
            <a:off x="659263" y="2136373"/>
            <a:ext cx="9099898" cy="1357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3686861">
              <a:lnSpc>
                <a:spcPts val="4600"/>
              </a:lnSpc>
              <a:spcBef>
                <a:spcPts val="800"/>
              </a:spcBef>
              <a:defRPr sz="3800">
                <a:solidFill>
                  <a:srgbClr val="005BB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Error increases with stimulus variance </a:t>
            </a:r>
          </a:p>
        </p:txBody>
      </p:sp>
      <p:grpSp>
        <p:nvGrpSpPr>
          <p:cNvPr id="181" name="Group"/>
          <p:cNvGrpSpPr/>
          <p:nvPr/>
        </p:nvGrpSpPr>
        <p:grpSpPr>
          <a:xfrm>
            <a:off x="890052" y="3430573"/>
            <a:ext cx="11224696" cy="5278268"/>
            <a:chOff x="0" y="0"/>
            <a:chExt cx="11224695" cy="5278267"/>
          </a:xfrm>
        </p:grpSpPr>
        <p:pic>
          <p:nvPicPr>
            <p:cNvPr id="17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745215"/>
              <a:ext cx="4512800" cy="45273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9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856956" y="896063"/>
              <a:ext cx="6341137" cy="43822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0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31108" t="8273" r="27297" b="73854"/>
            <a:stretch>
              <a:fillRect/>
            </a:stretch>
          </p:blipFill>
          <p:spPr>
            <a:xfrm>
              <a:off x="8528710" y="0"/>
              <a:ext cx="2695986" cy="11621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"/>
          <p:cNvSpPr/>
          <p:nvPr/>
        </p:nvSpPr>
        <p:spPr>
          <a:xfrm>
            <a:off x="-50915" y="-40510"/>
            <a:ext cx="13442959" cy="1581136"/>
          </a:xfrm>
          <a:prstGeom prst="rect">
            <a:avLst/>
          </a:prstGeom>
          <a:solidFill>
            <a:srgbClr val="E56D54"/>
          </a:solidFill>
          <a:ln w="12700">
            <a:solidFill>
              <a:srgbClr val="E56D54"/>
            </a:solidFill>
            <a:miter/>
          </a:ln>
        </p:spPr>
        <p:txBody>
          <a:bodyPr lIns="45719" rIns="45719" anchor="ctr"/>
          <a:lstStyle/>
          <a:p>
            <a:pPr defTabSz="3686175">
              <a:defRPr b="0"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6" name="Rectangle 5"/>
          <p:cNvSpPr txBox="1"/>
          <p:nvPr/>
        </p:nvSpPr>
        <p:spPr>
          <a:xfrm>
            <a:off x="675000" y="346531"/>
            <a:ext cx="10689362" cy="807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14" tIns="45614" rIns="45614" bIns="45614">
            <a:spAutoFit/>
          </a:bodyPr>
          <a:lstStyle>
            <a:lvl1pPr algn="l" defTabSz="3686861">
              <a:defRPr sz="5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Results</a:t>
            </a:r>
          </a:p>
        </p:txBody>
      </p:sp>
      <p:sp>
        <p:nvSpPr>
          <p:cNvPr id="187" name="Confidence reflects error, stimulus variance,…"/>
          <p:cNvSpPr txBox="1"/>
          <p:nvPr/>
        </p:nvSpPr>
        <p:spPr>
          <a:xfrm>
            <a:off x="659263" y="1949116"/>
            <a:ext cx="10306398" cy="2042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686861">
              <a:lnSpc>
                <a:spcPts val="4600"/>
              </a:lnSpc>
              <a:spcBef>
                <a:spcPts val="800"/>
              </a:spcBef>
              <a:defRPr sz="3800">
                <a:solidFill>
                  <a:srgbClr val="005BB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Confidence reflects error, stimulus variance,</a:t>
            </a:r>
          </a:p>
          <a:p>
            <a:pPr algn="l" defTabSz="3686861">
              <a:lnSpc>
                <a:spcPts val="4600"/>
              </a:lnSpc>
              <a:spcBef>
                <a:spcPts val="800"/>
              </a:spcBef>
              <a:defRPr sz="3800">
                <a:solidFill>
                  <a:srgbClr val="005BB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and </a:t>
            </a:r>
            <a:r>
              <a:rPr b="0"/>
              <a:t>number of elements</a:t>
            </a:r>
            <a:endParaRPr b="0"/>
          </a:p>
        </p:txBody>
      </p:sp>
      <p:grpSp>
        <p:nvGrpSpPr>
          <p:cNvPr id="191" name="Group"/>
          <p:cNvGrpSpPr/>
          <p:nvPr/>
        </p:nvGrpSpPr>
        <p:grpSpPr>
          <a:xfrm>
            <a:off x="1208519" y="3606800"/>
            <a:ext cx="10040852" cy="4703232"/>
            <a:chOff x="0" y="0"/>
            <a:chExt cx="10040850" cy="4703231"/>
          </a:xfrm>
        </p:grpSpPr>
        <p:pic>
          <p:nvPicPr>
            <p:cNvPr id="18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1001" t="0" r="0" b="0"/>
            <a:stretch>
              <a:fillRect/>
            </a:stretch>
          </p:blipFill>
          <p:spPr>
            <a:xfrm>
              <a:off x="5281872" y="0"/>
              <a:ext cx="3861914" cy="47032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9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4339291" cy="47032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0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31108" t="8273" r="27297" b="73854"/>
            <a:stretch>
              <a:fillRect/>
            </a:stretch>
          </p:blipFill>
          <p:spPr>
            <a:xfrm>
              <a:off x="7440158" y="213555"/>
              <a:ext cx="2600693" cy="11210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angle"/>
          <p:cNvSpPr/>
          <p:nvPr/>
        </p:nvSpPr>
        <p:spPr>
          <a:xfrm>
            <a:off x="-50915" y="-40510"/>
            <a:ext cx="13442959" cy="1581136"/>
          </a:xfrm>
          <a:prstGeom prst="rect">
            <a:avLst/>
          </a:prstGeom>
          <a:solidFill>
            <a:srgbClr val="E56D54"/>
          </a:solidFill>
          <a:ln w="12700">
            <a:solidFill>
              <a:srgbClr val="E56D54"/>
            </a:solidFill>
            <a:miter/>
          </a:ln>
        </p:spPr>
        <p:txBody>
          <a:bodyPr lIns="45719" rIns="45719" anchor="ctr"/>
          <a:lstStyle/>
          <a:p>
            <a:pPr defTabSz="3686175">
              <a:defRPr b="0"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6" name="Rectangle 5"/>
          <p:cNvSpPr txBox="1"/>
          <p:nvPr/>
        </p:nvSpPr>
        <p:spPr>
          <a:xfrm>
            <a:off x="675000" y="346531"/>
            <a:ext cx="10689362" cy="807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14" tIns="45614" rIns="45614" bIns="45614">
            <a:spAutoFit/>
          </a:bodyPr>
          <a:lstStyle>
            <a:lvl1pPr algn="l" defTabSz="3686861">
              <a:defRPr sz="5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Results</a:t>
            </a:r>
          </a:p>
        </p:txBody>
      </p:sp>
      <p:sp>
        <p:nvSpPr>
          <p:cNvPr id="197" name="Testing an iterative “distance”-based algorithm,…"/>
          <p:cNvSpPr txBox="1"/>
          <p:nvPr/>
        </p:nvSpPr>
        <p:spPr>
          <a:xfrm>
            <a:off x="482853" y="1737055"/>
            <a:ext cx="11073656" cy="2042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686861">
              <a:lnSpc>
                <a:spcPts val="4600"/>
              </a:lnSpc>
              <a:spcBef>
                <a:spcPts val="800"/>
              </a:spcBef>
              <a:defRPr sz="3800">
                <a:solidFill>
                  <a:srgbClr val="005BB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Testing an iterative “distance”-based algorithm,</a:t>
            </a:r>
          </a:p>
          <a:p>
            <a:pPr algn="l" defTabSz="3686861">
              <a:lnSpc>
                <a:spcPts val="4600"/>
              </a:lnSpc>
              <a:spcBef>
                <a:spcPts val="800"/>
              </a:spcBef>
              <a:defRPr sz="3800">
                <a:solidFill>
                  <a:srgbClr val="005BB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where the subject…</a:t>
            </a:r>
          </a:p>
        </p:txBody>
      </p:sp>
      <p:sp>
        <p:nvSpPr>
          <p:cNvPr id="198" name="Makes a noisy estimate of the distance of each observation with respect to a reference point, where sensory noise scales with distance (Weber’s law)"/>
          <p:cNvSpPr txBox="1"/>
          <p:nvPr/>
        </p:nvSpPr>
        <p:spPr>
          <a:xfrm>
            <a:off x="269396" y="3588685"/>
            <a:ext cx="12802337" cy="2576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35000" indent="-635000" algn="l" defTabSz="3686861">
              <a:lnSpc>
                <a:spcPts val="4600"/>
              </a:lnSpc>
              <a:spcBef>
                <a:spcPts val="1200"/>
              </a:spcBef>
              <a:buSzPct val="100000"/>
              <a:buAutoNum type="arabicParenR" startAt="1"/>
              <a:defRPr b="0" sz="3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Makes a noisy estimate of the </a:t>
            </a:r>
            <a:r>
              <a:rPr b="1"/>
              <a:t>distance</a:t>
            </a:r>
            <a:r>
              <a:t> of each observation with respect to a </a:t>
            </a:r>
            <a:r>
              <a:rPr b="1">
                <a:solidFill>
                  <a:srgbClr val="E56D54"/>
                </a:solidFill>
              </a:rPr>
              <a:t>reference point</a:t>
            </a:r>
            <a:r>
              <a:t>, where </a:t>
            </a:r>
            <a:r>
              <a:rPr b="1">
                <a:solidFill>
                  <a:srgbClr val="41B6E6"/>
                </a:solidFill>
              </a:rPr>
              <a:t>sensory noise </a:t>
            </a:r>
            <a:r>
              <a:rPr b="1"/>
              <a:t>scales with distance (Weber’s law)</a:t>
            </a:r>
            <a:endParaRPr b="1"/>
          </a:p>
        </p:txBody>
      </p:sp>
      <p:grpSp>
        <p:nvGrpSpPr>
          <p:cNvPr id="205" name="Group"/>
          <p:cNvGrpSpPr/>
          <p:nvPr/>
        </p:nvGrpSpPr>
        <p:grpSpPr>
          <a:xfrm>
            <a:off x="3665618" y="6340281"/>
            <a:ext cx="5395633" cy="1091779"/>
            <a:chOff x="0" y="0"/>
            <a:chExt cx="5395632" cy="1091777"/>
          </a:xfrm>
        </p:grpSpPr>
        <p:sp>
          <p:nvSpPr>
            <p:cNvPr id="199" name="Line"/>
            <p:cNvSpPr/>
            <p:nvPr/>
          </p:nvSpPr>
          <p:spPr>
            <a:xfrm flipV="1">
              <a:off x="-1" y="293607"/>
              <a:ext cx="2" cy="490792"/>
            </a:xfrm>
            <a:prstGeom prst="line">
              <a:avLst/>
            </a:prstGeom>
            <a:noFill/>
            <a:ln w="127000" cap="flat">
              <a:solidFill>
                <a:srgbClr val="005BB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3686861">
                <a:defRPr b="0" sz="7200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0" name="Line"/>
            <p:cNvSpPr/>
            <p:nvPr/>
          </p:nvSpPr>
          <p:spPr>
            <a:xfrm flipV="1">
              <a:off x="1188989" y="300493"/>
              <a:ext cx="1" cy="490792"/>
            </a:xfrm>
            <a:prstGeom prst="line">
              <a:avLst/>
            </a:prstGeom>
            <a:noFill/>
            <a:ln w="127000" cap="flat">
              <a:solidFill>
                <a:srgbClr val="005BB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3686861">
                <a:defRPr b="0" sz="7200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1" name="Line"/>
            <p:cNvSpPr/>
            <p:nvPr/>
          </p:nvSpPr>
          <p:spPr>
            <a:xfrm flipV="1">
              <a:off x="1648514" y="296363"/>
              <a:ext cx="1" cy="488340"/>
            </a:xfrm>
            <a:prstGeom prst="line">
              <a:avLst/>
            </a:prstGeom>
            <a:noFill/>
            <a:ln w="127000" cap="flat">
              <a:solidFill>
                <a:srgbClr val="005BB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3686861">
                <a:defRPr b="0" sz="7200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2" name="Line"/>
            <p:cNvSpPr/>
            <p:nvPr/>
          </p:nvSpPr>
          <p:spPr>
            <a:xfrm flipV="1">
              <a:off x="5395632" y="284445"/>
              <a:ext cx="1" cy="488340"/>
            </a:xfrm>
            <a:prstGeom prst="line">
              <a:avLst/>
            </a:prstGeom>
            <a:noFill/>
            <a:ln w="127000" cap="flat">
              <a:solidFill>
                <a:srgbClr val="005BB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3686861">
                <a:defRPr b="0" sz="7200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3" name="Line"/>
            <p:cNvSpPr/>
            <p:nvPr/>
          </p:nvSpPr>
          <p:spPr>
            <a:xfrm flipV="1">
              <a:off x="4026495" y="295137"/>
              <a:ext cx="1" cy="488340"/>
            </a:xfrm>
            <a:prstGeom prst="line">
              <a:avLst/>
            </a:prstGeom>
            <a:noFill/>
            <a:ln w="127000" cap="flat">
              <a:solidFill>
                <a:srgbClr val="075BB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3686861">
                <a:defRPr b="0" sz="7200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4" name="Line"/>
            <p:cNvSpPr/>
            <p:nvPr/>
          </p:nvSpPr>
          <p:spPr>
            <a:xfrm flipV="1">
              <a:off x="3829060" y="-1"/>
              <a:ext cx="1" cy="1091779"/>
            </a:xfrm>
            <a:prstGeom prst="line">
              <a:avLst/>
            </a:prstGeom>
            <a:noFill/>
            <a:ln w="127000" cap="flat">
              <a:solidFill>
                <a:srgbClr val="E56D5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3686861">
                <a:defRPr b="0" sz="7200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206" name="Line"/>
          <p:cNvSpPr/>
          <p:nvPr/>
        </p:nvSpPr>
        <p:spPr>
          <a:xfrm>
            <a:off x="7427388" y="7393799"/>
            <a:ext cx="569956" cy="11630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34"/>
                </a:moveTo>
                <a:cubicBezTo>
                  <a:pt x="962" y="21294"/>
                  <a:pt x="1920" y="20867"/>
                  <a:pt x="2832" y="19972"/>
                </a:cubicBezTo>
                <a:cubicBezTo>
                  <a:pt x="3643" y="19177"/>
                  <a:pt x="4406" y="18023"/>
                  <a:pt x="5096" y="16549"/>
                </a:cubicBezTo>
                <a:cubicBezTo>
                  <a:pt x="5729" y="15122"/>
                  <a:pt x="6308" y="13500"/>
                  <a:pt x="6823" y="11712"/>
                </a:cubicBezTo>
                <a:cubicBezTo>
                  <a:pt x="7322" y="9978"/>
                  <a:pt x="7758" y="8098"/>
                  <a:pt x="8212" y="6263"/>
                </a:cubicBezTo>
                <a:cubicBezTo>
                  <a:pt x="8608" y="4665"/>
                  <a:pt x="9023" y="3087"/>
                  <a:pt x="9554" y="1863"/>
                </a:cubicBezTo>
                <a:cubicBezTo>
                  <a:pt x="9767" y="1371"/>
                  <a:pt x="9997" y="943"/>
                  <a:pt x="10244" y="626"/>
                </a:cubicBezTo>
                <a:cubicBezTo>
                  <a:pt x="10515" y="279"/>
                  <a:pt x="10805" y="66"/>
                  <a:pt x="11102" y="0"/>
                </a:cubicBezTo>
                <a:lnTo>
                  <a:pt x="12012" y="552"/>
                </a:lnTo>
                <a:cubicBezTo>
                  <a:pt x="12334" y="945"/>
                  <a:pt x="12636" y="1480"/>
                  <a:pt x="12904" y="2142"/>
                </a:cubicBezTo>
                <a:cubicBezTo>
                  <a:pt x="13314" y="3148"/>
                  <a:pt x="13637" y="4418"/>
                  <a:pt x="13849" y="5850"/>
                </a:cubicBezTo>
                <a:cubicBezTo>
                  <a:pt x="14014" y="6585"/>
                  <a:pt x="14173" y="7332"/>
                  <a:pt x="14325" y="8090"/>
                </a:cubicBezTo>
                <a:cubicBezTo>
                  <a:pt x="14505" y="8984"/>
                  <a:pt x="14677" y="9892"/>
                  <a:pt x="14840" y="10814"/>
                </a:cubicBezTo>
                <a:lnTo>
                  <a:pt x="15498" y="13555"/>
                </a:lnTo>
                <a:lnTo>
                  <a:pt x="16253" y="15945"/>
                </a:lnTo>
                <a:lnTo>
                  <a:pt x="17556" y="18355"/>
                </a:lnTo>
                <a:cubicBezTo>
                  <a:pt x="17736" y="18507"/>
                  <a:pt x="17915" y="18675"/>
                  <a:pt x="18092" y="18857"/>
                </a:cubicBezTo>
                <a:cubicBezTo>
                  <a:pt x="18232" y="19001"/>
                  <a:pt x="18371" y="19155"/>
                  <a:pt x="18508" y="19317"/>
                </a:cubicBezTo>
                <a:lnTo>
                  <a:pt x="19444" y="20008"/>
                </a:lnTo>
                <a:lnTo>
                  <a:pt x="21600" y="21600"/>
                </a:lnTo>
              </a:path>
            </a:pathLst>
          </a:custGeom>
          <a:ln w="63500">
            <a:solidFill>
              <a:srgbClr val="41B6E6"/>
            </a:solidFill>
            <a:miter/>
          </a:ln>
        </p:spPr>
        <p:txBody>
          <a:bodyPr lIns="45719" rIns="45719"/>
          <a:lstStyle/>
          <a:p>
            <a:pPr algn="l"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7" name="Line"/>
          <p:cNvSpPr/>
          <p:nvPr/>
        </p:nvSpPr>
        <p:spPr>
          <a:xfrm>
            <a:off x="8209756" y="7654437"/>
            <a:ext cx="1694195" cy="89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34"/>
                </a:moveTo>
                <a:cubicBezTo>
                  <a:pt x="962" y="21294"/>
                  <a:pt x="1920" y="20867"/>
                  <a:pt x="2832" y="19972"/>
                </a:cubicBezTo>
                <a:cubicBezTo>
                  <a:pt x="3643" y="19177"/>
                  <a:pt x="4406" y="18023"/>
                  <a:pt x="5096" y="16549"/>
                </a:cubicBezTo>
                <a:cubicBezTo>
                  <a:pt x="5729" y="15122"/>
                  <a:pt x="6308" y="13500"/>
                  <a:pt x="6823" y="11712"/>
                </a:cubicBezTo>
                <a:cubicBezTo>
                  <a:pt x="7322" y="9978"/>
                  <a:pt x="7758" y="8098"/>
                  <a:pt x="8212" y="6263"/>
                </a:cubicBezTo>
                <a:cubicBezTo>
                  <a:pt x="8608" y="4665"/>
                  <a:pt x="9023" y="3087"/>
                  <a:pt x="9554" y="1863"/>
                </a:cubicBezTo>
                <a:cubicBezTo>
                  <a:pt x="9767" y="1371"/>
                  <a:pt x="9997" y="943"/>
                  <a:pt x="10244" y="626"/>
                </a:cubicBezTo>
                <a:cubicBezTo>
                  <a:pt x="10515" y="279"/>
                  <a:pt x="10805" y="66"/>
                  <a:pt x="11102" y="0"/>
                </a:cubicBezTo>
                <a:lnTo>
                  <a:pt x="12012" y="552"/>
                </a:lnTo>
                <a:cubicBezTo>
                  <a:pt x="12334" y="945"/>
                  <a:pt x="12636" y="1480"/>
                  <a:pt x="12904" y="2142"/>
                </a:cubicBezTo>
                <a:cubicBezTo>
                  <a:pt x="13314" y="3148"/>
                  <a:pt x="13637" y="4418"/>
                  <a:pt x="13849" y="5850"/>
                </a:cubicBezTo>
                <a:cubicBezTo>
                  <a:pt x="14014" y="6585"/>
                  <a:pt x="14173" y="7332"/>
                  <a:pt x="14325" y="8090"/>
                </a:cubicBezTo>
                <a:cubicBezTo>
                  <a:pt x="14505" y="8984"/>
                  <a:pt x="14677" y="9892"/>
                  <a:pt x="14840" y="10814"/>
                </a:cubicBezTo>
                <a:lnTo>
                  <a:pt x="15498" y="13555"/>
                </a:lnTo>
                <a:lnTo>
                  <a:pt x="16253" y="15945"/>
                </a:lnTo>
                <a:lnTo>
                  <a:pt x="17556" y="18355"/>
                </a:lnTo>
                <a:cubicBezTo>
                  <a:pt x="17736" y="18507"/>
                  <a:pt x="17915" y="18675"/>
                  <a:pt x="18092" y="18857"/>
                </a:cubicBezTo>
                <a:cubicBezTo>
                  <a:pt x="18232" y="19001"/>
                  <a:pt x="18371" y="19155"/>
                  <a:pt x="18508" y="19317"/>
                </a:cubicBezTo>
                <a:lnTo>
                  <a:pt x="19444" y="20008"/>
                </a:lnTo>
                <a:lnTo>
                  <a:pt x="21600" y="21600"/>
                </a:lnTo>
              </a:path>
            </a:pathLst>
          </a:custGeom>
          <a:ln w="63500">
            <a:solidFill>
              <a:srgbClr val="41B6E6"/>
            </a:solidFill>
            <a:miter/>
          </a:ln>
        </p:spPr>
        <p:txBody>
          <a:bodyPr lIns="45719" rIns="45719"/>
          <a:lstStyle/>
          <a:p>
            <a:pPr algn="l"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8" name="Line"/>
          <p:cNvSpPr/>
          <p:nvPr/>
        </p:nvSpPr>
        <p:spPr>
          <a:xfrm>
            <a:off x="4466097" y="7816808"/>
            <a:ext cx="1696368" cy="735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34"/>
                </a:moveTo>
                <a:cubicBezTo>
                  <a:pt x="962" y="21294"/>
                  <a:pt x="1920" y="20867"/>
                  <a:pt x="2832" y="19972"/>
                </a:cubicBezTo>
                <a:cubicBezTo>
                  <a:pt x="3643" y="19177"/>
                  <a:pt x="4406" y="18023"/>
                  <a:pt x="5096" y="16549"/>
                </a:cubicBezTo>
                <a:cubicBezTo>
                  <a:pt x="5729" y="15122"/>
                  <a:pt x="6308" y="13500"/>
                  <a:pt x="6823" y="11712"/>
                </a:cubicBezTo>
                <a:cubicBezTo>
                  <a:pt x="7322" y="9978"/>
                  <a:pt x="7758" y="8098"/>
                  <a:pt x="8212" y="6263"/>
                </a:cubicBezTo>
                <a:cubicBezTo>
                  <a:pt x="8608" y="4665"/>
                  <a:pt x="9023" y="3087"/>
                  <a:pt x="9554" y="1863"/>
                </a:cubicBezTo>
                <a:cubicBezTo>
                  <a:pt x="9767" y="1371"/>
                  <a:pt x="9997" y="943"/>
                  <a:pt x="10244" y="626"/>
                </a:cubicBezTo>
                <a:cubicBezTo>
                  <a:pt x="10515" y="279"/>
                  <a:pt x="10805" y="66"/>
                  <a:pt x="11102" y="0"/>
                </a:cubicBezTo>
                <a:lnTo>
                  <a:pt x="12012" y="552"/>
                </a:lnTo>
                <a:cubicBezTo>
                  <a:pt x="12334" y="945"/>
                  <a:pt x="12636" y="1480"/>
                  <a:pt x="12904" y="2142"/>
                </a:cubicBezTo>
                <a:cubicBezTo>
                  <a:pt x="13314" y="3148"/>
                  <a:pt x="13637" y="4418"/>
                  <a:pt x="13849" y="5850"/>
                </a:cubicBezTo>
                <a:cubicBezTo>
                  <a:pt x="14014" y="6585"/>
                  <a:pt x="14173" y="7332"/>
                  <a:pt x="14325" y="8090"/>
                </a:cubicBezTo>
                <a:cubicBezTo>
                  <a:pt x="14505" y="8984"/>
                  <a:pt x="14677" y="9892"/>
                  <a:pt x="14840" y="10814"/>
                </a:cubicBezTo>
                <a:lnTo>
                  <a:pt x="15498" y="13555"/>
                </a:lnTo>
                <a:lnTo>
                  <a:pt x="16253" y="15945"/>
                </a:lnTo>
                <a:lnTo>
                  <a:pt x="17556" y="18355"/>
                </a:lnTo>
                <a:cubicBezTo>
                  <a:pt x="17736" y="18507"/>
                  <a:pt x="17915" y="18675"/>
                  <a:pt x="18092" y="18857"/>
                </a:cubicBezTo>
                <a:cubicBezTo>
                  <a:pt x="18232" y="19001"/>
                  <a:pt x="18371" y="19155"/>
                  <a:pt x="18508" y="19317"/>
                </a:cubicBezTo>
                <a:lnTo>
                  <a:pt x="19444" y="20008"/>
                </a:lnTo>
                <a:lnTo>
                  <a:pt x="21600" y="21600"/>
                </a:lnTo>
              </a:path>
            </a:pathLst>
          </a:custGeom>
          <a:ln w="63500">
            <a:solidFill>
              <a:srgbClr val="41B6E6"/>
            </a:solidFill>
            <a:miter/>
          </a:ln>
        </p:spPr>
        <p:txBody>
          <a:bodyPr lIns="45719" rIns="45719"/>
          <a:lstStyle/>
          <a:p>
            <a:pPr algn="l"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9" name="Line"/>
          <p:cNvSpPr/>
          <p:nvPr/>
        </p:nvSpPr>
        <p:spPr>
          <a:xfrm>
            <a:off x="3650763" y="7972359"/>
            <a:ext cx="2420425" cy="579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34"/>
                </a:moveTo>
                <a:cubicBezTo>
                  <a:pt x="962" y="21294"/>
                  <a:pt x="1920" y="20867"/>
                  <a:pt x="2832" y="19972"/>
                </a:cubicBezTo>
                <a:cubicBezTo>
                  <a:pt x="3643" y="19177"/>
                  <a:pt x="4406" y="18023"/>
                  <a:pt x="5096" y="16549"/>
                </a:cubicBezTo>
                <a:cubicBezTo>
                  <a:pt x="5729" y="15122"/>
                  <a:pt x="6308" y="13500"/>
                  <a:pt x="6823" y="11712"/>
                </a:cubicBezTo>
                <a:cubicBezTo>
                  <a:pt x="7322" y="9978"/>
                  <a:pt x="7758" y="8098"/>
                  <a:pt x="8212" y="6263"/>
                </a:cubicBezTo>
                <a:cubicBezTo>
                  <a:pt x="8608" y="4665"/>
                  <a:pt x="9023" y="3087"/>
                  <a:pt x="9554" y="1863"/>
                </a:cubicBezTo>
                <a:cubicBezTo>
                  <a:pt x="9767" y="1371"/>
                  <a:pt x="9997" y="943"/>
                  <a:pt x="10244" y="626"/>
                </a:cubicBezTo>
                <a:cubicBezTo>
                  <a:pt x="10515" y="279"/>
                  <a:pt x="10805" y="66"/>
                  <a:pt x="11102" y="0"/>
                </a:cubicBezTo>
                <a:lnTo>
                  <a:pt x="12012" y="552"/>
                </a:lnTo>
                <a:cubicBezTo>
                  <a:pt x="12334" y="945"/>
                  <a:pt x="12636" y="1480"/>
                  <a:pt x="12904" y="2142"/>
                </a:cubicBezTo>
                <a:cubicBezTo>
                  <a:pt x="13314" y="3148"/>
                  <a:pt x="13637" y="4418"/>
                  <a:pt x="13849" y="5850"/>
                </a:cubicBezTo>
                <a:cubicBezTo>
                  <a:pt x="14014" y="6585"/>
                  <a:pt x="14173" y="7332"/>
                  <a:pt x="14325" y="8090"/>
                </a:cubicBezTo>
                <a:cubicBezTo>
                  <a:pt x="14505" y="8984"/>
                  <a:pt x="14677" y="9892"/>
                  <a:pt x="14840" y="10814"/>
                </a:cubicBezTo>
                <a:lnTo>
                  <a:pt x="15498" y="13555"/>
                </a:lnTo>
                <a:lnTo>
                  <a:pt x="16253" y="15945"/>
                </a:lnTo>
                <a:lnTo>
                  <a:pt x="17556" y="18355"/>
                </a:lnTo>
                <a:cubicBezTo>
                  <a:pt x="17736" y="18507"/>
                  <a:pt x="17915" y="18675"/>
                  <a:pt x="18092" y="18857"/>
                </a:cubicBezTo>
                <a:cubicBezTo>
                  <a:pt x="18232" y="19001"/>
                  <a:pt x="18371" y="19155"/>
                  <a:pt x="18508" y="19317"/>
                </a:cubicBezTo>
                <a:lnTo>
                  <a:pt x="19444" y="20008"/>
                </a:lnTo>
                <a:lnTo>
                  <a:pt x="21600" y="21600"/>
                </a:lnTo>
              </a:path>
            </a:pathLst>
          </a:custGeom>
          <a:ln w="63500">
            <a:solidFill>
              <a:srgbClr val="41B6E6"/>
            </a:solidFill>
            <a:miter/>
          </a:ln>
        </p:spPr>
        <p:txBody>
          <a:bodyPr lIns="45719" rIns="45719"/>
          <a:lstStyle/>
          <a:p>
            <a:pPr algn="l"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0" name="Line"/>
          <p:cNvSpPr/>
          <p:nvPr/>
        </p:nvSpPr>
        <p:spPr>
          <a:xfrm>
            <a:off x="2124098" y="8150875"/>
            <a:ext cx="3139132" cy="3990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34"/>
                </a:moveTo>
                <a:cubicBezTo>
                  <a:pt x="962" y="21294"/>
                  <a:pt x="1920" y="20867"/>
                  <a:pt x="2832" y="19972"/>
                </a:cubicBezTo>
                <a:cubicBezTo>
                  <a:pt x="3643" y="19177"/>
                  <a:pt x="4406" y="18023"/>
                  <a:pt x="5096" y="16549"/>
                </a:cubicBezTo>
                <a:cubicBezTo>
                  <a:pt x="5729" y="15122"/>
                  <a:pt x="6308" y="13500"/>
                  <a:pt x="6823" y="11712"/>
                </a:cubicBezTo>
                <a:cubicBezTo>
                  <a:pt x="7322" y="9978"/>
                  <a:pt x="7758" y="8098"/>
                  <a:pt x="8212" y="6263"/>
                </a:cubicBezTo>
                <a:cubicBezTo>
                  <a:pt x="8608" y="4665"/>
                  <a:pt x="9023" y="3087"/>
                  <a:pt x="9554" y="1863"/>
                </a:cubicBezTo>
                <a:cubicBezTo>
                  <a:pt x="9767" y="1371"/>
                  <a:pt x="9997" y="943"/>
                  <a:pt x="10244" y="626"/>
                </a:cubicBezTo>
                <a:cubicBezTo>
                  <a:pt x="10515" y="279"/>
                  <a:pt x="10805" y="66"/>
                  <a:pt x="11102" y="0"/>
                </a:cubicBezTo>
                <a:lnTo>
                  <a:pt x="12012" y="552"/>
                </a:lnTo>
                <a:cubicBezTo>
                  <a:pt x="12334" y="945"/>
                  <a:pt x="12636" y="1480"/>
                  <a:pt x="12904" y="2142"/>
                </a:cubicBezTo>
                <a:cubicBezTo>
                  <a:pt x="13314" y="3148"/>
                  <a:pt x="13637" y="4418"/>
                  <a:pt x="13849" y="5850"/>
                </a:cubicBezTo>
                <a:cubicBezTo>
                  <a:pt x="14014" y="6585"/>
                  <a:pt x="14173" y="7332"/>
                  <a:pt x="14325" y="8090"/>
                </a:cubicBezTo>
                <a:cubicBezTo>
                  <a:pt x="14505" y="8984"/>
                  <a:pt x="14677" y="9892"/>
                  <a:pt x="14840" y="10814"/>
                </a:cubicBezTo>
                <a:lnTo>
                  <a:pt x="15498" y="13555"/>
                </a:lnTo>
                <a:lnTo>
                  <a:pt x="16253" y="15945"/>
                </a:lnTo>
                <a:lnTo>
                  <a:pt x="17556" y="18355"/>
                </a:lnTo>
                <a:cubicBezTo>
                  <a:pt x="17736" y="18507"/>
                  <a:pt x="17915" y="18675"/>
                  <a:pt x="18092" y="18857"/>
                </a:cubicBezTo>
                <a:cubicBezTo>
                  <a:pt x="18232" y="19001"/>
                  <a:pt x="18371" y="19155"/>
                  <a:pt x="18508" y="19317"/>
                </a:cubicBezTo>
                <a:lnTo>
                  <a:pt x="19444" y="20008"/>
                </a:lnTo>
                <a:lnTo>
                  <a:pt x="21600" y="21600"/>
                </a:lnTo>
              </a:path>
            </a:pathLst>
          </a:custGeom>
          <a:ln w="63500">
            <a:solidFill>
              <a:srgbClr val="41B6E6"/>
            </a:solidFill>
            <a:miter/>
          </a:ln>
        </p:spPr>
        <p:txBody>
          <a:bodyPr lIns="45719" rIns="45719"/>
          <a:lstStyle/>
          <a:p>
            <a:pPr algn="l"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"/>
          <p:cNvSpPr/>
          <p:nvPr/>
        </p:nvSpPr>
        <p:spPr>
          <a:xfrm>
            <a:off x="-50915" y="-40510"/>
            <a:ext cx="13442959" cy="1581136"/>
          </a:xfrm>
          <a:prstGeom prst="rect">
            <a:avLst/>
          </a:prstGeom>
          <a:solidFill>
            <a:srgbClr val="E56D54"/>
          </a:solidFill>
          <a:ln w="12700">
            <a:solidFill>
              <a:srgbClr val="E56D54"/>
            </a:solidFill>
            <a:miter/>
          </a:ln>
        </p:spPr>
        <p:txBody>
          <a:bodyPr lIns="45719" rIns="45719" anchor="ctr"/>
          <a:lstStyle/>
          <a:p>
            <a:pPr defTabSz="3686175">
              <a:defRPr b="0"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5" name="Rectangle 5"/>
          <p:cNvSpPr txBox="1"/>
          <p:nvPr/>
        </p:nvSpPr>
        <p:spPr>
          <a:xfrm>
            <a:off x="675000" y="346531"/>
            <a:ext cx="10689362" cy="807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14" tIns="45614" rIns="45614" bIns="45614">
            <a:spAutoFit/>
          </a:bodyPr>
          <a:lstStyle>
            <a:lvl1pPr algn="l" defTabSz="3686861">
              <a:defRPr sz="5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Results</a:t>
            </a:r>
          </a:p>
        </p:txBody>
      </p:sp>
      <p:sp>
        <p:nvSpPr>
          <p:cNvPr id="216" name="Testing an iterative “distance”-based algorithm,…"/>
          <p:cNvSpPr txBox="1"/>
          <p:nvPr/>
        </p:nvSpPr>
        <p:spPr>
          <a:xfrm>
            <a:off x="482853" y="1737055"/>
            <a:ext cx="11073656" cy="2042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686861">
              <a:lnSpc>
                <a:spcPts val="4600"/>
              </a:lnSpc>
              <a:spcBef>
                <a:spcPts val="800"/>
              </a:spcBef>
              <a:defRPr sz="3800">
                <a:solidFill>
                  <a:srgbClr val="005BB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Testing an iterative “distance”-based algorithm,</a:t>
            </a:r>
          </a:p>
          <a:p>
            <a:pPr algn="l" defTabSz="3686861">
              <a:lnSpc>
                <a:spcPts val="4600"/>
              </a:lnSpc>
              <a:spcBef>
                <a:spcPts val="800"/>
              </a:spcBef>
              <a:defRPr sz="3800">
                <a:solidFill>
                  <a:srgbClr val="005BB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where the subject…</a:t>
            </a:r>
          </a:p>
        </p:txBody>
      </p:sp>
      <p:sp>
        <p:nvSpPr>
          <p:cNvPr id="217" name="Infers the posterior of the average of those distances"/>
          <p:cNvSpPr txBox="1"/>
          <p:nvPr/>
        </p:nvSpPr>
        <p:spPr>
          <a:xfrm>
            <a:off x="269396" y="3969965"/>
            <a:ext cx="12802337" cy="671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35000" indent="-635000" algn="l" defTabSz="3686861">
              <a:lnSpc>
                <a:spcPts val="4600"/>
              </a:lnSpc>
              <a:spcBef>
                <a:spcPts val="1200"/>
              </a:spcBef>
              <a:buSzPct val="100000"/>
              <a:buAutoNum type="arabicParenR" startAt="2"/>
              <a:defRPr b="0" sz="3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Infers the posterior of the average of those distances</a:t>
            </a:r>
          </a:p>
        </p:txBody>
      </p:sp>
      <p:sp>
        <p:nvSpPr>
          <p:cNvPr id="218" name="Line"/>
          <p:cNvSpPr/>
          <p:nvPr/>
        </p:nvSpPr>
        <p:spPr>
          <a:xfrm flipV="1">
            <a:off x="3665618" y="6633889"/>
            <a:ext cx="1" cy="490792"/>
          </a:xfrm>
          <a:prstGeom prst="line">
            <a:avLst/>
          </a:prstGeom>
          <a:ln w="127000">
            <a:solidFill>
              <a:srgbClr val="005BBB"/>
            </a:solidFill>
            <a:miter/>
          </a:ln>
        </p:spPr>
        <p:txBody>
          <a:bodyPr lIns="45719" rIns="45719"/>
          <a:lstStyle/>
          <a:p>
            <a:pPr algn="l"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9" name="Line"/>
          <p:cNvSpPr/>
          <p:nvPr/>
        </p:nvSpPr>
        <p:spPr>
          <a:xfrm flipV="1">
            <a:off x="4854607" y="6640774"/>
            <a:ext cx="1" cy="490792"/>
          </a:xfrm>
          <a:prstGeom prst="line">
            <a:avLst/>
          </a:prstGeom>
          <a:ln w="127000">
            <a:solidFill>
              <a:srgbClr val="005BBB"/>
            </a:solidFill>
            <a:miter/>
          </a:ln>
        </p:spPr>
        <p:txBody>
          <a:bodyPr lIns="45719" rIns="45719"/>
          <a:lstStyle/>
          <a:p>
            <a:pPr algn="l"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0" name="Line"/>
          <p:cNvSpPr/>
          <p:nvPr/>
        </p:nvSpPr>
        <p:spPr>
          <a:xfrm flipV="1">
            <a:off x="5314132" y="6636644"/>
            <a:ext cx="1" cy="488340"/>
          </a:xfrm>
          <a:prstGeom prst="line">
            <a:avLst/>
          </a:prstGeom>
          <a:ln w="127000">
            <a:solidFill>
              <a:srgbClr val="005BBB"/>
            </a:solidFill>
            <a:miter/>
          </a:ln>
        </p:spPr>
        <p:txBody>
          <a:bodyPr lIns="45719" rIns="45719"/>
          <a:lstStyle/>
          <a:p>
            <a:pPr algn="l"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1" name="Line"/>
          <p:cNvSpPr/>
          <p:nvPr/>
        </p:nvSpPr>
        <p:spPr>
          <a:xfrm flipV="1">
            <a:off x="9061250" y="6624726"/>
            <a:ext cx="1" cy="488340"/>
          </a:xfrm>
          <a:prstGeom prst="line">
            <a:avLst/>
          </a:prstGeom>
          <a:ln w="127000">
            <a:solidFill>
              <a:srgbClr val="005BBB"/>
            </a:solidFill>
            <a:miter/>
          </a:ln>
        </p:spPr>
        <p:txBody>
          <a:bodyPr lIns="45719" rIns="45719"/>
          <a:lstStyle/>
          <a:p>
            <a:pPr algn="l"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2" name="Line"/>
          <p:cNvSpPr/>
          <p:nvPr/>
        </p:nvSpPr>
        <p:spPr>
          <a:xfrm flipV="1">
            <a:off x="7692114" y="6635419"/>
            <a:ext cx="1" cy="488340"/>
          </a:xfrm>
          <a:prstGeom prst="line">
            <a:avLst/>
          </a:prstGeom>
          <a:ln w="127000">
            <a:solidFill>
              <a:srgbClr val="075BBB"/>
            </a:solidFill>
            <a:miter/>
          </a:ln>
        </p:spPr>
        <p:txBody>
          <a:bodyPr lIns="45719" rIns="45719"/>
          <a:lstStyle/>
          <a:p>
            <a:pPr algn="l"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3" name="Line"/>
          <p:cNvSpPr/>
          <p:nvPr/>
        </p:nvSpPr>
        <p:spPr>
          <a:xfrm flipV="1">
            <a:off x="7494678" y="6340281"/>
            <a:ext cx="1" cy="1091779"/>
          </a:xfrm>
          <a:prstGeom prst="line">
            <a:avLst/>
          </a:prstGeom>
          <a:ln w="127000">
            <a:solidFill>
              <a:srgbClr val="E56D54"/>
            </a:solidFill>
            <a:miter/>
          </a:ln>
        </p:spPr>
        <p:txBody>
          <a:bodyPr lIns="45719" rIns="45719"/>
          <a:lstStyle/>
          <a:p>
            <a:pPr algn="l"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4" name="Line"/>
          <p:cNvSpPr/>
          <p:nvPr/>
        </p:nvSpPr>
        <p:spPr>
          <a:xfrm>
            <a:off x="3432954" y="7843004"/>
            <a:ext cx="6135805" cy="8873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34"/>
                </a:moveTo>
                <a:cubicBezTo>
                  <a:pt x="962" y="21294"/>
                  <a:pt x="1920" y="20867"/>
                  <a:pt x="2832" y="19972"/>
                </a:cubicBezTo>
                <a:cubicBezTo>
                  <a:pt x="3643" y="19177"/>
                  <a:pt x="4406" y="18023"/>
                  <a:pt x="5096" y="16549"/>
                </a:cubicBezTo>
                <a:cubicBezTo>
                  <a:pt x="5729" y="15122"/>
                  <a:pt x="6308" y="13500"/>
                  <a:pt x="6823" y="11712"/>
                </a:cubicBezTo>
                <a:cubicBezTo>
                  <a:pt x="7322" y="9978"/>
                  <a:pt x="7758" y="8098"/>
                  <a:pt x="8212" y="6263"/>
                </a:cubicBezTo>
                <a:cubicBezTo>
                  <a:pt x="8608" y="4665"/>
                  <a:pt x="9023" y="3087"/>
                  <a:pt x="9554" y="1863"/>
                </a:cubicBezTo>
                <a:cubicBezTo>
                  <a:pt x="9767" y="1371"/>
                  <a:pt x="9997" y="943"/>
                  <a:pt x="10244" y="626"/>
                </a:cubicBezTo>
                <a:cubicBezTo>
                  <a:pt x="10515" y="279"/>
                  <a:pt x="10805" y="66"/>
                  <a:pt x="11102" y="0"/>
                </a:cubicBezTo>
                <a:lnTo>
                  <a:pt x="12012" y="552"/>
                </a:lnTo>
                <a:cubicBezTo>
                  <a:pt x="12334" y="945"/>
                  <a:pt x="12636" y="1480"/>
                  <a:pt x="12904" y="2142"/>
                </a:cubicBezTo>
                <a:cubicBezTo>
                  <a:pt x="13314" y="3148"/>
                  <a:pt x="13637" y="4418"/>
                  <a:pt x="13849" y="5850"/>
                </a:cubicBezTo>
                <a:cubicBezTo>
                  <a:pt x="14014" y="6585"/>
                  <a:pt x="14173" y="7332"/>
                  <a:pt x="14325" y="8090"/>
                </a:cubicBezTo>
                <a:cubicBezTo>
                  <a:pt x="14505" y="8984"/>
                  <a:pt x="14677" y="9892"/>
                  <a:pt x="14840" y="10814"/>
                </a:cubicBezTo>
                <a:lnTo>
                  <a:pt x="15498" y="13555"/>
                </a:lnTo>
                <a:lnTo>
                  <a:pt x="16253" y="15945"/>
                </a:lnTo>
                <a:lnTo>
                  <a:pt x="17556" y="18355"/>
                </a:lnTo>
                <a:cubicBezTo>
                  <a:pt x="17736" y="18507"/>
                  <a:pt x="17915" y="18675"/>
                  <a:pt x="18092" y="18857"/>
                </a:cubicBezTo>
                <a:cubicBezTo>
                  <a:pt x="18232" y="19001"/>
                  <a:pt x="18371" y="19155"/>
                  <a:pt x="18508" y="19317"/>
                </a:cubicBezTo>
                <a:lnTo>
                  <a:pt x="19444" y="20008"/>
                </a:lnTo>
                <a:lnTo>
                  <a:pt x="21600" y="21600"/>
                </a:lnTo>
              </a:path>
            </a:pathLst>
          </a:custGeom>
          <a:ln w="63500">
            <a:solidFill>
              <a:srgbClr val="41B6E6"/>
            </a:solidFill>
            <a:miter/>
          </a:ln>
        </p:spPr>
        <p:txBody>
          <a:bodyPr lIns="45719" rIns="45719"/>
          <a:lstStyle/>
          <a:p>
            <a:pPr algn="l"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5" name="Line"/>
          <p:cNvSpPr/>
          <p:nvPr/>
        </p:nvSpPr>
        <p:spPr>
          <a:xfrm flipV="1">
            <a:off x="6502400" y="6176364"/>
            <a:ext cx="0" cy="2465629"/>
          </a:xfrm>
          <a:prstGeom prst="line">
            <a:avLst/>
          </a:prstGeom>
          <a:ln w="63500">
            <a:solidFill>
              <a:srgbClr val="E56D54"/>
            </a:solidFill>
            <a:prstDash val="dash"/>
          </a:ln>
        </p:spPr>
        <p:txBody>
          <a:bodyPr lIns="45719" rIns="45719"/>
          <a:lstStyle/>
          <a:p>
            <a:pPr algn="l"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75872 0.000144" origin="layout" pathEditMode="relative">
                                      <p:cBhvr>
                                        <p:cTn id="6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5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"/>
          <p:cNvSpPr/>
          <p:nvPr/>
        </p:nvSpPr>
        <p:spPr>
          <a:xfrm>
            <a:off x="-50915" y="-40510"/>
            <a:ext cx="13442959" cy="1581136"/>
          </a:xfrm>
          <a:prstGeom prst="rect">
            <a:avLst/>
          </a:prstGeom>
          <a:solidFill>
            <a:srgbClr val="E56D54"/>
          </a:solidFill>
          <a:ln w="12700">
            <a:solidFill>
              <a:srgbClr val="E56D54"/>
            </a:solidFill>
            <a:miter/>
          </a:ln>
        </p:spPr>
        <p:txBody>
          <a:bodyPr lIns="45719" rIns="45719" anchor="ctr"/>
          <a:lstStyle/>
          <a:p>
            <a:pPr defTabSz="3686175">
              <a:defRPr b="0"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0" name="Rectangle 5"/>
          <p:cNvSpPr txBox="1"/>
          <p:nvPr/>
        </p:nvSpPr>
        <p:spPr>
          <a:xfrm>
            <a:off x="675000" y="346531"/>
            <a:ext cx="10689362" cy="807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14" tIns="45614" rIns="45614" bIns="45614">
            <a:spAutoFit/>
          </a:bodyPr>
          <a:lstStyle>
            <a:lvl1pPr algn="l" defTabSz="3686861">
              <a:defRPr sz="5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Results</a:t>
            </a:r>
          </a:p>
        </p:txBody>
      </p:sp>
      <p:sp>
        <p:nvSpPr>
          <p:cNvPr id="231" name="Testing an iterative “distance”-based algorithm,…"/>
          <p:cNvSpPr txBox="1"/>
          <p:nvPr/>
        </p:nvSpPr>
        <p:spPr>
          <a:xfrm>
            <a:off x="482853" y="1737055"/>
            <a:ext cx="11073656" cy="2042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686861">
              <a:lnSpc>
                <a:spcPts val="4600"/>
              </a:lnSpc>
              <a:spcBef>
                <a:spcPts val="800"/>
              </a:spcBef>
              <a:defRPr sz="3800">
                <a:solidFill>
                  <a:srgbClr val="005BB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Testing an iterative “distance”-based algorithm,</a:t>
            </a:r>
          </a:p>
          <a:p>
            <a:pPr algn="l" defTabSz="3686861">
              <a:lnSpc>
                <a:spcPts val="4600"/>
              </a:lnSpc>
              <a:spcBef>
                <a:spcPts val="800"/>
              </a:spcBef>
              <a:defRPr sz="3800">
                <a:solidFill>
                  <a:srgbClr val="005BB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where the subject…</a:t>
            </a:r>
          </a:p>
        </p:txBody>
      </p:sp>
      <p:sp>
        <p:nvSpPr>
          <p:cNvPr id="232" name="Updates the reference point to the new posterior mean"/>
          <p:cNvSpPr txBox="1"/>
          <p:nvPr/>
        </p:nvSpPr>
        <p:spPr>
          <a:xfrm>
            <a:off x="269396" y="3969965"/>
            <a:ext cx="12802337" cy="671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35000" indent="-635000" algn="l" defTabSz="3686861">
              <a:lnSpc>
                <a:spcPts val="4600"/>
              </a:lnSpc>
              <a:spcBef>
                <a:spcPts val="1200"/>
              </a:spcBef>
              <a:buSzPct val="100000"/>
              <a:buAutoNum type="arabicParenR" startAt="3"/>
              <a:defRPr b="0" sz="3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Updates the reference point to the new posterior mean</a:t>
            </a:r>
          </a:p>
        </p:txBody>
      </p:sp>
      <p:sp>
        <p:nvSpPr>
          <p:cNvPr id="233" name="Line"/>
          <p:cNvSpPr/>
          <p:nvPr/>
        </p:nvSpPr>
        <p:spPr>
          <a:xfrm flipV="1">
            <a:off x="3665618" y="6633889"/>
            <a:ext cx="1" cy="490792"/>
          </a:xfrm>
          <a:prstGeom prst="line">
            <a:avLst/>
          </a:prstGeom>
          <a:ln w="127000">
            <a:solidFill>
              <a:srgbClr val="005BBB"/>
            </a:solidFill>
            <a:miter/>
          </a:ln>
        </p:spPr>
        <p:txBody>
          <a:bodyPr lIns="45719" rIns="45719"/>
          <a:lstStyle/>
          <a:p>
            <a:pPr algn="l"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4" name="Line"/>
          <p:cNvSpPr/>
          <p:nvPr/>
        </p:nvSpPr>
        <p:spPr>
          <a:xfrm flipV="1">
            <a:off x="4854607" y="6640774"/>
            <a:ext cx="1" cy="490792"/>
          </a:xfrm>
          <a:prstGeom prst="line">
            <a:avLst/>
          </a:prstGeom>
          <a:ln w="127000">
            <a:solidFill>
              <a:srgbClr val="005BBB"/>
            </a:solidFill>
            <a:miter/>
          </a:ln>
        </p:spPr>
        <p:txBody>
          <a:bodyPr lIns="45719" rIns="45719"/>
          <a:lstStyle/>
          <a:p>
            <a:pPr algn="l"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5" name="Line"/>
          <p:cNvSpPr/>
          <p:nvPr/>
        </p:nvSpPr>
        <p:spPr>
          <a:xfrm flipV="1">
            <a:off x="5314132" y="6636644"/>
            <a:ext cx="1" cy="488340"/>
          </a:xfrm>
          <a:prstGeom prst="line">
            <a:avLst/>
          </a:prstGeom>
          <a:ln w="127000">
            <a:solidFill>
              <a:srgbClr val="005BBB"/>
            </a:solidFill>
            <a:miter/>
          </a:ln>
        </p:spPr>
        <p:txBody>
          <a:bodyPr lIns="45719" rIns="45719"/>
          <a:lstStyle/>
          <a:p>
            <a:pPr algn="l"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6" name="Line"/>
          <p:cNvSpPr/>
          <p:nvPr/>
        </p:nvSpPr>
        <p:spPr>
          <a:xfrm flipV="1">
            <a:off x="9061250" y="6624726"/>
            <a:ext cx="1" cy="488340"/>
          </a:xfrm>
          <a:prstGeom prst="line">
            <a:avLst/>
          </a:prstGeom>
          <a:ln w="127000">
            <a:solidFill>
              <a:srgbClr val="005BBB"/>
            </a:solidFill>
            <a:miter/>
          </a:ln>
        </p:spPr>
        <p:txBody>
          <a:bodyPr lIns="45719" rIns="45719"/>
          <a:lstStyle/>
          <a:p>
            <a:pPr algn="l"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7" name="Line"/>
          <p:cNvSpPr/>
          <p:nvPr/>
        </p:nvSpPr>
        <p:spPr>
          <a:xfrm flipV="1">
            <a:off x="7692114" y="6635419"/>
            <a:ext cx="1" cy="488340"/>
          </a:xfrm>
          <a:prstGeom prst="line">
            <a:avLst/>
          </a:prstGeom>
          <a:ln w="127000">
            <a:solidFill>
              <a:srgbClr val="075BBB"/>
            </a:solidFill>
            <a:miter/>
          </a:ln>
        </p:spPr>
        <p:txBody>
          <a:bodyPr lIns="45719" rIns="45719"/>
          <a:lstStyle/>
          <a:p>
            <a:pPr algn="l"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8" name="Line"/>
          <p:cNvSpPr/>
          <p:nvPr/>
        </p:nvSpPr>
        <p:spPr>
          <a:xfrm flipV="1">
            <a:off x="6502399" y="6340281"/>
            <a:ext cx="1" cy="1091779"/>
          </a:xfrm>
          <a:prstGeom prst="line">
            <a:avLst/>
          </a:prstGeom>
          <a:ln w="127000">
            <a:solidFill>
              <a:srgbClr val="E56D54"/>
            </a:solidFill>
            <a:miter/>
          </a:ln>
        </p:spPr>
        <p:txBody>
          <a:bodyPr lIns="45719" rIns="45719"/>
          <a:lstStyle/>
          <a:p>
            <a:pPr algn="l"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9" name="Line"/>
          <p:cNvSpPr/>
          <p:nvPr/>
        </p:nvSpPr>
        <p:spPr>
          <a:xfrm>
            <a:off x="3432954" y="7843004"/>
            <a:ext cx="6135805" cy="8873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34"/>
                </a:moveTo>
                <a:cubicBezTo>
                  <a:pt x="962" y="21294"/>
                  <a:pt x="1920" y="20867"/>
                  <a:pt x="2832" y="19972"/>
                </a:cubicBezTo>
                <a:cubicBezTo>
                  <a:pt x="3643" y="19177"/>
                  <a:pt x="4406" y="18023"/>
                  <a:pt x="5096" y="16549"/>
                </a:cubicBezTo>
                <a:cubicBezTo>
                  <a:pt x="5729" y="15122"/>
                  <a:pt x="6308" y="13500"/>
                  <a:pt x="6823" y="11712"/>
                </a:cubicBezTo>
                <a:cubicBezTo>
                  <a:pt x="7322" y="9978"/>
                  <a:pt x="7758" y="8098"/>
                  <a:pt x="8212" y="6263"/>
                </a:cubicBezTo>
                <a:cubicBezTo>
                  <a:pt x="8608" y="4665"/>
                  <a:pt x="9023" y="3087"/>
                  <a:pt x="9554" y="1863"/>
                </a:cubicBezTo>
                <a:cubicBezTo>
                  <a:pt x="9767" y="1371"/>
                  <a:pt x="9997" y="943"/>
                  <a:pt x="10244" y="626"/>
                </a:cubicBezTo>
                <a:cubicBezTo>
                  <a:pt x="10515" y="279"/>
                  <a:pt x="10805" y="66"/>
                  <a:pt x="11102" y="0"/>
                </a:cubicBezTo>
                <a:lnTo>
                  <a:pt x="12012" y="552"/>
                </a:lnTo>
                <a:cubicBezTo>
                  <a:pt x="12334" y="945"/>
                  <a:pt x="12636" y="1480"/>
                  <a:pt x="12904" y="2142"/>
                </a:cubicBezTo>
                <a:cubicBezTo>
                  <a:pt x="13314" y="3148"/>
                  <a:pt x="13637" y="4418"/>
                  <a:pt x="13849" y="5850"/>
                </a:cubicBezTo>
                <a:cubicBezTo>
                  <a:pt x="14014" y="6585"/>
                  <a:pt x="14173" y="7332"/>
                  <a:pt x="14325" y="8090"/>
                </a:cubicBezTo>
                <a:cubicBezTo>
                  <a:pt x="14505" y="8984"/>
                  <a:pt x="14677" y="9892"/>
                  <a:pt x="14840" y="10814"/>
                </a:cubicBezTo>
                <a:lnTo>
                  <a:pt x="15498" y="13555"/>
                </a:lnTo>
                <a:lnTo>
                  <a:pt x="16253" y="15945"/>
                </a:lnTo>
                <a:lnTo>
                  <a:pt x="17556" y="18355"/>
                </a:lnTo>
                <a:cubicBezTo>
                  <a:pt x="17736" y="18507"/>
                  <a:pt x="17915" y="18675"/>
                  <a:pt x="18092" y="18857"/>
                </a:cubicBezTo>
                <a:cubicBezTo>
                  <a:pt x="18232" y="19001"/>
                  <a:pt x="18371" y="19155"/>
                  <a:pt x="18508" y="19317"/>
                </a:cubicBezTo>
                <a:lnTo>
                  <a:pt x="19444" y="20008"/>
                </a:lnTo>
                <a:lnTo>
                  <a:pt x="21600" y="21600"/>
                </a:lnTo>
              </a:path>
            </a:pathLst>
          </a:custGeom>
          <a:ln w="63500">
            <a:solidFill>
              <a:srgbClr val="41B6E6"/>
            </a:solidFill>
            <a:miter/>
          </a:ln>
        </p:spPr>
        <p:txBody>
          <a:bodyPr lIns="45719" rIns="45719"/>
          <a:lstStyle/>
          <a:p>
            <a:pPr algn="l" defTabSz="3686861">
              <a:defRPr b="0" sz="7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