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38" r:id="rId2"/>
    <p:sldId id="760" r:id="rId3"/>
    <p:sldId id="761" r:id="rId4"/>
    <p:sldId id="762" r:id="rId5"/>
    <p:sldId id="752" r:id="rId6"/>
    <p:sldId id="767" r:id="rId7"/>
    <p:sldId id="766" r:id="rId8"/>
    <p:sldId id="765" r:id="rId9"/>
    <p:sldId id="763" r:id="rId10"/>
    <p:sldId id="764" r:id="rId11"/>
    <p:sldId id="769" r:id="rId12"/>
    <p:sldId id="768" r:id="rId13"/>
    <p:sldId id="748" r:id="rId14"/>
  </p:sldIdLst>
  <p:sldSz cx="9144000" cy="6858000" type="screen4x3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1" userDrawn="1">
          <p15:clr>
            <a:srgbClr val="A4A3A4"/>
          </p15:clr>
        </p15:guide>
        <p15:guide id="2" orient="horz" pos="4033" userDrawn="1">
          <p15:clr>
            <a:srgbClr val="A4A3A4"/>
          </p15:clr>
        </p15:guide>
        <p15:guide id="3" orient="horz" pos="1904" userDrawn="1">
          <p15:clr>
            <a:srgbClr val="A4A3A4"/>
          </p15:clr>
        </p15:guide>
        <p15:guide id="4" pos="5473" userDrawn="1">
          <p15:clr>
            <a:srgbClr val="A4A3A4"/>
          </p15:clr>
        </p15:guide>
        <p15:guide id="5" pos="432" userDrawn="1">
          <p15:clr>
            <a:srgbClr val="A4A3A4"/>
          </p15:clr>
        </p15:guide>
        <p15:guide id="6" pos="2776" userDrawn="1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orient="horz" pos="56">
          <p15:clr>
            <a:srgbClr val="A4A3A4"/>
          </p15:clr>
        </p15:guide>
        <p15:guide id="9" orient="horz" pos="4282">
          <p15:clr>
            <a:srgbClr val="A4A3A4"/>
          </p15:clr>
        </p15:guide>
        <p15:guide id="10" orient="horz" pos="4239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 Lough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0B1"/>
    <a:srgbClr val="8DBAC9"/>
    <a:srgbClr val="8DAEC9"/>
    <a:srgbClr val="77EFFF"/>
    <a:srgbClr val="61AFFF"/>
    <a:srgbClr val="3F8C3C"/>
    <a:srgbClr val="45AE12"/>
    <a:srgbClr val="000000"/>
    <a:srgbClr val="B9AFC8"/>
    <a:srgbClr val="836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6" autoAdjust="0"/>
    <p:restoredTop sz="90631" autoAdjust="0"/>
  </p:normalViewPr>
  <p:slideViewPr>
    <p:cSldViewPr snapToGrid="0" snapToObjects="1">
      <p:cViewPr>
        <p:scale>
          <a:sx n="100" d="100"/>
          <a:sy n="100" d="100"/>
        </p:scale>
        <p:origin x="-256" y="-112"/>
      </p:cViewPr>
      <p:guideLst>
        <p:guide orient="horz" pos="291"/>
        <p:guide orient="horz" pos="4033"/>
        <p:guide orient="horz" pos="1904"/>
        <p:guide orient="horz" pos="3792"/>
        <p:guide orient="horz" pos="56"/>
        <p:guide orient="horz" pos="4282"/>
        <p:guide orient="horz" pos="4239"/>
        <p:guide pos="5473"/>
        <p:guide pos="432"/>
        <p:guide pos="277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1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2044-5D26-E448-8696-F452F46A029F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F134-A476-8F42-B0AF-2FFFE6F2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69D94-2B78-F841-9B5E-78BC59F8D0BB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1B5E-696F-8A4A-9730-0DDA82FF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186306"/>
            <a:ext cx="7451889" cy="485389"/>
          </a:xfrm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83000"/>
              </a:lnSpc>
              <a:defRPr sz="3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513" y="5305075"/>
            <a:ext cx="7376519" cy="215444"/>
          </a:xfr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400" b="1" i="0" cap="none" baseline="0">
                <a:solidFill>
                  <a:schemeClr val="tx2"/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6462" y="990277"/>
            <a:ext cx="3530340" cy="246221"/>
          </a:xfrm>
        </p:spPr>
        <p:txBody>
          <a:bodyPr wrap="square" anchor="ctr" anchorCtr="0">
            <a:sp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2301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306372" y="617955"/>
            <a:ext cx="2006867" cy="876369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20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extLst mod="1">
    <p:ext uri="{DCECCB84-F9BA-43D5-87BE-67443E8EF086}">
      <p15:sldGuideLst xmlns:p15="http://schemas.microsoft.com/office/powerpoint/2012/main" xmlns="">
        <p15:guide id="1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1268985"/>
            <a:ext cx="8229600" cy="215444"/>
          </a:xfrm>
        </p:spPr>
        <p:txBody>
          <a:bodyPr>
            <a:noAutofit/>
          </a:bodyPr>
          <a:lstStyle>
            <a:lvl1pPr marL="0" indent="0"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0">
              <a:buNone/>
              <a:defRPr/>
            </a:lvl2pPr>
          </a:lstStyle>
          <a:p>
            <a:pPr marL="0" lvl="0" indent="0" algn="l" defTabSz="3429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1"/>
          </p:nvPr>
        </p:nvSpPr>
        <p:spPr>
          <a:xfrm>
            <a:off x="32004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5943600" y="1752600"/>
            <a:ext cx="2481072" cy="4305300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tx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2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382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4" pos="4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124" y="3193551"/>
            <a:ext cx="8016283" cy="470898"/>
          </a:xfrm>
        </p:spPr>
        <p:txBody>
          <a:bodyPr anchor="ctr" anchorCtr="0">
            <a:noAutofit/>
          </a:bodyPr>
          <a:lstStyle>
            <a:lvl1pPr algn="l">
              <a:defRPr sz="36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98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extLst mod="1">
    <p:ext uri="{DCECCB84-F9BA-43D5-87BE-67443E8EF086}">
      <p15:sldGuideLst xmlns:p15="http://schemas.microsoft.com/office/powerpoint/2012/main" xmlns="">
        <p15:guide id="1" pos="4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/>
          </p:nvPr>
        </p:nvSpPr>
        <p:spPr>
          <a:xfrm>
            <a:off x="457203" y="1561713"/>
            <a:ext cx="3895344" cy="449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4791455" y="1561713"/>
            <a:ext cx="3895344" cy="449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7348"/>
            <a:ext cx="3886200" cy="422055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346337"/>
            <a:ext cx="3886200" cy="406265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/>
            </a:lvl1pPr>
            <a:lvl2pPr marL="2301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346337"/>
            <a:ext cx="3886200" cy="406265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/>
            </a:lvl1pPr>
            <a:lvl2pPr marL="2301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800600" y="1837348"/>
            <a:ext cx="3886200" cy="4220552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969"/>
            <a:ext cx="5088731" cy="68589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2" y="1162324"/>
            <a:ext cx="4087733" cy="3488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000" b="1" i="0" kern="1200" cap="none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2" y="1655064"/>
            <a:ext cx="4087913" cy="4407408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232082" y="4076701"/>
            <a:ext cx="3454719" cy="1955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228594" indent="-228594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466332" indent="-223833"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685783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Caption for content above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Division Name or Footer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C5C6BA4C-4B4A-410F-9197-C6D481F64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82419" y="-970"/>
            <a:ext cx="4063962" cy="3759696"/>
          </a:xfrm>
          <a:custGeom>
            <a:avLst/>
            <a:gdLst>
              <a:gd name="connsiteX0" fmla="*/ 0 w 4035853"/>
              <a:gd name="connsiteY0" fmla="*/ 0 h 2697096"/>
              <a:gd name="connsiteX1" fmla="*/ 4035853 w 4035853"/>
              <a:gd name="connsiteY1" fmla="*/ 0 h 2697096"/>
              <a:gd name="connsiteX2" fmla="*/ 4035853 w 4035853"/>
              <a:gd name="connsiteY2" fmla="*/ 2697096 h 2697096"/>
              <a:gd name="connsiteX3" fmla="*/ 0 w 4035853"/>
              <a:gd name="connsiteY3" fmla="*/ 2697096 h 2697096"/>
              <a:gd name="connsiteX4" fmla="*/ 0 w 4035853"/>
              <a:gd name="connsiteY4" fmla="*/ 0 h 269709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323823 w 4035853"/>
              <a:gd name="connsiteY3" fmla="*/ 2700356 h 2700356"/>
              <a:gd name="connsiteX4" fmla="*/ 0 w 4035853"/>
              <a:gd name="connsiteY4" fmla="*/ 2697096 h 2700356"/>
              <a:gd name="connsiteX5" fmla="*/ 0 w 4035853"/>
              <a:gd name="connsiteY5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323823 w 4035853"/>
              <a:gd name="connsiteY3" fmla="*/ 2700356 h 2700356"/>
              <a:gd name="connsiteX4" fmla="*/ 0 w 4035853"/>
              <a:gd name="connsiteY4" fmla="*/ 2697096 h 2700356"/>
              <a:gd name="connsiteX5" fmla="*/ 0 w 4035853"/>
              <a:gd name="connsiteY5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3238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3238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1714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645"/>
              <a:gd name="connsiteX1" fmla="*/ 4035853 w 4035853"/>
              <a:gd name="connsiteY1" fmla="*/ 0 h 2700645"/>
              <a:gd name="connsiteX2" fmla="*/ 4035853 w 4035853"/>
              <a:gd name="connsiteY2" fmla="*/ 2697096 h 2700645"/>
              <a:gd name="connsiteX3" fmla="*/ 612823 w 4035853"/>
              <a:gd name="connsiteY3" fmla="*/ 2689412 h 2700645"/>
              <a:gd name="connsiteX4" fmla="*/ 171423 w 4035853"/>
              <a:gd name="connsiteY4" fmla="*/ 2700356 h 2700645"/>
              <a:gd name="connsiteX5" fmla="*/ 0 w 4035853"/>
              <a:gd name="connsiteY5" fmla="*/ 2697096 h 2700645"/>
              <a:gd name="connsiteX6" fmla="*/ 0 w 4035853"/>
              <a:gd name="connsiteY6" fmla="*/ 0 h 2700645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612823 w 4035853"/>
              <a:gd name="connsiteY3" fmla="*/ 2689412 h 2700356"/>
              <a:gd name="connsiteX4" fmla="*/ 171423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612823 w 4035853"/>
              <a:gd name="connsiteY3" fmla="*/ 2689412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8065"/>
              <a:gd name="connsiteX1" fmla="*/ 4035853 w 4035853"/>
              <a:gd name="connsiteY1" fmla="*/ 0 h 2698065"/>
              <a:gd name="connsiteX2" fmla="*/ 4035853 w 4035853"/>
              <a:gd name="connsiteY2" fmla="*/ 2697096 h 2698065"/>
              <a:gd name="connsiteX3" fmla="*/ 612823 w 4035853"/>
              <a:gd name="connsiteY3" fmla="*/ 2689412 h 2698065"/>
              <a:gd name="connsiteX4" fmla="*/ 171423 w 4035853"/>
              <a:gd name="connsiteY4" fmla="*/ 2697975 h 2698065"/>
              <a:gd name="connsiteX5" fmla="*/ 0 w 4035853"/>
              <a:gd name="connsiteY5" fmla="*/ 2697096 h 2698065"/>
              <a:gd name="connsiteX6" fmla="*/ 0 w 4035853"/>
              <a:gd name="connsiteY6" fmla="*/ 0 h 2698065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581867 w 4035853"/>
              <a:gd name="connsiteY3" fmla="*/ 2696556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7975"/>
              <a:gd name="connsiteX1" fmla="*/ 4035853 w 4035853"/>
              <a:gd name="connsiteY1" fmla="*/ 0 h 2697975"/>
              <a:gd name="connsiteX2" fmla="*/ 4035853 w 4035853"/>
              <a:gd name="connsiteY2" fmla="*/ 2697096 h 2697975"/>
              <a:gd name="connsiteX3" fmla="*/ 581867 w 4035853"/>
              <a:gd name="connsiteY3" fmla="*/ 2696556 h 2697975"/>
              <a:gd name="connsiteX4" fmla="*/ 171423 w 4035853"/>
              <a:gd name="connsiteY4" fmla="*/ 2697975 h 2697975"/>
              <a:gd name="connsiteX5" fmla="*/ 0 w 4035853"/>
              <a:gd name="connsiteY5" fmla="*/ 2697096 h 2697975"/>
              <a:gd name="connsiteX6" fmla="*/ 0 w 4035853"/>
              <a:gd name="connsiteY6" fmla="*/ 0 h 2697975"/>
              <a:gd name="connsiteX0" fmla="*/ 0 w 4035853"/>
              <a:gd name="connsiteY0" fmla="*/ 0 h 2698071"/>
              <a:gd name="connsiteX1" fmla="*/ 4035853 w 4035853"/>
              <a:gd name="connsiteY1" fmla="*/ 0 h 2698071"/>
              <a:gd name="connsiteX2" fmla="*/ 4035853 w 4035853"/>
              <a:gd name="connsiteY2" fmla="*/ 2697096 h 2698071"/>
              <a:gd name="connsiteX3" fmla="*/ 438992 w 4035853"/>
              <a:gd name="connsiteY3" fmla="*/ 2696556 h 2698071"/>
              <a:gd name="connsiteX4" fmla="*/ 171423 w 4035853"/>
              <a:gd name="connsiteY4" fmla="*/ 2697975 h 2698071"/>
              <a:gd name="connsiteX5" fmla="*/ 0 w 4035853"/>
              <a:gd name="connsiteY5" fmla="*/ 2697096 h 2698071"/>
              <a:gd name="connsiteX6" fmla="*/ 0 w 4035853"/>
              <a:gd name="connsiteY6" fmla="*/ 0 h 2698071"/>
              <a:gd name="connsiteX0" fmla="*/ 0 w 4035853"/>
              <a:gd name="connsiteY0" fmla="*/ 0 h 2698071"/>
              <a:gd name="connsiteX1" fmla="*/ 4035853 w 4035853"/>
              <a:gd name="connsiteY1" fmla="*/ 0 h 2698071"/>
              <a:gd name="connsiteX2" fmla="*/ 4035853 w 4035853"/>
              <a:gd name="connsiteY2" fmla="*/ 2697096 h 2698071"/>
              <a:gd name="connsiteX3" fmla="*/ 441373 w 4035853"/>
              <a:gd name="connsiteY3" fmla="*/ 2696556 h 2698071"/>
              <a:gd name="connsiteX4" fmla="*/ 171423 w 4035853"/>
              <a:gd name="connsiteY4" fmla="*/ 2697975 h 2698071"/>
              <a:gd name="connsiteX5" fmla="*/ 0 w 4035853"/>
              <a:gd name="connsiteY5" fmla="*/ 2697096 h 2698071"/>
              <a:gd name="connsiteX6" fmla="*/ 0 w 4035853"/>
              <a:gd name="connsiteY6" fmla="*/ 0 h 2698071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73804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6"/>
              <a:gd name="connsiteX1" fmla="*/ 4035853 w 4035853"/>
              <a:gd name="connsiteY1" fmla="*/ 0 h 2700356"/>
              <a:gd name="connsiteX2" fmla="*/ 4035853 w 4035853"/>
              <a:gd name="connsiteY2" fmla="*/ 2697096 h 2700356"/>
              <a:gd name="connsiteX3" fmla="*/ 441373 w 4035853"/>
              <a:gd name="connsiteY3" fmla="*/ 2696556 h 2700356"/>
              <a:gd name="connsiteX4" fmla="*/ 164279 w 4035853"/>
              <a:gd name="connsiteY4" fmla="*/ 2700356 h 2700356"/>
              <a:gd name="connsiteX5" fmla="*/ 0 w 4035853"/>
              <a:gd name="connsiteY5" fmla="*/ 2697096 h 2700356"/>
              <a:gd name="connsiteX6" fmla="*/ 0 w 4035853"/>
              <a:gd name="connsiteY6" fmla="*/ 0 h 2700356"/>
              <a:gd name="connsiteX0" fmla="*/ 0 w 4035853"/>
              <a:gd name="connsiteY0" fmla="*/ 0 h 2700357"/>
              <a:gd name="connsiteX1" fmla="*/ 4035853 w 4035853"/>
              <a:gd name="connsiteY1" fmla="*/ 0 h 2700357"/>
              <a:gd name="connsiteX2" fmla="*/ 4035853 w 4035853"/>
              <a:gd name="connsiteY2" fmla="*/ 2697096 h 2700357"/>
              <a:gd name="connsiteX3" fmla="*/ 434229 w 4035853"/>
              <a:gd name="connsiteY3" fmla="*/ 2696556 h 2700357"/>
              <a:gd name="connsiteX4" fmla="*/ 164279 w 4035853"/>
              <a:gd name="connsiteY4" fmla="*/ 2700356 h 2700357"/>
              <a:gd name="connsiteX5" fmla="*/ 0 w 4035853"/>
              <a:gd name="connsiteY5" fmla="*/ 2697096 h 2700357"/>
              <a:gd name="connsiteX6" fmla="*/ 0 w 4035853"/>
              <a:gd name="connsiteY6" fmla="*/ 0 h 2700357"/>
              <a:gd name="connsiteX0" fmla="*/ 0 w 4035853"/>
              <a:gd name="connsiteY0" fmla="*/ 0 h 2701319"/>
              <a:gd name="connsiteX1" fmla="*/ 4035853 w 4035853"/>
              <a:gd name="connsiteY1" fmla="*/ 0 h 2701319"/>
              <a:gd name="connsiteX2" fmla="*/ 4035853 w 4035853"/>
              <a:gd name="connsiteY2" fmla="*/ 2697096 h 2701319"/>
              <a:gd name="connsiteX3" fmla="*/ 431848 w 4035853"/>
              <a:gd name="connsiteY3" fmla="*/ 2701319 h 2701319"/>
              <a:gd name="connsiteX4" fmla="*/ 164279 w 4035853"/>
              <a:gd name="connsiteY4" fmla="*/ 2700356 h 2701319"/>
              <a:gd name="connsiteX5" fmla="*/ 0 w 4035853"/>
              <a:gd name="connsiteY5" fmla="*/ 2697096 h 2701319"/>
              <a:gd name="connsiteX6" fmla="*/ 0 w 4035853"/>
              <a:gd name="connsiteY6" fmla="*/ 0 h 2701319"/>
              <a:gd name="connsiteX0" fmla="*/ 0 w 4035853"/>
              <a:gd name="connsiteY0" fmla="*/ 0 h 2701319"/>
              <a:gd name="connsiteX1" fmla="*/ 4035853 w 4035853"/>
              <a:gd name="connsiteY1" fmla="*/ 0 h 2701319"/>
              <a:gd name="connsiteX2" fmla="*/ 4035853 w 4035853"/>
              <a:gd name="connsiteY2" fmla="*/ 2697096 h 2701319"/>
              <a:gd name="connsiteX3" fmla="*/ 431848 w 4035853"/>
              <a:gd name="connsiteY3" fmla="*/ 2701319 h 2701319"/>
              <a:gd name="connsiteX4" fmla="*/ 311945 w 4035853"/>
              <a:gd name="connsiteY4" fmla="*/ 2697956 h 2701319"/>
              <a:gd name="connsiteX5" fmla="*/ 164279 w 4035853"/>
              <a:gd name="connsiteY5" fmla="*/ 2700356 h 2701319"/>
              <a:gd name="connsiteX6" fmla="*/ 0 w 4035853"/>
              <a:gd name="connsiteY6" fmla="*/ 2697096 h 2701319"/>
              <a:gd name="connsiteX7" fmla="*/ 0 w 4035853"/>
              <a:gd name="connsiteY7" fmla="*/ 0 h 2701319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43225"/>
              <a:gd name="connsiteX1" fmla="*/ 4035853 w 4035853"/>
              <a:gd name="connsiteY1" fmla="*/ 0 h 2943225"/>
              <a:gd name="connsiteX2" fmla="*/ 4035853 w 4035853"/>
              <a:gd name="connsiteY2" fmla="*/ 2697096 h 2943225"/>
              <a:gd name="connsiteX3" fmla="*/ 431848 w 4035853"/>
              <a:gd name="connsiteY3" fmla="*/ 2701319 h 2943225"/>
              <a:gd name="connsiteX4" fmla="*/ 307182 w 4035853"/>
              <a:gd name="connsiteY4" fmla="*/ 2943225 h 2943225"/>
              <a:gd name="connsiteX5" fmla="*/ 164279 w 4035853"/>
              <a:gd name="connsiteY5" fmla="*/ 2700356 h 2943225"/>
              <a:gd name="connsiteX6" fmla="*/ 0 w 4035853"/>
              <a:gd name="connsiteY6" fmla="*/ 2697096 h 2943225"/>
              <a:gd name="connsiteX7" fmla="*/ 0 w 4035853"/>
              <a:gd name="connsiteY7" fmla="*/ 0 h 2943225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701319 h 2936082"/>
              <a:gd name="connsiteX4" fmla="*/ 302420 w 4035853"/>
              <a:gd name="connsiteY4" fmla="*/ 2936082 h 2936082"/>
              <a:gd name="connsiteX5" fmla="*/ 164279 w 4035853"/>
              <a:gd name="connsiteY5" fmla="*/ 2700356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85"/>
              <a:gd name="connsiteX1" fmla="*/ 4035853 w 4035853"/>
              <a:gd name="connsiteY1" fmla="*/ 0 h 2936085"/>
              <a:gd name="connsiteX2" fmla="*/ 4035853 w 4035853"/>
              <a:gd name="connsiteY2" fmla="*/ 2697096 h 2936085"/>
              <a:gd name="connsiteX3" fmla="*/ 431848 w 4035853"/>
              <a:gd name="connsiteY3" fmla="*/ 2701319 h 2936085"/>
              <a:gd name="connsiteX4" fmla="*/ 302420 w 4035853"/>
              <a:gd name="connsiteY4" fmla="*/ 2936082 h 2936085"/>
              <a:gd name="connsiteX5" fmla="*/ 166660 w 4035853"/>
              <a:gd name="connsiteY5" fmla="*/ 2695594 h 2936085"/>
              <a:gd name="connsiteX6" fmla="*/ 0 w 4035853"/>
              <a:gd name="connsiteY6" fmla="*/ 2697096 h 2936085"/>
              <a:gd name="connsiteX7" fmla="*/ 0 w 4035853"/>
              <a:gd name="connsiteY7" fmla="*/ 0 h 2936085"/>
              <a:gd name="connsiteX0" fmla="*/ 0 w 4035853"/>
              <a:gd name="connsiteY0" fmla="*/ 0 h 2936090"/>
              <a:gd name="connsiteX1" fmla="*/ 4035853 w 4035853"/>
              <a:gd name="connsiteY1" fmla="*/ 0 h 2936090"/>
              <a:gd name="connsiteX2" fmla="*/ 4035853 w 4035853"/>
              <a:gd name="connsiteY2" fmla="*/ 2697096 h 2936090"/>
              <a:gd name="connsiteX3" fmla="*/ 431848 w 4035853"/>
              <a:gd name="connsiteY3" fmla="*/ 2701319 h 2936090"/>
              <a:gd name="connsiteX4" fmla="*/ 302420 w 4035853"/>
              <a:gd name="connsiteY4" fmla="*/ 2936082 h 2936090"/>
              <a:gd name="connsiteX5" fmla="*/ 166660 w 4035853"/>
              <a:gd name="connsiteY5" fmla="*/ 2695594 h 2936090"/>
              <a:gd name="connsiteX6" fmla="*/ 0 w 4035853"/>
              <a:gd name="connsiteY6" fmla="*/ 2697096 h 2936090"/>
              <a:gd name="connsiteX7" fmla="*/ 0 w 4035853"/>
              <a:gd name="connsiteY7" fmla="*/ 0 h 2936090"/>
              <a:gd name="connsiteX0" fmla="*/ 0 w 4035853"/>
              <a:gd name="connsiteY0" fmla="*/ 0 h 2936082"/>
              <a:gd name="connsiteX1" fmla="*/ 4035853 w 4035853"/>
              <a:gd name="connsiteY1" fmla="*/ 0 h 2936082"/>
              <a:gd name="connsiteX2" fmla="*/ 4035853 w 4035853"/>
              <a:gd name="connsiteY2" fmla="*/ 2697096 h 2936082"/>
              <a:gd name="connsiteX3" fmla="*/ 431848 w 4035853"/>
              <a:gd name="connsiteY3" fmla="*/ 2696556 h 2936082"/>
              <a:gd name="connsiteX4" fmla="*/ 302420 w 4035853"/>
              <a:gd name="connsiteY4" fmla="*/ 2936082 h 2936082"/>
              <a:gd name="connsiteX5" fmla="*/ 166660 w 4035853"/>
              <a:gd name="connsiteY5" fmla="*/ 2695594 h 2936082"/>
              <a:gd name="connsiteX6" fmla="*/ 0 w 4035853"/>
              <a:gd name="connsiteY6" fmla="*/ 2697096 h 2936082"/>
              <a:gd name="connsiteX7" fmla="*/ 0 w 4035853"/>
              <a:gd name="connsiteY7" fmla="*/ 0 h 2936082"/>
              <a:gd name="connsiteX0" fmla="*/ 0 w 4035853"/>
              <a:gd name="connsiteY0" fmla="*/ 0 h 2967038"/>
              <a:gd name="connsiteX1" fmla="*/ 4035853 w 4035853"/>
              <a:gd name="connsiteY1" fmla="*/ 0 h 2967038"/>
              <a:gd name="connsiteX2" fmla="*/ 4035853 w 4035853"/>
              <a:gd name="connsiteY2" fmla="*/ 2697096 h 2967038"/>
              <a:gd name="connsiteX3" fmla="*/ 431848 w 4035853"/>
              <a:gd name="connsiteY3" fmla="*/ 2696556 h 2967038"/>
              <a:gd name="connsiteX4" fmla="*/ 300039 w 4035853"/>
              <a:gd name="connsiteY4" fmla="*/ 2967038 h 2967038"/>
              <a:gd name="connsiteX5" fmla="*/ 166660 w 4035853"/>
              <a:gd name="connsiteY5" fmla="*/ 2695594 h 2967038"/>
              <a:gd name="connsiteX6" fmla="*/ 0 w 4035853"/>
              <a:gd name="connsiteY6" fmla="*/ 2697096 h 2967038"/>
              <a:gd name="connsiteX7" fmla="*/ 0 w 4035853"/>
              <a:gd name="connsiteY7" fmla="*/ 0 h 2967038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66660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66660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33700"/>
              <a:gd name="connsiteX1" fmla="*/ 4035853 w 4035853"/>
              <a:gd name="connsiteY1" fmla="*/ 0 h 2933700"/>
              <a:gd name="connsiteX2" fmla="*/ 4035853 w 4035853"/>
              <a:gd name="connsiteY2" fmla="*/ 2697096 h 2933700"/>
              <a:gd name="connsiteX3" fmla="*/ 431848 w 4035853"/>
              <a:gd name="connsiteY3" fmla="*/ 2696556 h 2933700"/>
              <a:gd name="connsiteX4" fmla="*/ 302420 w 4035853"/>
              <a:gd name="connsiteY4" fmla="*/ 2933700 h 2933700"/>
              <a:gd name="connsiteX5" fmla="*/ 154811 w 4035853"/>
              <a:gd name="connsiteY5" fmla="*/ 2695594 h 2933700"/>
              <a:gd name="connsiteX6" fmla="*/ 0 w 4035853"/>
              <a:gd name="connsiteY6" fmla="*/ 2697096 h 2933700"/>
              <a:gd name="connsiteX7" fmla="*/ 0 w 4035853"/>
              <a:gd name="connsiteY7" fmla="*/ 0 h 2933700"/>
              <a:gd name="connsiteX0" fmla="*/ 0 w 4035853"/>
              <a:gd name="connsiteY0" fmla="*/ 0 h 2947646"/>
              <a:gd name="connsiteX1" fmla="*/ 4035853 w 4035853"/>
              <a:gd name="connsiteY1" fmla="*/ 0 h 2947646"/>
              <a:gd name="connsiteX2" fmla="*/ 4035853 w 4035853"/>
              <a:gd name="connsiteY2" fmla="*/ 2697096 h 2947646"/>
              <a:gd name="connsiteX3" fmla="*/ 431848 w 4035853"/>
              <a:gd name="connsiteY3" fmla="*/ 2696556 h 2947646"/>
              <a:gd name="connsiteX4" fmla="*/ 341259 w 4035853"/>
              <a:gd name="connsiteY4" fmla="*/ 2895599 h 2947646"/>
              <a:gd name="connsiteX5" fmla="*/ 302420 w 4035853"/>
              <a:gd name="connsiteY5" fmla="*/ 2933700 h 2947646"/>
              <a:gd name="connsiteX6" fmla="*/ 154811 w 4035853"/>
              <a:gd name="connsiteY6" fmla="*/ 2695594 h 2947646"/>
              <a:gd name="connsiteX7" fmla="*/ 0 w 4035853"/>
              <a:gd name="connsiteY7" fmla="*/ 2697096 h 2947646"/>
              <a:gd name="connsiteX8" fmla="*/ 0 w 4035853"/>
              <a:gd name="connsiteY8" fmla="*/ 0 h 2947646"/>
              <a:gd name="connsiteX0" fmla="*/ 0 w 4035853"/>
              <a:gd name="connsiteY0" fmla="*/ 0 h 2947646"/>
              <a:gd name="connsiteX1" fmla="*/ 4035853 w 4035853"/>
              <a:gd name="connsiteY1" fmla="*/ 0 h 2947646"/>
              <a:gd name="connsiteX2" fmla="*/ 4035853 w 4035853"/>
              <a:gd name="connsiteY2" fmla="*/ 2697096 h 2947646"/>
              <a:gd name="connsiteX3" fmla="*/ 431848 w 4035853"/>
              <a:gd name="connsiteY3" fmla="*/ 2696556 h 2947646"/>
              <a:gd name="connsiteX4" fmla="*/ 341259 w 4035853"/>
              <a:gd name="connsiteY4" fmla="*/ 2895599 h 2947646"/>
              <a:gd name="connsiteX5" fmla="*/ 302420 w 4035853"/>
              <a:gd name="connsiteY5" fmla="*/ 2933700 h 2947646"/>
              <a:gd name="connsiteX6" fmla="*/ 154811 w 4035853"/>
              <a:gd name="connsiteY6" fmla="*/ 2695594 h 2947646"/>
              <a:gd name="connsiteX7" fmla="*/ 0 w 4035853"/>
              <a:gd name="connsiteY7" fmla="*/ 2697096 h 2947646"/>
              <a:gd name="connsiteX8" fmla="*/ 0 w 4035853"/>
              <a:gd name="connsiteY8" fmla="*/ 0 h 2947646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7253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6068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33799"/>
              <a:gd name="connsiteX1" fmla="*/ 4035853 w 4035853"/>
              <a:gd name="connsiteY1" fmla="*/ 0 h 2933799"/>
              <a:gd name="connsiteX2" fmla="*/ 4035853 w 4035853"/>
              <a:gd name="connsiteY2" fmla="*/ 2697096 h 2933799"/>
              <a:gd name="connsiteX3" fmla="*/ 431848 w 4035853"/>
              <a:gd name="connsiteY3" fmla="*/ 2696556 h 2933799"/>
              <a:gd name="connsiteX4" fmla="*/ 341259 w 4035853"/>
              <a:gd name="connsiteY4" fmla="*/ 2895599 h 2933799"/>
              <a:gd name="connsiteX5" fmla="*/ 302420 w 4035853"/>
              <a:gd name="connsiteY5" fmla="*/ 2933700 h 2933799"/>
              <a:gd name="connsiteX6" fmla="*/ 260684 w 4035853"/>
              <a:gd name="connsiteY6" fmla="*/ 2893218 h 2933799"/>
              <a:gd name="connsiteX7" fmla="*/ 154811 w 4035853"/>
              <a:gd name="connsiteY7" fmla="*/ 2695594 h 2933799"/>
              <a:gd name="connsiteX8" fmla="*/ 0 w 4035853"/>
              <a:gd name="connsiteY8" fmla="*/ 2697096 h 2933799"/>
              <a:gd name="connsiteX9" fmla="*/ 0 w 4035853"/>
              <a:gd name="connsiteY9" fmla="*/ 0 h 2933799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4125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1325"/>
              <a:gd name="connsiteX1" fmla="*/ 4035853 w 4035853"/>
              <a:gd name="connsiteY1" fmla="*/ 0 h 2941325"/>
              <a:gd name="connsiteX2" fmla="*/ 4035853 w 4035853"/>
              <a:gd name="connsiteY2" fmla="*/ 2697096 h 2941325"/>
              <a:gd name="connsiteX3" fmla="*/ 431848 w 4035853"/>
              <a:gd name="connsiteY3" fmla="*/ 2696556 h 2941325"/>
              <a:gd name="connsiteX4" fmla="*/ 334149 w 4035853"/>
              <a:gd name="connsiteY4" fmla="*/ 2895599 h 2941325"/>
              <a:gd name="connsiteX5" fmla="*/ 295311 w 4035853"/>
              <a:gd name="connsiteY5" fmla="*/ 2940844 h 2941325"/>
              <a:gd name="connsiteX6" fmla="*/ 260684 w 4035853"/>
              <a:gd name="connsiteY6" fmla="*/ 2893218 h 2941325"/>
              <a:gd name="connsiteX7" fmla="*/ 154811 w 4035853"/>
              <a:gd name="connsiteY7" fmla="*/ 2695594 h 2941325"/>
              <a:gd name="connsiteX8" fmla="*/ 0 w 4035853"/>
              <a:gd name="connsiteY8" fmla="*/ 2697096 h 2941325"/>
              <a:gd name="connsiteX9" fmla="*/ 0 w 4035853"/>
              <a:gd name="connsiteY9" fmla="*/ 0 h 2941325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40861"/>
              <a:gd name="connsiteX1" fmla="*/ 4035853 w 4035853"/>
              <a:gd name="connsiteY1" fmla="*/ 0 h 2940861"/>
              <a:gd name="connsiteX2" fmla="*/ 4035853 w 4035853"/>
              <a:gd name="connsiteY2" fmla="*/ 2697096 h 2940861"/>
              <a:gd name="connsiteX3" fmla="*/ 431848 w 4035853"/>
              <a:gd name="connsiteY3" fmla="*/ 2696556 h 2940861"/>
              <a:gd name="connsiteX4" fmla="*/ 334149 w 4035853"/>
              <a:gd name="connsiteY4" fmla="*/ 2895599 h 2940861"/>
              <a:gd name="connsiteX5" fmla="*/ 295311 w 4035853"/>
              <a:gd name="connsiteY5" fmla="*/ 2940844 h 2940861"/>
              <a:gd name="connsiteX6" fmla="*/ 260684 w 4035853"/>
              <a:gd name="connsiteY6" fmla="*/ 2893218 h 2940861"/>
              <a:gd name="connsiteX7" fmla="*/ 154811 w 4035853"/>
              <a:gd name="connsiteY7" fmla="*/ 2695594 h 2940861"/>
              <a:gd name="connsiteX8" fmla="*/ 0 w 4035853"/>
              <a:gd name="connsiteY8" fmla="*/ 2697096 h 2940861"/>
              <a:gd name="connsiteX9" fmla="*/ 0 w 4035853"/>
              <a:gd name="connsiteY9" fmla="*/ 0 h 2940861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4811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29531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88"/>
              <a:gd name="connsiteX1" fmla="*/ 4035853 w 4035853"/>
              <a:gd name="connsiteY1" fmla="*/ 0 h 2938488"/>
              <a:gd name="connsiteX2" fmla="*/ 4035853 w 4035853"/>
              <a:gd name="connsiteY2" fmla="*/ 2697096 h 2938488"/>
              <a:gd name="connsiteX3" fmla="*/ 431848 w 4035853"/>
              <a:gd name="connsiteY3" fmla="*/ 2696556 h 2938488"/>
              <a:gd name="connsiteX4" fmla="*/ 334149 w 4035853"/>
              <a:gd name="connsiteY4" fmla="*/ 2895599 h 2938488"/>
              <a:gd name="connsiteX5" fmla="*/ 300051 w 4035853"/>
              <a:gd name="connsiteY5" fmla="*/ 2938463 h 2938488"/>
              <a:gd name="connsiteX6" fmla="*/ 260684 w 4035853"/>
              <a:gd name="connsiteY6" fmla="*/ 2893218 h 2938488"/>
              <a:gd name="connsiteX7" fmla="*/ 159550 w 4035853"/>
              <a:gd name="connsiteY7" fmla="*/ 2695594 h 2938488"/>
              <a:gd name="connsiteX8" fmla="*/ 0 w 4035853"/>
              <a:gd name="connsiteY8" fmla="*/ 2697096 h 2938488"/>
              <a:gd name="connsiteX9" fmla="*/ 0 w 4035853"/>
              <a:gd name="connsiteY9" fmla="*/ 0 h 2938488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38470"/>
              <a:gd name="connsiteX1" fmla="*/ 4035853 w 4035853"/>
              <a:gd name="connsiteY1" fmla="*/ 0 h 2938470"/>
              <a:gd name="connsiteX2" fmla="*/ 4035853 w 4035853"/>
              <a:gd name="connsiteY2" fmla="*/ 2697096 h 2938470"/>
              <a:gd name="connsiteX3" fmla="*/ 431848 w 4035853"/>
              <a:gd name="connsiteY3" fmla="*/ 2696556 h 2938470"/>
              <a:gd name="connsiteX4" fmla="*/ 334149 w 4035853"/>
              <a:gd name="connsiteY4" fmla="*/ 2895599 h 2938470"/>
              <a:gd name="connsiteX5" fmla="*/ 300051 w 4035853"/>
              <a:gd name="connsiteY5" fmla="*/ 2938463 h 2938470"/>
              <a:gd name="connsiteX6" fmla="*/ 260684 w 4035853"/>
              <a:gd name="connsiteY6" fmla="*/ 2893218 h 2938470"/>
              <a:gd name="connsiteX7" fmla="*/ 159550 w 4035853"/>
              <a:gd name="connsiteY7" fmla="*/ 2695594 h 2938470"/>
              <a:gd name="connsiteX8" fmla="*/ 0 w 4035853"/>
              <a:gd name="connsiteY8" fmla="*/ 2697096 h 2938470"/>
              <a:gd name="connsiteX9" fmla="*/ 0 w 4035853"/>
              <a:gd name="connsiteY9" fmla="*/ 0 h 2938470"/>
              <a:gd name="connsiteX0" fmla="*/ 0 w 4035853"/>
              <a:gd name="connsiteY0" fmla="*/ 0 h 2948969"/>
              <a:gd name="connsiteX1" fmla="*/ 4035853 w 4035853"/>
              <a:gd name="connsiteY1" fmla="*/ 0 h 2948969"/>
              <a:gd name="connsiteX2" fmla="*/ 4035853 w 4035853"/>
              <a:gd name="connsiteY2" fmla="*/ 2697096 h 2948969"/>
              <a:gd name="connsiteX3" fmla="*/ 431848 w 4035853"/>
              <a:gd name="connsiteY3" fmla="*/ 2696556 h 2948969"/>
              <a:gd name="connsiteX4" fmla="*/ 334149 w 4035853"/>
              <a:gd name="connsiteY4" fmla="*/ 2895599 h 2948969"/>
              <a:gd name="connsiteX5" fmla="*/ 300051 w 4035853"/>
              <a:gd name="connsiteY5" fmla="*/ 2938463 h 2948969"/>
              <a:gd name="connsiteX6" fmla="*/ 260684 w 4035853"/>
              <a:gd name="connsiteY6" fmla="*/ 2893218 h 2948969"/>
              <a:gd name="connsiteX7" fmla="*/ 159550 w 4035853"/>
              <a:gd name="connsiteY7" fmla="*/ 2695594 h 2948969"/>
              <a:gd name="connsiteX8" fmla="*/ 0 w 4035853"/>
              <a:gd name="connsiteY8" fmla="*/ 2697096 h 2948969"/>
              <a:gd name="connsiteX9" fmla="*/ 0 w 4035853"/>
              <a:gd name="connsiteY9" fmla="*/ 0 h 2948969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468"/>
              <a:gd name="connsiteX1" fmla="*/ 4035853 w 4035853"/>
              <a:gd name="connsiteY1" fmla="*/ 0 h 2938468"/>
              <a:gd name="connsiteX2" fmla="*/ 4035853 w 4035853"/>
              <a:gd name="connsiteY2" fmla="*/ 2697096 h 2938468"/>
              <a:gd name="connsiteX3" fmla="*/ 431848 w 4035853"/>
              <a:gd name="connsiteY3" fmla="*/ 2696556 h 2938468"/>
              <a:gd name="connsiteX4" fmla="*/ 334149 w 4035853"/>
              <a:gd name="connsiteY4" fmla="*/ 2895599 h 2938468"/>
              <a:gd name="connsiteX5" fmla="*/ 300051 w 4035853"/>
              <a:gd name="connsiteY5" fmla="*/ 2938463 h 2938468"/>
              <a:gd name="connsiteX6" fmla="*/ 260684 w 4035853"/>
              <a:gd name="connsiteY6" fmla="*/ 2893218 h 2938468"/>
              <a:gd name="connsiteX7" fmla="*/ 159550 w 4035853"/>
              <a:gd name="connsiteY7" fmla="*/ 2695594 h 2938468"/>
              <a:gd name="connsiteX8" fmla="*/ 0 w 4035853"/>
              <a:gd name="connsiteY8" fmla="*/ 2697096 h 2938468"/>
              <a:gd name="connsiteX9" fmla="*/ 0 w 4035853"/>
              <a:gd name="connsiteY9" fmla="*/ 0 h 2938468"/>
              <a:gd name="connsiteX0" fmla="*/ 0 w 4035853"/>
              <a:gd name="connsiteY0" fmla="*/ 0 h 2938602"/>
              <a:gd name="connsiteX1" fmla="*/ 4035853 w 4035853"/>
              <a:gd name="connsiteY1" fmla="*/ 0 h 2938602"/>
              <a:gd name="connsiteX2" fmla="*/ 4035853 w 4035853"/>
              <a:gd name="connsiteY2" fmla="*/ 2697096 h 2938602"/>
              <a:gd name="connsiteX3" fmla="*/ 431848 w 4035853"/>
              <a:gd name="connsiteY3" fmla="*/ 2696556 h 2938602"/>
              <a:gd name="connsiteX4" fmla="*/ 334149 w 4035853"/>
              <a:gd name="connsiteY4" fmla="*/ 2895599 h 2938602"/>
              <a:gd name="connsiteX5" fmla="*/ 300051 w 4035853"/>
              <a:gd name="connsiteY5" fmla="*/ 2938463 h 2938602"/>
              <a:gd name="connsiteX6" fmla="*/ 260684 w 4035853"/>
              <a:gd name="connsiteY6" fmla="*/ 2893218 h 2938602"/>
              <a:gd name="connsiteX7" fmla="*/ 159550 w 4035853"/>
              <a:gd name="connsiteY7" fmla="*/ 2695594 h 2938602"/>
              <a:gd name="connsiteX8" fmla="*/ 0 w 4035853"/>
              <a:gd name="connsiteY8" fmla="*/ 2697096 h 2938602"/>
              <a:gd name="connsiteX9" fmla="*/ 0 w 4035853"/>
              <a:gd name="connsiteY9" fmla="*/ 0 h 2938602"/>
              <a:gd name="connsiteX0" fmla="*/ 0 w 4063711"/>
              <a:gd name="connsiteY0" fmla="*/ 0 h 3787688"/>
              <a:gd name="connsiteX1" fmla="*/ 4063711 w 4063711"/>
              <a:gd name="connsiteY1" fmla="*/ 849086 h 3787688"/>
              <a:gd name="connsiteX2" fmla="*/ 4063711 w 4063711"/>
              <a:gd name="connsiteY2" fmla="*/ 3546182 h 3787688"/>
              <a:gd name="connsiteX3" fmla="*/ 459706 w 4063711"/>
              <a:gd name="connsiteY3" fmla="*/ 3545642 h 3787688"/>
              <a:gd name="connsiteX4" fmla="*/ 362007 w 4063711"/>
              <a:gd name="connsiteY4" fmla="*/ 3744685 h 3787688"/>
              <a:gd name="connsiteX5" fmla="*/ 327909 w 4063711"/>
              <a:gd name="connsiteY5" fmla="*/ 3787549 h 3787688"/>
              <a:gd name="connsiteX6" fmla="*/ 288542 w 4063711"/>
              <a:gd name="connsiteY6" fmla="*/ 3742304 h 3787688"/>
              <a:gd name="connsiteX7" fmla="*/ 187408 w 4063711"/>
              <a:gd name="connsiteY7" fmla="*/ 3544680 h 3787688"/>
              <a:gd name="connsiteX8" fmla="*/ 27858 w 4063711"/>
              <a:gd name="connsiteY8" fmla="*/ 3546182 h 3787688"/>
              <a:gd name="connsiteX9" fmla="*/ 0 w 4063711"/>
              <a:gd name="connsiteY9" fmla="*/ 0 h 3787688"/>
              <a:gd name="connsiteX0" fmla="*/ 0 w 4063711"/>
              <a:gd name="connsiteY0" fmla="*/ 0 h 3787688"/>
              <a:gd name="connsiteX1" fmla="*/ 4063711 w 4063711"/>
              <a:gd name="connsiteY1" fmla="*/ 37323 h 3787688"/>
              <a:gd name="connsiteX2" fmla="*/ 4063711 w 4063711"/>
              <a:gd name="connsiteY2" fmla="*/ 3546182 h 3787688"/>
              <a:gd name="connsiteX3" fmla="*/ 459706 w 4063711"/>
              <a:gd name="connsiteY3" fmla="*/ 3545642 h 3787688"/>
              <a:gd name="connsiteX4" fmla="*/ 362007 w 4063711"/>
              <a:gd name="connsiteY4" fmla="*/ 3744685 h 3787688"/>
              <a:gd name="connsiteX5" fmla="*/ 327909 w 4063711"/>
              <a:gd name="connsiteY5" fmla="*/ 3787549 h 3787688"/>
              <a:gd name="connsiteX6" fmla="*/ 288542 w 4063711"/>
              <a:gd name="connsiteY6" fmla="*/ 3742304 h 3787688"/>
              <a:gd name="connsiteX7" fmla="*/ 187408 w 4063711"/>
              <a:gd name="connsiteY7" fmla="*/ 3544680 h 3787688"/>
              <a:gd name="connsiteX8" fmla="*/ 27858 w 4063711"/>
              <a:gd name="connsiteY8" fmla="*/ 3546182 h 3787688"/>
              <a:gd name="connsiteX9" fmla="*/ 0 w 4063711"/>
              <a:gd name="connsiteY9" fmla="*/ 0 h 3787688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9285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4538 w 4045138"/>
              <a:gd name="connsiteY8" fmla="*/ 3518190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2165 w 4045138"/>
              <a:gd name="connsiteY8" fmla="*/ 3511047 h 3759696"/>
              <a:gd name="connsiteX9" fmla="*/ 0 w 4045138"/>
              <a:gd name="connsiteY9" fmla="*/ 0 h 3759696"/>
              <a:gd name="connsiteX0" fmla="*/ 0 w 4045138"/>
              <a:gd name="connsiteY0" fmla="*/ 0 h 3759696"/>
              <a:gd name="connsiteX1" fmla="*/ 4045138 w 4045138"/>
              <a:gd name="connsiteY1" fmla="*/ 9331 h 3759696"/>
              <a:gd name="connsiteX2" fmla="*/ 4045138 w 4045138"/>
              <a:gd name="connsiteY2" fmla="*/ 3518190 h 3759696"/>
              <a:gd name="connsiteX3" fmla="*/ 441133 w 4045138"/>
              <a:gd name="connsiteY3" fmla="*/ 3517650 h 3759696"/>
              <a:gd name="connsiteX4" fmla="*/ 343434 w 4045138"/>
              <a:gd name="connsiteY4" fmla="*/ 3716693 h 3759696"/>
              <a:gd name="connsiteX5" fmla="*/ 309336 w 4045138"/>
              <a:gd name="connsiteY5" fmla="*/ 3759557 h 3759696"/>
              <a:gd name="connsiteX6" fmla="*/ 269969 w 4045138"/>
              <a:gd name="connsiteY6" fmla="*/ 3714312 h 3759696"/>
              <a:gd name="connsiteX7" fmla="*/ 168835 w 4045138"/>
              <a:gd name="connsiteY7" fmla="*/ 3516688 h 3759696"/>
              <a:gd name="connsiteX8" fmla="*/ 2165 w 4045138"/>
              <a:gd name="connsiteY8" fmla="*/ 3515809 h 3759696"/>
              <a:gd name="connsiteX9" fmla="*/ 0 w 4045138"/>
              <a:gd name="connsiteY9" fmla="*/ 0 h 3759696"/>
              <a:gd name="connsiteX0" fmla="*/ 0 w 4047509"/>
              <a:gd name="connsiteY0" fmla="*/ 0 h 3759696"/>
              <a:gd name="connsiteX1" fmla="*/ 4047509 w 4047509"/>
              <a:gd name="connsiteY1" fmla="*/ 4569 h 3759696"/>
              <a:gd name="connsiteX2" fmla="*/ 4045138 w 4047509"/>
              <a:gd name="connsiteY2" fmla="*/ 3518190 h 3759696"/>
              <a:gd name="connsiteX3" fmla="*/ 441133 w 4047509"/>
              <a:gd name="connsiteY3" fmla="*/ 3517650 h 3759696"/>
              <a:gd name="connsiteX4" fmla="*/ 343434 w 4047509"/>
              <a:gd name="connsiteY4" fmla="*/ 3716693 h 3759696"/>
              <a:gd name="connsiteX5" fmla="*/ 309336 w 4047509"/>
              <a:gd name="connsiteY5" fmla="*/ 3759557 h 3759696"/>
              <a:gd name="connsiteX6" fmla="*/ 269969 w 4047509"/>
              <a:gd name="connsiteY6" fmla="*/ 3714312 h 3759696"/>
              <a:gd name="connsiteX7" fmla="*/ 168835 w 4047509"/>
              <a:gd name="connsiteY7" fmla="*/ 3516688 h 3759696"/>
              <a:gd name="connsiteX8" fmla="*/ 2165 w 4047509"/>
              <a:gd name="connsiteY8" fmla="*/ 3515809 h 3759696"/>
              <a:gd name="connsiteX9" fmla="*/ 0 w 4047509"/>
              <a:gd name="connsiteY9" fmla="*/ 0 h 3759696"/>
              <a:gd name="connsiteX0" fmla="*/ 0 w 4047509"/>
              <a:gd name="connsiteY0" fmla="*/ 0 h 3759696"/>
              <a:gd name="connsiteX1" fmla="*/ 4047509 w 4047509"/>
              <a:gd name="connsiteY1" fmla="*/ 2188 h 3759696"/>
              <a:gd name="connsiteX2" fmla="*/ 4045138 w 4047509"/>
              <a:gd name="connsiteY2" fmla="*/ 3518190 h 3759696"/>
              <a:gd name="connsiteX3" fmla="*/ 441133 w 4047509"/>
              <a:gd name="connsiteY3" fmla="*/ 3517650 h 3759696"/>
              <a:gd name="connsiteX4" fmla="*/ 343434 w 4047509"/>
              <a:gd name="connsiteY4" fmla="*/ 3716693 h 3759696"/>
              <a:gd name="connsiteX5" fmla="*/ 309336 w 4047509"/>
              <a:gd name="connsiteY5" fmla="*/ 3759557 h 3759696"/>
              <a:gd name="connsiteX6" fmla="*/ 269969 w 4047509"/>
              <a:gd name="connsiteY6" fmla="*/ 3714312 h 3759696"/>
              <a:gd name="connsiteX7" fmla="*/ 168835 w 4047509"/>
              <a:gd name="connsiteY7" fmla="*/ 3516688 h 3759696"/>
              <a:gd name="connsiteX8" fmla="*/ 2165 w 4047509"/>
              <a:gd name="connsiteY8" fmla="*/ 3515809 h 3759696"/>
              <a:gd name="connsiteX9" fmla="*/ 0 w 4047509"/>
              <a:gd name="connsiteY9" fmla="*/ 0 h 375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7509" h="3759696">
                <a:moveTo>
                  <a:pt x="0" y="0"/>
                </a:moveTo>
                <a:lnTo>
                  <a:pt x="4047509" y="2188"/>
                </a:lnTo>
                <a:cubicBezTo>
                  <a:pt x="4046719" y="1173395"/>
                  <a:pt x="4045928" y="2346983"/>
                  <a:pt x="4045138" y="3518190"/>
                </a:cubicBezTo>
                <a:lnTo>
                  <a:pt x="441133" y="3517650"/>
                </a:lnTo>
                <a:cubicBezTo>
                  <a:pt x="407164" y="3591215"/>
                  <a:pt x="353155" y="3696220"/>
                  <a:pt x="343434" y="3716693"/>
                </a:cubicBezTo>
                <a:cubicBezTo>
                  <a:pt x="333713" y="3737166"/>
                  <a:pt x="331059" y="3757573"/>
                  <a:pt x="309336" y="3759557"/>
                </a:cubicBezTo>
                <a:cubicBezTo>
                  <a:pt x="287613" y="3761541"/>
                  <a:pt x="285091" y="3742090"/>
                  <a:pt x="269969" y="3714312"/>
                </a:cubicBezTo>
                <a:cubicBezTo>
                  <a:pt x="254847" y="3686534"/>
                  <a:pt x="195297" y="3573188"/>
                  <a:pt x="168835" y="3516688"/>
                </a:cubicBezTo>
                <a:lnTo>
                  <a:pt x="2165" y="3515809"/>
                </a:lnTo>
                <a:cubicBezTo>
                  <a:pt x="652" y="2343079"/>
                  <a:pt x="1513" y="1172730"/>
                  <a:pt x="0" y="0"/>
                </a:cubicBezTo>
                <a:close/>
              </a:path>
            </a:pathLst>
          </a:custGeom>
        </p:spPr>
        <p:txBody>
          <a:bodyPr anchor="ctr" anchorCtr="1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69900" y="3105835"/>
            <a:ext cx="29289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none" baseline="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306372" y="617955"/>
            <a:ext cx="2006867" cy="876369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2797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extLst mod="1">
    <p:ext uri="{DCECCB84-F9BA-43D5-87BE-67443E8EF086}">
      <p15:sldGuideLst xmlns:p15="http://schemas.microsoft.com/office/powerpoint/2012/main" xmlns="">
        <p15:guide id="1" pos="4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761455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61713"/>
            <a:ext cx="8229599" cy="4496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7919867" y="6350476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9" y="6551759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2" y="6544227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6" r:id="rId8"/>
    <p:sldLayoutId id="2147483684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l" defTabSz="342891" rtl="0" eaLnBrk="1" latinLnBrk="0" hangingPunct="1">
        <a:lnSpc>
          <a:spcPct val="85000"/>
        </a:lnSpc>
        <a:spcBef>
          <a:spcPct val="0"/>
        </a:spcBef>
        <a:buNone/>
        <a:defRPr lang="en-US" sz="2400" b="1" i="0" kern="1200" cap="none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0182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1769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96" indent="-228594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59" indent="-230182" algn="l" defTabSz="342891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104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orient="horz" pos="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9788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+mj-lt"/>
              </a:rPr>
              <a:t>Preterm Birth Prediction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069050" y="5404555"/>
            <a:ext cx="2300111" cy="677333"/>
          </a:xfrm>
          <a:prstGeom prst="rect">
            <a:avLst/>
          </a:prstGeom>
        </p:spPr>
        <p:txBody>
          <a:bodyPr/>
          <a:lstStyle>
            <a:lvl1pPr marL="230182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1769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228594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77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59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smtClean="0"/>
              <a:t>Chaojie Zhang</a:t>
            </a:r>
            <a:endParaRPr kumimoji="1"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47551" y="3953417"/>
            <a:ext cx="387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www.synapse.org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pretermbirth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7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8" y="771493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Feature Selection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457198" y="1452914"/>
            <a:ext cx="8229600" cy="858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Apply </a:t>
            </a:r>
            <a:r>
              <a:rPr lang="en-US" altLang="zh-CN" sz="2000" dirty="0"/>
              <a:t>recursive feature elimination method to select the best genes for prediction.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11400"/>
            <a:ext cx="8648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8" y="771493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Feature Selection in KNN</a:t>
            </a:r>
            <a:endParaRPr kumimoji="1" lang="zh-CN" altLang="en-US" dirty="0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457198" y="4496161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New Feature Selection </a:t>
            </a:r>
            <a:r>
              <a:rPr kumimoji="1" lang="en-US" altLang="zh-CN" dirty="0" smtClean="0"/>
              <a:t>Algorithm in KNN</a:t>
            </a:r>
            <a:endParaRPr kumimoji="1" lang="en-US" altLang="zh-CN" dirty="0"/>
          </a:p>
        </p:txBody>
      </p:sp>
      <p:sp>
        <p:nvSpPr>
          <p:cNvPr id="10" name="内容占位符 2"/>
          <p:cNvSpPr>
            <a:spLocks noGrp="1"/>
          </p:cNvSpPr>
          <p:nvPr>
            <p:ph sz="quarter" idx="10"/>
          </p:nvPr>
        </p:nvSpPr>
        <p:spPr>
          <a:xfrm>
            <a:off x="457202" y="5008914"/>
            <a:ext cx="8381998" cy="7441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Randomly choose the features each time, then repeat multiple times to get the best features</a:t>
            </a:r>
            <a:r>
              <a:rPr lang="en-US" altLang="zh-CN" sz="2000" dirty="0" smtClean="0"/>
              <a:t>. </a:t>
            </a:r>
            <a:r>
              <a:rPr lang="en-US" altLang="zh-CN" sz="2000" dirty="0" smtClean="0"/>
              <a:t>But it takes a very long time to run.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7300"/>
            <a:ext cx="6553200" cy="20193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2" y="3599214"/>
            <a:ext cx="8381998" cy="744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2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1769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228594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77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59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 smtClean="0"/>
              <a:t>The feature selection methods fail to give a better prediction.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85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8" y="614527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Resampling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457198" y="1135414"/>
            <a:ext cx="8229600" cy="7441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Random Forest and Support Vector Machine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give very low True Positive Rate in previous prediction</a:t>
            </a:r>
            <a:r>
              <a:rPr lang="en-US" altLang="zh-CN" sz="2000" dirty="0" smtClean="0"/>
              <a:t>. </a:t>
            </a:r>
            <a:r>
              <a:rPr lang="en-US" altLang="zh-CN" sz="2000" dirty="0" smtClean="0"/>
              <a:t>Resampling can help increase the </a:t>
            </a:r>
            <a:r>
              <a:rPr lang="en-US" altLang="zh-CN" sz="2000" dirty="0"/>
              <a:t>True Positive </a:t>
            </a:r>
            <a:r>
              <a:rPr lang="en-US" altLang="zh-CN" sz="2000" dirty="0" smtClean="0"/>
              <a:t>Rate.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222500"/>
            <a:ext cx="6692900" cy="1397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11438" y="3644900"/>
            <a:ext cx="196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Original sampling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78138" y="5816600"/>
            <a:ext cx="140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Resampling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381500"/>
            <a:ext cx="660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42114" y="2349499"/>
            <a:ext cx="3913717" cy="1206500"/>
          </a:xfrm>
        </p:spPr>
        <p:txBody>
          <a:bodyPr/>
          <a:lstStyle/>
          <a:p>
            <a:r>
              <a:rPr lang="en-US" altLang="zh-CN" sz="5400" dirty="0" smtClean="0"/>
              <a:t>Thank you!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95290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3452" y="906814"/>
            <a:ext cx="8229599" cy="636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training dataset includes microarray data for 2 or more samples from 196 women (435 samples total) in two different platforms.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9571" y="457561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7619" y="3654753"/>
            <a:ext cx="816586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GA</a:t>
            </a:r>
            <a:r>
              <a:rPr lang="en-US" altLang="zh-CN" sz="1600" dirty="0"/>
              <a:t>: gestational age as determined by the last menstrual period and or ultrasound; 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Platform</a:t>
            </a:r>
            <a:r>
              <a:rPr lang="en-US" altLang="zh-CN" sz="1600" dirty="0" smtClean="0"/>
              <a:t>: gene expression platform used to generate the cell files.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9" y="1549401"/>
            <a:ext cx="6411089" cy="2105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6167"/>
            <a:ext cx="9144000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8" y="771493"/>
            <a:ext cx="8229600" cy="313932"/>
          </a:xfrm>
        </p:spPr>
        <p:txBody>
          <a:bodyPr/>
          <a:lstStyle/>
          <a:p>
            <a:r>
              <a:rPr kumimoji="1" lang="en-US" altLang="zh-CN" dirty="0"/>
              <a:t>Data Normalization and GA </a:t>
            </a:r>
            <a:r>
              <a:rPr kumimoji="1" lang="en-US" altLang="zh-CN" dirty="0" smtClean="0"/>
              <a:t>Effect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57198" y="1287815"/>
            <a:ext cx="4775202" cy="4012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Package in R: </a:t>
            </a:r>
            <a:r>
              <a:rPr lang="en-US" altLang="zh-CN" sz="2000" dirty="0" err="1" smtClean="0"/>
              <a:t>preprocessCore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limma</a:t>
            </a:r>
            <a:endParaRPr lang="en-US" altLang="zh-CN" sz="2000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457198" y="1895018"/>
            <a:ext cx="8229600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Methods Applied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377282"/>
            <a:ext cx="8128000" cy="2677318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2" y="5237514"/>
            <a:ext cx="8229596" cy="1023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2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1769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228594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77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59" indent="-230182" algn="l" defTabSz="34289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Use all genes for prediction.</a:t>
            </a:r>
          </a:p>
          <a:p>
            <a:r>
              <a:rPr lang="en-US" altLang="zh-CN" sz="2000" dirty="0"/>
              <a:t>Randomly split the data into two groups, 80% training set and 20% test set. Repeat </a:t>
            </a:r>
            <a:r>
              <a:rPr lang="en-US" altLang="zh-CN" sz="2000" dirty="0" smtClean="0"/>
              <a:t>8 </a:t>
            </a:r>
            <a:r>
              <a:rPr lang="en-US" altLang="zh-CN" sz="2000" dirty="0"/>
              <a:t>times to get the prediction accuracy.</a:t>
            </a:r>
            <a:endParaRPr lang="en-US" altLang="zh-CN" sz="2000" dirty="0" smtClean="0"/>
          </a:p>
          <a:p>
            <a:pPr marL="0" indent="0">
              <a:buFont typeface="Arial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08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911568" y="3450435"/>
            <a:ext cx="130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GA</a:t>
            </a:r>
            <a:r>
              <a:rPr kumimoji="1" lang="en-US" altLang="zh-CN" dirty="0"/>
              <a:t>=</a:t>
            </a:r>
            <a:r>
              <a:rPr kumimoji="1" lang="en-US" altLang="zh-CN" dirty="0" smtClean="0"/>
              <a:t>19~20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25" y="1195869"/>
            <a:ext cx="2885018" cy="2243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3" y="1183229"/>
            <a:ext cx="2909616" cy="22576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06714" y="3450435"/>
            <a:ext cx="90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GA=19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755" y="1195869"/>
            <a:ext cx="2856532" cy="220058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80219" y="3450435"/>
            <a:ext cx="130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GA</a:t>
            </a:r>
            <a:r>
              <a:rPr kumimoji="1" lang="en-US" altLang="zh-CN" dirty="0"/>
              <a:t>=</a:t>
            </a:r>
            <a:r>
              <a:rPr kumimoji="1" lang="en-US" altLang="zh-CN" dirty="0" smtClean="0"/>
              <a:t>19~23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70" y="3842094"/>
            <a:ext cx="6718298" cy="23224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89510" y="4808550"/>
            <a:ext cx="99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GA</a:t>
            </a:r>
            <a:endParaRPr lang="zh-CN" altLang="en-US" dirty="0"/>
          </a:p>
        </p:txBody>
      </p:sp>
      <p:sp>
        <p:nvSpPr>
          <p:cNvPr id="14" name="标题 3"/>
          <p:cNvSpPr>
            <a:spLocks noGrp="1"/>
          </p:cNvSpPr>
          <p:nvPr>
            <p:ph type="title"/>
          </p:nvPr>
        </p:nvSpPr>
        <p:spPr>
          <a:xfrm>
            <a:off x="457198" y="614527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GA </a:t>
            </a:r>
            <a:r>
              <a:rPr kumimoji="1" lang="en-US" altLang="zh-CN" dirty="0"/>
              <a:t>Effect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4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8" y="771493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GA </a:t>
            </a:r>
            <a:r>
              <a:rPr kumimoji="1" lang="en-US" altLang="zh-CN" dirty="0"/>
              <a:t>Effect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0"/>
          </p:nvPr>
        </p:nvSpPr>
        <p:spPr>
          <a:xfrm>
            <a:off x="457198" y="1389414"/>
            <a:ext cx="8356602" cy="1277586"/>
          </a:xfrm>
        </p:spPr>
        <p:txBody>
          <a:bodyPr/>
          <a:lstStyle/>
          <a:p>
            <a:r>
              <a:rPr lang="en-US" altLang="zh-CN" sz="2000" dirty="0" smtClean="0"/>
              <a:t>Select genes with high t-test score in different gestational age.</a:t>
            </a:r>
          </a:p>
          <a:p>
            <a:r>
              <a:rPr lang="en-US" altLang="zh-CN" sz="2000" dirty="0"/>
              <a:t>There are samples from same person in different gestational </a:t>
            </a:r>
            <a:r>
              <a:rPr lang="en-US" altLang="zh-CN" sz="2000" dirty="0" smtClean="0"/>
              <a:t>age, these information can be used to see the GA effect of different samples.</a:t>
            </a:r>
            <a:endParaRPr lang="en-US" altLang="zh-CN" sz="2000" dirty="0"/>
          </a:p>
        </p:txBody>
      </p:sp>
      <p:pic>
        <p:nvPicPr>
          <p:cNvPr id="7" name="图片 6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667000"/>
            <a:ext cx="4102100" cy="3673122"/>
          </a:xfrm>
          <a:prstGeom prst="rect">
            <a:avLst/>
          </a:prstGeom>
        </p:spPr>
      </p:pic>
      <p:pic>
        <p:nvPicPr>
          <p:cNvPr id="8" name="图片 7" descr="download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21" y="2667000"/>
            <a:ext cx="4036075" cy="37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4000" y="446978"/>
            <a:ext cx="8229600" cy="313932"/>
          </a:xfrm>
        </p:spPr>
        <p:txBody>
          <a:bodyPr/>
          <a:lstStyle/>
          <a:p>
            <a:r>
              <a:rPr lang="en-US" altLang="zh-CN" dirty="0" smtClean="0"/>
              <a:t>Correlation </a:t>
            </a:r>
            <a:r>
              <a:rPr lang="en-US" altLang="zh-CN" dirty="0" err="1" smtClean="0"/>
              <a:t>Maxtrix</a:t>
            </a:r>
            <a:endParaRPr lang="en-US" altLang="zh-CN" dirty="0"/>
          </a:p>
        </p:txBody>
      </p:sp>
      <p:pic>
        <p:nvPicPr>
          <p:cNvPr id="5" name="图片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21" y="570410"/>
            <a:ext cx="6247679" cy="5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4000" y="290012"/>
            <a:ext cx="8229600" cy="313932"/>
          </a:xfrm>
        </p:spPr>
        <p:txBody>
          <a:bodyPr/>
          <a:lstStyle/>
          <a:p>
            <a:r>
              <a:rPr lang="en-US" altLang="zh-CN" dirty="0" smtClean="0"/>
              <a:t>Confusion </a:t>
            </a:r>
            <a:r>
              <a:rPr lang="en-US" altLang="zh-CN" dirty="0" err="1" smtClean="0"/>
              <a:t>Maxtrix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11921" y="2992510"/>
            <a:ext cx="77716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FF"/>
                </a:solidFill>
              </a:rPr>
              <a:t>K</a:t>
            </a:r>
            <a:r>
              <a:rPr lang="en-US" altLang="zh-CN" sz="1400" dirty="0">
                <a:solidFill>
                  <a:srgbClr val="0000FF"/>
                </a:solidFill>
              </a:rPr>
              <a:t>-nearest </a:t>
            </a:r>
            <a:r>
              <a:rPr lang="en-US" altLang="zh-CN" sz="1400" dirty="0" smtClean="0">
                <a:solidFill>
                  <a:srgbClr val="0000FF"/>
                </a:solidFill>
              </a:rPr>
              <a:t>Neighbors		    		</a:t>
            </a:r>
            <a:r>
              <a:rPr lang="zh-CN" altLang="zh-CN" sz="1400" dirty="0" smtClean="0">
                <a:solidFill>
                  <a:srgbClr val="0000FF"/>
                </a:solidFill>
              </a:rPr>
              <a:t>R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andom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zh-CN" altLang="zh-CN" sz="1400" dirty="0" smtClean="0">
                <a:solidFill>
                  <a:srgbClr val="0000FF"/>
                </a:solidFill>
              </a:rPr>
              <a:t>F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orest</a:t>
            </a:r>
            <a:r>
              <a:rPr lang="en-US" altLang="zh-CN" sz="1400" dirty="0" smtClean="0">
                <a:solidFill>
                  <a:srgbClr val="0000FF"/>
                </a:solidFill>
              </a:rPr>
              <a:t>				   	 </a:t>
            </a:r>
            <a:r>
              <a:rPr lang="zh-CN" altLang="zh-CN" sz="1400" dirty="0" smtClean="0">
                <a:solidFill>
                  <a:srgbClr val="0000FF"/>
                </a:solidFill>
              </a:rPr>
              <a:t>N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aive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zh-CN" altLang="zh-CN" sz="1400" dirty="0">
                <a:solidFill>
                  <a:srgbClr val="0000FF"/>
                </a:solidFill>
              </a:rPr>
              <a:t>B</a:t>
            </a:r>
            <a:r>
              <a:rPr lang="en-US" altLang="zh-CN" sz="1400" dirty="0">
                <a:solidFill>
                  <a:srgbClr val="0000FF"/>
                </a:solidFill>
              </a:rPr>
              <a:t>ayes</a:t>
            </a:r>
          </a:p>
        </p:txBody>
      </p:sp>
      <p:sp>
        <p:nvSpPr>
          <p:cNvPr id="16" name="矩形 15"/>
          <p:cNvSpPr/>
          <p:nvPr/>
        </p:nvSpPr>
        <p:spPr>
          <a:xfrm>
            <a:off x="711921" y="5671170"/>
            <a:ext cx="8000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FF"/>
                </a:solidFill>
              </a:rPr>
              <a:t>S</a:t>
            </a:r>
            <a:r>
              <a:rPr lang="en-US" altLang="zh-CN" sz="1400" dirty="0" err="1">
                <a:solidFill>
                  <a:srgbClr val="0000FF"/>
                </a:solidFill>
              </a:rPr>
              <a:t>upport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zh-CN" altLang="zh-CN" sz="1400" dirty="0">
                <a:solidFill>
                  <a:srgbClr val="0000FF"/>
                </a:solidFill>
              </a:rPr>
              <a:t>V</a:t>
            </a:r>
            <a:r>
              <a:rPr lang="en-US" altLang="zh-CN" sz="1400" dirty="0" err="1">
                <a:solidFill>
                  <a:srgbClr val="0000FF"/>
                </a:solidFill>
              </a:rPr>
              <a:t>ector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zh-CN" altLang="zh-CN" sz="1400" dirty="0" smtClean="0">
                <a:solidFill>
                  <a:srgbClr val="0000FF"/>
                </a:solidFill>
              </a:rPr>
              <a:t>M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achine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		</a:t>
            </a:r>
            <a:r>
              <a:rPr lang="en-US" altLang="zh-CN" sz="1400" dirty="0" smtClean="0">
                <a:solidFill>
                  <a:srgbClr val="0000FF"/>
                </a:solidFill>
              </a:rPr>
              <a:t>	</a:t>
            </a:r>
            <a:r>
              <a:rPr lang="zh-CN" altLang="zh-CN" sz="1400" dirty="0" smtClean="0">
                <a:solidFill>
                  <a:srgbClr val="0000FF"/>
                </a:solidFill>
              </a:rPr>
              <a:t>L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ogistic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zh-CN" altLang="zh-CN" sz="1400" dirty="0" smtClean="0">
                <a:solidFill>
                  <a:srgbClr val="0000FF"/>
                </a:solidFill>
              </a:rPr>
              <a:t>R</a:t>
            </a:r>
            <a:r>
              <a:rPr lang="en-US" altLang="zh-CN" sz="1400" dirty="0" smtClean="0">
                <a:solidFill>
                  <a:srgbClr val="0000FF"/>
                </a:solidFill>
              </a:rPr>
              <a:t>egression 	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</a:rPr>
              <a:t>      </a:t>
            </a:r>
            <a:r>
              <a:rPr lang="zh-CN" altLang="zh-CN" sz="1400" dirty="0" smtClean="0">
                <a:solidFill>
                  <a:srgbClr val="0000FF"/>
                </a:solidFill>
              </a:rPr>
              <a:t>L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inear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zh-CN" altLang="zh-CN" sz="1400" dirty="0">
                <a:solidFill>
                  <a:srgbClr val="0000FF"/>
                </a:solidFill>
              </a:rPr>
              <a:t>D</a:t>
            </a:r>
            <a:r>
              <a:rPr lang="en-US" altLang="zh-CN" sz="1400" dirty="0" err="1">
                <a:solidFill>
                  <a:srgbClr val="0000FF"/>
                </a:solidFill>
              </a:rPr>
              <a:t>iscriminant</a:t>
            </a:r>
            <a:r>
              <a:rPr lang="en-US" altLang="zh-CN" sz="1400" dirty="0">
                <a:solidFill>
                  <a:srgbClr val="0000FF"/>
                </a:solidFill>
              </a:rPr>
              <a:t> </a:t>
            </a:r>
            <a:r>
              <a:rPr lang="zh-CN" altLang="zh-CN" sz="1400" dirty="0">
                <a:solidFill>
                  <a:srgbClr val="0000FF"/>
                </a:solidFill>
              </a:rPr>
              <a:t>A</a:t>
            </a:r>
            <a:r>
              <a:rPr lang="en-US" altLang="zh-CN" sz="1400" dirty="0" err="1">
                <a:solidFill>
                  <a:srgbClr val="0000FF"/>
                </a:solidFill>
              </a:rPr>
              <a:t>nalysis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pic>
        <p:nvPicPr>
          <p:cNvPr id="9" name="图片 8" descr="download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12800"/>
            <a:ext cx="2603274" cy="2286000"/>
          </a:xfrm>
          <a:prstGeom prst="rect">
            <a:avLst/>
          </a:prstGeom>
        </p:spPr>
      </p:pic>
      <p:pic>
        <p:nvPicPr>
          <p:cNvPr id="10" name="图片 9" descr="download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812800"/>
            <a:ext cx="2603274" cy="2286000"/>
          </a:xfrm>
          <a:prstGeom prst="rect">
            <a:avLst/>
          </a:prstGeom>
        </p:spPr>
      </p:pic>
      <p:pic>
        <p:nvPicPr>
          <p:cNvPr id="11" name="图片 10" descr="download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812800"/>
            <a:ext cx="2603274" cy="2286000"/>
          </a:xfrm>
          <a:prstGeom prst="rect">
            <a:avLst/>
          </a:prstGeom>
        </p:spPr>
      </p:pic>
      <p:pic>
        <p:nvPicPr>
          <p:cNvPr id="12" name="图片 11" descr="download (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300287"/>
            <a:ext cx="2603274" cy="2286000"/>
          </a:xfrm>
          <a:prstGeom prst="rect">
            <a:avLst/>
          </a:prstGeom>
        </p:spPr>
      </p:pic>
      <p:pic>
        <p:nvPicPr>
          <p:cNvPr id="14" name="图片 13" descr="download (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3300287"/>
            <a:ext cx="2603274" cy="2286000"/>
          </a:xfrm>
          <a:prstGeom prst="rect">
            <a:avLst/>
          </a:prstGeom>
        </p:spPr>
      </p:pic>
      <p:pic>
        <p:nvPicPr>
          <p:cNvPr id="18" name="图片 17" descr="download (6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3300287"/>
            <a:ext cx="26032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296" y="1740622"/>
            <a:ext cx="2273302" cy="313932"/>
          </a:xfrm>
        </p:spPr>
        <p:txBody>
          <a:bodyPr/>
          <a:lstStyle/>
          <a:p>
            <a:r>
              <a:rPr kumimoji="1" lang="en-US" altLang="zh-CN" dirty="0" smtClean="0"/>
              <a:t>With GA </a:t>
            </a:r>
            <a:r>
              <a:rPr kumimoji="1" lang="en-US" altLang="zh-CN" dirty="0"/>
              <a:t>Effect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15896" y="4546961"/>
            <a:ext cx="2273302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34289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No GA Effect 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58" y="469900"/>
            <a:ext cx="6688742" cy="276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58" y="3530600"/>
            <a:ext cx="6647801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2" y="453182"/>
            <a:ext cx="8229600" cy="313932"/>
          </a:xfrm>
        </p:spPr>
        <p:txBody>
          <a:bodyPr/>
          <a:lstStyle/>
          <a:p>
            <a:r>
              <a:rPr kumimoji="1" lang="en-US" altLang="zh-CN" dirty="0" smtClean="0"/>
              <a:t>Feature Selection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0"/>
          </p:nvPr>
        </p:nvSpPr>
        <p:spPr>
          <a:xfrm>
            <a:off x="457198" y="790042"/>
            <a:ext cx="8229600" cy="6831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Preliminary selection:  select features of high t-test score in different </a:t>
            </a:r>
            <a:r>
              <a:rPr lang="en-US" altLang="zh-CN" sz="2000" dirty="0" smtClean="0"/>
              <a:t>GA, about </a:t>
            </a:r>
            <a:r>
              <a:rPr lang="en-US" altLang="zh-CN" sz="2000" dirty="0"/>
              <a:t>300 genes are </a:t>
            </a:r>
            <a:r>
              <a:rPr lang="en-US" altLang="zh-CN" sz="2000" dirty="0" smtClean="0"/>
              <a:t>selected from 30000 genes.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711921" y="2431534"/>
            <a:ext cx="114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All genes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4736" y="4666734"/>
            <a:ext cx="182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S</a:t>
            </a:r>
            <a:r>
              <a:rPr lang="en-US" altLang="zh-CN" dirty="0" smtClean="0"/>
              <a:t>elected genes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3199"/>
            <a:ext cx="5486400" cy="2269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13619"/>
            <a:ext cx="5486400" cy="22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NYULH_Theme3_WhiteCoverWhiteInterior_4x3">
  <a:themeElements>
    <a:clrScheme name="NYU Langone Muted Office Colors">
      <a:dk1>
        <a:srgbClr val="53565A"/>
      </a:dk1>
      <a:lt1>
        <a:srgbClr val="FFFFFF"/>
      </a:lt1>
      <a:dk2>
        <a:srgbClr val="580F8B"/>
      </a:dk2>
      <a:lt2>
        <a:srgbClr val="D9D9D6"/>
      </a:lt2>
      <a:accent1>
        <a:srgbClr val="580F8B"/>
      </a:accent1>
      <a:accent2>
        <a:srgbClr val="BD9B60"/>
      </a:accent2>
      <a:accent3>
        <a:srgbClr val="007398"/>
      </a:accent3>
      <a:accent4>
        <a:srgbClr val="E8927C"/>
      </a:accent4>
      <a:accent5>
        <a:srgbClr val="006C5B"/>
      </a:accent5>
      <a:accent6>
        <a:srgbClr val="688197"/>
      </a:accent6>
      <a:hlink>
        <a:srgbClr val="0000FF"/>
      </a:hlink>
      <a:folHlink>
        <a:srgbClr val="00EBFF"/>
      </a:folHlink>
    </a:clrScheme>
    <a:fontScheme name="NYU Langone Offic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72" id="{E77A070A-EEF6-A743-BA51-4ADBDB4CA929}" vid="{24206948-4BA2-4140-8692-3D25E557F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NYULH_Theme3_WhiteCoverWhiteInterior_4x3.potx</Template>
  <TotalTime>159207</TotalTime>
  <Words>322</Words>
  <Application>Microsoft Macintosh PowerPoint</Application>
  <PresentationFormat>全屏显示(4:3)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NYULH_Theme3_WhiteCoverWhiteInterior_4x3</vt:lpstr>
      <vt:lpstr>PowerPoint 演示文稿</vt:lpstr>
      <vt:lpstr>Data</vt:lpstr>
      <vt:lpstr>Data Normalization and GA Effect</vt:lpstr>
      <vt:lpstr>GA Effect </vt:lpstr>
      <vt:lpstr>GA Effect </vt:lpstr>
      <vt:lpstr>Correlation Maxtrix</vt:lpstr>
      <vt:lpstr>Confusion Maxtrix</vt:lpstr>
      <vt:lpstr>With GA Effect </vt:lpstr>
      <vt:lpstr>Feature Selection</vt:lpstr>
      <vt:lpstr>Feature Selection</vt:lpstr>
      <vt:lpstr>Feature Selection in KNN</vt:lpstr>
      <vt:lpstr>Resampling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Area</dc:title>
  <dc:creator>Melissa Levy</dc:creator>
  <cp:lastModifiedBy>Chaojie Zhang</cp:lastModifiedBy>
  <cp:revision>1132</cp:revision>
  <dcterms:created xsi:type="dcterms:W3CDTF">2017-07-06T16:49:50Z</dcterms:created>
  <dcterms:modified xsi:type="dcterms:W3CDTF">2019-12-23T03:53:23Z</dcterms:modified>
</cp:coreProperties>
</file>