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6.png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svg"/><Relationship Id="rId1" Type="http://schemas.openxmlformats.org/officeDocument/2006/relationships/image" Target="../media/image10.png"/><Relationship Id="rId6" Type="http://schemas.openxmlformats.org/officeDocument/2006/relationships/image" Target="../media/image24.svg"/><Relationship Id="rId5" Type="http://schemas.openxmlformats.org/officeDocument/2006/relationships/image" Target="../media/image12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6.png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svg"/><Relationship Id="rId1" Type="http://schemas.openxmlformats.org/officeDocument/2006/relationships/image" Target="../media/image10.png"/><Relationship Id="rId6" Type="http://schemas.openxmlformats.org/officeDocument/2006/relationships/image" Target="../media/image24.svg"/><Relationship Id="rId5" Type="http://schemas.openxmlformats.org/officeDocument/2006/relationships/image" Target="../media/image12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37FF0-19E7-4DAD-8EA3-294E305DBA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C0558D9-DBA4-4087-8B42-FD3BA06257DC}">
      <dgm:prSet/>
      <dgm:spPr/>
      <dgm:t>
        <a:bodyPr/>
        <a:lstStyle/>
        <a:p>
          <a:r>
            <a:rPr lang="en-US"/>
            <a:t>“Bulk” biological data contains mixtures of numerous cell types.</a:t>
          </a:r>
        </a:p>
      </dgm:t>
    </dgm:pt>
    <dgm:pt modelId="{7C666B5A-DA74-45BE-931F-CF7123E75DD7}" type="parTrans" cxnId="{55A72252-79E1-49C1-8E90-77B40D491A24}">
      <dgm:prSet/>
      <dgm:spPr/>
      <dgm:t>
        <a:bodyPr/>
        <a:lstStyle/>
        <a:p>
          <a:endParaRPr lang="en-US"/>
        </a:p>
      </dgm:t>
    </dgm:pt>
    <dgm:pt modelId="{CD9CF906-83AA-431C-8C3D-C0A3B034B607}" type="sibTrans" cxnId="{55A72252-79E1-49C1-8E90-77B40D491A24}">
      <dgm:prSet/>
      <dgm:spPr/>
      <dgm:t>
        <a:bodyPr/>
        <a:lstStyle/>
        <a:p>
          <a:endParaRPr lang="en-US"/>
        </a:p>
      </dgm:t>
    </dgm:pt>
    <dgm:pt modelId="{51697BCD-FA78-4458-B160-5F884F7D78DB}">
      <dgm:prSet/>
      <dgm:spPr/>
      <dgm:t>
        <a:bodyPr/>
        <a:lstStyle/>
        <a:p>
          <a:r>
            <a:rPr lang="en-US" dirty="0"/>
            <a:t>Modern sequencing and expression analysis techniques are capable of single cell resolution.</a:t>
          </a:r>
        </a:p>
      </dgm:t>
    </dgm:pt>
    <dgm:pt modelId="{24363A71-F366-4A12-9913-6E8DDCA7D832}" type="parTrans" cxnId="{49E6D4DB-7091-4FBD-969C-07879A8048DC}">
      <dgm:prSet/>
      <dgm:spPr/>
      <dgm:t>
        <a:bodyPr/>
        <a:lstStyle/>
        <a:p>
          <a:endParaRPr lang="en-US"/>
        </a:p>
      </dgm:t>
    </dgm:pt>
    <dgm:pt modelId="{1E6C1DBC-3B17-44BC-AD40-772B11E42413}" type="sibTrans" cxnId="{49E6D4DB-7091-4FBD-969C-07879A8048DC}">
      <dgm:prSet/>
      <dgm:spPr/>
      <dgm:t>
        <a:bodyPr/>
        <a:lstStyle/>
        <a:p>
          <a:endParaRPr lang="en-US"/>
        </a:p>
      </dgm:t>
    </dgm:pt>
    <dgm:pt modelId="{4A48B3A3-AC86-49FA-BAB3-C765C6E2160C}">
      <dgm:prSet/>
      <dgm:spPr/>
      <dgm:t>
        <a:bodyPr/>
        <a:lstStyle/>
        <a:p>
          <a:r>
            <a:rPr lang="en-US"/>
            <a:t>Differential gene expression across cell types confounds usefulness of conclusions reached with bulk data.</a:t>
          </a:r>
        </a:p>
      </dgm:t>
    </dgm:pt>
    <dgm:pt modelId="{25B1B8D7-A595-4A15-A4BB-8530C3CC72E3}" type="parTrans" cxnId="{A721C3ED-B6FF-4C3B-AF65-A528C8139584}">
      <dgm:prSet/>
      <dgm:spPr/>
      <dgm:t>
        <a:bodyPr/>
        <a:lstStyle/>
        <a:p>
          <a:endParaRPr lang="en-US"/>
        </a:p>
      </dgm:t>
    </dgm:pt>
    <dgm:pt modelId="{7BBC9F1A-E84B-4C45-9609-00586733A893}" type="sibTrans" cxnId="{A721C3ED-B6FF-4C3B-AF65-A528C8139584}">
      <dgm:prSet/>
      <dgm:spPr/>
      <dgm:t>
        <a:bodyPr/>
        <a:lstStyle/>
        <a:p>
          <a:endParaRPr lang="en-US"/>
        </a:p>
      </dgm:t>
    </dgm:pt>
    <dgm:pt modelId="{5767E3F2-73EF-457E-AF2A-2774FF1BC9FF}">
      <dgm:prSet/>
      <dgm:spPr/>
      <dgm:t>
        <a:bodyPr/>
        <a:lstStyle/>
        <a:p>
          <a:r>
            <a:rPr lang="en-US"/>
            <a:t>Mountains of data remain convoluted within that bulk data</a:t>
          </a:r>
        </a:p>
      </dgm:t>
    </dgm:pt>
    <dgm:pt modelId="{9F619F96-75EA-47DF-A9D9-689EC75D9E9F}" type="parTrans" cxnId="{35BEE2B7-5503-47D3-96B8-6E662A64F56A}">
      <dgm:prSet/>
      <dgm:spPr/>
      <dgm:t>
        <a:bodyPr/>
        <a:lstStyle/>
        <a:p>
          <a:endParaRPr lang="en-US"/>
        </a:p>
      </dgm:t>
    </dgm:pt>
    <dgm:pt modelId="{657C11F5-6C12-4385-A6E5-46CA58D382A2}" type="sibTrans" cxnId="{35BEE2B7-5503-47D3-96B8-6E662A64F56A}">
      <dgm:prSet/>
      <dgm:spPr/>
      <dgm:t>
        <a:bodyPr/>
        <a:lstStyle/>
        <a:p>
          <a:endParaRPr lang="en-US"/>
        </a:p>
      </dgm:t>
    </dgm:pt>
    <dgm:pt modelId="{97354527-6AD9-4C02-B7A1-6C094262CE15}" type="pres">
      <dgm:prSet presAssocID="{E1B37FF0-19E7-4DAD-8EA3-294E305DBA5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A3280E-EE04-4015-89DA-67123B76BF6A}" type="pres">
      <dgm:prSet presAssocID="{DC0558D9-DBA4-4087-8B42-FD3BA06257DC}" presName="compNode" presStyleCnt="0"/>
      <dgm:spPr/>
    </dgm:pt>
    <dgm:pt modelId="{FB6ED88E-4C97-499D-B838-A305B3D0E624}" type="pres">
      <dgm:prSet presAssocID="{DC0558D9-DBA4-4087-8B42-FD3BA06257DC}" presName="bgRect" presStyleLbl="bgShp" presStyleIdx="0" presStyleCnt="4"/>
      <dgm:spPr/>
    </dgm:pt>
    <dgm:pt modelId="{30F1C665-B930-4111-9EBE-9BE23DB6D1D7}" type="pres">
      <dgm:prSet presAssocID="{DC0558D9-DBA4-4087-8B42-FD3BA06257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 Tower"/>
        </a:ext>
      </dgm:extLst>
    </dgm:pt>
    <dgm:pt modelId="{8C9D7F0A-9339-4D8B-B6EC-E0D5E24ACC14}" type="pres">
      <dgm:prSet presAssocID="{DC0558D9-DBA4-4087-8B42-FD3BA06257DC}" presName="spaceRect" presStyleCnt="0"/>
      <dgm:spPr/>
    </dgm:pt>
    <dgm:pt modelId="{9852D80A-FAE7-471F-A034-5BE7958AE0F6}" type="pres">
      <dgm:prSet presAssocID="{DC0558D9-DBA4-4087-8B42-FD3BA06257DC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5F44080-4E6F-4DD1-8A9D-DE34AC46993D}" type="pres">
      <dgm:prSet presAssocID="{CD9CF906-83AA-431C-8C3D-C0A3B034B607}" presName="sibTrans" presStyleCnt="0"/>
      <dgm:spPr/>
    </dgm:pt>
    <dgm:pt modelId="{C6E83C6F-CDBE-41B0-B204-46EA22CEE5DD}" type="pres">
      <dgm:prSet presAssocID="{51697BCD-FA78-4458-B160-5F884F7D78DB}" presName="compNode" presStyleCnt="0"/>
      <dgm:spPr/>
    </dgm:pt>
    <dgm:pt modelId="{3E2C4D16-6ED2-45A9-8F26-651F4B468320}" type="pres">
      <dgm:prSet presAssocID="{51697BCD-FA78-4458-B160-5F884F7D78DB}" presName="bgRect" presStyleLbl="bgShp" presStyleIdx="1" presStyleCnt="4"/>
      <dgm:spPr/>
    </dgm:pt>
    <dgm:pt modelId="{6846F7D0-69AF-41F7-B85E-F97A57FF6D23}" type="pres">
      <dgm:prSet presAssocID="{51697BCD-FA78-4458-B160-5F884F7D78DB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C"/>
        </a:ext>
      </dgm:extLst>
    </dgm:pt>
    <dgm:pt modelId="{AB90A01B-0B8C-4D15-A4F3-6A039E30986E}" type="pres">
      <dgm:prSet presAssocID="{51697BCD-FA78-4458-B160-5F884F7D78DB}" presName="spaceRect" presStyleCnt="0"/>
      <dgm:spPr/>
    </dgm:pt>
    <dgm:pt modelId="{0D82B935-787D-45EA-8719-310F237E327F}" type="pres">
      <dgm:prSet presAssocID="{51697BCD-FA78-4458-B160-5F884F7D78DB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5919B0E-672A-4049-99E1-E827FB1738E7}" type="pres">
      <dgm:prSet presAssocID="{1E6C1DBC-3B17-44BC-AD40-772B11E42413}" presName="sibTrans" presStyleCnt="0"/>
      <dgm:spPr/>
    </dgm:pt>
    <dgm:pt modelId="{217DB4FC-4025-4C3A-A87A-7F8852CE3272}" type="pres">
      <dgm:prSet presAssocID="{4A48B3A3-AC86-49FA-BAB3-C765C6E2160C}" presName="compNode" presStyleCnt="0"/>
      <dgm:spPr/>
    </dgm:pt>
    <dgm:pt modelId="{146FA9FF-D2ED-41A6-B1C2-A4C1319E8AE8}" type="pres">
      <dgm:prSet presAssocID="{4A48B3A3-AC86-49FA-BAB3-C765C6E2160C}" presName="bgRect" presStyleLbl="bgShp" presStyleIdx="2" presStyleCnt="4"/>
      <dgm:spPr/>
    </dgm:pt>
    <dgm:pt modelId="{188A7CF3-61E6-41A4-A9AE-E470B9A1E2E2}" type="pres">
      <dgm:prSet presAssocID="{4A48B3A3-AC86-49FA-BAB3-C765C6E216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82BED750-26C2-407F-84B7-B7D423430E7F}" type="pres">
      <dgm:prSet presAssocID="{4A48B3A3-AC86-49FA-BAB3-C765C6E2160C}" presName="spaceRect" presStyleCnt="0"/>
      <dgm:spPr/>
    </dgm:pt>
    <dgm:pt modelId="{4C42EADA-CB5E-4131-98D6-ACAEF615807D}" type="pres">
      <dgm:prSet presAssocID="{4A48B3A3-AC86-49FA-BAB3-C765C6E2160C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8BE6841-8FFB-40AC-9408-52D51F366DC6}" type="pres">
      <dgm:prSet presAssocID="{7BBC9F1A-E84B-4C45-9609-00586733A893}" presName="sibTrans" presStyleCnt="0"/>
      <dgm:spPr/>
    </dgm:pt>
    <dgm:pt modelId="{428A5972-114F-473A-8C10-7306EE9EB6FC}" type="pres">
      <dgm:prSet presAssocID="{5767E3F2-73EF-457E-AF2A-2774FF1BC9FF}" presName="compNode" presStyleCnt="0"/>
      <dgm:spPr/>
    </dgm:pt>
    <dgm:pt modelId="{8CDCCC61-C5B4-4516-B0D2-CA7A3077576C}" type="pres">
      <dgm:prSet presAssocID="{5767E3F2-73EF-457E-AF2A-2774FF1BC9FF}" presName="bgRect" presStyleLbl="bgShp" presStyleIdx="3" presStyleCnt="4"/>
      <dgm:spPr/>
    </dgm:pt>
    <dgm:pt modelId="{AFCAD8B7-2B9F-47FD-BE49-8405CDB773A0}" type="pres">
      <dgm:prSet presAssocID="{5767E3F2-73EF-457E-AF2A-2774FF1BC9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ki Resorts"/>
        </a:ext>
      </dgm:extLst>
    </dgm:pt>
    <dgm:pt modelId="{28DE7D17-5F0D-4937-907E-B635A91E2F23}" type="pres">
      <dgm:prSet presAssocID="{5767E3F2-73EF-457E-AF2A-2774FF1BC9FF}" presName="spaceRect" presStyleCnt="0"/>
      <dgm:spPr/>
    </dgm:pt>
    <dgm:pt modelId="{F5983C61-B89D-4EDD-8E39-5AC80F1BA89D}" type="pres">
      <dgm:prSet presAssocID="{5767E3F2-73EF-457E-AF2A-2774FF1BC9FF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A7F8DAE-4B04-4522-B73E-FD4513469B63}" type="presOf" srcId="{5767E3F2-73EF-457E-AF2A-2774FF1BC9FF}" destId="{F5983C61-B89D-4EDD-8E39-5AC80F1BA89D}" srcOrd="0" destOrd="0" presId="urn:microsoft.com/office/officeart/2018/2/layout/IconVerticalSolidList"/>
    <dgm:cxn modelId="{4AF3B056-9D5B-47DB-BD21-50F015D4CF3A}" type="presOf" srcId="{51697BCD-FA78-4458-B160-5F884F7D78DB}" destId="{0D82B935-787D-45EA-8719-310F237E327F}" srcOrd="0" destOrd="0" presId="urn:microsoft.com/office/officeart/2018/2/layout/IconVerticalSolidList"/>
    <dgm:cxn modelId="{29E3C528-9468-48BD-880A-EB0772E3CB4B}" type="presOf" srcId="{DC0558D9-DBA4-4087-8B42-FD3BA06257DC}" destId="{9852D80A-FAE7-471F-A034-5BE7958AE0F6}" srcOrd="0" destOrd="0" presId="urn:microsoft.com/office/officeart/2018/2/layout/IconVerticalSolidList"/>
    <dgm:cxn modelId="{DE5C558F-CF6E-4635-B7E4-981B7362C5F1}" type="presOf" srcId="{4A48B3A3-AC86-49FA-BAB3-C765C6E2160C}" destId="{4C42EADA-CB5E-4131-98D6-ACAEF615807D}" srcOrd="0" destOrd="0" presId="urn:microsoft.com/office/officeart/2018/2/layout/IconVerticalSolidList"/>
    <dgm:cxn modelId="{7D85F6E0-F323-4D3D-AF89-74F19F0FBEB0}" type="presOf" srcId="{E1B37FF0-19E7-4DAD-8EA3-294E305DBA5F}" destId="{97354527-6AD9-4C02-B7A1-6C094262CE15}" srcOrd="0" destOrd="0" presId="urn:microsoft.com/office/officeart/2018/2/layout/IconVerticalSolidList"/>
    <dgm:cxn modelId="{35BEE2B7-5503-47D3-96B8-6E662A64F56A}" srcId="{E1B37FF0-19E7-4DAD-8EA3-294E305DBA5F}" destId="{5767E3F2-73EF-457E-AF2A-2774FF1BC9FF}" srcOrd="3" destOrd="0" parTransId="{9F619F96-75EA-47DF-A9D9-689EC75D9E9F}" sibTransId="{657C11F5-6C12-4385-A6E5-46CA58D382A2}"/>
    <dgm:cxn modelId="{49E6D4DB-7091-4FBD-969C-07879A8048DC}" srcId="{E1B37FF0-19E7-4DAD-8EA3-294E305DBA5F}" destId="{51697BCD-FA78-4458-B160-5F884F7D78DB}" srcOrd="1" destOrd="0" parTransId="{24363A71-F366-4A12-9913-6E8DDCA7D832}" sibTransId="{1E6C1DBC-3B17-44BC-AD40-772B11E42413}"/>
    <dgm:cxn modelId="{A721C3ED-B6FF-4C3B-AF65-A528C8139584}" srcId="{E1B37FF0-19E7-4DAD-8EA3-294E305DBA5F}" destId="{4A48B3A3-AC86-49FA-BAB3-C765C6E2160C}" srcOrd="2" destOrd="0" parTransId="{25B1B8D7-A595-4A15-A4BB-8530C3CC72E3}" sibTransId="{7BBC9F1A-E84B-4C45-9609-00586733A893}"/>
    <dgm:cxn modelId="{55A72252-79E1-49C1-8E90-77B40D491A24}" srcId="{E1B37FF0-19E7-4DAD-8EA3-294E305DBA5F}" destId="{DC0558D9-DBA4-4087-8B42-FD3BA06257DC}" srcOrd="0" destOrd="0" parTransId="{7C666B5A-DA74-45BE-931F-CF7123E75DD7}" sibTransId="{CD9CF906-83AA-431C-8C3D-C0A3B034B607}"/>
    <dgm:cxn modelId="{82FCBFDA-D5D2-4FBD-A1F8-9E1F12AFEE89}" type="presParOf" srcId="{97354527-6AD9-4C02-B7A1-6C094262CE15}" destId="{E2A3280E-EE04-4015-89DA-67123B76BF6A}" srcOrd="0" destOrd="0" presId="urn:microsoft.com/office/officeart/2018/2/layout/IconVerticalSolidList"/>
    <dgm:cxn modelId="{9107B496-21CE-497D-9FC9-EA5F40653F3D}" type="presParOf" srcId="{E2A3280E-EE04-4015-89DA-67123B76BF6A}" destId="{FB6ED88E-4C97-499D-B838-A305B3D0E624}" srcOrd="0" destOrd="0" presId="urn:microsoft.com/office/officeart/2018/2/layout/IconVerticalSolidList"/>
    <dgm:cxn modelId="{368F2EE8-E97F-415D-B19C-C59BC21D27EB}" type="presParOf" srcId="{E2A3280E-EE04-4015-89DA-67123B76BF6A}" destId="{30F1C665-B930-4111-9EBE-9BE23DB6D1D7}" srcOrd="1" destOrd="0" presId="urn:microsoft.com/office/officeart/2018/2/layout/IconVerticalSolidList"/>
    <dgm:cxn modelId="{C34AAB41-5B6C-4830-9FEA-EC7175286DB8}" type="presParOf" srcId="{E2A3280E-EE04-4015-89DA-67123B76BF6A}" destId="{8C9D7F0A-9339-4D8B-B6EC-E0D5E24ACC14}" srcOrd="2" destOrd="0" presId="urn:microsoft.com/office/officeart/2018/2/layout/IconVerticalSolidList"/>
    <dgm:cxn modelId="{394E4922-98C7-41C2-B1AB-AD5F06D39979}" type="presParOf" srcId="{E2A3280E-EE04-4015-89DA-67123B76BF6A}" destId="{9852D80A-FAE7-471F-A034-5BE7958AE0F6}" srcOrd="3" destOrd="0" presId="urn:microsoft.com/office/officeart/2018/2/layout/IconVerticalSolidList"/>
    <dgm:cxn modelId="{F5809C40-4F2B-4413-B881-01988DC1294E}" type="presParOf" srcId="{97354527-6AD9-4C02-B7A1-6C094262CE15}" destId="{55F44080-4E6F-4DD1-8A9D-DE34AC46993D}" srcOrd="1" destOrd="0" presId="urn:microsoft.com/office/officeart/2018/2/layout/IconVerticalSolidList"/>
    <dgm:cxn modelId="{EEC7B7E7-2A48-4734-83C2-84190181EB3E}" type="presParOf" srcId="{97354527-6AD9-4C02-B7A1-6C094262CE15}" destId="{C6E83C6F-CDBE-41B0-B204-46EA22CEE5DD}" srcOrd="2" destOrd="0" presId="urn:microsoft.com/office/officeart/2018/2/layout/IconVerticalSolidList"/>
    <dgm:cxn modelId="{3F948FDA-44D4-4442-A5AB-4C4F32A0270B}" type="presParOf" srcId="{C6E83C6F-CDBE-41B0-B204-46EA22CEE5DD}" destId="{3E2C4D16-6ED2-45A9-8F26-651F4B468320}" srcOrd="0" destOrd="0" presId="urn:microsoft.com/office/officeart/2018/2/layout/IconVerticalSolidList"/>
    <dgm:cxn modelId="{69862DF5-327D-448E-ADA3-33C2D0601BBD}" type="presParOf" srcId="{C6E83C6F-CDBE-41B0-B204-46EA22CEE5DD}" destId="{6846F7D0-69AF-41F7-B85E-F97A57FF6D23}" srcOrd="1" destOrd="0" presId="urn:microsoft.com/office/officeart/2018/2/layout/IconVerticalSolidList"/>
    <dgm:cxn modelId="{89F80310-4253-4458-9D44-5D031969C3FE}" type="presParOf" srcId="{C6E83C6F-CDBE-41B0-B204-46EA22CEE5DD}" destId="{AB90A01B-0B8C-4D15-A4F3-6A039E30986E}" srcOrd="2" destOrd="0" presId="urn:microsoft.com/office/officeart/2018/2/layout/IconVerticalSolidList"/>
    <dgm:cxn modelId="{187E06DE-DA4B-4A30-8A33-0C39F0743B2D}" type="presParOf" srcId="{C6E83C6F-CDBE-41B0-B204-46EA22CEE5DD}" destId="{0D82B935-787D-45EA-8719-310F237E327F}" srcOrd="3" destOrd="0" presId="urn:microsoft.com/office/officeart/2018/2/layout/IconVerticalSolidList"/>
    <dgm:cxn modelId="{47212429-61E0-492F-8F4C-A141FCF74342}" type="presParOf" srcId="{97354527-6AD9-4C02-B7A1-6C094262CE15}" destId="{C5919B0E-672A-4049-99E1-E827FB1738E7}" srcOrd="3" destOrd="0" presId="urn:microsoft.com/office/officeart/2018/2/layout/IconVerticalSolidList"/>
    <dgm:cxn modelId="{B05D7144-84E6-4B00-9CF2-FE039EAC3DCD}" type="presParOf" srcId="{97354527-6AD9-4C02-B7A1-6C094262CE15}" destId="{217DB4FC-4025-4C3A-A87A-7F8852CE3272}" srcOrd="4" destOrd="0" presId="urn:microsoft.com/office/officeart/2018/2/layout/IconVerticalSolidList"/>
    <dgm:cxn modelId="{5323DBD4-EF39-4493-93C5-E770470EA3B4}" type="presParOf" srcId="{217DB4FC-4025-4C3A-A87A-7F8852CE3272}" destId="{146FA9FF-D2ED-41A6-B1C2-A4C1319E8AE8}" srcOrd="0" destOrd="0" presId="urn:microsoft.com/office/officeart/2018/2/layout/IconVerticalSolidList"/>
    <dgm:cxn modelId="{D1C435B1-E864-447B-9649-9B549515AED5}" type="presParOf" srcId="{217DB4FC-4025-4C3A-A87A-7F8852CE3272}" destId="{188A7CF3-61E6-41A4-A9AE-E470B9A1E2E2}" srcOrd="1" destOrd="0" presId="urn:microsoft.com/office/officeart/2018/2/layout/IconVerticalSolidList"/>
    <dgm:cxn modelId="{EEDDCF67-941B-4620-B444-BD8D41D598B6}" type="presParOf" srcId="{217DB4FC-4025-4C3A-A87A-7F8852CE3272}" destId="{82BED750-26C2-407F-84B7-B7D423430E7F}" srcOrd="2" destOrd="0" presId="urn:microsoft.com/office/officeart/2018/2/layout/IconVerticalSolidList"/>
    <dgm:cxn modelId="{92088A1A-07EF-41A8-9A9E-BE9B12D595E8}" type="presParOf" srcId="{217DB4FC-4025-4C3A-A87A-7F8852CE3272}" destId="{4C42EADA-CB5E-4131-98D6-ACAEF615807D}" srcOrd="3" destOrd="0" presId="urn:microsoft.com/office/officeart/2018/2/layout/IconVerticalSolidList"/>
    <dgm:cxn modelId="{A29DA2F7-130D-44BE-A413-49B315AA0435}" type="presParOf" srcId="{97354527-6AD9-4C02-B7A1-6C094262CE15}" destId="{78BE6841-8FFB-40AC-9408-52D51F366DC6}" srcOrd="5" destOrd="0" presId="urn:microsoft.com/office/officeart/2018/2/layout/IconVerticalSolidList"/>
    <dgm:cxn modelId="{3D21DCA8-DEC2-4F1F-826E-2B2CFE843DDC}" type="presParOf" srcId="{97354527-6AD9-4C02-B7A1-6C094262CE15}" destId="{428A5972-114F-473A-8C10-7306EE9EB6FC}" srcOrd="6" destOrd="0" presId="urn:microsoft.com/office/officeart/2018/2/layout/IconVerticalSolidList"/>
    <dgm:cxn modelId="{1FDF0296-BF18-48FC-84F5-ED62BDDD3115}" type="presParOf" srcId="{428A5972-114F-473A-8C10-7306EE9EB6FC}" destId="{8CDCCC61-C5B4-4516-B0D2-CA7A3077576C}" srcOrd="0" destOrd="0" presId="urn:microsoft.com/office/officeart/2018/2/layout/IconVerticalSolidList"/>
    <dgm:cxn modelId="{E7DAB354-A3A2-4F24-A42C-083C257683F1}" type="presParOf" srcId="{428A5972-114F-473A-8C10-7306EE9EB6FC}" destId="{AFCAD8B7-2B9F-47FD-BE49-8405CDB773A0}" srcOrd="1" destOrd="0" presId="urn:microsoft.com/office/officeart/2018/2/layout/IconVerticalSolidList"/>
    <dgm:cxn modelId="{82DAF110-145A-4AB0-8E35-BACB7838B155}" type="presParOf" srcId="{428A5972-114F-473A-8C10-7306EE9EB6FC}" destId="{28DE7D17-5F0D-4937-907E-B635A91E2F23}" srcOrd="2" destOrd="0" presId="urn:microsoft.com/office/officeart/2018/2/layout/IconVerticalSolidList"/>
    <dgm:cxn modelId="{AC93EA06-9FBB-432D-81A3-1FD83C1114F8}" type="presParOf" srcId="{428A5972-114F-473A-8C10-7306EE9EB6FC}" destId="{F5983C61-B89D-4EDD-8E39-5AC80F1BA8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5D66D-3B1A-49D3-A870-C79E1F85C2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7E162D-0E65-4DFD-A99A-D649A2579DB8}">
      <dgm:prSet/>
      <dgm:spPr/>
      <dgm:t>
        <a:bodyPr/>
        <a:lstStyle/>
        <a:p>
          <a:r>
            <a:rPr lang="en-US" dirty="0"/>
            <a:t>Use a machine learning approach to automatically classify different coarse grain cell types.</a:t>
          </a:r>
        </a:p>
      </dgm:t>
    </dgm:pt>
    <dgm:pt modelId="{38CEBBAB-AB15-4C71-A62B-874ADFD1507E}" type="parTrans" cxnId="{65268A4F-5908-4D33-A895-30361720E7A0}">
      <dgm:prSet/>
      <dgm:spPr/>
      <dgm:t>
        <a:bodyPr/>
        <a:lstStyle/>
        <a:p>
          <a:endParaRPr lang="en-US"/>
        </a:p>
      </dgm:t>
    </dgm:pt>
    <dgm:pt modelId="{54D97C8D-D816-4DEB-8253-08C4B629B32E}" type="sibTrans" cxnId="{65268A4F-5908-4D33-A895-30361720E7A0}">
      <dgm:prSet/>
      <dgm:spPr/>
      <dgm:t>
        <a:bodyPr/>
        <a:lstStyle/>
        <a:p>
          <a:endParaRPr lang="en-US"/>
        </a:p>
      </dgm:t>
    </dgm:pt>
    <dgm:pt modelId="{01700739-1046-44FF-867F-6843462B8C66}">
      <dgm:prSet/>
      <dgm:spPr/>
      <dgm:t>
        <a:bodyPr/>
        <a:lstStyle/>
        <a:p>
          <a:r>
            <a:rPr lang="en-US" dirty="0"/>
            <a:t>Extracting a clear image from convoluted data requires a deconvolution approach</a:t>
          </a:r>
        </a:p>
      </dgm:t>
    </dgm:pt>
    <dgm:pt modelId="{78A708CF-2D6A-4DFB-A4F0-4096DED3DA19}" type="parTrans" cxnId="{F1D64329-F6F5-4026-B5B9-86A9FCCD6292}">
      <dgm:prSet/>
      <dgm:spPr/>
      <dgm:t>
        <a:bodyPr/>
        <a:lstStyle/>
        <a:p>
          <a:endParaRPr lang="en-US"/>
        </a:p>
      </dgm:t>
    </dgm:pt>
    <dgm:pt modelId="{8F870302-7C38-4434-9BFC-710E8AA6AA28}" type="sibTrans" cxnId="{F1D64329-F6F5-4026-B5B9-86A9FCCD6292}">
      <dgm:prSet/>
      <dgm:spPr/>
      <dgm:t>
        <a:bodyPr/>
        <a:lstStyle/>
        <a:p>
          <a:endParaRPr lang="en-US"/>
        </a:p>
      </dgm:t>
    </dgm:pt>
    <dgm:pt modelId="{5F1F20C0-874C-4D3E-8F4B-C9794518C60E}">
      <dgm:prSet/>
      <dgm:spPr/>
      <dgm:t>
        <a:bodyPr/>
        <a:lstStyle/>
        <a:p>
          <a:r>
            <a:rPr lang="en-US" dirty="0"/>
            <a:t>Robust deconvolution models already exist for images</a:t>
          </a:r>
        </a:p>
      </dgm:t>
    </dgm:pt>
    <dgm:pt modelId="{9E90D9CE-034F-487D-9440-B1715CD96567}" type="parTrans" cxnId="{379EFA12-6A3B-4F69-985F-632CC685C037}">
      <dgm:prSet/>
      <dgm:spPr/>
      <dgm:t>
        <a:bodyPr/>
        <a:lstStyle/>
        <a:p>
          <a:endParaRPr lang="en-US"/>
        </a:p>
      </dgm:t>
    </dgm:pt>
    <dgm:pt modelId="{3DD08220-70E0-47DA-9605-47C0FA0191D3}" type="sibTrans" cxnId="{379EFA12-6A3B-4F69-985F-632CC685C037}">
      <dgm:prSet/>
      <dgm:spPr/>
      <dgm:t>
        <a:bodyPr/>
        <a:lstStyle/>
        <a:p>
          <a:endParaRPr lang="en-US"/>
        </a:p>
      </dgm:t>
    </dgm:pt>
    <dgm:pt modelId="{9705805C-F414-4C4B-933B-CFCBDE5D01E3}">
      <dgm:prSet/>
      <dgm:spPr/>
      <dgm:t>
        <a:bodyPr/>
        <a:lstStyle/>
        <a:p>
          <a:r>
            <a:rPr lang="en-US"/>
            <a:t>The DREAM challenge specified 8 cell types to be labeled</a:t>
          </a:r>
        </a:p>
      </dgm:t>
    </dgm:pt>
    <dgm:pt modelId="{39F69F6A-AF6A-44A4-BD4A-86E4C00418DD}" type="parTrans" cxnId="{4236A879-228C-4DBD-AAD0-8CCB496BEC23}">
      <dgm:prSet/>
      <dgm:spPr/>
      <dgm:t>
        <a:bodyPr/>
        <a:lstStyle/>
        <a:p>
          <a:endParaRPr lang="en-US"/>
        </a:p>
      </dgm:t>
    </dgm:pt>
    <dgm:pt modelId="{3690F38D-B276-45F5-8AA1-A56F534B7D76}" type="sibTrans" cxnId="{4236A879-228C-4DBD-AAD0-8CCB496BEC23}">
      <dgm:prSet/>
      <dgm:spPr/>
      <dgm:t>
        <a:bodyPr/>
        <a:lstStyle/>
        <a:p>
          <a:endParaRPr lang="en-US"/>
        </a:p>
      </dgm:t>
    </dgm:pt>
    <dgm:pt modelId="{0D98EC98-663D-420D-9306-BEBE98E56D8B}" type="pres">
      <dgm:prSet presAssocID="{5925D66D-3B1A-49D3-A870-C79E1F85C25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BA53A2-58E1-4510-8ED4-C9295D04D102}" type="pres">
      <dgm:prSet presAssocID="{AA7E162D-0E65-4DFD-A99A-D649A2579DB8}" presName="compNode" presStyleCnt="0"/>
      <dgm:spPr/>
    </dgm:pt>
    <dgm:pt modelId="{DBBAFB6D-C3B5-4F2E-9E67-44A752328B4D}" type="pres">
      <dgm:prSet presAssocID="{AA7E162D-0E65-4DFD-A99A-D649A2579DB8}" presName="bgRect" presStyleLbl="bgShp" presStyleIdx="0" presStyleCnt="4"/>
      <dgm:spPr/>
    </dgm:pt>
    <dgm:pt modelId="{2A6F8852-6B83-4C64-8959-0AC95B2FABDF}" type="pres">
      <dgm:prSet presAssocID="{AA7E162D-0E65-4DFD-A99A-D649A2579D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EB0AAC-8299-47D8-B6B3-7299F66DC7C9}" type="pres">
      <dgm:prSet presAssocID="{AA7E162D-0E65-4DFD-A99A-D649A2579DB8}" presName="spaceRect" presStyleCnt="0"/>
      <dgm:spPr/>
    </dgm:pt>
    <dgm:pt modelId="{7207A698-44E4-4DE9-BE90-58610BD77752}" type="pres">
      <dgm:prSet presAssocID="{AA7E162D-0E65-4DFD-A99A-D649A2579DB8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3E5D6D2-A0F0-4356-8574-864AEFFCECFD}" type="pres">
      <dgm:prSet presAssocID="{54D97C8D-D816-4DEB-8253-08C4B629B32E}" presName="sibTrans" presStyleCnt="0"/>
      <dgm:spPr/>
    </dgm:pt>
    <dgm:pt modelId="{8E89D155-FA4B-440C-AF98-CD62CEBDB6A0}" type="pres">
      <dgm:prSet presAssocID="{01700739-1046-44FF-867F-6843462B8C66}" presName="compNode" presStyleCnt="0"/>
      <dgm:spPr/>
    </dgm:pt>
    <dgm:pt modelId="{E5785877-8B36-4BA4-BF2D-B3198B4EE823}" type="pres">
      <dgm:prSet presAssocID="{01700739-1046-44FF-867F-6843462B8C66}" presName="bgRect" presStyleLbl="bgShp" presStyleIdx="1" presStyleCnt="4"/>
      <dgm:spPr/>
    </dgm:pt>
    <dgm:pt modelId="{4496E734-A4CA-4C14-8B1B-3A7860CB6608}" type="pres">
      <dgm:prSet presAssocID="{01700739-1046-44FF-867F-6843462B8C66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FF26881-125B-453D-A1CB-F8E87E891DD2}" type="pres">
      <dgm:prSet presAssocID="{01700739-1046-44FF-867F-6843462B8C66}" presName="spaceRect" presStyleCnt="0"/>
      <dgm:spPr/>
    </dgm:pt>
    <dgm:pt modelId="{A05DC2E7-B955-44AE-8780-B504AA8374C7}" type="pres">
      <dgm:prSet presAssocID="{01700739-1046-44FF-867F-6843462B8C66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D3BC38-5538-431A-B8C3-3E5985697728}" type="pres">
      <dgm:prSet presAssocID="{8F870302-7C38-4434-9BFC-710E8AA6AA28}" presName="sibTrans" presStyleCnt="0"/>
      <dgm:spPr/>
    </dgm:pt>
    <dgm:pt modelId="{6B75D29A-9E27-4D35-8564-313D7272E9D4}" type="pres">
      <dgm:prSet presAssocID="{5F1F20C0-874C-4D3E-8F4B-C9794518C60E}" presName="compNode" presStyleCnt="0"/>
      <dgm:spPr/>
    </dgm:pt>
    <dgm:pt modelId="{441D6A70-AA48-4039-BFD8-71CD6A8F0109}" type="pres">
      <dgm:prSet presAssocID="{5F1F20C0-874C-4D3E-8F4B-C9794518C60E}" presName="bgRect" presStyleLbl="bgShp" presStyleIdx="2" presStyleCnt="4"/>
      <dgm:spPr/>
    </dgm:pt>
    <dgm:pt modelId="{9B767F63-134A-4613-B99E-524AF5819FA9}" type="pres">
      <dgm:prSet presAssocID="{5F1F20C0-874C-4D3E-8F4B-C9794518C6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7C88FF3-7711-4D50-BCB8-3605409960D7}" type="pres">
      <dgm:prSet presAssocID="{5F1F20C0-874C-4D3E-8F4B-C9794518C60E}" presName="spaceRect" presStyleCnt="0"/>
      <dgm:spPr/>
    </dgm:pt>
    <dgm:pt modelId="{60144F79-1218-4597-8EAF-5B24BDA3521F}" type="pres">
      <dgm:prSet presAssocID="{5F1F20C0-874C-4D3E-8F4B-C9794518C60E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4A92EEF-4F2E-4233-9485-04F3B4463A4B}" type="pres">
      <dgm:prSet presAssocID="{3DD08220-70E0-47DA-9605-47C0FA0191D3}" presName="sibTrans" presStyleCnt="0"/>
      <dgm:spPr/>
    </dgm:pt>
    <dgm:pt modelId="{6C754245-36EA-49C2-85EC-EA478AABA936}" type="pres">
      <dgm:prSet presAssocID="{9705805C-F414-4C4B-933B-CFCBDE5D01E3}" presName="compNode" presStyleCnt="0"/>
      <dgm:spPr/>
    </dgm:pt>
    <dgm:pt modelId="{D21186F9-E714-4C99-AD99-CAB375428FA6}" type="pres">
      <dgm:prSet presAssocID="{9705805C-F414-4C4B-933B-CFCBDE5D01E3}" presName="bgRect" presStyleLbl="bgShp" presStyleIdx="3" presStyleCnt="4"/>
      <dgm:spPr/>
    </dgm:pt>
    <dgm:pt modelId="{C662B608-0DCE-4178-8852-D24AA5528BEB}" type="pres">
      <dgm:prSet presAssocID="{9705805C-F414-4C4B-933B-CFCBDE5D01E3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BE611FF6-8E19-4119-87BA-8E34AB980C41}" type="pres">
      <dgm:prSet presAssocID="{9705805C-F414-4C4B-933B-CFCBDE5D01E3}" presName="spaceRect" presStyleCnt="0"/>
      <dgm:spPr/>
    </dgm:pt>
    <dgm:pt modelId="{D6819E0A-E9B8-4C4F-822A-8FEC8878F01F}" type="pres">
      <dgm:prSet presAssocID="{9705805C-F414-4C4B-933B-CFCBDE5D01E3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8CE2807-0B18-4B4C-8865-5F64B7AA72BC}" type="presOf" srcId="{5F1F20C0-874C-4D3E-8F4B-C9794518C60E}" destId="{60144F79-1218-4597-8EAF-5B24BDA3521F}" srcOrd="0" destOrd="0" presId="urn:microsoft.com/office/officeart/2018/2/layout/IconVerticalSolidList"/>
    <dgm:cxn modelId="{B044CB80-BE3E-4A8D-8945-476515BFBA54}" type="presOf" srcId="{AA7E162D-0E65-4DFD-A99A-D649A2579DB8}" destId="{7207A698-44E4-4DE9-BE90-58610BD77752}" srcOrd="0" destOrd="0" presId="urn:microsoft.com/office/officeart/2018/2/layout/IconVerticalSolidList"/>
    <dgm:cxn modelId="{65268A4F-5908-4D33-A895-30361720E7A0}" srcId="{5925D66D-3B1A-49D3-A870-C79E1F85C257}" destId="{AA7E162D-0E65-4DFD-A99A-D649A2579DB8}" srcOrd="0" destOrd="0" parTransId="{38CEBBAB-AB15-4C71-A62B-874ADFD1507E}" sibTransId="{54D97C8D-D816-4DEB-8253-08C4B629B32E}"/>
    <dgm:cxn modelId="{9231BD6F-935A-40CE-9F11-D75BA8E407A8}" type="presOf" srcId="{01700739-1046-44FF-867F-6843462B8C66}" destId="{A05DC2E7-B955-44AE-8780-B504AA8374C7}" srcOrd="0" destOrd="0" presId="urn:microsoft.com/office/officeart/2018/2/layout/IconVerticalSolidList"/>
    <dgm:cxn modelId="{379EFA12-6A3B-4F69-985F-632CC685C037}" srcId="{5925D66D-3B1A-49D3-A870-C79E1F85C257}" destId="{5F1F20C0-874C-4D3E-8F4B-C9794518C60E}" srcOrd="2" destOrd="0" parTransId="{9E90D9CE-034F-487D-9440-B1715CD96567}" sibTransId="{3DD08220-70E0-47DA-9605-47C0FA0191D3}"/>
    <dgm:cxn modelId="{A72F99B4-67AE-4A27-9BD9-6EBA5AA3659B}" type="presOf" srcId="{9705805C-F414-4C4B-933B-CFCBDE5D01E3}" destId="{D6819E0A-E9B8-4C4F-822A-8FEC8878F01F}" srcOrd="0" destOrd="0" presId="urn:microsoft.com/office/officeart/2018/2/layout/IconVerticalSolidList"/>
    <dgm:cxn modelId="{FDBD8568-675D-41ED-BD1E-F5E9A60CC544}" type="presOf" srcId="{5925D66D-3B1A-49D3-A870-C79E1F85C257}" destId="{0D98EC98-663D-420D-9306-BEBE98E56D8B}" srcOrd="0" destOrd="0" presId="urn:microsoft.com/office/officeart/2018/2/layout/IconVerticalSolidList"/>
    <dgm:cxn modelId="{4236A879-228C-4DBD-AAD0-8CCB496BEC23}" srcId="{5925D66D-3B1A-49D3-A870-C79E1F85C257}" destId="{9705805C-F414-4C4B-933B-CFCBDE5D01E3}" srcOrd="3" destOrd="0" parTransId="{39F69F6A-AF6A-44A4-BD4A-86E4C00418DD}" sibTransId="{3690F38D-B276-45F5-8AA1-A56F534B7D76}"/>
    <dgm:cxn modelId="{F1D64329-F6F5-4026-B5B9-86A9FCCD6292}" srcId="{5925D66D-3B1A-49D3-A870-C79E1F85C257}" destId="{01700739-1046-44FF-867F-6843462B8C66}" srcOrd="1" destOrd="0" parTransId="{78A708CF-2D6A-4DFB-A4F0-4096DED3DA19}" sibTransId="{8F870302-7C38-4434-9BFC-710E8AA6AA28}"/>
    <dgm:cxn modelId="{E5838B32-85D7-43CB-891F-C4CCA48E9C62}" type="presParOf" srcId="{0D98EC98-663D-420D-9306-BEBE98E56D8B}" destId="{25BA53A2-58E1-4510-8ED4-C9295D04D102}" srcOrd="0" destOrd="0" presId="urn:microsoft.com/office/officeart/2018/2/layout/IconVerticalSolidList"/>
    <dgm:cxn modelId="{0A717277-B787-4404-9BAB-3B885BA20734}" type="presParOf" srcId="{25BA53A2-58E1-4510-8ED4-C9295D04D102}" destId="{DBBAFB6D-C3B5-4F2E-9E67-44A752328B4D}" srcOrd="0" destOrd="0" presId="urn:microsoft.com/office/officeart/2018/2/layout/IconVerticalSolidList"/>
    <dgm:cxn modelId="{1DA16A83-A26B-49D9-8382-F585BE124E69}" type="presParOf" srcId="{25BA53A2-58E1-4510-8ED4-C9295D04D102}" destId="{2A6F8852-6B83-4C64-8959-0AC95B2FABDF}" srcOrd="1" destOrd="0" presId="urn:microsoft.com/office/officeart/2018/2/layout/IconVerticalSolidList"/>
    <dgm:cxn modelId="{0FF79F5E-FABC-4964-8CDC-3849B8762C99}" type="presParOf" srcId="{25BA53A2-58E1-4510-8ED4-C9295D04D102}" destId="{B1EB0AAC-8299-47D8-B6B3-7299F66DC7C9}" srcOrd="2" destOrd="0" presId="urn:microsoft.com/office/officeart/2018/2/layout/IconVerticalSolidList"/>
    <dgm:cxn modelId="{F1E1BE84-3244-4BA6-88B4-01266D131534}" type="presParOf" srcId="{25BA53A2-58E1-4510-8ED4-C9295D04D102}" destId="{7207A698-44E4-4DE9-BE90-58610BD77752}" srcOrd="3" destOrd="0" presId="urn:microsoft.com/office/officeart/2018/2/layout/IconVerticalSolidList"/>
    <dgm:cxn modelId="{C84AF80A-626B-4DF6-AEF2-3CA2CC3E9D3A}" type="presParOf" srcId="{0D98EC98-663D-420D-9306-BEBE98E56D8B}" destId="{63E5D6D2-A0F0-4356-8574-864AEFFCECFD}" srcOrd="1" destOrd="0" presId="urn:microsoft.com/office/officeart/2018/2/layout/IconVerticalSolidList"/>
    <dgm:cxn modelId="{91FA89D0-3056-4BC6-A099-CECB578086C8}" type="presParOf" srcId="{0D98EC98-663D-420D-9306-BEBE98E56D8B}" destId="{8E89D155-FA4B-440C-AF98-CD62CEBDB6A0}" srcOrd="2" destOrd="0" presId="urn:microsoft.com/office/officeart/2018/2/layout/IconVerticalSolidList"/>
    <dgm:cxn modelId="{C8750DE9-DDA8-47D8-AAC4-4CDB196712AE}" type="presParOf" srcId="{8E89D155-FA4B-440C-AF98-CD62CEBDB6A0}" destId="{E5785877-8B36-4BA4-BF2D-B3198B4EE823}" srcOrd="0" destOrd="0" presId="urn:microsoft.com/office/officeart/2018/2/layout/IconVerticalSolidList"/>
    <dgm:cxn modelId="{FF4C641D-BE54-4559-9B78-D67A88044724}" type="presParOf" srcId="{8E89D155-FA4B-440C-AF98-CD62CEBDB6A0}" destId="{4496E734-A4CA-4C14-8B1B-3A7860CB6608}" srcOrd="1" destOrd="0" presId="urn:microsoft.com/office/officeart/2018/2/layout/IconVerticalSolidList"/>
    <dgm:cxn modelId="{FAFC3107-5047-44DE-AC6C-6CB33ED25E4D}" type="presParOf" srcId="{8E89D155-FA4B-440C-AF98-CD62CEBDB6A0}" destId="{9FF26881-125B-453D-A1CB-F8E87E891DD2}" srcOrd="2" destOrd="0" presId="urn:microsoft.com/office/officeart/2018/2/layout/IconVerticalSolidList"/>
    <dgm:cxn modelId="{94273723-9EC5-498A-B91E-4578F8D7C151}" type="presParOf" srcId="{8E89D155-FA4B-440C-AF98-CD62CEBDB6A0}" destId="{A05DC2E7-B955-44AE-8780-B504AA8374C7}" srcOrd="3" destOrd="0" presId="urn:microsoft.com/office/officeart/2018/2/layout/IconVerticalSolidList"/>
    <dgm:cxn modelId="{B3DF7C6D-28CF-4D47-B975-F0FFC64CE25B}" type="presParOf" srcId="{0D98EC98-663D-420D-9306-BEBE98E56D8B}" destId="{13D3BC38-5538-431A-B8C3-3E5985697728}" srcOrd="3" destOrd="0" presId="urn:microsoft.com/office/officeart/2018/2/layout/IconVerticalSolidList"/>
    <dgm:cxn modelId="{4156ABC7-A114-4860-80B4-20BE96F49D6B}" type="presParOf" srcId="{0D98EC98-663D-420D-9306-BEBE98E56D8B}" destId="{6B75D29A-9E27-4D35-8564-313D7272E9D4}" srcOrd="4" destOrd="0" presId="urn:microsoft.com/office/officeart/2018/2/layout/IconVerticalSolidList"/>
    <dgm:cxn modelId="{193E67EB-7383-4782-A7A0-1EF5CB7CA9FE}" type="presParOf" srcId="{6B75D29A-9E27-4D35-8564-313D7272E9D4}" destId="{441D6A70-AA48-4039-BFD8-71CD6A8F0109}" srcOrd="0" destOrd="0" presId="urn:microsoft.com/office/officeart/2018/2/layout/IconVerticalSolidList"/>
    <dgm:cxn modelId="{530C73AB-C300-4AC4-B0C5-8A6D6890B19D}" type="presParOf" srcId="{6B75D29A-9E27-4D35-8564-313D7272E9D4}" destId="{9B767F63-134A-4613-B99E-524AF5819FA9}" srcOrd="1" destOrd="0" presId="urn:microsoft.com/office/officeart/2018/2/layout/IconVerticalSolidList"/>
    <dgm:cxn modelId="{AB88776F-0278-4557-9371-32D211A8960D}" type="presParOf" srcId="{6B75D29A-9E27-4D35-8564-313D7272E9D4}" destId="{07C88FF3-7711-4D50-BCB8-3605409960D7}" srcOrd="2" destOrd="0" presId="urn:microsoft.com/office/officeart/2018/2/layout/IconVerticalSolidList"/>
    <dgm:cxn modelId="{2E702810-C6EC-434A-84C9-13EC7AFCA68B}" type="presParOf" srcId="{6B75D29A-9E27-4D35-8564-313D7272E9D4}" destId="{60144F79-1218-4597-8EAF-5B24BDA3521F}" srcOrd="3" destOrd="0" presId="urn:microsoft.com/office/officeart/2018/2/layout/IconVerticalSolidList"/>
    <dgm:cxn modelId="{9A467945-1AD0-4F37-8CD9-592913567438}" type="presParOf" srcId="{0D98EC98-663D-420D-9306-BEBE98E56D8B}" destId="{04A92EEF-4F2E-4233-9485-04F3B4463A4B}" srcOrd="5" destOrd="0" presId="urn:microsoft.com/office/officeart/2018/2/layout/IconVerticalSolidList"/>
    <dgm:cxn modelId="{C84BA105-EEE3-4C3A-A973-51CB34AD5E3F}" type="presParOf" srcId="{0D98EC98-663D-420D-9306-BEBE98E56D8B}" destId="{6C754245-36EA-49C2-85EC-EA478AABA936}" srcOrd="6" destOrd="0" presId="urn:microsoft.com/office/officeart/2018/2/layout/IconVerticalSolidList"/>
    <dgm:cxn modelId="{22E3831A-E68C-4BF9-AEF0-4FF56C067810}" type="presParOf" srcId="{6C754245-36EA-49C2-85EC-EA478AABA936}" destId="{D21186F9-E714-4C99-AD99-CAB375428FA6}" srcOrd="0" destOrd="0" presId="urn:microsoft.com/office/officeart/2018/2/layout/IconVerticalSolidList"/>
    <dgm:cxn modelId="{6E3A209D-DF8E-452B-848A-6186E34DE254}" type="presParOf" srcId="{6C754245-36EA-49C2-85EC-EA478AABA936}" destId="{C662B608-0DCE-4178-8852-D24AA5528BEB}" srcOrd="1" destOrd="0" presId="urn:microsoft.com/office/officeart/2018/2/layout/IconVerticalSolidList"/>
    <dgm:cxn modelId="{B836D674-2CFF-45A4-8A81-5E98F13746D7}" type="presParOf" srcId="{6C754245-36EA-49C2-85EC-EA478AABA936}" destId="{BE611FF6-8E19-4119-87BA-8E34AB980C41}" srcOrd="2" destOrd="0" presId="urn:microsoft.com/office/officeart/2018/2/layout/IconVerticalSolidList"/>
    <dgm:cxn modelId="{6B2E9E26-F82E-4986-89D2-FB2A5BAC6A87}" type="presParOf" srcId="{6C754245-36EA-49C2-85EC-EA478AABA936}" destId="{D6819E0A-E9B8-4C4F-822A-8FEC8878F0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DA85FA-DFBA-49BF-B5D2-317DE7D7B92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88C62B1-8D10-4106-9E20-88E6D4929ED9}">
      <dgm:prSet/>
      <dgm:spPr/>
      <dgm:t>
        <a:bodyPr/>
        <a:lstStyle/>
        <a:p>
          <a:r>
            <a:rPr lang="en-US"/>
            <a:t>Whereas image data is usually structured by pixel distance, allowing convolutional approaches to work, microarray data is not</a:t>
          </a:r>
        </a:p>
      </dgm:t>
    </dgm:pt>
    <dgm:pt modelId="{9674FA51-6481-4EF8-8D9B-B2148F032219}" type="parTrans" cxnId="{5494341F-F07A-47A9-9785-D1FB8C5ABA03}">
      <dgm:prSet/>
      <dgm:spPr/>
      <dgm:t>
        <a:bodyPr/>
        <a:lstStyle/>
        <a:p>
          <a:endParaRPr lang="en-US"/>
        </a:p>
      </dgm:t>
    </dgm:pt>
    <dgm:pt modelId="{6267D764-9327-46F8-92DD-4740AAC72A02}" type="sibTrans" cxnId="{5494341F-F07A-47A9-9785-D1FB8C5ABA03}">
      <dgm:prSet/>
      <dgm:spPr/>
      <dgm:t>
        <a:bodyPr/>
        <a:lstStyle/>
        <a:p>
          <a:endParaRPr lang="en-US"/>
        </a:p>
      </dgm:t>
    </dgm:pt>
    <dgm:pt modelId="{205A1F2F-774D-44A9-A79C-25A73031F78B}">
      <dgm:prSet/>
      <dgm:spPr/>
      <dgm:t>
        <a:bodyPr/>
        <a:lstStyle/>
        <a:p>
          <a:r>
            <a:rPr lang="en-US"/>
            <a:t>Possible future solutions: force the data indices to conform to actual genomic order</a:t>
          </a:r>
        </a:p>
      </dgm:t>
    </dgm:pt>
    <dgm:pt modelId="{D062A1D4-0034-4B30-953C-8FE074FCC66D}" type="parTrans" cxnId="{48521BD6-9A83-4720-8A77-DBA7066B0310}">
      <dgm:prSet/>
      <dgm:spPr/>
      <dgm:t>
        <a:bodyPr/>
        <a:lstStyle/>
        <a:p>
          <a:endParaRPr lang="en-US"/>
        </a:p>
      </dgm:t>
    </dgm:pt>
    <dgm:pt modelId="{077F36F3-0BF8-4483-8978-5E858C664957}" type="sibTrans" cxnId="{48521BD6-9A83-4720-8A77-DBA7066B0310}">
      <dgm:prSet/>
      <dgm:spPr/>
      <dgm:t>
        <a:bodyPr/>
        <a:lstStyle/>
        <a:p>
          <a:endParaRPr lang="en-US"/>
        </a:p>
      </dgm:t>
    </dgm:pt>
    <dgm:pt modelId="{3A1EE3DA-B35A-4327-88C2-811A56096B04}">
      <dgm:prSet/>
      <dgm:spPr/>
      <dgm:t>
        <a:bodyPr/>
        <a:lstStyle/>
        <a:p>
          <a:r>
            <a:rPr lang="en-US"/>
            <a:t>Likewise, microarray data is not time series data so they are not easily fed properly into a recurrent neural network</a:t>
          </a:r>
        </a:p>
      </dgm:t>
    </dgm:pt>
    <dgm:pt modelId="{64695A25-32BD-4277-B94D-1A394AC3F5AA}" type="parTrans" cxnId="{A8FAF117-93DA-4852-A644-7191A81EB80C}">
      <dgm:prSet/>
      <dgm:spPr/>
      <dgm:t>
        <a:bodyPr/>
        <a:lstStyle/>
        <a:p>
          <a:endParaRPr lang="en-US"/>
        </a:p>
      </dgm:t>
    </dgm:pt>
    <dgm:pt modelId="{71CDE8FA-7194-4BDE-A614-E97F4CFD8C17}" type="sibTrans" cxnId="{A8FAF117-93DA-4852-A644-7191A81EB80C}">
      <dgm:prSet/>
      <dgm:spPr/>
      <dgm:t>
        <a:bodyPr/>
        <a:lstStyle/>
        <a:p>
          <a:endParaRPr lang="en-US"/>
        </a:p>
      </dgm:t>
    </dgm:pt>
    <dgm:pt modelId="{62745697-ED73-443C-9521-9BBE2C1B9F1E}">
      <dgm:prSet/>
      <dgm:spPr/>
      <dgm:t>
        <a:bodyPr/>
        <a:lstStyle/>
        <a:p>
          <a:r>
            <a:rPr lang="en-US"/>
            <a:t>The Multilayer Perceptron is always available to us</a:t>
          </a:r>
        </a:p>
      </dgm:t>
    </dgm:pt>
    <dgm:pt modelId="{8B356A1F-D321-4DED-BB47-3341921643A1}" type="parTrans" cxnId="{27B907E2-4A9D-4771-904E-2AB81802435A}">
      <dgm:prSet/>
      <dgm:spPr/>
      <dgm:t>
        <a:bodyPr/>
        <a:lstStyle/>
        <a:p>
          <a:endParaRPr lang="en-US"/>
        </a:p>
      </dgm:t>
    </dgm:pt>
    <dgm:pt modelId="{580FA49A-0557-4198-821C-139AEBC4CD05}" type="sibTrans" cxnId="{27B907E2-4A9D-4771-904E-2AB81802435A}">
      <dgm:prSet/>
      <dgm:spPr/>
      <dgm:t>
        <a:bodyPr/>
        <a:lstStyle/>
        <a:p>
          <a:endParaRPr lang="en-US"/>
        </a:p>
      </dgm:t>
    </dgm:pt>
    <dgm:pt modelId="{619B6846-12B0-423F-AD80-D74C96387AD6}">
      <dgm:prSet/>
      <dgm:spPr/>
      <dgm:t>
        <a:bodyPr/>
        <a:lstStyle/>
        <a:p>
          <a:r>
            <a:rPr lang="en-US"/>
            <a:t>However, an MLP can only do so much with data…</a:t>
          </a:r>
        </a:p>
      </dgm:t>
    </dgm:pt>
    <dgm:pt modelId="{4CE68361-14DE-4809-8636-022A724CB7C0}" type="parTrans" cxnId="{34AFE2F9-05F3-41B7-A2CD-A387F47CDD84}">
      <dgm:prSet/>
      <dgm:spPr/>
      <dgm:t>
        <a:bodyPr/>
        <a:lstStyle/>
        <a:p>
          <a:endParaRPr lang="en-US"/>
        </a:p>
      </dgm:t>
    </dgm:pt>
    <dgm:pt modelId="{12F24342-7ABE-4F2D-8D30-31102D69BCE9}" type="sibTrans" cxnId="{34AFE2F9-05F3-41B7-A2CD-A387F47CDD84}">
      <dgm:prSet/>
      <dgm:spPr/>
      <dgm:t>
        <a:bodyPr/>
        <a:lstStyle/>
        <a:p>
          <a:endParaRPr lang="en-US"/>
        </a:p>
      </dgm:t>
    </dgm:pt>
    <dgm:pt modelId="{E7584E91-5095-49B3-9552-87B8F2F8D2F5}" type="pres">
      <dgm:prSet presAssocID="{CADA85FA-DFBA-49BF-B5D2-317DE7D7B9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93A4CA-7334-4379-BA67-90408A4DA00B}" type="pres">
      <dgm:prSet presAssocID="{588C62B1-8D10-4106-9E20-88E6D4929ED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27553-8118-4CD5-8C5E-0973AD5A5DB2}" type="pres">
      <dgm:prSet presAssocID="{588C62B1-8D10-4106-9E20-88E6D4929ED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470694-BDE1-487D-9FBE-A94B6AC01EE7}" type="pres">
      <dgm:prSet presAssocID="{3A1EE3DA-B35A-4327-88C2-811A56096B0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E4B0F-0A31-42CB-B267-C40405AC0B9E}" type="pres">
      <dgm:prSet presAssocID="{71CDE8FA-7194-4BDE-A614-E97F4CFD8C17}" presName="spacer" presStyleCnt="0"/>
      <dgm:spPr/>
    </dgm:pt>
    <dgm:pt modelId="{63FD6DCC-1D2F-4C58-B618-E2D280AE6A4F}" type="pres">
      <dgm:prSet presAssocID="{62745697-ED73-443C-9521-9BBE2C1B9F1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3577-233F-4E14-8E35-9E9DDF9D4DC0}" type="pres">
      <dgm:prSet presAssocID="{580FA49A-0557-4198-821C-139AEBC4CD05}" presName="spacer" presStyleCnt="0"/>
      <dgm:spPr/>
    </dgm:pt>
    <dgm:pt modelId="{D90436D7-2BF4-4857-B028-BC0860EAB142}" type="pres">
      <dgm:prSet presAssocID="{619B6846-12B0-423F-AD80-D74C96387AD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4D16EE-E48E-4E52-8361-320F873D3F19}" type="presOf" srcId="{619B6846-12B0-423F-AD80-D74C96387AD6}" destId="{D90436D7-2BF4-4857-B028-BC0860EAB142}" srcOrd="0" destOrd="0" presId="urn:microsoft.com/office/officeart/2005/8/layout/vList2"/>
    <dgm:cxn modelId="{436B62BC-8FDF-41C2-AE92-93E91CDE988B}" type="presOf" srcId="{CADA85FA-DFBA-49BF-B5D2-317DE7D7B92B}" destId="{E7584E91-5095-49B3-9552-87B8F2F8D2F5}" srcOrd="0" destOrd="0" presId="urn:microsoft.com/office/officeart/2005/8/layout/vList2"/>
    <dgm:cxn modelId="{A8FAF117-93DA-4852-A644-7191A81EB80C}" srcId="{CADA85FA-DFBA-49BF-B5D2-317DE7D7B92B}" destId="{3A1EE3DA-B35A-4327-88C2-811A56096B04}" srcOrd="1" destOrd="0" parTransId="{64695A25-32BD-4277-B94D-1A394AC3F5AA}" sibTransId="{71CDE8FA-7194-4BDE-A614-E97F4CFD8C17}"/>
    <dgm:cxn modelId="{9951D6B8-F027-4549-BB2A-5AD9770E3E61}" type="presOf" srcId="{205A1F2F-774D-44A9-A79C-25A73031F78B}" destId="{CED27553-8118-4CD5-8C5E-0973AD5A5DB2}" srcOrd="0" destOrd="0" presId="urn:microsoft.com/office/officeart/2005/8/layout/vList2"/>
    <dgm:cxn modelId="{5494341F-F07A-47A9-9785-D1FB8C5ABA03}" srcId="{CADA85FA-DFBA-49BF-B5D2-317DE7D7B92B}" destId="{588C62B1-8D10-4106-9E20-88E6D4929ED9}" srcOrd="0" destOrd="0" parTransId="{9674FA51-6481-4EF8-8D9B-B2148F032219}" sibTransId="{6267D764-9327-46F8-92DD-4740AAC72A02}"/>
    <dgm:cxn modelId="{E3908BCC-9730-4E40-9462-35941FB36BC4}" type="presOf" srcId="{62745697-ED73-443C-9521-9BBE2C1B9F1E}" destId="{63FD6DCC-1D2F-4C58-B618-E2D280AE6A4F}" srcOrd="0" destOrd="0" presId="urn:microsoft.com/office/officeart/2005/8/layout/vList2"/>
    <dgm:cxn modelId="{E4B6820C-33A3-4DE4-BACE-271B3F3F1662}" type="presOf" srcId="{3A1EE3DA-B35A-4327-88C2-811A56096B04}" destId="{6B470694-BDE1-487D-9FBE-A94B6AC01EE7}" srcOrd="0" destOrd="0" presId="urn:microsoft.com/office/officeart/2005/8/layout/vList2"/>
    <dgm:cxn modelId="{34AFE2F9-05F3-41B7-A2CD-A387F47CDD84}" srcId="{CADA85FA-DFBA-49BF-B5D2-317DE7D7B92B}" destId="{619B6846-12B0-423F-AD80-D74C96387AD6}" srcOrd="3" destOrd="0" parTransId="{4CE68361-14DE-4809-8636-022A724CB7C0}" sibTransId="{12F24342-7ABE-4F2D-8D30-31102D69BCE9}"/>
    <dgm:cxn modelId="{27B907E2-4A9D-4771-904E-2AB81802435A}" srcId="{CADA85FA-DFBA-49BF-B5D2-317DE7D7B92B}" destId="{62745697-ED73-443C-9521-9BBE2C1B9F1E}" srcOrd="2" destOrd="0" parTransId="{8B356A1F-D321-4DED-BB47-3341921643A1}" sibTransId="{580FA49A-0557-4198-821C-139AEBC4CD05}"/>
    <dgm:cxn modelId="{48521BD6-9A83-4720-8A77-DBA7066B0310}" srcId="{588C62B1-8D10-4106-9E20-88E6D4929ED9}" destId="{205A1F2F-774D-44A9-A79C-25A73031F78B}" srcOrd="0" destOrd="0" parTransId="{D062A1D4-0034-4B30-953C-8FE074FCC66D}" sibTransId="{077F36F3-0BF8-4483-8978-5E858C664957}"/>
    <dgm:cxn modelId="{F16E98C7-892A-4184-8D79-24A1BB49738C}" type="presOf" srcId="{588C62B1-8D10-4106-9E20-88E6D4929ED9}" destId="{2C93A4CA-7334-4379-BA67-90408A4DA00B}" srcOrd="0" destOrd="0" presId="urn:microsoft.com/office/officeart/2005/8/layout/vList2"/>
    <dgm:cxn modelId="{3DC14D1B-044B-4DC3-8D96-2771809A7D5E}" type="presParOf" srcId="{E7584E91-5095-49B3-9552-87B8F2F8D2F5}" destId="{2C93A4CA-7334-4379-BA67-90408A4DA00B}" srcOrd="0" destOrd="0" presId="urn:microsoft.com/office/officeart/2005/8/layout/vList2"/>
    <dgm:cxn modelId="{2120BE84-8313-45D9-8931-ACA66C7233FE}" type="presParOf" srcId="{E7584E91-5095-49B3-9552-87B8F2F8D2F5}" destId="{CED27553-8118-4CD5-8C5E-0973AD5A5DB2}" srcOrd="1" destOrd="0" presId="urn:microsoft.com/office/officeart/2005/8/layout/vList2"/>
    <dgm:cxn modelId="{F0618B57-7EBA-444E-A39C-A892602E8D61}" type="presParOf" srcId="{E7584E91-5095-49B3-9552-87B8F2F8D2F5}" destId="{6B470694-BDE1-487D-9FBE-A94B6AC01EE7}" srcOrd="2" destOrd="0" presId="urn:microsoft.com/office/officeart/2005/8/layout/vList2"/>
    <dgm:cxn modelId="{23ACA974-A20C-4234-948F-9761D6645F3A}" type="presParOf" srcId="{E7584E91-5095-49B3-9552-87B8F2F8D2F5}" destId="{EDEE4B0F-0A31-42CB-B267-C40405AC0B9E}" srcOrd="3" destOrd="0" presId="urn:microsoft.com/office/officeart/2005/8/layout/vList2"/>
    <dgm:cxn modelId="{F2F22F0C-465E-4EBD-816D-00117282E792}" type="presParOf" srcId="{E7584E91-5095-49B3-9552-87B8F2F8D2F5}" destId="{63FD6DCC-1D2F-4C58-B618-E2D280AE6A4F}" srcOrd="4" destOrd="0" presId="urn:microsoft.com/office/officeart/2005/8/layout/vList2"/>
    <dgm:cxn modelId="{9E33695B-A1BF-411A-9D52-9A59CDA8A6FA}" type="presParOf" srcId="{E7584E91-5095-49B3-9552-87B8F2F8D2F5}" destId="{1C213577-233F-4E14-8E35-9E9DDF9D4DC0}" srcOrd="5" destOrd="0" presId="urn:microsoft.com/office/officeart/2005/8/layout/vList2"/>
    <dgm:cxn modelId="{B945239D-F6A0-4A00-854F-E9BEED8D5D2B}" type="presParOf" srcId="{E7584E91-5095-49B3-9552-87B8F2F8D2F5}" destId="{D90436D7-2BF4-4857-B028-BC0860EAB1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B5FF14-957B-48AA-9EC8-BA8C8DF140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2527412-6870-454C-87AB-61CC39AEAAB1}">
      <dgm:prSet/>
      <dgm:spPr/>
      <dgm:t>
        <a:bodyPr/>
        <a:lstStyle/>
        <a:p>
          <a:r>
            <a:rPr lang="en-US"/>
            <a:t>7,607 samples is small for a complex network such as the genome</a:t>
          </a:r>
        </a:p>
      </dgm:t>
    </dgm:pt>
    <dgm:pt modelId="{5CCF56CE-51E7-41F4-9AEE-EE422CFF6BAE}" type="parTrans" cxnId="{4E9226C2-A3D0-4DA7-89BC-AB89904BA790}">
      <dgm:prSet/>
      <dgm:spPr/>
      <dgm:t>
        <a:bodyPr/>
        <a:lstStyle/>
        <a:p>
          <a:endParaRPr lang="en-US"/>
        </a:p>
      </dgm:t>
    </dgm:pt>
    <dgm:pt modelId="{7BBFC397-D1B7-46FB-BA5A-601D850B8C4E}" type="sibTrans" cxnId="{4E9226C2-A3D0-4DA7-89BC-AB89904BA790}">
      <dgm:prSet/>
      <dgm:spPr/>
      <dgm:t>
        <a:bodyPr/>
        <a:lstStyle/>
        <a:p>
          <a:endParaRPr lang="en-US"/>
        </a:p>
      </dgm:t>
    </dgm:pt>
    <dgm:pt modelId="{72136A79-94E4-4CC3-96EB-7564E015BC7B}">
      <dgm:prSet/>
      <dgm:spPr/>
      <dgm:t>
        <a:bodyPr/>
        <a:lstStyle/>
        <a:p>
          <a:r>
            <a:rPr lang="en-US"/>
            <a:t>Without a defined order to the data, only a few deep learning model archetypes are easily usable</a:t>
          </a:r>
        </a:p>
      </dgm:t>
    </dgm:pt>
    <dgm:pt modelId="{B320701C-0D12-4227-87E0-2DEC8A0CB557}" type="parTrans" cxnId="{6ED070F1-F3D9-4F3B-B4F6-EFE421E34709}">
      <dgm:prSet/>
      <dgm:spPr/>
      <dgm:t>
        <a:bodyPr/>
        <a:lstStyle/>
        <a:p>
          <a:endParaRPr lang="en-US"/>
        </a:p>
      </dgm:t>
    </dgm:pt>
    <dgm:pt modelId="{04653CEA-AE47-4697-8EA0-8F43D7E4F8B6}" type="sibTrans" cxnId="{6ED070F1-F3D9-4F3B-B4F6-EFE421E34709}">
      <dgm:prSet/>
      <dgm:spPr/>
      <dgm:t>
        <a:bodyPr/>
        <a:lstStyle/>
        <a:p>
          <a:endParaRPr lang="en-US"/>
        </a:p>
      </dgm:t>
    </dgm:pt>
    <dgm:pt modelId="{9B470A40-7710-41BD-BC20-2CF216AE1E79}">
      <dgm:prSet/>
      <dgm:spPr/>
      <dgm:t>
        <a:bodyPr/>
        <a:lstStyle/>
        <a:p>
          <a:r>
            <a:rPr lang="en-US"/>
            <a:t>Is it even possible to train a model on a subset of this subset?</a:t>
          </a:r>
        </a:p>
      </dgm:t>
    </dgm:pt>
    <dgm:pt modelId="{26206373-C352-4D0E-B86E-1933F40187CD}" type="parTrans" cxnId="{15E003D4-FAB5-4639-B331-EE79B6B8A57B}">
      <dgm:prSet/>
      <dgm:spPr/>
      <dgm:t>
        <a:bodyPr/>
        <a:lstStyle/>
        <a:p>
          <a:endParaRPr lang="en-US"/>
        </a:p>
      </dgm:t>
    </dgm:pt>
    <dgm:pt modelId="{5EBF5FAD-0747-494B-9278-867FBF80EE37}" type="sibTrans" cxnId="{15E003D4-FAB5-4639-B331-EE79B6B8A57B}">
      <dgm:prSet/>
      <dgm:spPr/>
      <dgm:t>
        <a:bodyPr/>
        <a:lstStyle/>
        <a:p>
          <a:endParaRPr lang="en-US"/>
        </a:p>
      </dgm:t>
    </dgm:pt>
    <dgm:pt modelId="{577064C4-5A19-4FBB-8CFA-669FDE918E87}" type="pres">
      <dgm:prSet presAssocID="{E8B5FF14-957B-48AA-9EC8-BA8C8DF1401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07A125-098D-4992-B88D-3C9652BB37C9}" type="pres">
      <dgm:prSet presAssocID="{B2527412-6870-454C-87AB-61CC39AEAAB1}" presName="compNode" presStyleCnt="0"/>
      <dgm:spPr/>
    </dgm:pt>
    <dgm:pt modelId="{D0D9E3C8-7C0D-440E-AA19-DBB6B5D28946}" type="pres">
      <dgm:prSet presAssocID="{B2527412-6870-454C-87AB-61CC39AEAAB1}" presName="bgRect" presStyleLbl="bgShp" presStyleIdx="0" presStyleCnt="3"/>
      <dgm:spPr/>
    </dgm:pt>
    <dgm:pt modelId="{292C2AD6-0B8C-42DD-8DC0-C934C2A01BAB}" type="pres">
      <dgm:prSet presAssocID="{B2527412-6870-454C-87AB-61CC39AEAA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NA"/>
        </a:ext>
      </dgm:extLst>
    </dgm:pt>
    <dgm:pt modelId="{D386BEF9-661D-48FD-A118-3AA0B6285CBB}" type="pres">
      <dgm:prSet presAssocID="{B2527412-6870-454C-87AB-61CC39AEAAB1}" presName="spaceRect" presStyleCnt="0"/>
      <dgm:spPr/>
    </dgm:pt>
    <dgm:pt modelId="{F18378DE-0D72-47E6-B57A-4CE233A4A5D4}" type="pres">
      <dgm:prSet presAssocID="{B2527412-6870-454C-87AB-61CC39AEAAB1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556FAFA-BF20-4C98-BCF3-AF209542F8CA}" type="pres">
      <dgm:prSet presAssocID="{7BBFC397-D1B7-46FB-BA5A-601D850B8C4E}" presName="sibTrans" presStyleCnt="0"/>
      <dgm:spPr/>
    </dgm:pt>
    <dgm:pt modelId="{50A992FE-BFF2-4424-A4E2-9AC0F7DB4E7B}" type="pres">
      <dgm:prSet presAssocID="{72136A79-94E4-4CC3-96EB-7564E015BC7B}" presName="compNode" presStyleCnt="0"/>
      <dgm:spPr/>
    </dgm:pt>
    <dgm:pt modelId="{82C7F1BC-F241-4C67-8235-C87F144085B7}" type="pres">
      <dgm:prSet presAssocID="{72136A79-94E4-4CC3-96EB-7564E015BC7B}" presName="bgRect" presStyleLbl="bgShp" presStyleIdx="1" presStyleCnt="3"/>
      <dgm:spPr/>
    </dgm:pt>
    <dgm:pt modelId="{EDE0286B-39B3-43C4-A0A0-3D0CF79EF031}" type="pres">
      <dgm:prSet presAssocID="{72136A79-94E4-4CC3-96EB-7564E015BC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F5183B1-1A93-4268-B023-E6F9365F6AC1}" type="pres">
      <dgm:prSet presAssocID="{72136A79-94E4-4CC3-96EB-7564E015BC7B}" presName="spaceRect" presStyleCnt="0"/>
      <dgm:spPr/>
    </dgm:pt>
    <dgm:pt modelId="{47A29880-CED1-4128-A265-1723251C1E73}" type="pres">
      <dgm:prSet presAssocID="{72136A79-94E4-4CC3-96EB-7564E015BC7B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6AEE3B-5E4A-4481-B73D-57B4F1551505}" type="pres">
      <dgm:prSet presAssocID="{04653CEA-AE47-4697-8EA0-8F43D7E4F8B6}" presName="sibTrans" presStyleCnt="0"/>
      <dgm:spPr/>
    </dgm:pt>
    <dgm:pt modelId="{89828A14-D1B0-4AE1-9FE9-2C3E37659CA3}" type="pres">
      <dgm:prSet presAssocID="{9B470A40-7710-41BD-BC20-2CF216AE1E79}" presName="compNode" presStyleCnt="0"/>
      <dgm:spPr/>
    </dgm:pt>
    <dgm:pt modelId="{F8CC3D37-746E-4294-8B60-C305B7D75AF4}" type="pres">
      <dgm:prSet presAssocID="{9B470A40-7710-41BD-BC20-2CF216AE1E79}" presName="bgRect" presStyleLbl="bgShp" presStyleIdx="2" presStyleCnt="3"/>
      <dgm:spPr/>
    </dgm:pt>
    <dgm:pt modelId="{2F39BB9A-8675-4DFA-B910-60EDD1F4FFEC}" type="pres">
      <dgm:prSet presAssocID="{9B470A40-7710-41BD-BC20-2CF216AE1E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at"/>
        </a:ext>
      </dgm:extLst>
    </dgm:pt>
    <dgm:pt modelId="{36D1EAB5-ED62-4A0D-A85B-57A0BC29D306}" type="pres">
      <dgm:prSet presAssocID="{9B470A40-7710-41BD-BC20-2CF216AE1E79}" presName="spaceRect" presStyleCnt="0"/>
      <dgm:spPr/>
    </dgm:pt>
    <dgm:pt modelId="{7A1D6E50-8EFF-4C6F-A0FE-CB86272BDD89}" type="pres">
      <dgm:prSet presAssocID="{9B470A40-7710-41BD-BC20-2CF216AE1E79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DEEE52A-1EF0-45C3-B657-A298DC2E93BE}" type="presOf" srcId="{B2527412-6870-454C-87AB-61CC39AEAAB1}" destId="{F18378DE-0D72-47E6-B57A-4CE233A4A5D4}" srcOrd="0" destOrd="0" presId="urn:microsoft.com/office/officeart/2018/2/layout/IconVerticalSolidList"/>
    <dgm:cxn modelId="{62AF0BF7-92AD-4104-892A-CAB3E2C819B6}" type="presOf" srcId="{E8B5FF14-957B-48AA-9EC8-BA8C8DF14010}" destId="{577064C4-5A19-4FBB-8CFA-669FDE918E87}" srcOrd="0" destOrd="0" presId="urn:microsoft.com/office/officeart/2018/2/layout/IconVerticalSolidList"/>
    <dgm:cxn modelId="{6ED070F1-F3D9-4F3B-B4F6-EFE421E34709}" srcId="{E8B5FF14-957B-48AA-9EC8-BA8C8DF14010}" destId="{72136A79-94E4-4CC3-96EB-7564E015BC7B}" srcOrd="1" destOrd="0" parTransId="{B320701C-0D12-4227-87E0-2DEC8A0CB557}" sibTransId="{04653CEA-AE47-4697-8EA0-8F43D7E4F8B6}"/>
    <dgm:cxn modelId="{25ED2055-15EB-4D27-B4AE-85DCBC604FD7}" type="presOf" srcId="{9B470A40-7710-41BD-BC20-2CF216AE1E79}" destId="{7A1D6E50-8EFF-4C6F-A0FE-CB86272BDD89}" srcOrd="0" destOrd="0" presId="urn:microsoft.com/office/officeart/2018/2/layout/IconVerticalSolidList"/>
    <dgm:cxn modelId="{15E003D4-FAB5-4639-B331-EE79B6B8A57B}" srcId="{E8B5FF14-957B-48AA-9EC8-BA8C8DF14010}" destId="{9B470A40-7710-41BD-BC20-2CF216AE1E79}" srcOrd="2" destOrd="0" parTransId="{26206373-C352-4D0E-B86E-1933F40187CD}" sibTransId="{5EBF5FAD-0747-494B-9278-867FBF80EE37}"/>
    <dgm:cxn modelId="{EC1FEBCB-9B87-46C0-99EF-B523BA6F5BAA}" type="presOf" srcId="{72136A79-94E4-4CC3-96EB-7564E015BC7B}" destId="{47A29880-CED1-4128-A265-1723251C1E73}" srcOrd="0" destOrd="0" presId="urn:microsoft.com/office/officeart/2018/2/layout/IconVerticalSolidList"/>
    <dgm:cxn modelId="{4E9226C2-A3D0-4DA7-89BC-AB89904BA790}" srcId="{E8B5FF14-957B-48AA-9EC8-BA8C8DF14010}" destId="{B2527412-6870-454C-87AB-61CC39AEAAB1}" srcOrd="0" destOrd="0" parTransId="{5CCF56CE-51E7-41F4-9AEE-EE422CFF6BAE}" sibTransId="{7BBFC397-D1B7-46FB-BA5A-601D850B8C4E}"/>
    <dgm:cxn modelId="{1EBBC03C-00B0-4051-A347-710D30DA2FAC}" type="presParOf" srcId="{577064C4-5A19-4FBB-8CFA-669FDE918E87}" destId="{1E07A125-098D-4992-B88D-3C9652BB37C9}" srcOrd="0" destOrd="0" presId="urn:microsoft.com/office/officeart/2018/2/layout/IconVerticalSolidList"/>
    <dgm:cxn modelId="{1E9FCC47-FB45-4E11-B4C2-EA5E64806E74}" type="presParOf" srcId="{1E07A125-098D-4992-B88D-3C9652BB37C9}" destId="{D0D9E3C8-7C0D-440E-AA19-DBB6B5D28946}" srcOrd="0" destOrd="0" presId="urn:microsoft.com/office/officeart/2018/2/layout/IconVerticalSolidList"/>
    <dgm:cxn modelId="{C1447C12-B13C-4442-BA13-B7212D69FC7C}" type="presParOf" srcId="{1E07A125-098D-4992-B88D-3C9652BB37C9}" destId="{292C2AD6-0B8C-42DD-8DC0-C934C2A01BAB}" srcOrd="1" destOrd="0" presId="urn:microsoft.com/office/officeart/2018/2/layout/IconVerticalSolidList"/>
    <dgm:cxn modelId="{58153867-0390-4663-A584-9C764B25D8CB}" type="presParOf" srcId="{1E07A125-098D-4992-B88D-3C9652BB37C9}" destId="{D386BEF9-661D-48FD-A118-3AA0B6285CBB}" srcOrd="2" destOrd="0" presId="urn:microsoft.com/office/officeart/2018/2/layout/IconVerticalSolidList"/>
    <dgm:cxn modelId="{C55CD212-9448-476B-BB73-43684086660A}" type="presParOf" srcId="{1E07A125-098D-4992-B88D-3C9652BB37C9}" destId="{F18378DE-0D72-47E6-B57A-4CE233A4A5D4}" srcOrd="3" destOrd="0" presId="urn:microsoft.com/office/officeart/2018/2/layout/IconVerticalSolidList"/>
    <dgm:cxn modelId="{74E000E5-EF2D-4B46-9DDC-6B8CC77340C6}" type="presParOf" srcId="{577064C4-5A19-4FBB-8CFA-669FDE918E87}" destId="{D556FAFA-BF20-4C98-BCF3-AF209542F8CA}" srcOrd="1" destOrd="0" presId="urn:microsoft.com/office/officeart/2018/2/layout/IconVerticalSolidList"/>
    <dgm:cxn modelId="{84D5F477-4783-49C5-A2BD-FD3C2771540B}" type="presParOf" srcId="{577064C4-5A19-4FBB-8CFA-669FDE918E87}" destId="{50A992FE-BFF2-4424-A4E2-9AC0F7DB4E7B}" srcOrd="2" destOrd="0" presId="urn:microsoft.com/office/officeart/2018/2/layout/IconVerticalSolidList"/>
    <dgm:cxn modelId="{F0B352D7-72DF-4C47-BEC1-377B14BA96F2}" type="presParOf" srcId="{50A992FE-BFF2-4424-A4E2-9AC0F7DB4E7B}" destId="{82C7F1BC-F241-4C67-8235-C87F144085B7}" srcOrd="0" destOrd="0" presId="urn:microsoft.com/office/officeart/2018/2/layout/IconVerticalSolidList"/>
    <dgm:cxn modelId="{6D182522-6ECC-4FED-BE66-0BBF69291760}" type="presParOf" srcId="{50A992FE-BFF2-4424-A4E2-9AC0F7DB4E7B}" destId="{EDE0286B-39B3-43C4-A0A0-3D0CF79EF031}" srcOrd="1" destOrd="0" presId="urn:microsoft.com/office/officeart/2018/2/layout/IconVerticalSolidList"/>
    <dgm:cxn modelId="{D052C73C-DE12-4507-A1D9-6DF50F129E44}" type="presParOf" srcId="{50A992FE-BFF2-4424-A4E2-9AC0F7DB4E7B}" destId="{AF5183B1-1A93-4268-B023-E6F9365F6AC1}" srcOrd="2" destOrd="0" presId="urn:microsoft.com/office/officeart/2018/2/layout/IconVerticalSolidList"/>
    <dgm:cxn modelId="{8D18471F-0DBF-4F2B-8BB9-0A503C71CB25}" type="presParOf" srcId="{50A992FE-BFF2-4424-A4E2-9AC0F7DB4E7B}" destId="{47A29880-CED1-4128-A265-1723251C1E73}" srcOrd="3" destOrd="0" presId="urn:microsoft.com/office/officeart/2018/2/layout/IconVerticalSolidList"/>
    <dgm:cxn modelId="{EF4F9124-D216-4C03-B225-AEFD0B295CB2}" type="presParOf" srcId="{577064C4-5A19-4FBB-8CFA-669FDE918E87}" destId="{966AEE3B-5E4A-4481-B73D-57B4F1551505}" srcOrd="3" destOrd="0" presId="urn:microsoft.com/office/officeart/2018/2/layout/IconVerticalSolidList"/>
    <dgm:cxn modelId="{9B10D0AD-2A26-4876-BA28-9E10A14C3AF2}" type="presParOf" srcId="{577064C4-5A19-4FBB-8CFA-669FDE918E87}" destId="{89828A14-D1B0-4AE1-9FE9-2C3E37659CA3}" srcOrd="4" destOrd="0" presId="urn:microsoft.com/office/officeart/2018/2/layout/IconVerticalSolidList"/>
    <dgm:cxn modelId="{086E6C25-4731-4524-930A-0C7820FDE122}" type="presParOf" srcId="{89828A14-D1B0-4AE1-9FE9-2C3E37659CA3}" destId="{F8CC3D37-746E-4294-8B60-C305B7D75AF4}" srcOrd="0" destOrd="0" presId="urn:microsoft.com/office/officeart/2018/2/layout/IconVerticalSolidList"/>
    <dgm:cxn modelId="{2237180D-8C55-43DC-95F6-4415B5E283ED}" type="presParOf" srcId="{89828A14-D1B0-4AE1-9FE9-2C3E37659CA3}" destId="{2F39BB9A-8675-4DFA-B910-60EDD1F4FFEC}" srcOrd="1" destOrd="0" presId="urn:microsoft.com/office/officeart/2018/2/layout/IconVerticalSolidList"/>
    <dgm:cxn modelId="{A0182F8C-D370-4941-8B1C-517CA49A4A94}" type="presParOf" srcId="{89828A14-D1B0-4AE1-9FE9-2C3E37659CA3}" destId="{36D1EAB5-ED62-4A0D-A85B-57A0BC29D306}" srcOrd="2" destOrd="0" presId="urn:microsoft.com/office/officeart/2018/2/layout/IconVerticalSolidList"/>
    <dgm:cxn modelId="{125C0E7E-6A7B-4C7B-B086-B389F6168D44}" type="presParOf" srcId="{89828A14-D1B0-4AE1-9FE9-2C3E37659CA3}" destId="{7A1D6E50-8EFF-4C6F-A0FE-CB86272BDD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8683F1-5322-491C-8B0C-34B209B45B7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393D35-6537-4D57-AE66-AD080CDFF466}">
      <dgm:prSet/>
      <dgm:spPr/>
      <dgm:t>
        <a:bodyPr/>
        <a:lstStyle/>
        <a:p>
          <a:r>
            <a:rPr lang="en-US"/>
            <a:t>Throwing random numbers won’t work</a:t>
          </a:r>
        </a:p>
      </dgm:t>
    </dgm:pt>
    <dgm:pt modelId="{504E440D-9AE8-463E-8649-6FBA4243607A}" type="parTrans" cxnId="{060D27B2-9669-48E1-B01F-9D0C7594316A}">
      <dgm:prSet/>
      <dgm:spPr/>
      <dgm:t>
        <a:bodyPr/>
        <a:lstStyle/>
        <a:p>
          <a:endParaRPr lang="en-US"/>
        </a:p>
      </dgm:t>
    </dgm:pt>
    <dgm:pt modelId="{B17751D4-BD74-4774-909F-DEFB299C8C2B}" type="sibTrans" cxnId="{060D27B2-9669-48E1-B01F-9D0C7594316A}">
      <dgm:prSet/>
      <dgm:spPr/>
      <dgm:t>
        <a:bodyPr/>
        <a:lstStyle/>
        <a:p>
          <a:endParaRPr lang="en-US"/>
        </a:p>
      </dgm:t>
    </dgm:pt>
    <dgm:pt modelId="{95BA1AF1-A17D-427D-897C-03DAEEBB30BA}">
      <dgm:prSet/>
      <dgm:spPr/>
      <dgm:t>
        <a:bodyPr/>
        <a:lstStyle/>
        <a:p>
          <a:r>
            <a:rPr lang="en-US"/>
            <a:t>The order can be arbitrary as long as it is consistent</a:t>
          </a:r>
        </a:p>
      </dgm:t>
    </dgm:pt>
    <dgm:pt modelId="{FD694F36-81C9-4359-AFE3-2DBC2293D0B5}" type="parTrans" cxnId="{9A9FFB28-504D-499C-B96F-45C9D14DDFF5}">
      <dgm:prSet/>
      <dgm:spPr/>
      <dgm:t>
        <a:bodyPr/>
        <a:lstStyle/>
        <a:p>
          <a:endParaRPr lang="en-US"/>
        </a:p>
      </dgm:t>
    </dgm:pt>
    <dgm:pt modelId="{8F78F9F1-4CC0-4F88-B0C2-3B198C329BA0}" type="sibTrans" cxnId="{9A9FFB28-504D-499C-B96F-45C9D14DDFF5}">
      <dgm:prSet/>
      <dgm:spPr/>
      <dgm:t>
        <a:bodyPr/>
        <a:lstStyle/>
        <a:p>
          <a:endParaRPr lang="en-US"/>
        </a:p>
      </dgm:t>
    </dgm:pt>
    <dgm:pt modelId="{503749B9-52AB-4065-A55D-1CB146095950}">
      <dgm:prSet/>
      <dgm:spPr/>
      <dgm:t>
        <a:bodyPr/>
        <a:lstStyle/>
        <a:p>
          <a:r>
            <a:rPr lang="en-US"/>
            <a:t>Using Python’s Pandas package, one sample’s index can act as the standard index across all samples of the same length.</a:t>
          </a:r>
        </a:p>
      </dgm:t>
    </dgm:pt>
    <dgm:pt modelId="{DDE1FD19-3CC5-4AA1-B180-710053249981}" type="parTrans" cxnId="{2C71BEFB-30AD-47FC-A79B-ED758F837AC4}">
      <dgm:prSet/>
      <dgm:spPr/>
      <dgm:t>
        <a:bodyPr/>
        <a:lstStyle/>
        <a:p>
          <a:endParaRPr lang="en-US"/>
        </a:p>
      </dgm:t>
    </dgm:pt>
    <dgm:pt modelId="{7BF18B48-C859-49BF-BF8F-906068F251CE}" type="sibTrans" cxnId="{2C71BEFB-30AD-47FC-A79B-ED758F837AC4}">
      <dgm:prSet/>
      <dgm:spPr/>
      <dgm:t>
        <a:bodyPr/>
        <a:lstStyle/>
        <a:p>
          <a:endParaRPr lang="en-US"/>
        </a:p>
      </dgm:t>
    </dgm:pt>
    <dgm:pt modelId="{CF830A36-A2D3-4B30-88FC-6A832E235CBA}">
      <dgm:prSet/>
      <dgm:spPr/>
      <dgm:t>
        <a:bodyPr/>
        <a:lstStyle/>
        <a:p>
          <a:r>
            <a:rPr lang="en-US"/>
            <a:t>Maximum length may be unnecessary; future testing can involve minimal index and cross-platform sorting.</a:t>
          </a:r>
        </a:p>
      </dgm:t>
    </dgm:pt>
    <dgm:pt modelId="{BC62E21D-E5EB-4654-993F-FA79E21719FC}" type="parTrans" cxnId="{31B5BAE0-6604-4C0B-B32B-5E7F81484262}">
      <dgm:prSet/>
      <dgm:spPr/>
      <dgm:t>
        <a:bodyPr/>
        <a:lstStyle/>
        <a:p>
          <a:endParaRPr lang="en-US"/>
        </a:p>
      </dgm:t>
    </dgm:pt>
    <dgm:pt modelId="{3793E54E-42EF-49FE-8583-18FEB31267B4}" type="sibTrans" cxnId="{31B5BAE0-6604-4C0B-B32B-5E7F81484262}">
      <dgm:prSet/>
      <dgm:spPr/>
      <dgm:t>
        <a:bodyPr/>
        <a:lstStyle/>
        <a:p>
          <a:endParaRPr lang="en-US"/>
        </a:p>
      </dgm:t>
    </dgm:pt>
    <dgm:pt modelId="{CEA0D20F-F894-4B6F-BADC-A3E72D4378C8}">
      <dgm:prSet/>
      <dgm:spPr/>
      <dgm:t>
        <a:bodyPr/>
        <a:lstStyle/>
        <a:p>
          <a:r>
            <a:rPr lang="en-US"/>
            <a:t>Remember: the main goal is to see if a model can learn at all.</a:t>
          </a:r>
        </a:p>
      </dgm:t>
    </dgm:pt>
    <dgm:pt modelId="{D9527EC9-86F0-4186-A23A-1164F5F2DEAF}" type="parTrans" cxnId="{6DD86D82-B85B-4F37-B240-3F9DC4668DED}">
      <dgm:prSet/>
      <dgm:spPr/>
      <dgm:t>
        <a:bodyPr/>
        <a:lstStyle/>
        <a:p>
          <a:endParaRPr lang="en-US"/>
        </a:p>
      </dgm:t>
    </dgm:pt>
    <dgm:pt modelId="{97E166EE-796A-4702-A8E7-1C7163357858}" type="sibTrans" cxnId="{6DD86D82-B85B-4F37-B240-3F9DC4668DED}">
      <dgm:prSet/>
      <dgm:spPr/>
      <dgm:t>
        <a:bodyPr/>
        <a:lstStyle/>
        <a:p>
          <a:endParaRPr lang="en-US"/>
        </a:p>
      </dgm:t>
    </dgm:pt>
    <dgm:pt modelId="{EA3F3AC7-B5D6-4A0B-8798-97AD98F5F00D}" type="pres">
      <dgm:prSet presAssocID="{F28683F1-5322-491C-8B0C-34B209B45B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0D3E0F-24CB-4D6D-A57A-670177E873CB}" type="pres">
      <dgm:prSet presAssocID="{0E393D35-6537-4D57-AE66-AD080CDFF4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97F18-2831-4630-94D5-6E45AEA7378F}" type="pres">
      <dgm:prSet presAssocID="{B17751D4-BD74-4774-909F-DEFB299C8C2B}" presName="spacer" presStyleCnt="0"/>
      <dgm:spPr/>
    </dgm:pt>
    <dgm:pt modelId="{322DF02E-50E0-4E84-8D9B-83EE91C66323}" type="pres">
      <dgm:prSet presAssocID="{95BA1AF1-A17D-427D-897C-03DAEEBB30B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5BC0D-7237-4B87-BB43-A9DA87AFB6F3}" type="pres">
      <dgm:prSet presAssocID="{8F78F9F1-4CC0-4F88-B0C2-3B198C329BA0}" presName="spacer" presStyleCnt="0"/>
      <dgm:spPr/>
    </dgm:pt>
    <dgm:pt modelId="{4FC54B9E-F3C1-40F3-AC29-40848FA93B11}" type="pres">
      <dgm:prSet presAssocID="{503749B9-52AB-4065-A55D-1CB14609595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AB93A-D5E1-454F-982F-3B138968E8A8}" type="pres">
      <dgm:prSet presAssocID="{503749B9-52AB-4065-A55D-1CB14609595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16DC2-BD0A-4C08-A85D-9B79DACF073B}" type="pres">
      <dgm:prSet presAssocID="{CEA0D20F-F894-4B6F-BADC-A3E72D4378C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D86D82-B85B-4F37-B240-3F9DC4668DED}" srcId="{F28683F1-5322-491C-8B0C-34B209B45B79}" destId="{CEA0D20F-F894-4B6F-BADC-A3E72D4378C8}" srcOrd="3" destOrd="0" parTransId="{D9527EC9-86F0-4186-A23A-1164F5F2DEAF}" sibTransId="{97E166EE-796A-4702-A8E7-1C7163357858}"/>
    <dgm:cxn modelId="{48161CF0-E301-4544-A8ED-CC93A30FB451}" type="presOf" srcId="{95BA1AF1-A17D-427D-897C-03DAEEBB30BA}" destId="{322DF02E-50E0-4E84-8D9B-83EE91C66323}" srcOrd="0" destOrd="0" presId="urn:microsoft.com/office/officeart/2005/8/layout/vList2"/>
    <dgm:cxn modelId="{9D5E52EB-F40A-4DD4-A670-9358E1B0387D}" type="presOf" srcId="{CF830A36-A2D3-4B30-88FC-6A832E235CBA}" destId="{3BBAB93A-D5E1-454F-982F-3B138968E8A8}" srcOrd="0" destOrd="0" presId="urn:microsoft.com/office/officeart/2005/8/layout/vList2"/>
    <dgm:cxn modelId="{9A9FFB28-504D-499C-B96F-45C9D14DDFF5}" srcId="{F28683F1-5322-491C-8B0C-34B209B45B79}" destId="{95BA1AF1-A17D-427D-897C-03DAEEBB30BA}" srcOrd="1" destOrd="0" parTransId="{FD694F36-81C9-4359-AFE3-2DBC2293D0B5}" sibTransId="{8F78F9F1-4CC0-4F88-B0C2-3B198C329BA0}"/>
    <dgm:cxn modelId="{31B5BAE0-6604-4C0B-B32B-5E7F81484262}" srcId="{503749B9-52AB-4065-A55D-1CB146095950}" destId="{CF830A36-A2D3-4B30-88FC-6A832E235CBA}" srcOrd="0" destOrd="0" parTransId="{BC62E21D-E5EB-4654-993F-FA79E21719FC}" sibTransId="{3793E54E-42EF-49FE-8583-18FEB31267B4}"/>
    <dgm:cxn modelId="{2C71BEFB-30AD-47FC-A79B-ED758F837AC4}" srcId="{F28683F1-5322-491C-8B0C-34B209B45B79}" destId="{503749B9-52AB-4065-A55D-1CB146095950}" srcOrd="2" destOrd="0" parTransId="{DDE1FD19-3CC5-4AA1-B180-710053249981}" sibTransId="{7BF18B48-C859-49BF-BF8F-906068F251CE}"/>
    <dgm:cxn modelId="{EAE203CA-A497-4AD1-8D6A-804C211BED9A}" type="presOf" srcId="{CEA0D20F-F894-4B6F-BADC-A3E72D4378C8}" destId="{1B116DC2-BD0A-4C08-A85D-9B79DACF073B}" srcOrd="0" destOrd="0" presId="urn:microsoft.com/office/officeart/2005/8/layout/vList2"/>
    <dgm:cxn modelId="{7A90E6E9-E59F-400A-8B18-4FDD8B783DD0}" type="presOf" srcId="{F28683F1-5322-491C-8B0C-34B209B45B79}" destId="{EA3F3AC7-B5D6-4A0B-8798-97AD98F5F00D}" srcOrd="0" destOrd="0" presId="urn:microsoft.com/office/officeart/2005/8/layout/vList2"/>
    <dgm:cxn modelId="{060D27B2-9669-48E1-B01F-9D0C7594316A}" srcId="{F28683F1-5322-491C-8B0C-34B209B45B79}" destId="{0E393D35-6537-4D57-AE66-AD080CDFF466}" srcOrd="0" destOrd="0" parTransId="{504E440D-9AE8-463E-8649-6FBA4243607A}" sibTransId="{B17751D4-BD74-4774-909F-DEFB299C8C2B}"/>
    <dgm:cxn modelId="{47844DF3-FB2F-463B-94EB-5686B859FA74}" type="presOf" srcId="{503749B9-52AB-4065-A55D-1CB146095950}" destId="{4FC54B9E-F3C1-40F3-AC29-40848FA93B11}" srcOrd="0" destOrd="0" presId="urn:microsoft.com/office/officeart/2005/8/layout/vList2"/>
    <dgm:cxn modelId="{AA746E13-B72A-4947-8E5B-8DB5123A1F7C}" type="presOf" srcId="{0E393D35-6537-4D57-AE66-AD080CDFF466}" destId="{140D3E0F-24CB-4D6D-A57A-670177E873CB}" srcOrd="0" destOrd="0" presId="urn:microsoft.com/office/officeart/2005/8/layout/vList2"/>
    <dgm:cxn modelId="{26C4EA72-D806-4709-8388-1172F1F74773}" type="presParOf" srcId="{EA3F3AC7-B5D6-4A0B-8798-97AD98F5F00D}" destId="{140D3E0F-24CB-4D6D-A57A-670177E873CB}" srcOrd="0" destOrd="0" presId="urn:microsoft.com/office/officeart/2005/8/layout/vList2"/>
    <dgm:cxn modelId="{0E028D77-21BC-49A9-96B6-BDFA8471B2CE}" type="presParOf" srcId="{EA3F3AC7-B5D6-4A0B-8798-97AD98F5F00D}" destId="{B1697F18-2831-4630-94D5-6E45AEA7378F}" srcOrd="1" destOrd="0" presId="urn:microsoft.com/office/officeart/2005/8/layout/vList2"/>
    <dgm:cxn modelId="{5BEA5BED-79C3-4D81-9EE6-E5CE4F100B30}" type="presParOf" srcId="{EA3F3AC7-B5D6-4A0B-8798-97AD98F5F00D}" destId="{322DF02E-50E0-4E84-8D9B-83EE91C66323}" srcOrd="2" destOrd="0" presId="urn:microsoft.com/office/officeart/2005/8/layout/vList2"/>
    <dgm:cxn modelId="{3469F1C6-7D4C-4D51-BD52-6CADD876C428}" type="presParOf" srcId="{EA3F3AC7-B5D6-4A0B-8798-97AD98F5F00D}" destId="{9B45BC0D-7237-4B87-BB43-A9DA87AFB6F3}" srcOrd="3" destOrd="0" presId="urn:microsoft.com/office/officeart/2005/8/layout/vList2"/>
    <dgm:cxn modelId="{AF6CB767-63E9-433A-A213-5E763EDCA699}" type="presParOf" srcId="{EA3F3AC7-B5D6-4A0B-8798-97AD98F5F00D}" destId="{4FC54B9E-F3C1-40F3-AC29-40848FA93B11}" srcOrd="4" destOrd="0" presId="urn:microsoft.com/office/officeart/2005/8/layout/vList2"/>
    <dgm:cxn modelId="{9D26CB22-8B47-4256-B5A7-BB662E392D93}" type="presParOf" srcId="{EA3F3AC7-B5D6-4A0B-8798-97AD98F5F00D}" destId="{3BBAB93A-D5E1-454F-982F-3B138968E8A8}" srcOrd="5" destOrd="0" presId="urn:microsoft.com/office/officeart/2005/8/layout/vList2"/>
    <dgm:cxn modelId="{DF541B6F-F2A7-460C-A7E7-43A0CB271F3B}" type="presParOf" srcId="{EA3F3AC7-B5D6-4A0B-8798-97AD98F5F00D}" destId="{1B116DC2-BD0A-4C08-A85D-9B79DACF073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ED88E-4C97-499D-B838-A305B3D0E62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1C665-B930-4111-9EBE-9BE23DB6D1D7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2D80A-FAE7-471F-A034-5BE7958AE0F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“Bulk” biological data contains mixtures of numerous cell types.</a:t>
          </a:r>
        </a:p>
      </dsp:txBody>
      <dsp:txXfrm>
        <a:off x="1429899" y="2442"/>
        <a:ext cx="5083704" cy="1238008"/>
      </dsp:txXfrm>
    </dsp:sp>
    <dsp:sp modelId="{3E2C4D16-6ED2-45A9-8F26-651F4B46832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6F7D0-69AF-41F7-B85E-F97A57FF6D2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2B935-787D-45EA-8719-310F237E327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Modern sequencing and expression analysis techniques are capable of single cell resolution.</a:t>
          </a:r>
        </a:p>
      </dsp:txBody>
      <dsp:txXfrm>
        <a:off x="1429899" y="1549953"/>
        <a:ext cx="5083704" cy="1238008"/>
      </dsp:txXfrm>
    </dsp:sp>
    <dsp:sp modelId="{146FA9FF-D2ED-41A6-B1C2-A4C1319E8AE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A7CF3-61E6-41A4-A9AE-E470B9A1E2E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2EADA-CB5E-4131-98D6-ACAEF615807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Differential gene expression across cell types confounds usefulness of conclusions reached with bulk data.</a:t>
          </a:r>
        </a:p>
      </dsp:txBody>
      <dsp:txXfrm>
        <a:off x="1429899" y="3097464"/>
        <a:ext cx="5083704" cy="1238008"/>
      </dsp:txXfrm>
    </dsp:sp>
    <dsp:sp modelId="{8CDCCC61-C5B4-4516-B0D2-CA7A3077576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AD8B7-2B9F-47FD-BE49-8405CDB773A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83C61-B89D-4EDD-8E39-5AC80F1BA89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Mountains of data remain convoluted within that bulk data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AFB6D-C3B5-4F2E-9E67-44A752328B4D}">
      <dsp:nvSpPr>
        <dsp:cNvPr id="0" name=""/>
        <dsp:cNvSpPr/>
      </dsp:nvSpPr>
      <dsp:spPr>
        <a:xfrm>
          <a:off x="0" y="2442"/>
          <a:ext cx="4184592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F8852-6B83-4C64-8959-0AC95B2FABD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7A698-44E4-4DE9-BE90-58610BD77752}">
      <dsp:nvSpPr>
        <dsp:cNvPr id="0" name=""/>
        <dsp:cNvSpPr/>
      </dsp:nvSpPr>
      <dsp:spPr>
        <a:xfrm>
          <a:off x="1429899" y="2442"/>
          <a:ext cx="275469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Use a machine learning approach to automatically classify different coarse grain cell types.</a:t>
          </a:r>
        </a:p>
      </dsp:txBody>
      <dsp:txXfrm>
        <a:off x="1429899" y="2442"/>
        <a:ext cx="2754692" cy="1238008"/>
      </dsp:txXfrm>
    </dsp:sp>
    <dsp:sp modelId="{E5785877-8B36-4BA4-BF2D-B3198B4EE823}">
      <dsp:nvSpPr>
        <dsp:cNvPr id="0" name=""/>
        <dsp:cNvSpPr/>
      </dsp:nvSpPr>
      <dsp:spPr>
        <a:xfrm>
          <a:off x="0" y="1549953"/>
          <a:ext cx="4184592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6E734-A4CA-4C14-8B1B-3A7860CB660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C2E7-B955-44AE-8780-B504AA8374C7}">
      <dsp:nvSpPr>
        <dsp:cNvPr id="0" name=""/>
        <dsp:cNvSpPr/>
      </dsp:nvSpPr>
      <dsp:spPr>
        <a:xfrm>
          <a:off x="1429899" y="1549953"/>
          <a:ext cx="275469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Extracting a clear image from convoluted data requires a deconvolution approach</a:t>
          </a:r>
        </a:p>
      </dsp:txBody>
      <dsp:txXfrm>
        <a:off x="1429899" y="1549953"/>
        <a:ext cx="2754692" cy="1238008"/>
      </dsp:txXfrm>
    </dsp:sp>
    <dsp:sp modelId="{441D6A70-AA48-4039-BFD8-71CD6A8F0109}">
      <dsp:nvSpPr>
        <dsp:cNvPr id="0" name=""/>
        <dsp:cNvSpPr/>
      </dsp:nvSpPr>
      <dsp:spPr>
        <a:xfrm>
          <a:off x="0" y="3097464"/>
          <a:ext cx="4184592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67F63-134A-4613-B99E-524AF5819FA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44F79-1218-4597-8EAF-5B24BDA3521F}">
      <dsp:nvSpPr>
        <dsp:cNvPr id="0" name=""/>
        <dsp:cNvSpPr/>
      </dsp:nvSpPr>
      <dsp:spPr>
        <a:xfrm>
          <a:off x="1429899" y="3097464"/>
          <a:ext cx="275469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Robust deconvolution models already exist for images</a:t>
          </a:r>
        </a:p>
      </dsp:txBody>
      <dsp:txXfrm>
        <a:off x="1429899" y="3097464"/>
        <a:ext cx="2754692" cy="1238008"/>
      </dsp:txXfrm>
    </dsp:sp>
    <dsp:sp modelId="{D21186F9-E714-4C99-AD99-CAB375428FA6}">
      <dsp:nvSpPr>
        <dsp:cNvPr id="0" name=""/>
        <dsp:cNvSpPr/>
      </dsp:nvSpPr>
      <dsp:spPr>
        <a:xfrm>
          <a:off x="0" y="4644974"/>
          <a:ext cx="4184592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2B608-0DCE-4178-8852-D24AA5528BE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19E0A-E9B8-4C4F-822A-8FEC8878F01F}">
      <dsp:nvSpPr>
        <dsp:cNvPr id="0" name=""/>
        <dsp:cNvSpPr/>
      </dsp:nvSpPr>
      <dsp:spPr>
        <a:xfrm>
          <a:off x="1429899" y="4644974"/>
          <a:ext cx="275469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The DREAM challenge specified 8 cell types to be labeled</a:t>
          </a:r>
        </a:p>
      </dsp:txBody>
      <dsp:txXfrm>
        <a:off x="1429899" y="4644974"/>
        <a:ext cx="275469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3A4CA-7334-4379-BA67-90408A4DA00B}">
      <dsp:nvSpPr>
        <dsp:cNvPr id="0" name=""/>
        <dsp:cNvSpPr/>
      </dsp:nvSpPr>
      <dsp:spPr>
        <a:xfrm>
          <a:off x="0" y="61273"/>
          <a:ext cx="6513603" cy="1264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Whereas image data is usually structured by pixel distance, allowing convolutional approaches to work, microarray data is not</a:t>
          </a:r>
        </a:p>
      </dsp:txBody>
      <dsp:txXfrm>
        <a:off x="61741" y="123014"/>
        <a:ext cx="6390121" cy="1141288"/>
      </dsp:txXfrm>
    </dsp:sp>
    <dsp:sp modelId="{CED27553-8118-4CD5-8C5E-0973AD5A5DB2}">
      <dsp:nvSpPr>
        <dsp:cNvPr id="0" name=""/>
        <dsp:cNvSpPr/>
      </dsp:nvSpPr>
      <dsp:spPr>
        <a:xfrm>
          <a:off x="0" y="1326043"/>
          <a:ext cx="6513603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/>
            <a:t>Possible future solutions: force the data indices to conform to actual genomic order</a:t>
          </a:r>
        </a:p>
      </dsp:txBody>
      <dsp:txXfrm>
        <a:off x="0" y="1326043"/>
        <a:ext cx="6513603" cy="571320"/>
      </dsp:txXfrm>
    </dsp:sp>
    <dsp:sp modelId="{6B470694-BDE1-487D-9FBE-A94B6AC01EE7}">
      <dsp:nvSpPr>
        <dsp:cNvPr id="0" name=""/>
        <dsp:cNvSpPr/>
      </dsp:nvSpPr>
      <dsp:spPr>
        <a:xfrm>
          <a:off x="0" y="1897363"/>
          <a:ext cx="6513603" cy="1264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Likewise, microarray data is not time series data so they are not easily fed properly into a recurrent neural network</a:t>
          </a:r>
        </a:p>
      </dsp:txBody>
      <dsp:txXfrm>
        <a:off x="61741" y="1959104"/>
        <a:ext cx="6390121" cy="1141288"/>
      </dsp:txXfrm>
    </dsp:sp>
    <dsp:sp modelId="{63FD6DCC-1D2F-4C58-B618-E2D280AE6A4F}">
      <dsp:nvSpPr>
        <dsp:cNvPr id="0" name=""/>
        <dsp:cNvSpPr/>
      </dsp:nvSpPr>
      <dsp:spPr>
        <a:xfrm>
          <a:off x="0" y="3228373"/>
          <a:ext cx="6513603" cy="12647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The Multilayer Perceptron is always available to us</a:t>
          </a:r>
        </a:p>
      </dsp:txBody>
      <dsp:txXfrm>
        <a:off x="61741" y="3290114"/>
        <a:ext cx="6390121" cy="1141288"/>
      </dsp:txXfrm>
    </dsp:sp>
    <dsp:sp modelId="{D90436D7-2BF4-4857-B028-BC0860EAB142}">
      <dsp:nvSpPr>
        <dsp:cNvPr id="0" name=""/>
        <dsp:cNvSpPr/>
      </dsp:nvSpPr>
      <dsp:spPr>
        <a:xfrm>
          <a:off x="0" y="4559383"/>
          <a:ext cx="6513603" cy="1264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However, an MLP can only do so much with data…</a:t>
          </a:r>
        </a:p>
      </dsp:txBody>
      <dsp:txXfrm>
        <a:off x="61741" y="4621124"/>
        <a:ext cx="6390121" cy="1141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9E3C8-7C0D-440E-AA19-DBB6B5D2894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C2AD6-0B8C-42DD-8DC0-C934C2A01BA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378DE-0D72-47E6-B57A-4CE233A4A5D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7,607 samples is small for a complex network such as the genome</a:t>
          </a:r>
        </a:p>
      </dsp:txBody>
      <dsp:txXfrm>
        <a:off x="1941716" y="718"/>
        <a:ext cx="4571887" cy="1681139"/>
      </dsp:txXfrm>
    </dsp:sp>
    <dsp:sp modelId="{82C7F1BC-F241-4C67-8235-C87F144085B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0286B-39B3-43C4-A0A0-3D0CF79EF031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29880-CED1-4128-A265-1723251C1E7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Without a defined order to the data, only a few deep learning model archetypes are easily usable</a:t>
          </a:r>
        </a:p>
      </dsp:txBody>
      <dsp:txXfrm>
        <a:off x="1941716" y="2102143"/>
        <a:ext cx="4571887" cy="1681139"/>
      </dsp:txXfrm>
    </dsp:sp>
    <dsp:sp modelId="{F8CC3D37-746E-4294-8B60-C305B7D75AF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9BB9A-8675-4DFA-B910-60EDD1F4FFE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D6E50-8EFF-4C6F-A0FE-CB86272BDD8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Is it even possible to train a model on a subset of this subset?</a:t>
          </a:r>
        </a:p>
      </dsp:txBody>
      <dsp:txXfrm>
        <a:off x="1941716" y="4203567"/>
        <a:ext cx="4571887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D3E0F-24CB-4D6D-A57A-670177E873CB}">
      <dsp:nvSpPr>
        <dsp:cNvPr id="0" name=""/>
        <dsp:cNvSpPr/>
      </dsp:nvSpPr>
      <dsp:spPr>
        <a:xfrm>
          <a:off x="0" y="39408"/>
          <a:ext cx="6513603" cy="1275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Throwing random numbers won’t work</a:t>
          </a:r>
        </a:p>
      </dsp:txBody>
      <dsp:txXfrm>
        <a:off x="62275" y="101683"/>
        <a:ext cx="6389053" cy="1151152"/>
      </dsp:txXfrm>
    </dsp:sp>
    <dsp:sp modelId="{322DF02E-50E0-4E84-8D9B-83EE91C66323}">
      <dsp:nvSpPr>
        <dsp:cNvPr id="0" name=""/>
        <dsp:cNvSpPr/>
      </dsp:nvSpPr>
      <dsp:spPr>
        <a:xfrm>
          <a:off x="0" y="1381350"/>
          <a:ext cx="6513603" cy="12757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The order can be arbitrary as long as it is consistent</a:t>
          </a:r>
        </a:p>
      </dsp:txBody>
      <dsp:txXfrm>
        <a:off x="62275" y="1443625"/>
        <a:ext cx="6389053" cy="1151152"/>
      </dsp:txXfrm>
    </dsp:sp>
    <dsp:sp modelId="{4FC54B9E-F3C1-40F3-AC29-40848FA93B11}">
      <dsp:nvSpPr>
        <dsp:cNvPr id="0" name=""/>
        <dsp:cNvSpPr/>
      </dsp:nvSpPr>
      <dsp:spPr>
        <a:xfrm>
          <a:off x="0" y="2723293"/>
          <a:ext cx="6513603" cy="12757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Using Python’s Pandas package, one sample’s index can act as the standard index across all samples of the same length.</a:t>
          </a:r>
        </a:p>
      </dsp:txBody>
      <dsp:txXfrm>
        <a:off x="62275" y="2785568"/>
        <a:ext cx="6389053" cy="1151152"/>
      </dsp:txXfrm>
    </dsp:sp>
    <dsp:sp modelId="{3BBAB93A-D5E1-454F-982F-3B138968E8A8}">
      <dsp:nvSpPr>
        <dsp:cNvPr id="0" name=""/>
        <dsp:cNvSpPr/>
      </dsp:nvSpPr>
      <dsp:spPr>
        <a:xfrm>
          <a:off x="0" y="3998995"/>
          <a:ext cx="6513603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/>
            <a:t>Maximum length may be unnecessary; future testing can involve minimal index and cross-platform sorting.</a:t>
          </a:r>
        </a:p>
      </dsp:txBody>
      <dsp:txXfrm>
        <a:off x="0" y="3998995"/>
        <a:ext cx="6513603" cy="571320"/>
      </dsp:txXfrm>
    </dsp:sp>
    <dsp:sp modelId="{1B116DC2-BD0A-4C08-A85D-9B79DACF073B}">
      <dsp:nvSpPr>
        <dsp:cNvPr id="0" name=""/>
        <dsp:cNvSpPr/>
      </dsp:nvSpPr>
      <dsp:spPr>
        <a:xfrm>
          <a:off x="0" y="4570315"/>
          <a:ext cx="6513603" cy="12757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Remember: the main goal is to see if a model can learn at all.</a:t>
          </a:r>
        </a:p>
      </dsp:txBody>
      <dsp:txXfrm>
        <a:off x="62275" y="4632590"/>
        <a:ext cx="6389053" cy="1151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18F3-A07B-404C-9D3D-B622F9881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C09D7-1CA6-4248-B821-98F1BBB81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C1AE-C0C9-438A-8B2F-2B4E5ABC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4B0-35ED-4D7C-BC7A-AE8AA5921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A496C-5F22-4BC0-805C-C15B9EB1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BE0A-2BB9-4A37-B068-B5DC69FD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4C3E-E9AA-4E4A-B65B-E1136596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083F-CF81-44EE-816D-720C3F9F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7FD65-3FCB-41F4-BFCA-B2E0CC5DA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6ABE-7092-41DA-986C-EBE125FA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4B0-35ED-4D7C-BC7A-AE8AA5921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C31B-A592-4A1C-B6E2-2FCEEBB3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24F5D-4820-42F1-96F2-BE3E3744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4C3E-E9AA-4E4A-B65B-E1136596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1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A9853-728A-400F-9235-FC708566D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68C4F-AD49-424E-BF0A-56D83F4ED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EB28E-98CF-4D7F-8780-774E7F5B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4B0-35ED-4D7C-BC7A-AE8AA5921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0E67-914F-433F-8C32-F3FC3F47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70C8-5939-4373-91FA-D7D7FC3C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4C3E-E9AA-4E4A-B65B-E1136596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7312-8B1D-4A9E-B45E-3252A56F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E80D-C42B-4ECC-9804-6D08F296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096F-F1BA-4D30-93BF-7B51C1FC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4B0-35ED-4D7C-BC7A-AE8AA5921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17D9E-CFFC-4BA1-884F-7B69E2BE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74CA-7FCD-4772-B8ED-08FFE3D4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4C3E-E9AA-4E4A-B65B-E1136596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8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F29E-91FB-406F-BB02-F922EC39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EAE3E-4388-46A1-B105-AF7809A39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DC9E-F891-4642-B989-2103BCD7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4B0-35ED-4D7C-BC7A-AE8AA5921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BB67-6668-472D-B909-531E7DC9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0DED-88C4-4EEA-B3CB-62754A49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4C3E-E9AA-4E4A-B65B-E1136596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9F45-E90E-44D7-8560-64052AC7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04E1-0814-43FA-9289-B37DDB660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145A2-92E3-406D-819D-49AFDA33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CF70-FB5B-454B-AE28-89DB10CC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4B0-35ED-4D7C-BC7A-AE8AA5921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B126-ADAC-4DC8-A6FD-DEC93690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ABB0-9DAF-4836-9A3F-F932FD5E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4C3E-E9AA-4E4A-B65B-E1136596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8A81-7C08-4448-9450-0A18F2D6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5F87A-9890-449E-AE47-0633AEF5C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57808-AEBB-40E9-899A-49872452B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6C517-C263-42F3-8B83-39D25F8EC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713B7-6780-4B9A-B41E-6E9A54B8B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5A573-E2CB-46F7-A458-FDFF6980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4B0-35ED-4D7C-BC7A-AE8AA5921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F0E50-59D3-4E4E-8644-91DA9E09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62EF6-BC67-4197-BADC-B262BD81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4C3E-E9AA-4E4A-B65B-E1136596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DEFA-C007-4A75-B015-34DD05AA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1B9F9-EA88-4F8E-AFAD-5E76BEC6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4B0-35ED-4D7C-BC7A-AE8AA5921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C38DD-7E45-4BD1-A23E-F5F6D90D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EA6D4-5BA1-46C7-8F56-C25A62EB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4C3E-E9AA-4E4A-B65B-E1136596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8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29EE9-67C6-4785-B0EA-FB565B11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4B0-35ED-4D7C-BC7A-AE8AA5921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D6AB0-A58E-44AC-B994-7EE6CEED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2D557-1428-4A1A-A2D5-00B77FF7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4C3E-E9AA-4E4A-B65B-E1136596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2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B827-07C7-4B03-B1C0-75B1C5CC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622D-BACF-407D-8B95-F6C8B426E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DEBEA-BD3E-463C-A4AE-C9F2B3B40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32EC-8085-4216-8260-A7C9B547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4B0-35ED-4D7C-BC7A-AE8AA5921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15ACD-79EA-4523-99AD-6ABE73AB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478CD-1FA6-4E88-A778-9856A2C7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4C3E-E9AA-4E4A-B65B-E1136596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7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263-1046-4272-92DB-EC58A014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6552E-D2A2-4551-AC0F-A88EDFCD4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DBED4-2F4F-4FA6-9632-1666009A2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25231-A969-47F7-A3E1-189C7A53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4B0-35ED-4D7C-BC7A-AE8AA5921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E5E78-39E1-4A75-9676-25D98BD0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07A09-9DCD-4EAE-9065-3A1B155C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4C3E-E9AA-4E4A-B65B-E1136596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E159A-D8A7-490D-BD5B-68C47E4D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FCDFF-FD08-432C-8439-E4F10A6C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8B8F0-C88D-4411-B1B4-6568C3C91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F4B0-35ED-4D7C-BC7A-AE8AA5921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98195-75AF-49C6-A7EB-44441A963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8203-FC5A-49A6-B8A5-535D6B8DE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D4C3E-E9AA-4E4A-B65B-E1136596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D4E4-7C51-4960-8BBA-F6E541A9D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5100" err="1"/>
              <a:t>DeepCellType</a:t>
            </a:r>
            <a:r>
              <a:rPr lang="en-US" sz="5100"/>
              <a:t>: Refining Bulk Data with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B6D4D-33DE-450E-8681-D60DF0C93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Juan Irizarry-Cole</a:t>
            </a:r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9634835-DE80-453B-8F31-FFC26822F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E3C69F9-56AE-4575-801E-9D6A0CCC75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2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96443-3497-4E0E-A008-A1D7F17F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Attributes and Info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3E0DAC-5223-4452-B2C9-438FCFA7F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076693"/>
              </p:ext>
            </p:extLst>
          </p:nvPr>
        </p:nvGraphicFramePr>
        <p:xfrm>
          <a:off x="765780" y="1675227"/>
          <a:ext cx="10660440" cy="4394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62905">
                  <a:extLst>
                    <a:ext uri="{9D8B030D-6E8A-4147-A177-3AD203B41FA5}">
                      <a16:colId xmlns:a16="http://schemas.microsoft.com/office/drawing/2014/main" val="1670822707"/>
                    </a:ext>
                  </a:extLst>
                </a:gridCol>
                <a:gridCol w="5197535">
                  <a:extLst>
                    <a:ext uri="{9D8B030D-6E8A-4147-A177-3AD203B41FA5}">
                      <a16:colId xmlns:a16="http://schemas.microsoft.com/office/drawing/2014/main" val="82977167"/>
                    </a:ext>
                  </a:extLst>
                </a:gridCol>
              </a:tblGrid>
              <a:tr h="488245">
                <a:tc>
                  <a:txBody>
                    <a:bodyPr/>
                    <a:lstStyle/>
                    <a:p>
                      <a:r>
                        <a:rPr lang="en-US" sz="2200"/>
                        <a:t>Attribute</a:t>
                      </a:r>
                    </a:p>
                  </a:txBody>
                  <a:tcPr marL="110965" marR="110965" marT="55482" marB="55482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Info</a:t>
                      </a:r>
                    </a:p>
                  </a:txBody>
                  <a:tcPr marL="110965" marR="110965" marT="55482" marB="55482"/>
                </a:tc>
                <a:extLst>
                  <a:ext uri="{0D108BD9-81ED-4DB2-BD59-A6C34878D82A}">
                    <a16:rowId xmlns:a16="http://schemas.microsoft.com/office/drawing/2014/main" val="3098018671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r>
                        <a:rPr lang="en-US" sz="2200"/>
                        <a:t>Model Parameters</a:t>
                      </a:r>
                    </a:p>
                  </a:txBody>
                  <a:tcPr marL="110965" marR="110965" marT="55482" marB="55482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35,932,718</a:t>
                      </a:r>
                    </a:p>
                  </a:txBody>
                  <a:tcPr marL="110965" marR="110965" marT="55482" marB="55482"/>
                </a:tc>
                <a:extLst>
                  <a:ext uri="{0D108BD9-81ED-4DB2-BD59-A6C34878D82A}">
                    <a16:rowId xmlns:a16="http://schemas.microsoft.com/office/drawing/2014/main" val="2353275354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r>
                        <a:rPr lang="en-US" sz="2200"/>
                        <a:t>Loss Function</a:t>
                      </a:r>
                    </a:p>
                  </a:txBody>
                  <a:tcPr marL="110965" marR="110965" marT="55482" marB="55482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Cross Entropy Loss</a:t>
                      </a:r>
                    </a:p>
                  </a:txBody>
                  <a:tcPr marL="110965" marR="110965" marT="55482" marB="55482"/>
                </a:tc>
                <a:extLst>
                  <a:ext uri="{0D108BD9-81ED-4DB2-BD59-A6C34878D82A}">
                    <a16:rowId xmlns:a16="http://schemas.microsoft.com/office/drawing/2014/main" val="1478842307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r>
                        <a:rPr lang="en-US" sz="2200"/>
                        <a:t>Optimizer</a:t>
                      </a:r>
                    </a:p>
                  </a:txBody>
                  <a:tcPr marL="110965" marR="110965" marT="55482" marB="55482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ADAM</a:t>
                      </a:r>
                    </a:p>
                  </a:txBody>
                  <a:tcPr marL="110965" marR="110965" marT="55482" marB="55482"/>
                </a:tc>
                <a:extLst>
                  <a:ext uri="{0D108BD9-81ED-4DB2-BD59-A6C34878D82A}">
                    <a16:rowId xmlns:a16="http://schemas.microsoft.com/office/drawing/2014/main" val="887150801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r>
                        <a:rPr lang="en-US" sz="2200"/>
                        <a:t>Learning Rate</a:t>
                      </a:r>
                    </a:p>
                  </a:txBody>
                  <a:tcPr marL="110965" marR="110965" marT="55482" marB="55482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0.001</a:t>
                      </a:r>
                    </a:p>
                  </a:txBody>
                  <a:tcPr marL="110965" marR="110965" marT="55482" marB="55482"/>
                </a:tc>
                <a:extLst>
                  <a:ext uri="{0D108BD9-81ED-4DB2-BD59-A6C34878D82A}">
                    <a16:rowId xmlns:a16="http://schemas.microsoft.com/office/drawing/2014/main" val="1497289771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r>
                        <a:rPr lang="en-US" sz="2200"/>
                        <a:t>Dropout Probability</a:t>
                      </a:r>
                    </a:p>
                  </a:txBody>
                  <a:tcPr marL="110965" marR="110965" marT="55482" marB="55482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0.7</a:t>
                      </a:r>
                    </a:p>
                  </a:txBody>
                  <a:tcPr marL="110965" marR="110965" marT="55482" marB="55482"/>
                </a:tc>
                <a:extLst>
                  <a:ext uri="{0D108BD9-81ED-4DB2-BD59-A6C34878D82A}">
                    <a16:rowId xmlns:a16="http://schemas.microsoft.com/office/drawing/2014/main" val="1843629072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r>
                        <a:rPr lang="en-US" sz="2200"/>
                        <a:t>Epochs</a:t>
                      </a:r>
                    </a:p>
                  </a:txBody>
                  <a:tcPr marL="110965" marR="110965" marT="55482" marB="55482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100</a:t>
                      </a:r>
                    </a:p>
                  </a:txBody>
                  <a:tcPr marL="110965" marR="110965" marT="55482" marB="55482"/>
                </a:tc>
                <a:extLst>
                  <a:ext uri="{0D108BD9-81ED-4DB2-BD59-A6C34878D82A}">
                    <a16:rowId xmlns:a16="http://schemas.microsoft.com/office/drawing/2014/main" val="726455131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r>
                        <a:rPr lang="en-US" sz="2200"/>
                        <a:t>Train/Test Ratio</a:t>
                      </a:r>
                    </a:p>
                  </a:txBody>
                  <a:tcPr marL="110965" marR="110965" marT="55482" marB="55482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0.9:0.1</a:t>
                      </a:r>
                    </a:p>
                  </a:txBody>
                  <a:tcPr marL="110965" marR="110965" marT="55482" marB="55482"/>
                </a:tc>
                <a:extLst>
                  <a:ext uri="{0D108BD9-81ED-4DB2-BD59-A6C34878D82A}">
                    <a16:rowId xmlns:a16="http://schemas.microsoft.com/office/drawing/2014/main" val="760601168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r>
                        <a:rPr lang="en-US" sz="2200"/>
                        <a:t>Batch Size</a:t>
                      </a:r>
                    </a:p>
                  </a:txBody>
                  <a:tcPr marL="110965" marR="110965" marT="55482" marB="55482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50</a:t>
                      </a:r>
                    </a:p>
                  </a:txBody>
                  <a:tcPr marL="110965" marR="110965" marT="55482" marB="55482"/>
                </a:tc>
                <a:extLst>
                  <a:ext uri="{0D108BD9-81ED-4DB2-BD59-A6C34878D82A}">
                    <a16:rowId xmlns:a16="http://schemas.microsoft.com/office/drawing/2014/main" val="386858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3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096C-E959-443C-A372-B80DE8BD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323" y="2880570"/>
            <a:ext cx="3702251" cy="15794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Training 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84E7D4-A2F5-41A9-A4AE-B84BD1346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2531D6-F318-49BD-859A-0B2B715948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666" y="481264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DFA131-86CE-4883-AD5F-D14E725F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2" y="917871"/>
            <a:ext cx="2890705" cy="202349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3A78525-353D-47EB-B839-E380DBD7DE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7760" y="481264"/>
            <a:ext cx="3207226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0FC93-8ACE-4A77-9FCE-CE582A32F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27" y="919695"/>
            <a:ext cx="2885492" cy="201984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36C932-B8B8-4A70-8A0D-1A4AD0A9F2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7334" y="3538308"/>
            <a:ext cx="3217652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9ECA09-3B34-42F9-9F04-DAA1D6405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01" y="3961179"/>
            <a:ext cx="2895918" cy="199563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AD82C0-24F3-4083-849D-D281174AF2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EC760C0-2D8A-4DE5-9990-FA96D59E53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666" y="3538308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807FFA-C99E-4AA3-B9B9-2AE2800FD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2" y="3945847"/>
            <a:ext cx="2911236" cy="2006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51BB1D-72B0-4B16-B7C7-E67E9F49D75B}"/>
              </a:ext>
            </a:extLst>
          </p:cNvPr>
          <p:cNvSpPr txBox="1"/>
          <p:nvPr/>
        </p:nvSpPr>
        <p:spPr>
          <a:xfrm>
            <a:off x="994712" y="548539"/>
            <a:ext cx="217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Loss over 100 Epochs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E827D6-1B29-4D2E-A5BC-4259B9A6DED1}"/>
              </a:ext>
            </a:extLst>
          </p:cNvPr>
          <p:cNvSpPr txBox="1"/>
          <p:nvPr/>
        </p:nvSpPr>
        <p:spPr>
          <a:xfrm>
            <a:off x="4357593" y="548539"/>
            <a:ext cx="20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Loss over 50 Epochs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40CDFE-F106-4839-94C4-F95FFAEB8728}"/>
              </a:ext>
            </a:extLst>
          </p:cNvPr>
          <p:cNvSpPr txBox="1"/>
          <p:nvPr/>
        </p:nvSpPr>
        <p:spPr>
          <a:xfrm>
            <a:off x="863154" y="3576515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Accuracy over 100 Epochs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8A9780-9FC6-464F-92A3-B76A918ED41F}"/>
              </a:ext>
            </a:extLst>
          </p:cNvPr>
          <p:cNvSpPr txBox="1"/>
          <p:nvPr/>
        </p:nvSpPr>
        <p:spPr>
          <a:xfrm>
            <a:off x="4280564" y="3594195"/>
            <a:ext cx="249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Accuracy over 50 Epochs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AE096C-E959-443C-A372-B80DE8BD0D11}"/>
              </a:ext>
            </a:extLst>
          </p:cNvPr>
          <p:cNvSpPr txBox="1">
            <a:spLocks/>
          </p:cNvSpPr>
          <p:nvPr/>
        </p:nvSpPr>
        <p:spPr>
          <a:xfrm>
            <a:off x="8014323" y="4459986"/>
            <a:ext cx="2454404" cy="1940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Peak Test Set Accuracy: </a:t>
            </a:r>
            <a:r>
              <a:rPr lang="en-US" sz="6000" b="1" i="1" dirty="0" smtClean="0"/>
              <a:t>98%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45496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80349-5343-4353-9A96-DCDB8CE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The Moment of Truth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F521BE2-D37C-4D66-8204-287EB9E56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8"/>
          <a:stretch/>
        </p:blipFill>
        <p:spPr>
          <a:xfrm>
            <a:off x="331567" y="3230579"/>
            <a:ext cx="5455917" cy="334704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D5EE2C4B-478E-45E1-A3E8-C46A130C6B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8"/>
          <a:stretch/>
        </p:blipFill>
        <p:spPr>
          <a:xfrm>
            <a:off x="6445073" y="3230579"/>
            <a:ext cx="5455917" cy="3347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4074CB-CA4D-4C79-B2E4-9B4039E01825}"/>
              </a:ext>
            </a:extLst>
          </p:cNvPr>
          <p:cNvSpPr txBox="1"/>
          <p:nvPr/>
        </p:nvSpPr>
        <p:spPr>
          <a:xfrm>
            <a:off x="770821" y="2762053"/>
            <a:ext cx="45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the Curve on 5% of the Training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7A55D-5E2E-40B5-878F-570FE1A9C989}"/>
              </a:ext>
            </a:extLst>
          </p:cNvPr>
          <p:cNvSpPr txBox="1"/>
          <p:nvPr/>
        </p:nvSpPr>
        <p:spPr>
          <a:xfrm>
            <a:off x="6936362" y="2762053"/>
            <a:ext cx="447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the Curve on the Full  Training Set</a:t>
            </a:r>
          </a:p>
        </p:txBody>
      </p:sp>
    </p:spTree>
    <p:extLst>
      <p:ext uri="{BB962C8B-B14F-4D97-AF65-F5344CB8AC3E}">
        <p14:creationId xmlns:p14="http://schemas.microsoft.com/office/powerpoint/2010/main" val="346961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0500-731C-432D-82EC-49AD1218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Conclusions, Discussions,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7F2A-A9A8-43FE-A07C-DA5EDB19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simple deep learning model is capable of learning deep connections in microarray data to predict broad stroke cell types with high confidence. </a:t>
            </a:r>
          </a:p>
          <a:p>
            <a:r>
              <a:rPr lang="en-US" dirty="0"/>
              <a:t>Fine grain cell types may require more data and a more robust model. Reordering the data by genomic position may allow convolutions to improve results.</a:t>
            </a:r>
          </a:p>
          <a:p>
            <a:r>
              <a:rPr lang="en-US" dirty="0"/>
              <a:t>Normalizing the data and implementing dropout layers made for drastically better results</a:t>
            </a:r>
          </a:p>
          <a:p>
            <a:r>
              <a:rPr lang="en-US" dirty="0"/>
              <a:t>The data loader can be tweaked to give a more universally usable model using the Entrez gene IDs to standardize probe sets across many platforms and sample sizes.</a:t>
            </a:r>
          </a:p>
          <a:p>
            <a:r>
              <a:rPr lang="en-US" dirty="0"/>
              <a:t>Additionally, the model can easily be adapted to bulk RNA-Seq data.</a:t>
            </a:r>
          </a:p>
        </p:txBody>
      </p:sp>
    </p:spTree>
    <p:extLst>
      <p:ext uri="{BB962C8B-B14F-4D97-AF65-F5344CB8AC3E}">
        <p14:creationId xmlns:p14="http://schemas.microsoft.com/office/powerpoint/2010/main" val="18214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A3744F-6DAA-4B60-9BF0-DC8B8CE07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94C0AA-97FE-43DE-98E5-E14D91E8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Questions?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25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E6612-4FC5-40B9-813C-F7BFCB6E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A5AD16-2A96-4898-91A9-FE1D7CA8F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6521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C30D-5F89-484D-AA59-D4BB2845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D8B217-EFED-49F7-9963-2EB05D4F7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091600"/>
              </p:ext>
            </p:extLst>
          </p:nvPr>
        </p:nvGraphicFramePr>
        <p:xfrm>
          <a:off x="5194300" y="470924"/>
          <a:ext cx="4184592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85433E-50EE-4A69-AE9E-EDA5AA027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93628"/>
              </p:ext>
            </p:extLst>
          </p:nvPr>
        </p:nvGraphicFramePr>
        <p:xfrm>
          <a:off x="9708087" y="1943008"/>
          <a:ext cx="2035262" cy="294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262">
                  <a:extLst>
                    <a:ext uri="{9D8B030D-6E8A-4147-A177-3AD203B41FA5}">
                      <a16:colId xmlns:a16="http://schemas.microsoft.com/office/drawing/2014/main" val="874538978"/>
                    </a:ext>
                  </a:extLst>
                </a:gridCol>
              </a:tblGrid>
              <a:tr h="4658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Cell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90590"/>
                  </a:ext>
                </a:extLst>
              </a:tr>
              <a:tr h="307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Fibroblasts</a:t>
                      </a: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629031452"/>
                  </a:ext>
                </a:extLst>
              </a:tr>
              <a:tr h="2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Cells</a:t>
                      </a:r>
                    </a:p>
                  </a:txBody>
                  <a:tcPr marL="4233" marR="4233" marT="4233" marB="0"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670505"/>
                  </a:ext>
                </a:extLst>
              </a:tr>
              <a:tr h="265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Endothelial Cells</a:t>
                      </a: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7018776"/>
                  </a:ext>
                </a:extLst>
              </a:tr>
              <a:tr h="265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NK Cells</a:t>
                      </a:r>
                    </a:p>
                  </a:txBody>
                  <a:tcPr marL="4233" marR="4233" marT="4233" marB="0" anchor="b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6403048"/>
                  </a:ext>
                </a:extLst>
              </a:tr>
              <a:tr h="265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Neutrophils</a:t>
                      </a: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936035883"/>
                  </a:ext>
                </a:extLst>
              </a:tr>
              <a:tr h="265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Myeloid Lineage Cells</a:t>
                      </a: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143751043"/>
                  </a:ext>
                </a:extLst>
              </a:tr>
              <a:tr h="320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CD4+ Cells</a:t>
                      </a: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198092715"/>
                  </a:ext>
                </a:extLst>
              </a:tr>
              <a:tr h="525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CD8 T Cells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337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8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9C0DB-BB5E-4F09-958B-E25FDC64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Caveats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B83F2A-2DC2-48F1-9563-B5B89D185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7194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86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B692-56EF-400C-9965-CB5EBE28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The Data (Oh brother)</a:t>
            </a:r>
            <a:endParaRPr lang="en-US" dirty="0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FA2B-2384-40E1-9DC7-FB9D603F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876430"/>
            <a:ext cx="4263570" cy="4233400"/>
          </a:xfrm>
        </p:spPr>
        <p:txBody>
          <a:bodyPr anchor="ctr">
            <a:no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However, several problems exist with the data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Labels are extracted from reports automatically using regex, which may cause incorrect labeling of certain samples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The samples use different probe sets with different indices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Many of the samples are outside the 8 detected classes or ambiguously labeled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Even within the same probe sets, the length of the probe lists differ.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Even within probe sets of the same lengths, the indices are reordered.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Some samples simply don’t exist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FBA0FD-043A-4384-B911-BFED220C3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04426"/>
              </p:ext>
            </p:extLst>
          </p:nvPr>
        </p:nvGraphicFramePr>
        <p:xfrm>
          <a:off x="6183088" y="2302519"/>
          <a:ext cx="5170713" cy="398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610">
                  <a:extLst>
                    <a:ext uri="{9D8B030D-6E8A-4147-A177-3AD203B41FA5}">
                      <a16:colId xmlns:a16="http://schemas.microsoft.com/office/drawing/2014/main" val="2519938603"/>
                    </a:ext>
                  </a:extLst>
                </a:gridCol>
                <a:gridCol w="1161644">
                  <a:extLst>
                    <a:ext uri="{9D8B030D-6E8A-4147-A177-3AD203B41FA5}">
                      <a16:colId xmlns:a16="http://schemas.microsoft.com/office/drawing/2014/main" val="3418453984"/>
                    </a:ext>
                  </a:extLst>
                </a:gridCol>
                <a:gridCol w="1436459">
                  <a:extLst>
                    <a:ext uri="{9D8B030D-6E8A-4147-A177-3AD203B41FA5}">
                      <a16:colId xmlns:a16="http://schemas.microsoft.com/office/drawing/2014/main" val="902656398"/>
                    </a:ext>
                  </a:extLst>
                </a:gridCol>
              </a:tblGrid>
              <a:tr h="717994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Cumulative Data Subset</a:t>
                      </a:r>
                    </a:p>
                  </a:txBody>
                  <a:tcPr marL="97026" marR="97026" marT="48513" marB="48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Sample Size</a:t>
                      </a:r>
                    </a:p>
                  </a:txBody>
                  <a:tcPr marL="97026" marR="97026" marT="48513" marB="4851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Percentage of total</a:t>
                      </a:r>
                    </a:p>
                  </a:txBody>
                  <a:tcPr marL="97026" marR="97026" marT="48513" marB="48513"/>
                </a:tc>
                <a:extLst>
                  <a:ext uri="{0D108BD9-81ED-4DB2-BD59-A6C34878D82A}">
                    <a16:rowId xmlns:a16="http://schemas.microsoft.com/office/drawing/2014/main" val="1360676491"/>
                  </a:ext>
                </a:extLst>
              </a:tr>
              <a:tr h="426916">
                <a:tc>
                  <a:txBody>
                    <a:bodyPr/>
                    <a:lstStyle/>
                    <a:p>
                      <a:r>
                        <a:rPr lang="en-US" sz="1900"/>
                        <a:t>Total</a:t>
                      </a:r>
                    </a:p>
                  </a:txBody>
                  <a:tcPr marL="97026" marR="97026" marT="48513" marB="4851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49,320</a:t>
                      </a:r>
                    </a:p>
                  </a:txBody>
                  <a:tcPr marL="97026" marR="97026" marT="48513" marB="4851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100%</a:t>
                      </a:r>
                    </a:p>
                  </a:txBody>
                  <a:tcPr marL="97026" marR="97026" marT="48513" marB="48513"/>
                </a:tc>
                <a:extLst>
                  <a:ext uri="{0D108BD9-81ED-4DB2-BD59-A6C34878D82A}">
                    <a16:rowId xmlns:a16="http://schemas.microsoft.com/office/drawing/2014/main" val="3255772474"/>
                  </a:ext>
                </a:extLst>
              </a:tr>
              <a:tr h="1882308">
                <a:tc>
                  <a:txBody>
                    <a:bodyPr/>
                    <a:lstStyle/>
                    <a:p>
                      <a:r>
                        <a:rPr lang="en-US" sz="1900" dirty="0"/>
                        <a:t>Data that exist and use the [HG-U133_Plus_2] Affymetrix Human Genome U133 Plus 2.0 Array probe </a:t>
                      </a:r>
                      <a:r>
                        <a:rPr lang="en-US" sz="1900" dirty="0" smtClean="0"/>
                        <a:t>set and which fall into one of the 8 listed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smtClean="0"/>
                        <a:t>cell types</a:t>
                      </a:r>
                      <a:endParaRPr lang="en-US" sz="1900" dirty="0"/>
                    </a:p>
                  </a:txBody>
                  <a:tcPr marL="97026" marR="97026" marT="48513" marB="4851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9,400</a:t>
                      </a:r>
                    </a:p>
                  </a:txBody>
                  <a:tcPr marL="97026" marR="97026" marT="48513" marB="4851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19.1%</a:t>
                      </a:r>
                    </a:p>
                  </a:txBody>
                  <a:tcPr marL="97026" marR="97026" marT="48513" marB="48513"/>
                </a:tc>
                <a:extLst>
                  <a:ext uri="{0D108BD9-81ED-4DB2-BD59-A6C34878D82A}">
                    <a16:rowId xmlns:a16="http://schemas.microsoft.com/office/drawing/2014/main" val="2721574588"/>
                  </a:ext>
                </a:extLst>
              </a:tr>
              <a:tr h="717994">
                <a:tc>
                  <a:txBody>
                    <a:bodyPr/>
                    <a:lstStyle/>
                    <a:p>
                      <a:r>
                        <a:rPr lang="en-US" sz="1900"/>
                        <a:t>Data that exists with length 54,675</a:t>
                      </a:r>
                    </a:p>
                  </a:txBody>
                  <a:tcPr marL="97026" marR="97026" marT="48513" marB="4851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7,607</a:t>
                      </a:r>
                    </a:p>
                  </a:txBody>
                  <a:tcPr marL="97026" marR="97026" marT="48513" marB="4851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15.4%</a:t>
                      </a:r>
                    </a:p>
                  </a:txBody>
                  <a:tcPr marL="97026" marR="97026" marT="48513" marB="48513"/>
                </a:tc>
                <a:extLst>
                  <a:ext uri="{0D108BD9-81ED-4DB2-BD59-A6C34878D82A}">
                    <a16:rowId xmlns:a16="http://schemas.microsoft.com/office/drawing/2014/main" val="328504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4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79B3-B8DB-4277-B119-4AD8CD40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Sparseness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4D1EC4-777D-4A7C-AE94-5EDEF345B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6845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39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111E5-425C-4452-882A-BC63CDF57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Yes.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9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D5055-56E5-4588-B44B-B4731BC2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Consistent Ordering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9A0420-5B44-411A-98EA-F71643932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9528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22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8840F-88AC-44FB-8CF8-E6141D6E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6"/>
            <a:ext cx="4916981" cy="5621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Finally, the Model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Microscope">
            <a:extLst>
              <a:ext uri="{FF2B5EF4-FFF2-40B4-BE49-F238E27FC236}">
                <a16:creationId xmlns:a16="http://schemas.microsoft.com/office/drawing/2014/main" id="{1680D589-EB91-478A-9E41-2ED7CEF2B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F02F-522C-4FE8-BE55-D72B8F40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288" y="1438991"/>
            <a:ext cx="2120553" cy="423174"/>
          </a:xfrm>
          <a:ln>
            <a:solidFill>
              <a:srgbClr val="002060"/>
            </a:solidFill>
          </a:ln>
          <a:effectLst>
            <a:glow rad="50800">
              <a:schemeClr val="accent1"/>
            </a:glow>
          </a:effectLst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b="1" dirty="0" err="1">
                <a:solidFill>
                  <a:srgbClr val="002060"/>
                </a:solidFill>
              </a:rPr>
              <a:t>DeepCellType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55C1B-A9BF-4E7B-A31A-EBFA610979A7}"/>
              </a:ext>
            </a:extLst>
          </p:cNvPr>
          <p:cNvSpPr txBox="1"/>
          <p:nvPr/>
        </p:nvSpPr>
        <p:spPr>
          <a:xfrm>
            <a:off x="5447393" y="2680362"/>
            <a:ext cx="6294344" cy="369332"/>
          </a:xfrm>
          <a:prstGeom prst="rect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Input Layer Size (Variable): 54,675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7F7F3-FE14-45D8-B360-EDC1175BCE47}"/>
              </a:ext>
            </a:extLst>
          </p:cNvPr>
          <p:cNvSpPr txBox="1"/>
          <p:nvPr/>
        </p:nvSpPr>
        <p:spPr>
          <a:xfrm>
            <a:off x="6068548" y="3307231"/>
            <a:ext cx="5052032" cy="369332"/>
          </a:xfrm>
          <a:prstGeom prst="rect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Hidden Layer 1 Size: 6,400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098A8-DFAF-41E3-A195-78738714DFCE}"/>
              </a:ext>
            </a:extLst>
          </p:cNvPr>
          <p:cNvSpPr txBox="1"/>
          <p:nvPr/>
        </p:nvSpPr>
        <p:spPr>
          <a:xfrm>
            <a:off x="7107639" y="4254388"/>
            <a:ext cx="2973852" cy="369332"/>
          </a:xfrm>
          <a:prstGeom prst="rect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Hidden Layer 2 Size: 1280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C8835-0153-4F5C-AB71-317D9B0959B7}"/>
              </a:ext>
            </a:extLst>
          </p:cNvPr>
          <p:cNvSpPr txBox="1"/>
          <p:nvPr/>
        </p:nvSpPr>
        <p:spPr>
          <a:xfrm>
            <a:off x="7549041" y="5100744"/>
            <a:ext cx="20910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Output Layer Size: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EAC9B-4715-4CB9-A650-848AA3E4AF9C}"/>
              </a:ext>
            </a:extLst>
          </p:cNvPr>
          <p:cNvSpPr txBox="1"/>
          <p:nvPr/>
        </p:nvSpPr>
        <p:spPr>
          <a:xfrm>
            <a:off x="7549041" y="5947100"/>
            <a:ext cx="20910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Softmax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00330-5049-4A28-92B0-7532AA60B7F6}"/>
              </a:ext>
            </a:extLst>
          </p:cNvPr>
          <p:cNvSpPr txBox="1"/>
          <p:nvPr/>
        </p:nvSpPr>
        <p:spPr>
          <a:xfrm>
            <a:off x="5447384" y="1906623"/>
            <a:ext cx="6294362" cy="369332"/>
          </a:xfrm>
          <a:prstGeom prst="rect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Element-wise Affine Normalization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146521-17DE-4EF5-8297-FC0EC626BC6A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8594565" y="2275955"/>
            <a:ext cx="0" cy="40440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3D5CB2-F09A-4604-B949-DFAB64F0C26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8594564" y="3049694"/>
            <a:ext cx="1" cy="25753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55EE8F-0334-4CA1-BCC2-F14691DB6AB4}"/>
              </a:ext>
            </a:extLst>
          </p:cNvPr>
          <p:cNvSpPr txBox="1"/>
          <p:nvPr/>
        </p:nvSpPr>
        <p:spPr>
          <a:xfrm>
            <a:off x="7390944" y="5528420"/>
            <a:ext cx="240724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     Dropout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76AE0A-FDFB-4973-88E9-33263A9A0C8B}"/>
              </a:ext>
            </a:extLst>
          </p:cNvPr>
          <p:cNvSpPr txBox="1"/>
          <p:nvPr/>
        </p:nvSpPr>
        <p:spPr>
          <a:xfrm>
            <a:off x="7390944" y="3780159"/>
            <a:ext cx="240724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     Dropout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5525A7-E0C8-4105-8C2D-DDB564C54CDE}"/>
              </a:ext>
            </a:extLst>
          </p:cNvPr>
          <p:cNvSpPr txBox="1"/>
          <p:nvPr/>
        </p:nvSpPr>
        <p:spPr>
          <a:xfrm>
            <a:off x="7390944" y="4682064"/>
            <a:ext cx="240724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     Dropout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BD4711-AD02-4FAD-9D8F-CC5952B1B9E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594564" y="3676563"/>
            <a:ext cx="1" cy="5778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8FD55-BDDE-4F87-A9E6-C0C94B0F9410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8594565" y="4623720"/>
            <a:ext cx="0" cy="477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959EFD-9CC3-47E2-8955-CCA352CEADC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8594565" y="5470076"/>
            <a:ext cx="0" cy="477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6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702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DeepCellType: Refining Bulk Data with Deep Learning</vt:lpstr>
      <vt:lpstr>The Problem</vt:lpstr>
      <vt:lpstr>The Goal</vt:lpstr>
      <vt:lpstr>The Caveats</vt:lpstr>
      <vt:lpstr>The Data (Oh brother)</vt:lpstr>
      <vt:lpstr>Data Sparseness </vt:lpstr>
      <vt:lpstr>Yes.</vt:lpstr>
      <vt:lpstr>Consistent Ordering</vt:lpstr>
      <vt:lpstr>Finally, the Model</vt:lpstr>
      <vt:lpstr>Training Attributes and Info</vt:lpstr>
      <vt:lpstr>Training Results</vt:lpstr>
      <vt:lpstr>The Moment of Truth</vt:lpstr>
      <vt:lpstr>Conclusions, Discussions, and 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DeepCellType: Refining Bulk Data with Deep Learning</dc:title>
  <dc:creator>Juan Irizarry-Cole</dc:creator>
  <cp:lastModifiedBy>admin</cp:lastModifiedBy>
  <cp:revision>3</cp:revision>
  <dcterms:created xsi:type="dcterms:W3CDTF">2019-12-09T21:41:11Z</dcterms:created>
  <dcterms:modified xsi:type="dcterms:W3CDTF">2019-12-12T17:46:01Z</dcterms:modified>
</cp:coreProperties>
</file>