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omments/comment1.xml" ContentType="application/vnd.openxmlformats-officedocument.presentationml.comments+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59" r:id="rId5"/>
    <p:sldId id="258" r:id="rId6"/>
    <p:sldId id="263" r:id="rId7"/>
    <p:sldId id="268" r:id="rId8"/>
    <p:sldId id="272" r:id="rId9"/>
    <p:sldId id="293" r:id="rId10"/>
    <p:sldId id="274" r:id="rId11"/>
    <p:sldId id="275" r:id="rId12"/>
    <p:sldId id="264" r:id="rId13"/>
    <p:sldId id="283" r:id="rId14"/>
    <p:sldId id="284" r:id="rId15"/>
    <p:sldId id="266" r:id="rId16"/>
    <p:sldId id="280" r:id="rId17"/>
    <p:sldId id="273" r:id="rId18"/>
    <p:sldId id="278" r:id="rId19"/>
    <p:sldId id="279" r:id="rId20"/>
    <p:sldId id="281" r:id="rId21"/>
    <p:sldId id="282" r:id="rId22"/>
    <p:sldId id="290" r:id="rId23"/>
    <p:sldId id="285" r:id="rId24"/>
    <p:sldId id="286" r:id="rId25"/>
    <p:sldId id="289" r:id="rId26"/>
    <p:sldId id="288" r:id="rId27"/>
    <p:sldId id="291" r:id="rId28"/>
    <p:sldId id="292" r:id="rId29"/>
    <p:sldId id="267"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0"/>
    <p:restoredTop sz="94599"/>
  </p:normalViewPr>
  <p:slideViewPr>
    <p:cSldViewPr snapToGrid="0" snapToObjects="1">
      <p:cViewPr>
        <p:scale>
          <a:sx n="106" d="100"/>
          <a:sy n="106" d="100"/>
        </p:scale>
        <p:origin x="77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9T03:18:18.518" idx="1">
    <p:pos x="10" y="10"/>
    <p:text>We have tried applying cross validation, hyperparameters tuning with a grid and data preprocessing as well as different kernels. However, the best performing model is the SVM Linear model with rbf kernel.with Accuracy 93.3% ND AUC=0.92.</p:text>
    <p:extLst>
      <p:ext uri="{C676402C-5697-4E1C-873F-D02D1690AC5C}">
        <p15:threadingInfo xmlns:p15="http://schemas.microsoft.com/office/powerpoint/2012/main" timeZoneBias="30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10T05:59:52.522"/>
    </inkml:context>
    <inkml:brush xml:id="br0">
      <inkml:brushProperty name="width" value="0.05" units="cm"/>
      <inkml:brushProperty name="height" value="0.05" units="cm"/>
      <inkml:brushProperty name="color" value="#FF0066"/>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30T06:09:30.753"/>
    </inkml:context>
    <inkml:brush xml:id="br0">
      <inkml:brushProperty name="width" value="0.1" units="cm"/>
      <inkml:brushProperty name="height" value="0.1" units="cm"/>
      <inkml:brushProperty name="color" value="#AE198D"/>
      <inkml:brushProperty name="inkEffects" value="galaxy"/>
      <inkml:brushProperty name="anchorX" value="-48015.98438"/>
      <inkml:brushProperty name="anchorY" value="-17639.82617"/>
      <inkml:brushProperty name="scaleFactor" value="0.5"/>
    </inkml:brush>
  </inkml:definitions>
  <inkml:trace contextRef="#ctx0" brushRef="#br0">0 89 24575,'44'0'0,"-25"0"0,20 0 0,-32 0 0,1 0 0,-1 0 0,1 0 0,0 0 0,-1 0 0,1 0 0,-1 0 0,1 0 0,-1 0 0,1 0 0,-1 0 0,1 0 0,0 0 0,-1 0 0,1 0 0,-1 0 0,1 0 0,-1 0 0,1 0 0,-1 0 0,1 0 0,0 0 0,-1 0 0,1 0 0,-1 0 0,1 0 0,-1 0 0,1 0 0,-1 0 0,1 0 0,0 0 0,-1 0 0,1 0 0,-1 0 0,1 0 0,-1 0 0,1 0 0,-1 0 0,1 0 0,0 0 0,-1 0 0,1 0 0,-1 0 0,1 0 0,-1 0 0,1 0 0,-1 0 0,1 0 0,0 0 0,-1 0 0,1 0 0,3 0 0,-2 0 0,3 0 0,-1 0 0,-2 0 0,6 0 0,-6 0 0,3 0 0,-5 0 0,5 0 0,-4 0 0,4 0 0,0 0 0,-4 0 0,4 0 0,-1 0 0,-2 0 0,3 0 0,-5 0 0,1 0 0,-1 0 0,5 0 0,-3 0 0,2 0 0,-3 0 0,-1 0 0,1 0 0,-1 0 0,1 0 0,-1 0 0,1 0 0,0 0 0,-1 0 0,1 0 0,-1 0 0,1 0 0,3 0 0,-2 0 0,3 0 0,-1 0 0,-2 0 0,2 0 0,1 0 0,-3 0 0,2 0 0,4 0 0,-5 0 0,9 0 0,-11 0 0,4 0 0,0 0 0,-4 0 0,4 0 0,-1 0 0,-2 0 0,3 0 0,-5 0 0,5 0 0,-4 0 0,8 0 0,-7 0 0,2 0 0,-3 0 0,-1 0 0,1 0 0,4 0 0,-4 0 0,4 0 0,-1 0 0,-2 0 0,3 0 0,-1 0 0,-2 0 0,2 0 0,-3 0 0,-1 0 0,1 0 0,0 0 0,3 0 0,-2 0 0,2 0 0,-3 0 0,0 0 0,-1 0 0,1 0 0,-1 0 0,1 0 0,-1 0 0,1 0 0,-1 0 0,1 0 0,0 0 0,-1 0 0,1 0 0,-1 0 0,1 0 0,3 0 0,-3 0 0,3 0 0,-3 0 0,-1 0 0,1 0 0,-1 0 0,1 0 0,-1 0 0,1 0 0,-1 0 0,1 0 0,0 0 0,-1 0 0,1 0 0,-1 0 0,1 0 0,3 0 0,-2 0 0,3 0 0,-1 0 0,-2 0 0,10 0 0,-6 4 0,3-3 0,0 2 0,-7-3 0,2 0 0,-3 0 0,3 0 0,-2 0 0,3 0 0,-5 0 0,5 0 0,-4 0 0,4 0 0,0 0 0,-4 3 0,4-2 0,-1 2 0,-2-3 0,3 0 0,-5 3 0,1-2 0,3 2 0,-2-3 0,10 3 0,-10-2 0,6 6 0,-3-7 0,-3 4 0,6-4 0,-6 0 0,7 0 0,-4 0 0,1 0 0,3 3 0,-4-2 0,10 2 0,-4-3 0,3 0 0,-4 4 0,0-3 0,-5 2 0,4-3 0,-3 0 0,3 0 0,1 4 0,-4-3 0,2 2 0,1-3 0,-2 0 0,5 0 0,-11 0 0,8 0 0,-7 0 0,2 0 0,1 0 0,-4 0 0,4 0 0,0 0 0,-4 0 0,8 0 0,-3 0 0,-1 0 0,0 0 0,0 0 0,-4 0 0,4 0 0,-5 0 0,5 0 0,-4 0 0,8 0 0,-7 0 0,2 0 0,1 0 0,-3 0 0,6 0 0,-6 0 0,7 0 0,-8 0 0,8 0 0,-8 0 0,8 0 0,-7 0 0,6 0 0,-6 0 0,3 0 0,-1 0 0,-2 0 0,2 0 0,1 0 0,-3 0 0,2 0 0,-3 0 0,3 0 0,-2 0 0,7 0 0,-8 0 0,11 0 0,-5 0 0,6 0 0,-3 0 0,-5 0 0,4 0 0,-3-3 0,3 2 0,1-3 0,-4 1 0,2 2 0,-2-2 0,4 3 0,-1-4 0,1 3 0,0-2 0,0-1 0,-1 4 0,1-4 0,-4 1 0,2 2 0,-2-2 0,4 3 0,-1 0 0,-3-3 0,3 2 0,4-2 0,-2-1 0,2 3 0,-4-2 0,-3 3 0,3-4 0,6 3 0,-4-2 0,3 3 0,-4-4 0,0 3 0,4-2 0,-3-1 0,4 3 0,-1-2 0,-3-1 0,4 3 0,-6-2 0,1-1 0,0 3 0,-1-2 0,-3 3 0,10 0 0,-8 0 0,5 0 0,-4 0 0,-8 0 0,8 0 0,-4 0 0,5 0 0,-4 0 0,2-4 0,-6 3 0,7-2 0,-8 3 0,8 0 0,-3 0 0,-1-4 0,4 4 0,-3-4 0,-1 4 0,4 0 0,-3 0 0,3 0 0,1-3 0,0 2 0,7-3 0,-6 4 0,7-3 0,-9 2 0,6-2 0,-4 3 0,3 0 0,-4-4 0,0 3 0,-5-2 0,4 3 0,-3-4 0,3 3 0,1-2 0,0-1 0,-5 3 0,4-2 0,-3 3 0,3 0 0,-3 0 0,3 0 0,-8 0 0,8 0 0,-7 0 0,2 0 0,-3 0 0,3 0 0,-2 0 0,3 0 0,-1 0 0,-2 0 0,7 0 0,-8 0 0,8 0 0,-8 0 0,8 0 0,-7 0 0,6 0 0,-2 0 0,0 0 0,2 0 0,-2 0 0,0 0 0,2 0 0,-2 0 0,4 0 0,-5 0 0,4 0 0,-3 0 0,7 0 0,-3 0 0,3 0 0,-7 3 0,3 1 0,-4 0 0,1 0 0,3-1 0,-4-2 0,1 2 0,3-3 0,-8 4 0,8-4 0,-3 4 0,-1-4 0,0 3 0,0-3 0,0 4 0,1-4 0,3 0 0,-4 0 0,5 0 0,0 3 0,-1-2 0,-3 3 0,3-4 0,4 0 0,-2 0 0,6 3 0,-7-2 0,0 2 0,0-3 0,4 4 0,-3-3 0,3 3 0,-4 0 0,0-4 0,0 4 0,-1-4 0,1 3 0,0-2 0,-1 3 0,-3-4 0,3 3 0,-4-2 0,1 3 0,3-4 0,-4 0 0,8 0 0,-2 0 0,-2 0 0,-4 0 0,-5 0 0,1 0 0,-1 0 0,5 0 0,5 0 0,1 0 0,9 0 0,-10 0 0,10 0 0,-9 0 0,8 0 0,-8 0 0,3 0 0,-4 0 0,0 0 0,0 0 0,-1 0 0,1 0 0,-4 0 0,2 0 0,-6 0 0,7 0 0,-8 0 0,8 0 0,-8 0 0,8 0 0,-3 0 0,-1 0 0,0 0 0,0 0 0,-4 0 0,8 0 0,-8 0 0,4 0 0,0 0 0,-4 0 0,4 0 0,0 0 0,4 0 0,-3 0 0,6 0 0,-6 0 0,-1 0 0,4 0 0,-7 0 0,6 0 0,-2 0 0,4 0 0,-5 0 0,4 0 0,-3 0 0,3 0 0,1 0 0,-4 0 0,2 0 0,-6 0 0,7 0 0,-4 0 0,1 0 0,3 0 0,-4 0 0,4 0 0,-4 0 0,4 0 0,-8 0 0,8 0 0,-7 0 0,6 0 0,-6 0 0,7 0 0,-4 0 0,1 0 0,3 0 0,-4 0 0,5 0 0,-4 0 0,2 0 0,-2 0 0,0 0 0,2 0 0,-6 0 0,7 0 0,-8 0 0,4 0 0,3 0 0,-6 0 0,10 0 0,-6 3 0,4-2 0,-5 2 0,4-3 0,1 0 0,1 0 0,4 4 0,-6-3 0,1 2 0,0-3 0,0 0 0,-1 0 0,6 0 0,-4 0 0,3 0 0,-8 0 0,3 0 0,1 0 0,-3 0 0,6 0 0,-7 0 0,4 0 0,4 0 0,-3 0 0,4 0 0,6 0 0,-8 0 0,14 0 0,-16 0 0,8 0 0,-8 0 0,4 0 0,-1 0 0,-3 0 0,3 0 0,1 0 0,-4 0 0,3 0 0,-4 0 0,5 0 0,-5 0 0,5 0 0,-5 0 0,4 0 0,-3 0 0,16 0 0,-14 0 0,8 0 0,-11 0 0,0 0 0,0 0 0,-1 0 0,-3 0 0,3 0 0,-8 0 0,4 0 0,-5 0 0,1 0 0,0 0 0,-1 0 0,1 0 0,-1 0 0,1 0 0,-1 0 0,1 0 0,-1 0 0,10 0 0,-3 0 0,7 0 0,1 0 0,-4 0 0,8 0 0,-8 0 0,3 0 0,1 0 0,-4 0 0,3 0 0,1 0 0,-4 0 0,3 0 0,1 0 0,-5 0 0,5 0 0,-5 0 0,-1 0 0,-3 0 0,3 0 0,-4 0 0,5 0 0,0 0 0,-5 0 0,4 0 0,-3 0 0,4 0 0,-5 0 0,4 0 0,-3 0 0,-1 0 0,4 0 0,-8 0 0,8 0 0,-3 0 0,3 0 0,-3 0 0,3 0 0,-4 0 0,5 0 0,0 0 0,0 0 0,-1 0 0,1 0 0,0 0 0,-1 0 0,6 0 0,-4 0 0,3 0 0,8 0 0,-9 0 0,9 0 0,-12 0 0,-1 0 0,1 0 0,0 0 0,0 0 0,-1 0 0,1 0 0,0 0 0,-1 0 0,6 0 0,-4 0 0,8 4 0,-3-3 0,4 3 0,1-4 0,-1 0 0,1 0 0,-1 0 0,1 0 0,5 0 0,-4 0 0,4 0 0,-6 0 0,13 0 0,-3 0 0,5 0 0,-9 0 0,-6 0 0,1 0 0,-1 0 0,0 0 0,7 0 0,-6 0 0,5 0 0,-5 0 0,-1 0 0,-4 0 0,3 0 0,-3 0 0,4 0 0,1 0 0,-5 0 0,3 0 0,-8 0 0,3 0 0,-4 0 0,0 0 0,-1 0 0,1 0 0,8 0 0,-1 0 0,2 0 0,-5 0 0,1 0 0,-4 0 0,3 0 0,1 0 0,-5 0 0,10 0 0,-9 0 0,3 0 0,-4 0 0,0 0 0,-1-4 0,1 4 0,0-4 0,-1 4 0,1-4 0,0 4 0,0-4 0,-1 4 0,1-4 0,0 4 0,7-7 0,-6 6 0,7-3 0,-9 4 0,6-4 0,-4 3 0,3-3 0,-4 1 0,0 2 0,-1-3 0,1 1 0,5 2 0,-5-3 0,5 1 0,-1 2 0,-3-3 0,4 4 0,-1 0 0,-3 0 0,4 0 0,-6 0 0,1 0 0,7 0 0,-5 0 0,5 0 0,-7 0 0,-5 0 0,0 0 0,-4 0 0,-1 0 0,1 0 0,-1 0 0,1 0 0,-1 0 0,10 0 0,1 0 0,10 0 0,-1 0 0,1 0 0,-1 0 0,1 0 0,-1 0 0,1 0 0,-1 0 0,1 0 0,-1 0 0,1 4 0,-1-3 0,-4 3 0,3-4 0,-3 0 0,-1 0 0,5 4 0,-9-3 0,8 3 0,-8-4 0,8 4 0,-8-4 0,3 4 0,-4-4 0,5 0 0,-4 0 0,3 0 0,-4 0 0,0 0 0,-1 0 0,-3 0 0,3 0 0,-8 3 0,8-2 0,0 2 0,-3-3 0,2 0 0,-3 0 0,-3 0 0,2 0 0,1 0 0,-4 0 0,4 0 0,0 0 0,-4 4 0,4-4 0,-1 4 0,-2-4 0,7 0 0,-4 0 0,1 0 0,3 0 0,-8 0 0,8 0 0,-3 0 0,-1 0 0,7 0 0,-5 0 0,2 0 0,-5 0 0,-3 0 0,4 0 0,-4 0 0,4 0 0,-1 0 0,-2 0 0,7 0 0,-4 0 0,5 0 0,0 0 0,-1 0 0,1 0 0,0 0 0,0 0 0,-1 0 0,-3 0 0,3 0 0,-4 0 0,5 0 0,-4 0 0,2 0 0,-2 0 0,7 0 0,-6 0 0,5 0 0,-11 0 0,8 0 0,-8 0 0,8 0 0,-7 0 0,6 0 0,-2 0 0,4 0 0,-5 0 0,4 0 0,-3 0 0,-1 0 0,4 0 0,-3 0 0,-1 0 0,0 0 0,0 0 0,-4 0 0,4 0 0,-1 0 0,-2 0 0,10 0 0,-5 0 0,6 0 0,-4 0 0,1-4 0,0 3 0,-1-2 0,1 3 0,0 0 0,0 0 0,-1-4 0,1 3 0,0-2 0,-1 3 0,1 0 0,5 0 0,-4 0 0,3 0 0,-4 0 0,4 0 0,-3 0 0,4 0 0,-6 0 0,1 0 0,0 0 0,0 0 0,3 0 0,-7 0 0,2 0 0,-7-4 0,-1 4 0,1-4 0,-1 4 0,1 0 0,-1 0 0,1 0 0,0 0 0,-1 0 0,1 0 0,8 0 0,8 0 0,5 0 0,16 0 0,-9 0 0,10 0 0,-6 0 0,0 0 0,0 0 0,0 0 0,0 0 0,0 0 0,0 0 0,-6 0 0,5 0 0,-5 0 0,1 0 0,-2 0 0,0 5 0,-5-4 0,1 3 0,-3-4 0,-3 0 0,-1 3 0,5-2 0,-9 3 0,3-4 0,1 0 0,-5 0 0,5 0 0,-5 0 0,-1 0 0,6 0 0,-4 0 0,3 0 0,-4 0 0,5 0 0,-5 0 0,10 0 0,-9 0 0,3 0 0,-4 0 0,0 0 0,-1 0 0,-3 0 0,3 0 0,-4 0 0,5 0 0,0 0 0,-1 0 0,1 0 0,0 0 0,0 0 0,-1 0 0,1 0 0,7 0 0,-5 0 0,5 0 0,-7 0 0,-1 0 0,1 0 0,0 0 0,-1 3 0,1-2 0,5 2 0,-4-3 0,3 0 0,-4 0 0,-5 0 0,4 0 0,-3 0 0,-1 0 0,4 0 0,-3 0 0,-1 0 0,4 0 0,-7 0 0,6 0 0,-6 0 0,10 0 0,-6 0 0,3 0 0,0 0 0,-3 0 0,3 0 0,-3 0 0,3 0 0,-4 0 0,5 0 0,0 0 0,0 0 0,-1 0 0,1 0 0,0 0 0,-1 0 0,1 0 0,0 4 0,-4-3 0,2 2 0,-2 1 0,0-3 0,2 6 0,-2-6 0,11 6 0,-5-7 0,5 4 0,-3 0 0,-3-3 0,4 6 0,-1-6 0,-3 6 0,4-3 0,-6 4 0,1 0 0,0 3 0,-5-2 0,4 2 0,-7-4 0,6 1 0,-6-1 0,2-2 0,-3 1 0,0-5 0,-1 2 0,1-3 0,3 0 0,1 0 0,0 0 0,4 0 0,-8 0 0,8 0 0,-7 0 0,2 0 0,1 0 0,-4 0 0,4 0 0,-4 0 0,-1 0 0,1-3 0,-1 2 0,1-6 0,-1 7 0,1-4 0,-1 4 0,1 0 0,0-3 0,-1 2 0,5-2 0,0 0 0,1 2 0,3-3 0,4 1 0,3-2 0,2 0 0,-3-2 0,-5 3 0,-1-1 0,1-2 0,0 6 0,0-6 0,-1 6 0,1-2 0,-4 3 0,2 0 0,-6 0 0,7 0 0,-8 0 0,4 0 0,-5 0 0,1 0 0,4-4 0,-4 3 0,4-2 0,7 3 0,-9-4 0,13 4 0,-10-4 0,4 4 0,-1-3 0,1 2 0,0-3 0,0 4 0,-1 0 0,6-3 0,-4 2 0,3-3 0,-4 4 0,0 0 0,-1-4 0,1 3 0,0-2 0,-1 3 0,1 0 0,-4-4 0,2 4 0,3-7 0,0 6 0,11-3 0,-11 4 0,6-4 0,-7 3 0,0-2 0,-4 0 0,2 2 0,-6-2 0,2-1 0,1 4 0,-3-4 0,2 4 0,-3-3 0,-1 2 0,5-2 0,-3 0 0,2 2 0,-3-2 0,-1 0 0,1 2 0,-1-2 0,1 3 0,0 0 0,-1 0 0,1 0 0,-4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30T06:09:40.903"/>
    </inkml:context>
    <inkml:brush xml:id="br0">
      <inkml:brushProperty name="width" value="0.1" units="cm"/>
      <inkml:brushProperty name="height" value="0.1" units="cm"/>
      <inkml:brushProperty name="color" value="#AE198D"/>
      <inkml:brushProperty name="inkEffects" value="galaxy"/>
      <inkml:brushProperty name="anchorX" value="-75046.26563"/>
      <inkml:brushProperty name="anchorY" value="-24863.98242"/>
      <inkml:brushProperty name="scaleFactor" value="0.5"/>
    </inkml:brush>
  </inkml:definitions>
  <inkml:trace contextRef="#ctx0" brushRef="#br0">326 903 24575,'12'0'0,"3"0"0,-7 0 0,8 0 0,-3 0 0,3 0 0,1 0 0,0 0 0,-4 0 0,2 0 0,-2 0 0,0 0 0,2 0 0,-6 0 0,2 0 0,-3 0 0,4 0 0,-4 0 0,4 0 0,-5 0 0,5 0 0,-3 0 0,6 4 0,-2-3 0,4 2 0,-1-3 0,-3 3 0,7-2 0,-10 2 0,11-3 0,-9 4 0,1-3 0,3 2 0,4 1 0,-2-4 0,6 7 0,-11-6 0,3 3 0,-4-4 0,5 0 0,0 3 0,0-2 0,-1 3 0,1-4 0,0 0 0,4 0 0,-3 0 0,4 0 0,-6 0 0,1 0 0,5 0 0,-5 0 0,5 0 0,-5 0 0,-1 0 0,9 3 0,-7-2 0,6 2 0,-11-3 0,3 0 0,-8 0 0,8 0 0,-3 0 0,3 0 0,1 0 0,0 0 0,4 0 0,-3 0 0,4 0 0,-1 0 0,-3 0 0,3 0 0,1 0 0,-4 0 0,-1 0 0,-1 0 0,-3 0 0,3 0 0,1 0 0,-4 0 0,2 0 0,1 0 0,2 0 0,2 0 0,-3 0 0,-1 0 0,1 0 0,0 0 0,0 0 0,-1 0 0,-3 0 0,3 0 0,-4 0 0,1 0 0,3 0 0,-4 0 0,1 0 0,3 0 0,-4 0 0,1 0 0,3 0 0,4 0 0,-2 0 0,2 0 0,-4 0 0,-3 0 0,3 0 0,1 0 0,0 0 0,0 0 0,-1-3 0,-3 2 0,3-6 0,-4 6 0,5-6 0,-4 6 0,2-6 0,-2 6 0,0-6 0,2 7 0,-2-7 0,0 6 0,2-6 0,-2 6 0,0-6 0,6 3 0,-6-3 0,7 3 0,-7 0 0,2 0 0,-6 4 0,7-8 0,-4 8 0,5-8 0,0 8 0,0-8 0,-1 4 0,1-4 0,0 4 0,-1-3 0,1 2 0,0-3 0,0 0 0,-5 1 0,4-1 0,-3 0 0,-1 4 0,4-4 0,-8 4 0,4-3 0,-4 0 0,7-4 0,-6 3 0,6 0 0,-7 2 0,-1 2 0,1-3 0,-1-1 0,1 4 0,-1-2 0,1 2 0,-1 0 0,1-3 0,-4 3 0,3-3 0,-3 3 0,4-2 0,-1 2 0,-3-3 0,3-1 0,-3 1 0,4 0 0,-1 0 0,-2-1 0,1 1 0,-1 0 0,2 0 0,-3 0 0,3-5 0,-6 4 0,6-3 0,-6 0 0,6 3 0,-6-3 0,6 0 0,-6-1 0,2 0 0,1-3 0,-3 7 0,3-7 0,-4 7 0,0-7 0,0 7 0,0-7 0,4 3 0,-4-4 0,4 4 0,-4-3 0,0 3 0,0 0 0,0-3 0,0 4 0,0-5 0,0 5 0,0 0 0,0 3 0,0 1 0,0 0 0,0 0 0,0-1 0,0 1 0,0 0 0,-3 0 0,2 0 0,-6-1 0,3 1 0,0 0 0,-3 3 0,3-3 0,-1 3 0,-2 0 0,3-2 0,-3 5 0,-5-5 0,4 2 0,-3-3 0,3 3 0,0 0 0,-3 1 0,2 2 0,-3-6 0,5 6 0,-1-5 0,0 5 0,1-2 0,-1 0 0,0 2 0,1-2 0,-1 3 0,0 0 0,1 0 0,-1 0 0,0 0 0,1 0 0,-1-4 0,0 4 0,1-4 0,-1 4 0,0 0 0,1 0 0,-1 0 0,0 0 0,1-3 0,-1 2 0,0-2 0,1 3 0,-1 0 0,0 0 0,1 0 0,-1 0 0,0 0 0,1 0 0,-1 0 0,0 0 0,1 0 0,-1 0 0,0 0 0,1 0 0,-1 0 0,0 0 0,1 0 0,-1 0 0,0 0 0,1 0 0,-1 0 0,0 0 0,0 0 0,1 0 0,-1 0 0,0 0 0,1 0 0,-1 0 0,0 0 0,1 0 0,-1 0 0,0 0 0,1 0 0,-1 0 0,0 0 0,1 0 0,-1 0 0,0 0 0,-3 0 0,2 0 0,-3 0 0,5 0 0,-1 0 0,0 0 0,1 0 0,-5 0 0,3 0 0,-3 0 0,5 0 0,-5 0 0,3 0 0,-6 0 0,6 0 0,-7 0 0,7 0 0,-6 0 0,6 0 0,-7 0 0,7 0 0,-6 0 0,6 0 0,-7 0 0,7 0 0,-6 0 0,6 0 0,-7 0 0,7 0 0,-2 0 0,-1 0 0,3 0 0,-3 0 0,1 0 0,2 0 0,-3 0 0,1 0 0,2 0 0,-7 0 0,7 0 0,-6 0 0,2 0 0,0 0 0,-10 0 0,8 0 0,-9 0 0,7-3 0,4 2 0,-3-6 0,4 6 0,-5-3 0,0 4 0,4 0 0,-3-3 0,8 2 0,-4-3 0,0 4 0,4-3 0,-4 2 0,0-2 0,3 3 0,-2-3 0,-1 2 0,-1-2 0,-4 3 0,-3 0 0,2 0 0,2 0 0,0 0 0,8 0 0,-8 0 0,7 0 0,-3 0 0,1 0 0,2 0 0,-3 0 0,5 0 0,-1 0 0,0 0 0,1 0 0,-5 0 0,3 0 0,-7 0 0,8-3 0,-8 2 0,3-2 0,0-1 0,-2 4 0,2-4 0,-4 1 0,4 2 0,-6-6 0,5 6 0,-2-2 0,0 3 0,4 0 0,-1 0 0,-3 0 0,3 0 0,1 0 0,-4-3 0,7 2 0,-7-3 0,4 4 0,-1 0 0,-3 0 0,7 0 0,-2 0 0,3 0 0,-4 0 0,3 0 0,-6 0 0,6 0 0,-7 0 0,7 0 0,-10 0 0,10 3 0,-6-2 0,3 2 0,3-3 0,-3 0 0,5 0 0,-5 0 0,3 3 0,-3-2 0,1 2 0,2-3 0,-7 0 0,8 0 0,-8 4 0,7-3 0,-3 2 0,1-3 0,2 0 0,-3 3 0,0-2 0,4 2 0,-11 1 0,5-4 0,-2 4 0,0-1 0,3-2 0,0 6 0,-2-7 0,2 7 0,0-6 0,-3 6 0,8-6 0,-8 6 0,7-6 0,-7 2 0,8 0 0,-4-2 0,4 5 0,-4-5 0,4 6 0,-4-7 0,4 3 0,-3-3 0,2 4 0,-3-4 0,4 4 0,1-1 0,-1-2 0,0 2 0,1-3 0,-1 0 0,0 3 0,1-2 0,-1 5 0,0-5 0,1 2 0,-1 0 0,0-2 0,1 2 0,3 0 0,-3-2 0,2 5 0,-2-5 0,-1 5 0,0-2 0,1 0 0,-1 3 0,0-3 0,1 3 0,-1 0 0,0-3 0,1 2 0,-1-2 0,0 0 0,1 2 0,2-2 0,-1 3 0,1 1 0,1-1 0,-3 0 0,3 0 0,0 0 0,-3 4 0,6 1 0,-6 0 0,2 3 0,-3-4 0,3 5 0,-2 0 0,2 0 0,0-1 0,-2-3 0,2 3 0,1-7 0,0 7 0,1-7 0,2 3 0,-2-4 0,3 0 0,0 0 0,0 0 0,0 1 0,0-1 0,0 0 0,0 0 0,0 0 0,0 4 0,0-3 0,0 3 0,0 0 0,0-3 0,0 7 0,0-7 0,0 10 0,0-9 0,0 9 0,0-10 0,0 3 0,0-4 0,0 0 0,3 0 0,-2 0 0,5 0 0,-5 0 0,6 0 0,-3 1 0,4-1 0,-1 0 0,1 0 0,-4 0 0,3 0 0,-3 0 0,4 0 0,-1 0 0,-3 1 0,3-4 0,-3 2 0,4-2 0,-1 3 0,1-3 0,-1-1 0,1 0 0,-4 1 0,3 0 0,-3-1 0,4 0 0,-1-2 0,1 6 0,-1-7 0,1 3 0,-1 1 0,1-4 0,0 4 0,-1-4 0,1 3 0,-1-2 0,1 2 0,-1-3 0,1 0 0,-1 0 0,1 0 0,0 0 0,-1 0 0,1 0 0,-1 0 0,1 0 0,-1 0 0,1 0 0,-1 0 0,1 0 0,0 0 0,-1 0 0,1 0 0,-1 0 0,1 0 0,-1 0 0,1 0 0,-1 0 0,1 0 0,0 0 0,-1 0 0,1 0 0,-1 0 0,1 0 0,-1 0 0,1 0 0,-1 0 0,1 0 0,0 0 0,-1 0 0,1 0 0,-1 0 0,1 0 0,-1 0 0,1 0 0,-1 3 0,1-2 0,0 2 0,-1-3 0,1 0 0,-1 0 0,-3 3 0,3-2 0,-3 2 0,1 0 0,1-2 0,-2 2 0,1-3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30T06:10:02.070"/>
    </inkml:context>
    <inkml:brush xml:id="br0">
      <inkml:brushProperty name="width" value="0.05" units="cm"/>
      <inkml:brushProperty name="height" value="0.05" units="cm"/>
      <inkml:brushProperty name="color" value="#004F8B"/>
    </inkml:brush>
  </inkml:definitions>
  <inkml:trace contextRef="#ctx0" brushRef="#br0">1 171 24575,'11'0'0,"-2"0"0,7 0 0,-8 0 0,4 0 0,-1 0 0,2 0 0,0 0 0,2 0 0,-6 0 0,7 3 0,-4 2 0,1 2 0,3 1 0,-8-1 0,4-2 0,-5 1 0,1-5 0,0 5 0,-1-5 0,1 5 0,-1-5 0,1 2 0,-1-3 0,1 3 0,-1-2 0,1 2 0,0-3 0,-1 0 0,1 0 0,-1 0 0,5 4 0,-4-3 0,8 2 0,-4 0 0,5-2 0,-5 2 0,-1-3 0,-3 0 0,-1 3 0,1-2 0,-1 2 0,1-3 0,0 0 0,-1 0 0,1 0 0,-1 0 0,1 0 0,-1 0 0,5 0 0,-4-3 0,8-1 0,-7 0 0,2-3 0,-3 6 0,0-5 0,-1 5 0,1-2 0,-1 3 0,1 0 0,-1-4 0,1 4 0,-4-7 0,3 6 0,-6-5 0,5 5 0,-1-5 0,2 2 0,1 0 0,-1-3 0,1 7 0,-1-4 0,-3 1 0,3 2 0,-3-2 0,1 0 0,1 2 0,-1-5 0,2 5 0,1-6 0,-1 7 0,1-7 0,-1 3 0,1-3 0,-1 0 0,1 3 0,0-3 0,-1 6 0,1-5 0,-1 2 0,1 0 0,-1-2 0,1 5 0,-1-2 0,1 3 0,0-4 0,-1 4 0,1-4 0,-1 4 0,1 0 0,-1 0 0,5-3 0,-4 2 0,4-3 0,-4 4 0,3 0 0,-2 0 0,2 0 0,1 0 0,1 0 0,-1 0 0,4 0 0,-7 0 0,6 0 0,-2 0 0,0 0 0,2 0 0,-2 0 0,0 0 0,2 0 0,1 0 0,-2 0 0,5 0 0,-11 0 0,8 0 0,-7 0 0,2 4 0,-3-4 0,4 4 0,-4-4 0,8 3 0,-8-2 0,8 2 0,-7-3 0,2 0 0,1 0 0,-4 0 0,4 4 0,0-4 0,-4 4 0,8-4 0,-7 0 0,6 0 0,-6 0 0,2 0 0,1 0 0,0 0 0,0 0 0,-1 0 0,1 0 0,-3 0 0,2 3 0,-3-3 0,-1 4 0,1-4 0,-1 0 0,1 0 0,0 0 0,3 0 0,-2 0 0,2 0 0,-3 0 0,4 0 0,-4 0 0,4 0 0,-1 0 0,-2 0 0,3 0 0,3-4 0,-2 0 0,3 0 0,-4-3 0,-5 3 0,1-3 0,3 3 0,-2-2 0,3 2 0,-5 0 0,5-3 0,-4 3 0,4-4 0,0 4 0,-4-2 0,8 1 0,-8 1 0,8-3 0,-7 6 0,6-6 0,-6 6 0,7-6 0,-8 6 0,8-2 0,0 3 0,2 0 0,2 0 0,-4 0 0,-3 0 0,3 0 0,-4 0 0,5 0 0,-4 0 0,2 0 0,-2 0 0,0 0 0,2 0 0,-2 0 0,4 3 0,-1 2 0,1 3 0,5 0 0,-4 0 0,3 0 0,-4 0 0,4 0 0,-7 0 0,7-4 0,-1 6 0,3-4 0,2 5 0,2-2 0,-9-1 0,8 0 0,-8-3 0,8 3 0,-8-4 0,3 4 0,-4-3 0,0 2 0,0-7 0,-1 7 0,1-6 0,0 3 0,-5-4 0,4 0 0,-3 0 0,3 0 0,1 0 0,0 0 0,0 0 0,-5 0 0,11 0 0,-8 0 0,9 0 0,-11 0 0,2 0 0,-2 0 0,4 0 0,-1 0 0,1 0 0,-4 0 0,2 0 0,-6 0 0,7 0 0,-8 0 0,8 0 0,-8 0 0,8 0 0,-7 0 0,6 0 0,-2 0 0,4 0 0,0 0 0,-1 0 0,1-4 0,7-4 0,-5-1 0,5-2 0,-7 3 0,-1 0 0,1 0 0,4 0 0,-3 0 0,4 3 0,-1-3 0,-3 4 0,4-1 0,-6-2 0,1 6 0,0-2 0,0 3 0,-1 0 0,1 0 0,0 0 0,-5 0 0,4 0 0,-3 0 0,3 0 0,1 0 0,0 0 0,0 0 0,7 7 0,-6-2 0,2 6 0,-4-3 0,-7-1 0,6 1 0,-6-1 0,7 1 0,-7 3 0,6-3 0,-2 7 0,4-6 0,0 6 0,-1-6 0,1 2 0,0 0 0,0-2 0,-1 2 0,6-2 0,-4-1 0,3 0 0,-4 0 0,4 0 0,-3 0 0,16 4 0,-14-7 0,14 6 0,-17-10 0,5 3 0,-1 0 0,-3-3 0,4 3 0,-5-4 0,4 4 0,-3-3 0,3 2 0,-4-3 0,0 0 0,0 0 0,-1 0 0,1 0 0,0 0 0,-1 0 0,6 0 0,-4 0 0,8 0 0,-8 0 0,8 0 0,9 0 0,-4 0 0,8-3 0,-11-2 0,-5-7 0,3 2 0,-3-2 0,4 4 0,1-5 0,-6 4 0,5-4 0,-5 5 0,1-1 0,3 1 0,-8 3 0,4-2 0,-6 2 0,6 1 0,-4-3 0,3 6 0,-4-3 0,0 4 0,4 0 0,-3 0 0,16 0 0,-14 0 0,13 0 0,-15 0 0,4 0 0,-1 0 0,-3 0 0,8 0 0,-8 0 0,4 0 0,-6 0 0,1 0 0,0 0 0,-4 0 0,2 0 0,-6 0 0,2 0 0,-3 0 0,0 0 0,-1 0 0,1 0 0,-1 0 0,1 0 0,-1 0 0,1 0 0,3 0 0,7 0 0,5 0 0,4 0 0,1 0 0,-6 4 0,5 1 0,-5-1 0,6 4 0,-1-7 0,-4 6 0,3-6 0,-8 2 0,4 1 0,-6-3 0,1 2 0,0-3 0,-1 4 0,6-3 0,-4 2 0,3-3 0,-4 0 0,0 4 0,-1-3 0,-3 2 0,3-3 0,-4 0 0,1 0 0,3 0 0,-8 0 0,8 0 0,-3 0 0,-1 0 0,4 0 0,-7 0 0,6 0 0,-6 0 0,2 0 0,-3 0 0,4 0 0,-4 0 0,4 0 0,-5 0 0,5 0 0,-3 0 0,6-6 0,-7 1 0,7-6 0,-6 4 0,3-5 0,-1 4 0,-1-7 0,5 6 0,-2-6 0,0 7 0,3-4 0,-8 5 0,8-1 0,-7-3 0,7 2 0,-7 1 0,6 1 0,-6 3 0,7-4 0,-4 0 0,1 1 0,3-1 0,-4 0 0,5 4 0,7-3 0,-5 6 0,5-3 0,-8 4 0,1 0 0,0 0 0,0 0 0,-1 0 0,1 0 0,0 0 0,-1 0 0,6 4 0,-4 0 0,3 5 0,-4-1 0,5 4 0,-5-4 0,5 8 0,-1-7 0,-3 6 0,9-6 0,-9 6 0,8-5 0,-3 5 0,16 3 0,-8-4 0,14 3 0,-16-5 0,4-2 0,0 3 0,-4-4 0,4 0 0,-6-1 0,1 1 0,-1-1 0,1 1 0,-1 0 0,-4 3 0,3-3 0,-8 2 0,8-2 0,-8-1 0,4 0 0,-6 0 0,1 0 0,-4-1 0,2-2 0,-6-2 0,10-3 0,-9 0 0,9 0 0,-11 0 0,8 0 0,-3 0 0,3 0 0,-3 0 0,3 0 0,-4 0 0,5 0 0,0 0 0,-1 0 0,-3-3 0,3-2 0,-4-2 0,1-1 0,7-4 0,-6 3 0,8-3 0,-6 4 0,1 0 0,0 0 0,0 0 0,7 0 0,-6 0 0,2 1 0,-4 2 0,-7-1 0,6 5 0,-6-5 0,3 5 0,-1-6 0,2 6 0,4-6 0,-1 6 0,1-6 0,0 6 0,-1-2 0,1 3 0,0 0 0,-4 0 0,2 0 0,-2 0 0,-1 0 0,4 0 0,-7 0 0,6 0 0,6 0 0,2 0 0,2 0 0,1 0 0,-8 0 0,9 0 0,-9 0 0,3 0 0,-4 0 0,0 0 0,-1 0 0,1 0 0,-4 0 0,-2 0 0,1 0 0,-4 0 0,4 0 0,0 0 0,-4 0 0,8 3 0,-3 1 0,-1 4 0,4 0 0,-3-1 0,3-2 0,1 2 0,12 1 0,-9-3 0,9 6 0,-13-7 0,1 1 0,0-2 0,-1 1 0,1-3 0,0 2 0,-4-3 0,2 0 0,-6 0 0,7 0 0,-8 0 0,4 0 0,-5 0 0,5 4 0,-4-3 0,4 2 0,0-3 0,-4 0 0,4 0 0,0 0 0,-4 0 0,11 0 0,-9 0 0,5 0 0,-8 0 0,1 0 0,-1 0 0,1 0 0,-1 0 0,5 0 0,-3 0 0,11 0 0,-6 0 0,7-3 0,1-2 0,-4-3 0,8-5 0,-8 4 0,8-3 0,-8 4 0,4-1 0,-6 1 0,1 0 0,0-3 0,-5 2 0,0 2 0,-4 0 0,-1 3 0,1-3 0,-1 3 0,5-3 0,-4 3 0,4-4 0,-4 4 0,3-2 0,-2 2 0,2-4 0,1 4 0,-3-2 0,2 5 0,1-6 0,-3 6 0,6-2 0,-6-1 0,2 4 0,1-7 0,1 6 0,-1-6 0,4 6 0,-7-5 0,6 5 0,-6-2 0,7 3 0,-4 0 0,5 0 0,0 0 0,-1 0 0,1 0 0,0 0 0,-1 0 0,13 0 0,-9 0 0,14 0 0,-16 3 0,8-2 0,-3 7 0,4-4 0,6 5 0,-4 0 0,4 0 0,0 0 0,-4 0 0,10 0 0,-11 4 0,5-3 0,-5 6 0,-1-7 0,1 8 0,-1-8 0,-4 3 0,3 1 0,-3-4 0,5 3 0,-6-3 0,4-1 0,-3 1 0,22 3 0,-13-2 0,14 3 0,-19-5 0,1-3 0,5 3 0,-5-7 0,5 7 0,-5-7 0,-1 3 0,1-4 0,-1 0 0,6 0 0,-4 0 0,4 0 0,0 0 0,-4 0 0,4 0 0,-5 0 0,5 0 0,-5-4 0,5-4 0,-5-2 0,-5-2 0,10-1 0,-8 4 0,5-3 0,-8 4 0,-6 0 0,6 0 0,-4 0 0,3 3 0,-4-2 0,0 2 0,-1-3 0,1 4 0,0-3 0,-1 6 0,1-6 0,0 6 0,4-7 0,-3 4 0,9-1 0,-10-2 0,10 6 0,-5-2 0,1-1 0,3 3 0,5-2 0,-2 3 0,6 0 0,-13 0 0,5 0 0,-5 0 0,1 0 0,3 0 0,-8 0 0,9 0 0,-10 0 0,5 0 0,-1 0 0,-3 0 0,4 0 0,-5 0 0,-1 0 0,1 0 0,0 0 0,-1 0 0,1 0 0,0 0 0,4 3 0,-3-2 0,11 10 0,-5-9 0,1 9 0,1-11 0,-8 7 0,8-6 0,-3 3 0,0-4 0,3 0 0,-8 0 0,3 0 0,-4 0 0,0 0 0,-4 0 0,-2 0 0,-3 0 0,-1 0 0,1 0 0,3 0 0,7 0 0,5 0 0,4 0 0,-4 0 0,3 0 0,-8 0 0,3 0 0,-4 0 0,5 0 0,-9 0 0,8 0 0,-8 3 0,3-2 0,6 6 0,-4-2 0,8 3 0,-8 0 0,3-3 0,1 2 0,-4-6 0,3 3 0,-4 0 0,0-3 0,-1 2 0,1-3 0,-4 0 0,2 4 0,-2-4 0,4 4 0,-5-4 0,9 0 0,-7 0 0,7 0 0,-4 0 0,0 0 0,-1 0 0,1 0 0,0 0 0,0 0 0,-1 0 0,8 0 0,-5 0 0,1 0 0,-8 0 0,-1 0 0,-2 0 0,7 0 0,-8 0 0,8 0 0,-3-4 0,8 4 0,-3-8 0,3 4 0,1-4 0,-4 0 0,8-1 0,-8 1 0,4 0 0,-6 0 0,-3 3 0,3-2 0,-8 3 0,8-4 0,-8 1 0,4-1 0,0 1 0,4-4 0,-3 2 0,2-1 0,-3 2 0,-4 4 0,4-3 0,0 6 0,-4-5 0,8 5 0,-8-2 0,8-1 0,2 4 0,-1-4 0,10 4 0,-9 0 0,8 0 0,-3 0 0,4 0 0,1 0 0,-1 0 0,-4 0 0,3 4 0,-3-3 0,-1 6 0,12 1 0,-9 2 0,5 1 0,-4 2 0,-3-4 0,4 3 0,1-3 0,-1 0 0,-4 2 0,3-1 0,-3 5 0,4-5 0,1 6 0,-1-6 0,1 2 0,5 1 0,-4-3 0,4 3 0,0-4 0,-4 0 0,9 0 0,-9-4 0,10 4 0,-5-8 0,13 3 0,-6-4 0,0 0 0,-8 0 0,0 0 0,-4 0 0,4 0 0,-5 0 0,-6 0 0,5 0 0,-9 0 0,-1-3 0,-1-2 0,-4-2 0,1-1 0,3 0 0,-7-3 0,6 2 0,-2-2 0,4-1 0,0 3 0,0-6 0,-1 6 0,1-6 0,7 3 0,-5 0 0,5 0 0,-7 4 0,-1 0 0,1 0 0,0 0 0,-1 0 0,6 4 0,-4-3 0,3 2 0,1-3 0,-4 0 0,8-1 0,-8 1 0,8 3 0,-8-2 0,8 3 0,-8-1 0,4-2 0,-1 2 0,-3 0 0,4-2 0,-6 6 0,4-6 0,-2 6 0,2-2 0,-7 3 0,2 0 0,-2 0 0,0 0 0,2 0 0,-2 0 0,4 0 0,-1 0 0,1 0 0,-4 0 0,2 0 0,-2 0 0,4 0 0,0 0 0,-1 0 0,-3 3 0,3 2 0,-8 2 0,8 1 0,-8-4 0,4 2 0,3 2 0,-1-3 0,2 5 0,-5-7 0,1 1 0,0 3 0,1-6 0,3 6 0,-8-6 0,8 6 0,-7-6 0,6 2 0,-6-3 0,3 0 0,-5 3 0,5-2 0,-4 2 0,4-3 0,0 4 0,-4-3 0,8 2 0,-8-3 0,8 4 0,-3-3 0,11 2 0,-6-3 0,7 0 0,-4 0 0,2 0 0,4 0 0,1 0 0,-1 0 0,1 0 0,-1 0 0,1 0 0,-6 0 0,0 0 0,-5 0 0,-5-3 0,0 2 0,-5-5 0,1 5 0,-1-2 0,-2-1 0,1 4 0,-1-4 0,-1 1 0,2-1 0,-1 0 0,-1-2 0,3 2 0,-3-4 0,0 1 0,3 3 0,-6-2 0,5 5 0,-5-5 0,6 2 0,-6-4 0,2 4 0,-3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30T06:10:23.388"/>
    </inkml:context>
    <inkml:brush xml:id="br0">
      <inkml:brushProperty name="width" value="0.05" units="cm"/>
      <inkml:brushProperty name="height" value="0.05" units="cm"/>
      <inkml:brushProperty name="color" value="#004F8B"/>
    </inkml:brush>
  </inkml:definitions>
  <inkml:trace contextRef="#ctx0" brushRef="#br0">2403 629 24575,'0'-7'0,"0"-1"0,0-3 0,-7 6 0,5-5 0,-9 6 0,7 0 0,-4-2 0,0 2 0,1-4 0,2 1 0,-1 0 0,1 0 0,-2 0 0,-1-1 0,4 1 0,-3 0 0,2-4 0,1 3 0,-3-3 0,3 3 0,-4 1 0,0 0 0,4-4 0,-3 3 0,3-3 0,-4 3 0,1 1 0,-1 0 0,0-4 0,0 3 0,0-3 0,0 3 0,0-3 0,4 3 0,-3-3 0,3 4 0,-4-4 0,0 3 0,0-3 0,-3 0 0,2 6 0,-2-4 0,3 5 0,1-4 0,-1 1 0,-4 3 0,4-2 0,-8 1 0,7-2 0,-7 3 0,8-3 0,-8 3 0,7-3 0,-7 2 0,8-1 0,-8 5 0,7-5 0,-7 5 0,4-6 0,-1 3 0,-3 0 0,3-3 0,-4 3 0,-7-4 0,5 0 0,-5 0 0,11 0 0,-2 0 0,2 0 0,0 1 0,-3 2 0,3-1 0,-3 5 0,3-6 0,-3 6 0,3-5 0,-4 5 0,1-3 0,-1 1 0,0 2 0,0-3 0,0 4 0,0-3 0,1 2 0,-1-3 0,0 4 0,0 0 0,-7 0 0,9-3 0,-8 2 0,10-2 0,-8 3 0,3 0 0,-4-4 0,5 3 0,0-2 0,5 3 0,-4-4 0,3 3 0,0-2 0,-3 3 0,8-3 0,-8 2 0,7-2 0,-3 3 0,1 0 0,2 0 0,-7 0 0,3 0 0,1 0 0,-4 0 0,3 0 0,0 0 0,-6 0 0,6-4 0,-8 3 0,9-2 0,-4 3 0,3 0 0,0 0 0,-3-4 0,8 3 0,-8-2 0,7 0 0,-7 2 0,8-2 0,-4-1 0,0 4 0,4-4 0,-8 4 0,7-3 0,-3 2 0,1-2 0,2 3 0,-3 0 0,-3 0 0,5 0 0,-5 0 0,8 0 0,-1 0 0,0 0 0,1 0 0,-5 0 0,3 0 0,-3 0 0,1 0 0,2 0 0,-7 0 0,8 0 0,-8 4 0,3-4 0,-4 7 0,0-2 0,0 3 0,1 0 0,-1-1 0,0 1 0,4 0 0,-3 0 0,4-1 0,-5 1 0,-3 3 0,2-2 0,2 1 0,0-2 0,7-1 0,-2 1 0,-1-1 0,3 1 0,-3-1 0,5 0 0,-1 0 0,0 0 0,1 0 0,-5-3 0,3 3 0,-3-3 0,5 3 0,-1-3 0,0 2 0,1-2 0,-1 3 0,0 0 0,-3 0 0,3 0 0,-3 1 0,3-1 0,0-3 0,4 2 0,-3-5 0,3 5 0,-4-2 0,1 3 0,-1 0 0,0 0 0,1 0 0,-1 1 0,0-1 0,-3 0 0,2 0 0,-3 1 0,5-1 0,2 0 0,-1 0 0,1 0 0,1 0 0,-3 1 0,3-1 0,0 0 0,-3 0 0,3 0 0,-1 0 0,-2 0 0,3 0 0,0 4 0,-3-3 0,6 3 0,-6-4 0,7 1 0,-4-1 0,0 4 0,4-3 0,-4 3 0,4-4 0,0 4 0,0-3 0,0 7 0,0-7 0,0 6 0,0-2 0,0 4 0,0 0 0,0 4 0,0 8 0,0-5 0,0 5 0,0-8 0,0-3 0,0 8 0,3-9 0,-2 5 0,3-6 0,0 1 0,-3-4 0,6 3 0,-2-3 0,3 0 0,0 2 0,0-2 0,0 4 0,5-4 0,0 3 0,3-3 0,-3 4 0,3 0 0,4 7 0,4-5 0,1 5 0,1-6 0,-8-1 0,4 0 0,-1 1 0,-3-5 0,9 4 0,-10-7 0,5 7 0,-1-7 0,-3 2 0,4 1 0,-1-3 0,-3 2 0,4-2 0,-1-1 0,-3 0 0,8 0 0,-8 0 0,9 1 0,-9-1 0,3 0 0,8 4 0,-9-4 0,13 1 0,-15-2 0,4-3 0,-1 0 0,-3 3 0,4-6 0,-1 7 0,-3-4 0,4 1 0,-6 2 0,6-6 0,-4 6 0,3-7 0,1 4 0,-4-1 0,8-2 0,-8 3 0,8-4 0,-3 0 0,-1 0 0,5 0 0,-5 0 0,13 0 0,-10 0 0,9 0 0,-12 0 0,1 0 0,3 0 0,-8-4 0,8 3 0,-8-2 0,9-1 0,-5 3 0,1-6 0,-1 6 0,-1-7 0,-3 7 0,3-3 0,-4 1 0,-4 2 0,3-3 0,-8 4 0,8-3 0,-4 2 0,1-6 0,3 6 0,4-9 0,-2 5 0,2-6 0,-4 3 0,-3 4 0,4-3 0,-1 2 0,-3-3 0,3 1 0,-8-1 0,8 0 0,-4 1 0,1-1 0,-1 1 0,-1 3 0,-2-3 0,3 3 0,-5-3 0,1 0 0,-1-1 0,1 1 0,-1 0 0,1 0 0,4-4 0,-1-1 0,2 0 0,-2-2 0,-3 6 0,0-3 0,-1 4 0,1 0 0,-1-1 0,1 1 0,0 0 0,-1 3 0,1-3 0,-1 3 0,1-3 0,-1 3 0,1-2 0,-1 2 0,1 0 0,0-3 0,-1 6 0,-3-5 0,3 2 0,-3 0 0,4-2 0,-1 2 0,1-4 0,-1 1 0,1 0 0,0 0 0,-1 3 0,1-3 0,-4 3 0,3 0 0,-7-2 0,7 5 0,-6-5 0,6 2 0,-3 0 0,0-3 0,3 6 0,-6-5 0,5 2 0,-5-3 0,6 3 0,-6-3 0,5 3 0,-5-3 0,6 0 0,-6 0 0,2-1 0,1 1 0,-4 0 0,7 0 0,-6-1 0,2 1 0,1 0 0,-3-4 0,2 3 0,-3-3 0,3 4 0,-2-1 0,2 1 0,-3 0 0,0 0 0,0-1 0,4 1 0,-3 0 0,2-4 0,-3 3 0,0-3 0,0 3 0,0 1 0,0 0 0,0 0 0,0 0 0,0-4 0,0 2 0,0-2 0,0 0 0,0 3 0,0-7 0,0 7 0,0-7 0,0 7 0,0-7 0,0 7 0,0-7 0,0 7 0,0-7 0,0 7 0,-3-3 0,2 3 0,-6-3 0,6 3 0,-10-10 0,5 9 0,-5-5 0,3 7 0,1-1 0,-1 1 0,0 0 0,1 0 0,-1-1 0,-4-3 0,0 3 0,-1-3 0,-3 3 0,3 0 0,-4 0 0,1 0 0,3 1 0,-3-1 0,3 0 0,-4 0 0,1 0 0,-1 4 0,4-3 0,-3 6 0,-4-6 0,1 3 0,-5 0 0,7 0 0,0 0 0,0 4 0,5-4 0,-4 4 0,3-4 0,-4 4 0,0-4 0,1 4 0,-1-3 0,0 2 0,0-6 0,4 6 0,-2-6 0,2 6 0,0-6 0,1 3 0,5 0 0,-1-3 0,0 3 0,-3-3 0,2 3 0,-3-3 0,-3 3 0,5-3 0,-9 3 0,6-3 0,1 6 0,-4-6 0,3 6 0,-4-6 0,0 6 0,1-2 0,-1-1 0,0 3 0,0-2 0,0 3 0,1-4 0,-1 3 0,0-2 0,0 3 0,0 0 0,4 0 0,-2 0 0,2 0 0,-4 0 0,0 0 0,-12 0 0,9-4 0,-9 3 0,8-2 0,2 3 0,-2 0 0,4 0 0,0 0 0,-4 0 0,3-4 0,-4 3 0,5-2 0,0 3 0,5 0 0,-4 0 0,3 0 0,-4 0 0,0 0 0,1 0 0,-1 0 0,-5 0 0,4 0 0,-8 0 0,3 0 0,-12 0 0,10 0 0,-4 0 0,16 0 0,-3 0 0,4 0 0,-1 0 0,1 0 0,0 0 0,4 0 0,-8 0 0,7 0 0,-2 0 0,-1 0 0,3 0 0,-3 3 0,5-2 0,-1 2 0,0-3 0,1 3 0,-1-2 0,0 5 0,1-2 0,-1 0 0,-3 2 0,-2-1 0,1 2 0,0 0 0,5-3 0,-1 3 0,0-3 0,1 3 0,-1 0 0,0 0 0,1 0 0,3 0 0,-3 0 0,2-3 0,1 2 0,1-2 0,-1 4 0,4-1 0,-7 0 0,6 0 0,-6 0 0,6 0 0,-2 0 0,-1 0 0,4 0 0,-8 4 0,4-2 0,-1 1 0,-2 1 0,6-3 0,-6 3 0,6 0 0,-6-3 0,7 3 0,-7-3 0,6 2 0,-6-1 0,6 1 0,-6 1 0,6-3 0,-3 3 0,1-3 0,2-1 0,-2 0 0,3 0 0,0 0 0,0 0 0,0 0 0,0 7 0,-4-5 0,3 9 0,-2-6 0,3 0 0,-4 3 0,3-7 0,-2 7 0,-1-7 0,3 3 0,-2-4 0,3 4 0,-4-3 0,4 3 0,-4-4 0,4 0 0,0 0 0,0 0 0,0 0 0,0 0 0,0 1 0,0-1 0,0 3 0,0-2 0,0 2 0,0-3 0,4 0 0,0 0 0,3 1 0,1-1 0,-1 0 0,1 0 0,0 0 0,-1 0 0,1 0 0,-1 0 0,1 0 0,-1 1 0,1-1 0,-1 0 0,1 0 0,0 0 0,-1 0 0,1 0 0,-4 0 0,3 1 0,-3-1 0,3 0 0,1 3 0,-1-2 0,1 2 0,0-3 0,-1 0 0,1 1 0,-1-1 0,1 0 0,-1 0 0,1 0 0,-1 0 0,5 1 0,1-1 0,-1 1 0,4-1 0,-3-3 0,3 3 0,1-2 0,0 3 0,0-4 0,-1 3 0,1-3 0,7 4 0,-5-3 0,5 2 0,-7-3 0,-1 0 0,1 0 0,4 0 0,-3-3 0,4 6 0,-10-6 0,4 2 0,-3 1 0,4-3 0,-1 2 0,1-3 0,-4 3 0,2-2 0,-6 2 0,7 1 0,-8-3 0,8 6 0,-8-6 0,8 2 0,-7-3 0,10 3 0,-10-2 0,6 2 0,-3-3 0,-4 0 0,4 3 0,0-2 0,-4 2 0,4 1 0,-1-4 0,-2 3 0,7-3 0,-8 0 0,8 4 0,-7-3 0,2 2 0,-3-3 0,3 0 0,-2 4 0,7-4 0,-8 3 0,8-3 0,-8 4 0,8-4 0,4 4 0,4-4 0,1 0 0,-4 0 0,-4 0 0,0 0 0,4 0 0,-3 0 0,4 0 0,-6 0 0,1 0 0,0 0 0,0 0 0,-1 0 0,1 0 0,0 0 0,-1 0 0,1 0 0,0 0 0,0 0 0,-5 0 0,4 0 0,-3 0 0,3 0 0,-3 0 0,3 0 0,0 0 0,-3 0 0,6 0 0,-10-4 0,2 4 0,-3-4 0,4 1 0,-4 2 0,4-6 0,-5 6 0,1-2 0,3 3 0,-2-3 0,7-1 0,-8-1 0,8-2 0,-7 3 0,6 0 0,-2-3 0,4 3 0,-5-4 0,4 0 0,-3 4 0,3-3 0,5-4 0,-4 1 0,4-5 0,-9 7 0,4-3 0,-3 2 0,-1-2 0,0 4 0,0-4 0,-4 2 0,8-2 0,-7 4 0,3-5 0,-5 4 0,5-7 0,-3 7 0,2-3 0,-3 0 0,0 3 0,-4-3 0,3 3 0,-3 1 0,1 0 0,-2 0 0,-3 0 0,3-1 0,-2 1 0,3-4 0,-4 3 0,0-7 0,0 7 0,0-7 0,0 3 0,0-4 0,0 0 0,0 4 0,0-7 0,0 6 0,0-8 0,0 1 0,-4 3 0,-1-8 0,-4 8 0,0-8 0,-4 4 0,3-1 0,-7-3 0,7 4 0,-11-12 0,6 5 0,-6 0 0,3 7 0,1 1 0,-5 2 0,3-2 0,-7 3 0,8 1 0,-9-2 0,9 6 0,-8-1 0,3 5 0,0 0 0,2-1 0,4 1 0,0 0 0,0 0 0,-5 4 0,8-3 0,-6 3 0,7-4 0,-4 0 0,0 0 0,-3-3 0,3 2 0,0-2 0,2 4 0,2-1 0,0 4 0,-3-4 0,3 4 0,-3 0 0,-6-4 0,4 7 0,-8-3 0,8 4 0,-9 0 0,4 0 0,-4 0 0,4 0 0,-3 0 0,8 0 0,-9 0 0,4 0 0,-4 0 0,-1 0 0,1 0 0,-8 0 0,10 0 0,-4 0 0,7 0 0,4 0 0,-3 0 0,4 0 0,0 0 0,0 0 0,0 0 0,0 0 0,1 0 0,-1 0 0,0 0 0,0 0 0,0 0 0,5 0 0,-4 0 0,3 0 0,0 0 0,-3 0 0,4 0 0,-1 0 0,1 0 0,0 0 0,0 0 0,-1 0 0,1 3 0,4-2 0,1 2 0,-1 1 0,0-4 0,1 4 0,-1-4 0,0 3 0,1-3 0,-1 7 0,-4-6 0,4 5 0,-4-5 0,4 5 0,1-5 0,-1 5 0,0-5 0,1 2 0,-1 0 0,0-2 0,-4 2 0,0 0 0,0 1 0,-3 0 0,6 3 0,-3-7 0,5 4 0,-5-1 0,3-2 0,-3 2 0,5-3 0,2 4 0,-1-4 0,1 4 0,-2-4 0,-1 0 0,0 3 0,1-3 0,-1 7 0,0-6 0,1 5 0,-1-5 0,4 5 0,-3-5 0,6 5 0,-6-5 0,3 5 0,-4-2 0,1 3 0,-1 0 0,0-3 0,4 3 0,-3-3 0,3 3 0,-4 0 0,4 0 0,-3-3 0,3 2 0,0-2 0,-3 3 0,3 0 0,-1 1 0,-1-1 0,1-3 0,1 2 0,-3-2 0,6 3 0,-5 0 0,1 0 0,1 0 0,-3 1 0,6-1 0,-5 0 0,5 0 0,-3 0 0,1 0 0,2 0 0,-6 0 0,3 0 0,-4 1 0,4-1 0,-3 0 0,3 0 0,-4 0 0,4 0 0,-3 0 0,6 0 0,-6-3 0,7 3 0,-4-3 0,1 3 0,2 0 0,-6 0 0,6 0 0,-2 0 0,-1 0 0,4 0 0,-7 0 0,6 1 0,-2-1 0,3 0 0,0 0 0,-4 0 0,3 0 0,-2 0 0,3 0 0,0 1 0,0-1 0,0 0 0,-4 4 0,3-3 0,-3 3 0,4-4 0,0 0 0,0 0 0,0 0 0,0 0 0,0 0 0,0 1 0,0-1 0,0 0 0,0 0 0,0 0 0,0 0 0,0 0 0,0 0 0,0 0 0,0 1 0,0-1 0,4 0 0,-3 0 0,5 0 0,-5 0 0,6 0 0,-3 0 0,0 0 0,3 1 0,-6-1 0,2 0 0,1 0 0,-4 0 0,7 0 0,-6 0 0,6 0 0,-3 4 0,4-3 0,-4 7 0,3-3 0,-2 0 0,3 3 0,0-7 0,0 3 0,-1-4 0,1 0 0,0 4 0,-1-3 0,1 3 0,0-4 0,-1 0 0,1 0 0,-1 0 0,1 1 0,0-1 0,-1 0 0,1 0 0,-1 0 0,1 0 0,-1 0 0,1 0 0,-1 1 0,1-1 0,0 0 0,2 3 0,-1-5 0,2 4 0,-4-8 0,1 5 0,-1-5 0,1 5 0,0-5 0,-1 6 0,1-3 0,-1 0 0,1 2 0,3-5 0,-2 5 0,3-2 0,-5 0 0,1-1 0,-1 0 0,1-2 0,-1 5 0,1-5 0,-1 5 0,5-5 0,-3 6 0,6-7 0,-3 7 0,0-6 0,4 6 0,-8-6 0,8 6 0,-7-6 0,6 6 0,-6-7 0,2 7 0,-3-6 0,4 2 0,-4 0 0,4-2 0,-5 5 0,5-5 0,-3 2 0,2 0 0,-3-2 0,3 2 0,-2 1 0,7-4 0,-8 4 0,8-1 0,0-2 0,1 2 0,4 1 0,-5-3 0,1 2 0,0-3 0,-5 0 0,4 0 0,-3 0 0,3 0 0,1 0 0,-4 0 0,2 0 0,-2 0 0,4 0 0,-5 0 0,4 0 0,-7 0 0,6 0 0,-6 0 0,7 0 0,-8 0 0,8 0 0,-7 0 0,14 0 0,-13 0 0,13-3 0,-10 2 0,0-6 0,2 6 0,-2-5 0,4 5 0,-1-6 0,-3 6 0,3-6 0,-4 6 0,1-6 0,3 6 0,-4-6 0,1 3 0,3 0 0,-4-3 0,5 3 0,0-4 0,-1 0 0,-3 3 0,3-2 0,-4 3 0,8-4 0,-2 0 0,-2 0 0,-4 4 0,-1-3 0,-2 6 0,2-6 0,-3 7 0,4-7 0,-4 3 0,8-1 0,-8-1 0,8 2 0,-7 0 0,2-3 0,1 3 0,-3-4 0,6 0 0,-6 1 0,7-1 0,-8 1 0,4-1 0,-1 1 0,-2-1 0,10-3 0,-6 3 0,3 0 0,-4 1 0,0 3 0,-4-3 0,8-1 0,-7 1 0,6-5 0,-6 4 0,7-3 0,-8 3 0,8 0 0,-8 1 0,4 0 0,0-1 0,-4 1 0,8-1 0,-8 0 0,4 1 0,-4 0 0,-1 3 0,5-3 0,-4 3 0,7-4 0,-6 1 0,2 0 0,-4 3 0,1-3 0,-1 3 0,1-3 0,-1 0 0,1 0 0,0-1 0,-1 4 0,1-2 0,-4 2 0,3-3 0,-3 0 0,3-1 0,-2 1 0,1 3 0,-5-2 0,6 2 0,-6-4 0,2 1 0,0 0 0,-2 0 0,6 0 0,-6-1 0,2 1 0,0 0 0,-2 0 0,6-1 0,-6 1 0,6 0 0,-7 0 0,4 0 0,-1-1 0,-2 1 0,2 0 0,1 3 0,-3-2 0,2 1 0,0 1 0,-2 8 0,2 5 0,-3 7 0,0-1 0,0 1 0,0 0 0,0 0 0,-3-1 0,-2-3 0,-3 3 0,0-3 0,-1 4 0,1-4 0,-4 2 0,3-5 0,-6 5 0,6-6 0,-7 7 0,3-6 0,1 2 0,-4-4 0,3 4 0,0-2 0,2 2 0,-1-4 0,3 0 0,-3 1 0,1-1 0,2 1 0,-7-1 0,3 1 0,-3 0 0,-1 0 0,0-1 0,-12 9 0,4-6 0,-5 6 0,8-8 0,5 0 0,1 0 0,3-1 0,-3 1 0,7-1 0,1 1 0,1-1 0,3-3 0,-4 2 0,1-5 0,-1 2 0,-4 0 0,4 2 0,-4-1 0,4 2 0,-4-2 0,4 0 0,-4 3 0,0-6 0,4 5 0,-12-2 0,7 0 0,-3 2 0,0-5 0,-2 6 0,0-6 0,-3 7 0,-1-8 0,4 7 0,-9-6 0,9 6 0,-8-6 0,3 6 0,-4-6 0,4 7 0,-4-7 0,9 6 0,-8-6 0,8 6 0,-8-7 0,8 4 0,-4-4 0,9 0 0,-3 3 0,0-2 0,-1 3 0,-4-4 0,9 0 0,-4 3 0,3-2 0,-4 3 0,0-1 0,5-2 0,-4 2 0,3 1 0,-4-3 0,0 6 0,1-6 0,3 5 0,-3-5 0,3 2 0,-4 1 0,1-3 0,-1 2 0,0 1 0,4-3 0,-3 2 0,4-3 0,-9 0 0,8 0 0,-6 0 0,10 0 0,-3 0 0,4 0 0,-3 0 0,2 0 0,-3 0 0,1 0 0,2 0 0,-3 0 0,4 0 0,-3 0 0,2 0 0,-3 0 0,5 0 0,-5-3 0,3-2 0,-3 1 0,5-2 0,-1 2 0,0-4 0,1 4 0,-1-2 0,4 2 0,-3-3 0,3 3 0,-4-3 0,0 3 0,1 0 0,-1 1 0,0 3 0,1-3 0,-1 2 0,0-2 0,7 3 0,6 0 0,7 0 0,4 0 0,6 0 0,-5 0 0,10 0 0,-9 0 0,8 0 0,-3 0 0,-1 0 0,5 0 0,-9 0 0,3 0 0,1 0 0,-5 0 0,5 0 0,-1 0 0,-3 0 0,4 0 0,-1 0 0,-3 0 0,8 0 0,-3 0 0,0 0 0,3 0 0,-3 0 0,0 0 0,3 0 0,-8 0 0,3 0 0,-4 0 0,0 0 0,-5 0 0,0 3 0,-5-2 0,1 2 0,0-3 0,-4 3 0,-1 1 0,-3 3 0,-3-3 0,-10 3 0,-1-2 0,-13 3 0,-1 1 0,-1-4 0,-16 3 0,9-7 0,-10 4 0,6-5 0,-1 0 0,7 0 0,1 0 0,5 0 0,1 0 0,4 0 0,-4 0 0,9 0 0,1 0 0,1-4 0,7-4 0,-3 0 0,4-3 0,-4 7 0,4-3 0,-4 3 0,4-3 0,1 3 0,-1-2 0,4 2 0,4 0 0,13 1 0,17 3 0,1 0 0,13 4 0,-3 1 0,1 5 0,4-1 0,-6 1 0,0-1 0,-11 0 0,3-4 0,-14-2 0,4 1 0,-10-3 0,0 2 0,-5-3 0,-10 0 0,-8 0 0,-7-3 0,-20-7 0,12 0 0,-19-8 0,11 7 0,-6-6 0,5 6 0,2-2 0,10 5 0,2-1 0,4 5 0,4-3 0,1 7 0,5-7 0,-1 6 0,0-2 0,7 3 0,10 0 0,4 0 0,7 0 0,2 0 0,-4 0 0,8 0 0,-8 4 0,3 0 0,1 4 0,-4 0 0,8 1 0,-8-5 0,3 3 0,1-2 0,-4 3 0,8 1 0,-8-5 0,4 3 0,-6-6 0,6 7 0,-4-7 0,3 6 0,-4-6 0,0 6 0,-1-6 0,1 2 0,0-3 0,-1 0 0,1 0 0,0 0 0,-4 0 0,10 0 0,-9 0 0,10 0 0,-11 0 0,3 0 0,-8 0 0,4 0 0,-1 0 0,-2 0 0,3 0 0,-1 0 0,-2 0 0,7 0 0,-4 0 0,5-3 0,0 2 0,-1-6 0,1 6 0,0-6 0,-1 2 0,-3 1 0,3-3 0,-4 6 0,5-6 0,3-1 0,3 3 0,-2-9 0,0 9 0,1-7 0,-4 4 0,8-1 0,-3-3 0,-1 3 0,5-4 0,-5 1 0,6 2 0,-1-6 0,1 2 0,-1 1 0,1-4 0,-1 4 0,-4 0 0,3-4 0,-12 9 0,7-4 0,-13 4 0,4 1 0,-5 3 0,4-6 0,-2 5 0,2-2 0,-7 1 0,2 5 0,-5-6 0,3 3 0,-4-3 0,0 0 0,0 0 0,0 0 0,3-1 0,-2-3 0,2 3 0,-3-3 0,0 4 0,0 0 0,0-1 0,4 4 0,-4-2 0,4 2 0,-4-3 0,0-1 0,3 1 0,-2-4 0,2 3 0,-3-3 0,0 0 0,0 3 0,0-3 0,0 3 0,0 1 0,0 0 0,0 0 0,0 0 0,0-5 0,0 4 0,0-7 0,0 7 0,0-3 0,0 0 0,0 3 0,0-3 0,0 4 0,0-4 0,-3 2 0,2-2 0,-6 4 0,6-4 0,-5 3 0,5-7 0,-6 7 0,6-7 0,-6 7 0,3-3 0,-4 0 0,4 2 0,-4-5 0,4 5 0,-5-5 0,2 5 0,-2-6 0,1 7 0,-4-7 0,3 3 0,-3 0 0,0-3 0,0 3 0,-5 0 0,4-3 0,-3 3 0,-10-4 0,6 3 0,-9-2 0,8 6 0,3-3 0,-4 7 0,5-2 0,-4 2 0,3 1 0,-4-4 0,5 4 0,0 0 0,-4 0 0,3 0 0,-4 4 0,5-4 0,0 1 0,1 2 0,-1-3 0,-5 0 0,4 3 0,-3-3 0,4 1 0,0 2 0,-12-7 0,9 8 0,-14-4 0,16 0 0,-8 3 0,3-2 0,-5-1 0,5 3 0,-3-3 0,3 4 0,0 0 0,-3-4 0,8 3 0,-4-3 0,6 4 0,-1 0 0,-5-4 0,4 3 0,-4-3 0,6 4 0,-1 0 0,0-3 0,-5 2 0,4-3 0,-3 4 0,4 0 0,-12-3 0,9 2 0,-9-3 0,7 4 0,4 0 0,-8 0 0,3 0 0,0 0 0,-3 0 0,8 0 0,-9 0 0,9 0 0,-3 0 0,4 0 0,0 0 0,0 0 0,0 0 0,1 0 0,3 3 0,1 1 0,0 3 0,4-3 0,-4 6 0,4-5 0,1 5 0,-1-3 0,0 0 0,1-3 0,-1 3 0,0-3 0,1 3 0,-1 0 0,0 0 0,1 0 0,-1 0 0,0 0 0,1 0 0,-1 1 0,4-1 0,-3 0 0,3 0 0,-4 0 0,4 0 0,-3 0 0,6 0 0,-6 0 0,6 1 0,-6 3 0,6-3 0,-6 6 0,6-6 0,-7 7 0,4-7 0,-1 7 0,-2-7 0,7 3 0,-7-4 0,2 0 0,1 0 0,-3 1 0,7 3 0,-7-3 0,6 3 0,-3-4 0,1 0 0,2 0 0,-6 0 0,3 0 0,0 0 0,0 0 0,1 0 0,2 1 0,-2 2 0,-1-2 0,4 2 0,-4-3 0,4 0 0,-4 4 0,3-3 0,-2 7 0,-1-3 0,3 0 0,-3 3 0,4-7 0,0 7 0,-3-7 0,2 6 0,-3-6 0,4 3 0,0 0 0,0-3 0,0 7 0,0-3 0,0 4 0,0 0 0,0-1 0,0 13 0,0-10 0,0 14 0,5-11 0,-1 1 0,5 2 0,0-7 0,0 8 0,-1-8 0,1 3 0,-1-8 0,0 3 0,0-3 0,1 3 0,-1 1 0,0-4 0,0 3 0,0-7 0,0 7 0,0-7 0,0 7 0,0-7 0,3 6 0,-3-6 0,3 2 0,-3-3 0,-1 0 0,1 0 0,0 0 0,-1 1 0,1-1 0,-1 0 0,1 0 0,-1 0 0,1 0 0,-1 0 0,1 0 0,0-3 0,-1 3 0,1-3 0,-1 3 0,1 0 0,-1 0 0,5-3 0,-3 2 0,6-5 0,-2 6 0,0-6 0,6 9 0,-6-9 0,7 6 0,-3-4 0,0-2 0,-5 3 0,4-4 0,-3 3 0,3-2 0,-3 3 0,3-4 0,-8 0 0,4 0 0,-5 0 0,1 0 0,-1 0 0,1 0 0,0 0 0,-1 0 0,1 0 0,-1 0 0,1 0 0,-1 0 0,1 0 0,-7 0 0,-2-3 0,-7 2 0,-4-10 0,4 7 0,-8-8 0,3 1 0,-4-1 0,0-1 0,1 2 0,-1-1 0,0 3 0,0-2 0,4 3 0,-2 0 0,2 1 0,0 2 0,-3-2 0,8 3 0,-8-4 0,3-3 0,0 6 0,2-5 0,3 9 0,0-6 0,0 3 0,1 0 0,3-2 0,-3 5 0,9-2 0,8 3 0,0 0 0,10 0 0,-7 0 0,-1 0 0,4 0 0,-7 0 0,2 3 0,-3-2 0,-1 2 0,-2 0 0,-9-2 0,-6 2 0,-11-3 0,-2 0 0,-5 0 0,5 0 0,-3 0 0,12 0 0,-7 0 0,13 0 0,-1-3 0,3 2 0,5-5 0,-3 5 0,4-2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30T06:10:31.363"/>
    </inkml:context>
    <inkml:brush xml:id="br0">
      <inkml:brushProperty name="width" value="0.05" units="cm"/>
      <inkml:brushProperty name="height" value="0.05" units="cm"/>
      <inkml:brushProperty name="color" value="#004F8B"/>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03T02:28:43.8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81,'38'-3,"-4"2,-30-3,9 4,7-4,-4 3,3-3,-6 4,0 0,8 0,-7 0,6 0,-7 0,4 0,0 0,0 0,0 0,0 0,0 0,0 0,0 0,0 0,0 0,0 0,0 0,0 0,0 0,0 0,0 0,0 0,0 0,0 0,0 0,0 0,0 0,0 0,1 0,-5 0,9 0,-12 0,12 0,-4 0,-3 0,7 0,-8 0,0 0,4 0,0 0,-3 0,6 0,-7 0,4 0,4 0,-7 0,7 0,-9 0,1 0,7 0,-11 0,16 0,-16 0,7 0,0 0,-6 0,10 0,-7 0,4 0,-1-4,2 3,-6-2,5 3,-5-4,6 3,-1-3,-4 4,8-4,-7 3,3-4,3 1,-10 3,10-3,-6 4,-1 0,4 0,0 0,-3 0,6 0,-3-4,2 3,-2-3,0 4,-4 0,8-4,-2 3,-2-2,4 3,-12 0,16 0,-16 0,7 0,4-5,-9 4,10-3,-9 4,5 0,-3 0,10 0,-14 0,6 0,-1 0,-5 0,14 0,-14 0,6 0,0 0,-2 0,3 0,3 0,-10 0,10 0,-7 0,4 0,4 0,-7 0,7 0,-4 0,-3 0,6 0,-3 0,2 0,-2 0,0 0,-5 0,6 0,3 0,-7 0,6 0,-3 0,-3 0,7 0,-4 0,-3 0,7 0,-4 0,-3 0,6 0,-3 0,-3 0,11 0,-16 0,7 0,0 4,-6-3,14 6,-15-6,7 7,0-7,-2 3,3-4,0 0,0 0,-3 0,7 0,-4 0,-3 0,6 0,-3 0,-3 0,7 0,-8 0,0 0,4 0,-4 0,5 0,0 0,0 0,-5 0,4 0,-4 0,8 0,-2 0,-2 0,0 0,-4 4,9-3,-4 3,-1-4,0 0,-4 0,5 0,0 0,0 0,-5 0,4 0,0 0,-3 0,5 0,-6 0,3 0,0 4,-4-3,8 6,-11-6,11 7,-8-7,0 2,7 1,-9-3,8 3,-5-4,3 0,0 0,0 0,0 0,-3 4,3-3,-4 2,5-3,-1 0,-3 0,2 0,-3 0,4 0,0 0,0 4,-3-3,2 3,1-4,-3 0,6 0,-7 0,4 0,0 0,4 0,-6 0,6 0,-6 0,-1 0,3 0,1 0,-2 0,5 0,-7 0,1 0,2 0,-3 0,5 0,0 0,-5 0,4 0,-4 0,5 0,0 0,0 0,-1 0,-3 0,2 0,-2 0,7 0,-7 0,2 0,4 0,-10 0,10 0,-4 0,-7 0,12 0,-9 0,1 0,7 0,-6 0,3 0,4 8,-12-6,7 6,0-8,-6 0,9 0,-7 0,4 0,0 0,0 0,1 0,3 0,-7 0,3 0,-1 0,-1 0,5 0,-6 0,2 0,1 0,-3 0,6 0,-7 0,4 0,0 0,0 0,0 0,0 0,0 0,0 0,0 0,0 4,-4-3,3 2,1 1,-3-3,6 3,-6-4,3 0,0 0,0 0,0 0,0 0,0 0,0 0,0 0,0 0,0 0,4 0,-6 0,1 0,1 0,-6 0,10 0,-8 0,4 0,0 4,-4-3,3 2,1-3,-3 0,6 0,-7 0,4 4,0-3,-3 3,5-4,-4 4,2-3,-1 2,-3 1,4-3,0 3,0-4,0 0,0 0,0 0,0 0,0 0,0 0,0 0,0 0,0 0,1 0,-5 0,5 0,0 0,-3 0,10 0,-14 0,6 0,0 0,-2 0,3 0,0 0,0 0,-3 4,6-3,-3 7,2-7,-2 3,0 0,-5-3,6 3,-2-4,-3 4,7-3,-11 3,11-1,-8 2,0 0,3 6,-2-9,10 6,1-13,6-1,0-4,0-1,6 1,-4-1,4 0,-12 5,5-3,-10 8,10-8,-15 8,8-4,-13 5,8 0,3-4,-4 3,3-3,-7 0,1 3,3-2,1 3,-5 0,3 0,1 0,-3 0,6-4,-7 3,4-3,0 0,-4 3,3-3,1 4,-2 0,4 0,-5 0,3 0,0 0,0 0,0 0,0 0,0 0,0 0,0 0,0 0,0 0,0 0,0 0,0 0,0 0,0 0,0 0,1 0,-5 0,9 0,-12 0,11 0,-8 0,9 0,-8 0,3 0,-1 4,-1-3,2 3,0 0,-3-3,3 2,6 1,-9 1,3 0,-5 2,1-6,4 7,0-7,1 2,-4 1,2-3,2 3,-3-4,5 4,-6 0,-1 1,7 3,-9-7,10 3,-7 0,4-3,0 3,0-4,-4 0,3 0,-4 0,4 0,0 0,0 0,1 0,-5 0,4 0,-3 0,3 0,2 0,-6 0,9 0,-12 0,11 0,-8 0,5 0,-1 0,-3 0,2 4,-3-3,4 6,5-2,-8 0,3-1,0 0,-6 1,14 4,-14-5,10 1,-7-5,1 3,2-2,-3 3,9-4,-3 0,-2 0,-1 0,-3 0,3 0,1 0,-5 0,3 4,2 1,12-1,1-9,13-2,-6-9,1 1,-2 3,0-4,-4 10,-1-3,-3 8,-3-3,5 4,-6 0,5 0,-10 0,10 0,-10 0,9-5,-3 4,-1-4,5 5,-10 0,4 0,1 0,-5 0,-1 0,-1 0,-4 0,9 0,-3 0,2-4,-8 3,4-3,-4 4,9 0,-8 0,7 0,-4 0,-3 0,10 0,-14 0,10 0,-8 0,6 0,-2 0,2 0,-6 0,5 0,-5 0,5 0,-1 0,-4 0,7 0,-6 0,3 0,0 0,-4 0,4 0,0 0,0 0,0 0,0 0,0 0,4 0,-6 0,2 0,3 0,-8 0,13 0,-11 0,4 0,-1 0,2 0,-6 0,4 0,-4 0,9 0,-8 0,3 0,0 0,-6 0,9 0,-6 0,3 0,0 0,0 0,0 0,-3 0,3 0,-4 0,4 0,0 0,0 0,0 0,0 0,0 0,0 0,0 0,0 0,0 0,0 0,1 0,-5 0,4 0,-4 0,4 0,1 0,-4 0,3 0,0 0,-2-4,6 3,-7-3,0 0,6 3,-9-3,10 1,-8 2,0-3,7 0,-5 3,2-3,4 4,-10 0,14-4,-14 3,6-3,-1 4,-2 0,7 0,-8 0,3 0,1 0,-3 0,6 0,-7 0,5 0,-1 0,-3 0,2 0,-2 0,3 0,4 0,-6 0,1 0,1 0,-3 0,7 0,-8 0,3 0,1 0,-3 0,6 0,-7 0,4 0,0 0,0 0,0 0,0 0,0 0,0 0,0 0,0 0,0 0,0 0,0 0,0 0,0 0,0 0,0 0,0 0,0 0,0 0,0 0,0 0,5 0,-8 0,3 0,4 0,-10 0,10 0,-4 0,-7 0,11 0,-8 0,4 0,0 0,0 0,0 0,0 0,0 0,0 0,0 0,0 0,0 0,0 0,0 0,0 0,0 0,0 0,0 0,0 0,0 0,0 0,0 0,0 0,0 0,0 0,0 0,0 0,0 0,0 0,1 0,-1 0,0 0,0 0,0 0,0 0,0 3,-4-2,3 3,1-4,-3 0,6 0,-7 0,4 0,0 0,0 0,0 0,0 0,0 0,0 4,-4-3,3 3,1-4,-2 0,4 0,-5 0,3 0,0 0,0 0,0 0,0 0,0 0,0 0,0 0,0 0,0 0,0 0,0 0,0 0,0 0,0 0,0 0,0 0,0 0,0 0,0 0,0 0,0 0,0 0,0 0,0 0,0 0,0 0,0 0,0 0,0 0,0 0,0 0,0 0,0 0,0 0,0 0,0 0,0 0,0 0,0 0,0 0,0 0,0 0,0 0,0 0,0 0,0 0,0 0,0 0,0 0,0 0,0 0,0 0,1 0,-5 0,4 0,-3 0,3 0,0 0,0 0,0 0,0 0,0-4,-4 3,3-3,-3 0,4 3,0-3,0 1,-4 2,3-3,1 0,-2 3,4-3,-5 4,3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08DED1B-4538-E344-A37F-E6D3B21453A9}" type="datetimeFigureOut">
              <a:rPr lang="en-US" smtClean="0"/>
              <a:t>11/24/19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7FFB82D-1D1D-C14A-9093-5CB529BC765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80375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DED1B-4538-E344-A37F-E6D3B21453A9}"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342446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DED1B-4538-E344-A37F-E6D3B21453A9}"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240224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DED1B-4538-E344-A37F-E6D3B21453A9}" type="datetimeFigureOut">
              <a:rPr lang="en-US" smtClean="0"/>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36250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08DED1B-4538-E344-A37F-E6D3B21453A9}" type="datetimeFigureOut">
              <a:rPr lang="en-US" smtClean="0"/>
              <a:t>11/24/19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7FFB82D-1D1D-C14A-9093-5CB529BC765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92815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DED1B-4538-E344-A37F-E6D3B21453A9}" type="datetimeFigureOut">
              <a:rPr lang="en-US" smtClean="0"/>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31284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DED1B-4538-E344-A37F-E6D3B21453A9}" type="datetimeFigureOut">
              <a:rPr lang="en-US" smtClean="0"/>
              <a:t>11/24/19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34881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DED1B-4538-E344-A37F-E6D3B21453A9}" type="datetimeFigureOut">
              <a:rPr lang="en-US" smtClean="0"/>
              <a:t>11/24/19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25943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ED1B-4538-E344-A37F-E6D3B21453A9}" type="datetimeFigureOut">
              <a:rPr lang="en-US" smtClean="0"/>
              <a:t>11/24/19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FB82D-1D1D-C14A-9093-5CB529BC765E}" type="slidenum">
              <a:rPr lang="en-US" smtClean="0"/>
              <a:t>‹#›</a:t>
            </a:fld>
            <a:endParaRPr lang="en-US"/>
          </a:p>
        </p:txBody>
      </p:sp>
    </p:spTree>
    <p:extLst>
      <p:ext uri="{BB962C8B-B14F-4D97-AF65-F5344CB8AC3E}">
        <p14:creationId xmlns:p14="http://schemas.microsoft.com/office/powerpoint/2010/main" val="393806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8DED1B-4538-E344-A37F-E6D3B21453A9}" type="datetimeFigureOut">
              <a:rPr lang="en-US" smtClean="0"/>
              <a:t>11/24/19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FFB82D-1D1D-C14A-9093-5CB529BC765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657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8DED1B-4538-E344-A37F-E6D3B21453A9}" type="datetimeFigureOut">
              <a:rPr lang="en-US" smtClean="0"/>
              <a:t>11/24/19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FFB82D-1D1D-C14A-9093-5CB529BC765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891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08DED1B-4538-E344-A37F-E6D3B21453A9}" type="datetimeFigureOut">
              <a:rPr lang="en-US" smtClean="0"/>
              <a:t>11/24/19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7FFB82D-1D1D-C14A-9093-5CB529BC765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1915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5.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8936-05D0-ED4E-941C-4F9BCDB29239}"/>
              </a:ext>
            </a:extLst>
          </p:cNvPr>
          <p:cNvSpPr>
            <a:spLocks noGrp="1"/>
          </p:cNvSpPr>
          <p:nvPr>
            <p:ph type="ctrTitle"/>
          </p:nvPr>
        </p:nvSpPr>
        <p:spPr>
          <a:xfrm>
            <a:off x="-84771" y="930520"/>
            <a:ext cx="10748799" cy="4063056"/>
          </a:xfrm>
        </p:spPr>
        <p:txBody>
          <a:bodyPr>
            <a:normAutofit fontScale="90000"/>
          </a:bodyPr>
          <a:lstStyle/>
          <a:p>
            <a:pPr algn="r"/>
            <a:r>
              <a:rPr lang="en-US" sz="4000" dirty="0"/>
              <a:t>                  </a:t>
            </a:r>
            <a:br>
              <a:rPr lang="en-US" sz="2700" dirty="0">
                <a:solidFill>
                  <a:schemeClr val="accent5">
                    <a:lumMod val="75000"/>
                  </a:schemeClr>
                </a:solidFill>
                <a:latin typeface="Calibri" panose="020F0502020204030204" pitchFamily="34" charset="0"/>
                <a:cs typeface="Calibri" panose="020F0502020204030204" pitchFamily="34" charset="0"/>
              </a:rPr>
            </a:br>
            <a:r>
              <a:rPr lang="en-US" sz="2700" dirty="0">
                <a:solidFill>
                  <a:schemeClr val="accent5">
                    <a:lumMod val="75000"/>
                  </a:schemeClr>
                </a:solidFill>
                <a:latin typeface="Calibri" panose="020F0502020204030204" pitchFamily="34" charset="0"/>
                <a:cs typeface="Calibri" panose="020F0502020204030204" pitchFamily="34" charset="0"/>
              </a:rPr>
              <a:t>                                       Machine Learning</a:t>
            </a:r>
            <a:br>
              <a:rPr lang="en-US" sz="2700" dirty="0">
                <a:solidFill>
                  <a:schemeClr val="accent5">
                    <a:lumMod val="75000"/>
                  </a:schemeClr>
                </a:solidFill>
                <a:latin typeface="Calibri" panose="020F0502020204030204" pitchFamily="34" charset="0"/>
                <a:cs typeface="Calibri" panose="020F0502020204030204" pitchFamily="34" charset="0"/>
              </a:rPr>
            </a:br>
            <a:br>
              <a:rPr lang="en-US" sz="2700" dirty="0">
                <a:solidFill>
                  <a:schemeClr val="accent5">
                    <a:lumMod val="75000"/>
                  </a:schemeClr>
                </a:solidFill>
                <a:latin typeface="Calibri" panose="020F0502020204030204" pitchFamily="34" charset="0"/>
                <a:cs typeface="Calibri" panose="020F0502020204030204" pitchFamily="34" charset="0"/>
              </a:rPr>
            </a:br>
            <a:br>
              <a:rPr lang="en-US" sz="2700" dirty="0">
                <a:solidFill>
                  <a:schemeClr val="accent5">
                    <a:lumMod val="75000"/>
                  </a:schemeClr>
                </a:solidFill>
                <a:latin typeface="Calibri" panose="020F0502020204030204" pitchFamily="34" charset="0"/>
                <a:cs typeface="Calibri" panose="020F0502020204030204" pitchFamily="34" charset="0"/>
              </a:rPr>
            </a:br>
            <a:br>
              <a:rPr lang="en-US" sz="2700" dirty="0">
                <a:solidFill>
                  <a:schemeClr val="accent5">
                    <a:lumMod val="75000"/>
                  </a:schemeClr>
                </a:solidFill>
                <a:latin typeface="Calibri" panose="020F0502020204030204" pitchFamily="34" charset="0"/>
                <a:cs typeface="Calibri" panose="020F0502020204030204" pitchFamily="34" charset="0"/>
              </a:rPr>
            </a:br>
            <a:r>
              <a:rPr lang="en-US" sz="3800" b="1" dirty="0">
                <a:solidFill>
                  <a:schemeClr val="tx1">
                    <a:lumMod val="75000"/>
                    <a:lumOff val="25000"/>
                  </a:schemeClr>
                </a:solidFill>
                <a:latin typeface="Calibri" panose="020F0502020204030204" pitchFamily="34" charset="0"/>
                <a:cs typeface="Calibri" panose="020F0502020204030204" pitchFamily="34" charset="0"/>
              </a:rPr>
              <a:t>Machine Learning Algorithms </a:t>
            </a:r>
            <a:br>
              <a:rPr lang="en-US" sz="3800" b="1" dirty="0">
                <a:solidFill>
                  <a:schemeClr val="tx1">
                    <a:lumMod val="75000"/>
                    <a:lumOff val="25000"/>
                  </a:schemeClr>
                </a:solidFill>
                <a:latin typeface="Calibri" panose="020F0502020204030204" pitchFamily="34" charset="0"/>
                <a:cs typeface="Calibri" panose="020F0502020204030204" pitchFamily="34" charset="0"/>
              </a:rPr>
            </a:br>
            <a:r>
              <a:rPr lang="en-US" sz="3800" b="1" dirty="0">
                <a:solidFill>
                  <a:schemeClr val="tx1">
                    <a:lumMod val="75000"/>
                    <a:lumOff val="25000"/>
                  </a:schemeClr>
                </a:solidFill>
                <a:latin typeface="Calibri" panose="020F0502020204030204" pitchFamily="34" charset="0"/>
                <a:cs typeface="Calibri" panose="020F0502020204030204" pitchFamily="34" charset="0"/>
              </a:rPr>
              <a:t>for BIRTH classification</a:t>
            </a:r>
            <a:br>
              <a:rPr lang="en-US" sz="3800" b="1" dirty="0">
                <a:solidFill>
                  <a:schemeClr val="tx1">
                    <a:lumMod val="75000"/>
                    <a:lumOff val="25000"/>
                  </a:schemeClr>
                </a:solidFill>
                <a:latin typeface="Calibri" panose="020F0502020204030204" pitchFamily="34" charset="0"/>
                <a:cs typeface="Calibri" panose="020F0502020204030204" pitchFamily="34" charset="0"/>
              </a:rPr>
            </a:br>
            <a:r>
              <a:rPr lang="en-US" sz="3800" b="1" dirty="0">
                <a:solidFill>
                  <a:schemeClr val="tx1">
                    <a:lumMod val="75000"/>
                    <a:lumOff val="25000"/>
                  </a:schemeClr>
                </a:solidFill>
                <a:latin typeface="Calibri" panose="020F0502020204030204" pitchFamily="34" charset="0"/>
                <a:cs typeface="Calibri" panose="020F0502020204030204" pitchFamily="34" charset="0"/>
              </a:rPr>
              <a:t>(Caesarian or natural)</a:t>
            </a:r>
            <a:br>
              <a:rPr lang="en-US" sz="5300" b="1" dirty="0">
                <a:solidFill>
                  <a:schemeClr val="accent5">
                    <a:lumMod val="75000"/>
                  </a:schemeClr>
                </a:solidFill>
                <a:latin typeface="Calibri" panose="020F0502020204030204" pitchFamily="34" charset="0"/>
                <a:cs typeface="Calibri" panose="020F0502020204030204" pitchFamily="34" charset="0"/>
              </a:rPr>
            </a:br>
            <a:endParaRPr lang="en-US" sz="5300" dirty="0">
              <a:solidFill>
                <a:schemeClr val="accent5">
                  <a:lumMod val="75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370DC08-D72C-A444-AEE5-81E4670BE967}"/>
              </a:ext>
            </a:extLst>
          </p:cNvPr>
          <p:cNvSpPr>
            <a:spLocks noGrp="1"/>
          </p:cNvSpPr>
          <p:nvPr>
            <p:ph type="subTitle" idx="1"/>
          </p:nvPr>
        </p:nvSpPr>
        <p:spPr>
          <a:xfrm>
            <a:off x="1524000" y="5167948"/>
            <a:ext cx="3835400" cy="1042352"/>
          </a:xfrm>
        </p:spPr>
        <p:txBody>
          <a:bodyPr/>
          <a:lstStyle/>
          <a:p>
            <a:pPr algn="l"/>
            <a:r>
              <a:rPr lang="en-US" i="1" dirty="0">
                <a:solidFill>
                  <a:schemeClr val="tx1">
                    <a:lumMod val="75000"/>
                    <a:lumOff val="25000"/>
                  </a:schemeClr>
                </a:solidFill>
                <a:latin typeface="Calibri" panose="020F0502020204030204" pitchFamily="34" charset="0"/>
                <a:cs typeface="Calibri" panose="020F0502020204030204" pitchFamily="34" charset="0"/>
              </a:rPr>
              <a:t>By </a:t>
            </a:r>
            <a:r>
              <a:rPr lang="en-US" i="1" dirty="0" err="1">
                <a:solidFill>
                  <a:schemeClr val="tx1">
                    <a:lumMod val="75000"/>
                    <a:lumOff val="25000"/>
                  </a:schemeClr>
                </a:solidFill>
                <a:latin typeface="Calibri" panose="020F0502020204030204" pitchFamily="34" charset="0"/>
                <a:cs typeface="Calibri" panose="020F0502020204030204" pitchFamily="34" charset="0"/>
              </a:rPr>
              <a:t>MungunSarnai</a:t>
            </a:r>
            <a:r>
              <a:rPr lang="en-US" i="1" dirty="0">
                <a:solidFill>
                  <a:schemeClr val="tx1">
                    <a:lumMod val="75000"/>
                    <a:lumOff val="25000"/>
                  </a:schemeClr>
                </a:solidFill>
                <a:latin typeface="Calibri" panose="020F0502020204030204" pitchFamily="34" charset="0"/>
                <a:cs typeface="Calibri" panose="020F0502020204030204" pitchFamily="34" charset="0"/>
              </a:rPr>
              <a:t> </a:t>
            </a:r>
            <a:r>
              <a:rPr lang="en-US" i="1" dirty="0" err="1">
                <a:solidFill>
                  <a:schemeClr val="tx1">
                    <a:lumMod val="75000"/>
                    <a:lumOff val="25000"/>
                  </a:schemeClr>
                </a:solidFill>
                <a:latin typeface="Calibri" panose="020F0502020204030204" pitchFamily="34" charset="0"/>
                <a:cs typeface="Calibri" panose="020F0502020204030204" pitchFamily="34" charset="0"/>
              </a:rPr>
              <a:t>Ganbold</a:t>
            </a:r>
            <a:br>
              <a:rPr lang="en-US" i="1" dirty="0">
                <a:solidFill>
                  <a:schemeClr val="tx1">
                    <a:lumMod val="75000"/>
                    <a:lumOff val="25000"/>
                  </a:schemeClr>
                </a:solidFill>
                <a:latin typeface="Calibri" panose="020F0502020204030204" pitchFamily="34" charset="0"/>
                <a:cs typeface="Calibri" panose="020F0502020204030204" pitchFamily="34" charset="0"/>
              </a:rPr>
            </a:br>
            <a:r>
              <a:rPr lang="en-US" i="1" dirty="0">
                <a:solidFill>
                  <a:schemeClr val="tx1">
                    <a:lumMod val="75000"/>
                    <a:lumOff val="25000"/>
                  </a:schemeClr>
                </a:solidFill>
                <a:latin typeface="Calibri" panose="020F0502020204030204" pitchFamily="34" charset="0"/>
                <a:cs typeface="Calibri" panose="020F0502020204030204" pitchFamily="34" charset="0"/>
              </a:rPr>
              <a:t>(NYU, MS-BMI, 2019)</a:t>
            </a:r>
          </a:p>
        </p:txBody>
      </p:sp>
    </p:spTree>
    <p:extLst>
      <p:ext uri="{BB962C8B-B14F-4D97-AF65-F5344CB8AC3E}">
        <p14:creationId xmlns:p14="http://schemas.microsoft.com/office/powerpoint/2010/main" val="87903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C1BF375-897C-7B4F-8284-54EF967D900B}"/>
              </a:ext>
            </a:extLst>
          </p:cNvPr>
          <p:cNvPicPr>
            <a:picLocks noChangeAspect="1"/>
          </p:cNvPicPr>
          <p:nvPr/>
        </p:nvPicPr>
        <p:blipFill rotWithShape="1">
          <a:blip r:embed="rId2"/>
          <a:srcRect l="2086" t="5111" r="1732"/>
          <a:stretch/>
        </p:blipFill>
        <p:spPr>
          <a:xfrm>
            <a:off x="5714062" y="3399503"/>
            <a:ext cx="5656094" cy="3458497"/>
          </a:xfrm>
          <a:prstGeom prst="rect">
            <a:avLst/>
          </a:prstGeom>
        </p:spPr>
      </p:pic>
      <p:pic>
        <p:nvPicPr>
          <p:cNvPr id="7" name="Picture 6" descr="A close up of a sign&#10;&#10;Description automatically generated">
            <a:extLst>
              <a:ext uri="{FF2B5EF4-FFF2-40B4-BE49-F238E27FC236}">
                <a16:creationId xmlns:a16="http://schemas.microsoft.com/office/drawing/2014/main" id="{7D3A1B7F-6849-A243-9F8F-EF71DB719BFC}"/>
              </a:ext>
            </a:extLst>
          </p:cNvPr>
          <p:cNvPicPr>
            <a:picLocks noChangeAspect="1"/>
          </p:cNvPicPr>
          <p:nvPr/>
        </p:nvPicPr>
        <p:blipFill>
          <a:blip r:embed="rId3"/>
          <a:stretch>
            <a:fillRect/>
          </a:stretch>
        </p:blipFill>
        <p:spPr>
          <a:xfrm>
            <a:off x="1164118" y="905614"/>
            <a:ext cx="10206037" cy="2711604"/>
          </a:xfrm>
          <a:prstGeom prst="rect">
            <a:avLst/>
          </a:prstGeom>
        </p:spPr>
      </p:pic>
      <p:sp>
        <p:nvSpPr>
          <p:cNvPr id="8" name="TextBox 7">
            <a:extLst>
              <a:ext uri="{FF2B5EF4-FFF2-40B4-BE49-F238E27FC236}">
                <a16:creationId xmlns:a16="http://schemas.microsoft.com/office/drawing/2014/main" id="{D0C521F0-4728-A344-BF14-40310AA65FC0}"/>
              </a:ext>
            </a:extLst>
          </p:cNvPr>
          <p:cNvSpPr txBox="1"/>
          <p:nvPr/>
        </p:nvSpPr>
        <p:spPr>
          <a:xfrm>
            <a:off x="1219198" y="3852883"/>
            <a:ext cx="3686631" cy="1323439"/>
          </a:xfrm>
          <a:prstGeom prst="rect">
            <a:avLst/>
          </a:prstGeom>
          <a:noFill/>
        </p:spPr>
        <p:txBody>
          <a:bodyPr wrap="square" rtlCol="0">
            <a:spAutoFit/>
          </a:bodyPr>
          <a:lstStyle/>
          <a:p>
            <a:r>
              <a:rPr lang="en-US" sz="2000" b="1" dirty="0"/>
              <a:t>Step 1.</a:t>
            </a:r>
          </a:p>
          <a:p>
            <a:r>
              <a:rPr lang="en-US" sz="2000" dirty="0"/>
              <a:t>Among 7 basic models trained, linear models (</a:t>
            </a:r>
            <a:r>
              <a:rPr lang="en-US" sz="2000" b="1" dirty="0"/>
              <a:t>LDA, SVM and NB</a:t>
            </a:r>
            <a:r>
              <a:rPr lang="en-US" sz="2000" dirty="0"/>
              <a:t>) performed the best.</a:t>
            </a:r>
          </a:p>
        </p:txBody>
      </p:sp>
      <p:sp>
        <p:nvSpPr>
          <p:cNvPr id="9" name="TextBox 8">
            <a:extLst>
              <a:ext uri="{FF2B5EF4-FFF2-40B4-BE49-F238E27FC236}">
                <a16:creationId xmlns:a16="http://schemas.microsoft.com/office/drawing/2014/main" id="{BC0BE826-418E-574E-AD82-2F3E69AC7FD5}"/>
              </a:ext>
            </a:extLst>
          </p:cNvPr>
          <p:cNvSpPr txBox="1"/>
          <p:nvPr/>
        </p:nvSpPr>
        <p:spPr>
          <a:xfrm>
            <a:off x="1127832" y="259283"/>
            <a:ext cx="9911343" cy="646331"/>
          </a:xfrm>
          <a:prstGeom prst="rect">
            <a:avLst/>
          </a:prstGeom>
          <a:noFill/>
        </p:spPr>
        <p:txBody>
          <a:bodyPr wrap="square" rtlCol="0">
            <a:spAutoFit/>
          </a:bodyPr>
          <a:lstStyle/>
          <a:p>
            <a:r>
              <a:rPr lang="en-US" sz="3600" b="1" dirty="0"/>
              <a:t>6.4  Started with training 7 models</a:t>
            </a:r>
            <a:endParaRPr lang="en-US" sz="3600" dirty="0"/>
          </a:p>
        </p:txBody>
      </p:sp>
      <p:sp>
        <p:nvSpPr>
          <p:cNvPr id="12" name="Rectangle 11">
            <a:extLst>
              <a:ext uri="{FF2B5EF4-FFF2-40B4-BE49-F238E27FC236}">
                <a16:creationId xmlns:a16="http://schemas.microsoft.com/office/drawing/2014/main" id="{9D337591-0F9C-C541-A9A5-6B711C492C54}"/>
              </a:ext>
            </a:extLst>
          </p:cNvPr>
          <p:cNvSpPr/>
          <p:nvPr/>
        </p:nvSpPr>
        <p:spPr>
          <a:xfrm>
            <a:off x="7636009" y="1465945"/>
            <a:ext cx="1304789" cy="3644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836B4187-66A8-924A-B10F-7CC8FD4EBC20}"/>
              </a:ext>
            </a:extLst>
          </p:cNvPr>
          <p:cNvSpPr/>
          <p:nvPr/>
        </p:nvSpPr>
        <p:spPr>
          <a:xfrm>
            <a:off x="7636009" y="2952622"/>
            <a:ext cx="1304789" cy="3644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31F9E1A1-E993-0C49-8063-47517D208B43}"/>
              </a:ext>
            </a:extLst>
          </p:cNvPr>
          <p:cNvSpPr/>
          <p:nvPr/>
        </p:nvSpPr>
        <p:spPr>
          <a:xfrm>
            <a:off x="7636009" y="2076991"/>
            <a:ext cx="1304789" cy="3644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extBox 14">
            <a:extLst>
              <a:ext uri="{FF2B5EF4-FFF2-40B4-BE49-F238E27FC236}">
                <a16:creationId xmlns:a16="http://schemas.microsoft.com/office/drawing/2014/main" id="{2FCB09C6-1EEC-F648-98E6-9E0B2C42F3AD}"/>
              </a:ext>
            </a:extLst>
          </p:cNvPr>
          <p:cNvSpPr txBox="1"/>
          <p:nvPr/>
        </p:nvSpPr>
        <p:spPr>
          <a:xfrm>
            <a:off x="1219197" y="5506120"/>
            <a:ext cx="4354289" cy="1015663"/>
          </a:xfrm>
          <a:prstGeom prst="rect">
            <a:avLst/>
          </a:prstGeom>
          <a:noFill/>
        </p:spPr>
        <p:txBody>
          <a:bodyPr wrap="square" rtlCol="0">
            <a:spAutoFit/>
          </a:bodyPr>
          <a:lstStyle/>
          <a:p>
            <a:r>
              <a:rPr lang="en-US" sz="2000" b="1" dirty="0"/>
              <a:t>Step 2.</a:t>
            </a:r>
          </a:p>
          <a:p>
            <a:r>
              <a:rPr lang="en-US" sz="2000" dirty="0"/>
              <a:t>Integrating Cross validation changed the list to </a:t>
            </a:r>
            <a:r>
              <a:rPr lang="en-US" sz="2000" b="1" dirty="0"/>
              <a:t>NB, SVM and CART</a:t>
            </a:r>
          </a:p>
        </p:txBody>
      </p:sp>
      <p:sp>
        <p:nvSpPr>
          <p:cNvPr id="17" name="Rectangle 16">
            <a:extLst>
              <a:ext uri="{FF2B5EF4-FFF2-40B4-BE49-F238E27FC236}">
                <a16:creationId xmlns:a16="http://schemas.microsoft.com/office/drawing/2014/main" id="{3286EF87-8861-9948-A186-AF9E8DCBDE60}"/>
              </a:ext>
            </a:extLst>
          </p:cNvPr>
          <p:cNvSpPr/>
          <p:nvPr/>
        </p:nvSpPr>
        <p:spPr>
          <a:xfrm>
            <a:off x="5714063" y="3923910"/>
            <a:ext cx="1281824" cy="938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49903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07DE4B-EEC5-1540-ADC2-1080CE102382}"/>
              </a:ext>
            </a:extLst>
          </p:cNvPr>
          <p:cNvSpPr txBox="1"/>
          <p:nvPr/>
        </p:nvSpPr>
        <p:spPr>
          <a:xfrm>
            <a:off x="1048847" y="783770"/>
            <a:ext cx="7050124" cy="830997"/>
          </a:xfrm>
          <a:prstGeom prst="rect">
            <a:avLst/>
          </a:prstGeom>
          <a:noFill/>
        </p:spPr>
        <p:txBody>
          <a:bodyPr wrap="square" rtlCol="0">
            <a:spAutoFit/>
          </a:bodyPr>
          <a:lstStyle/>
          <a:p>
            <a:r>
              <a:rPr lang="en-US" sz="2400" b="1" dirty="0"/>
              <a:t>Step 3.</a:t>
            </a:r>
            <a:r>
              <a:rPr lang="en-US" sz="2400" dirty="0"/>
              <a:t> Preprocessing data (scaling and centering)</a:t>
            </a:r>
          </a:p>
          <a:p>
            <a:endParaRPr lang="en-US" sz="2400" dirty="0"/>
          </a:p>
        </p:txBody>
      </p:sp>
      <p:sp>
        <p:nvSpPr>
          <p:cNvPr id="9" name="TextBox 8">
            <a:extLst>
              <a:ext uri="{FF2B5EF4-FFF2-40B4-BE49-F238E27FC236}">
                <a16:creationId xmlns:a16="http://schemas.microsoft.com/office/drawing/2014/main" id="{B77AF3E4-0887-9349-B724-30E5B186F2C2}"/>
              </a:ext>
            </a:extLst>
          </p:cNvPr>
          <p:cNvSpPr txBox="1"/>
          <p:nvPr/>
        </p:nvSpPr>
        <p:spPr>
          <a:xfrm>
            <a:off x="1175657" y="1814858"/>
            <a:ext cx="11132456"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Validation Accuracy, Precision, Recall and F-1 of basic selected models</a:t>
            </a:r>
          </a:p>
        </p:txBody>
      </p:sp>
      <p:pic>
        <p:nvPicPr>
          <p:cNvPr id="10" name="Picture 9" descr="A close up of a sign&#10;&#10;Description automatically generated">
            <a:extLst>
              <a:ext uri="{FF2B5EF4-FFF2-40B4-BE49-F238E27FC236}">
                <a16:creationId xmlns:a16="http://schemas.microsoft.com/office/drawing/2014/main" id="{584D7352-9654-834F-B38C-F6A387D2BEC2}"/>
              </a:ext>
            </a:extLst>
          </p:cNvPr>
          <p:cNvPicPr>
            <a:picLocks noChangeAspect="1"/>
          </p:cNvPicPr>
          <p:nvPr/>
        </p:nvPicPr>
        <p:blipFill>
          <a:blip r:embed="rId2"/>
          <a:stretch>
            <a:fillRect/>
          </a:stretch>
        </p:blipFill>
        <p:spPr>
          <a:xfrm>
            <a:off x="1125517" y="2351320"/>
            <a:ext cx="10745343" cy="1754175"/>
          </a:xfrm>
          <a:prstGeom prst="rect">
            <a:avLst/>
          </a:prstGeom>
        </p:spPr>
      </p:pic>
      <p:sp>
        <p:nvSpPr>
          <p:cNvPr id="11" name="TextBox 10">
            <a:extLst>
              <a:ext uri="{FF2B5EF4-FFF2-40B4-BE49-F238E27FC236}">
                <a16:creationId xmlns:a16="http://schemas.microsoft.com/office/drawing/2014/main" id="{A62EEAD6-9906-654B-BCC4-F0FFEAAB8E97}"/>
              </a:ext>
            </a:extLst>
          </p:cNvPr>
          <p:cNvSpPr txBox="1"/>
          <p:nvPr/>
        </p:nvSpPr>
        <p:spPr>
          <a:xfrm>
            <a:off x="1103087" y="4430818"/>
            <a:ext cx="10889672" cy="1938992"/>
          </a:xfrm>
          <a:prstGeom prst="rect">
            <a:avLst/>
          </a:prstGeom>
          <a:noFill/>
        </p:spPr>
        <p:txBody>
          <a:bodyPr wrap="square" rtlCol="0">
            <a:spAutoFit/>
          </a:bodyPr>
          <a:lstStyle/>
          <a:p>
            <a:r>
              <a:rPr lang="en-US" sz="2400" b="1" dirty="0"/>
              <a:t>Next</a:t>
            </a:r>
          </a:p>
          <a:p>
            <a:r>
              <a:rPr lang="en-US" sz="2400" dirty="0"/>
              <a:t>Improve models by </a:t>
            </a:r>
            <a:r>
              <a:rPr lang="en-US" sz="2400" b="1" dirty="0"/>
              <a:t>tuning</a:t>
            </a:r>
            <a:r>
              <a:rPr lang="en-US" sz="2400" dirty="0"/>
              <a:t>, introducing different data </a:t>
            </a:r>
            <a:r>
              <a:rPr lang="en-US" sz="2400" b="1" dirty="0"/>
              <a:t>transformation</a:t>
            </a:r>
            <a:r>
              <a:rPr lang="en-US" sz="2400" dirty="0"/>
              <a:t>, </a:t>
            </a:r>
            <a:r>
              <a:rPr lang="en-US" sz="2400" b="1" dirty="0"/>
              <a:t>Ensemble </a:t>
            </a:r>
            <a:r>
              <a:rPr lang="en-US" sz="2400" dirty="0"/>
              <a:t>method and perform </a:t>
            </a:r>
            <a:r>
              <a:rPr lang="en-US" sz="2400" b="1" dirty="0"/>
              <a:t>feature selection </a:t>
            </a:r>
            <a:r>
              <a:rPr lang="en-US" sz="2400" dirty="0"/>
              <a:t>as well as </a:t>
            </a:r>
            <a:r>
              <a:rPr lang="en-US" sz="2400" b="1" dirty="0"/>
              <a:t>feature extract</a:t>
            </a:r>
            <a:r>
              <a:rPr lang="en-US" sz="2400" dirty="0"/>
              <a:t>ion not only with the best of the above (</a:t>
            </a:r>
            <a:r>
              <a:rPr lang="en-US" sz="2400" b="1" dirty="0"/>
              <a:t>LR, LDA and NB</a:t>
            </a:r>
            <a:r>
              <a:rPr lang="en-US" sz="2400" dirty="0"/>
              <a:t>) but also with </a:t>
            </a:r>
            <a:r>
              <a:rPr lang="en-US" sz="2400" b="1" dirty="0" err="1"/>
              <a:t>kNN</a:t>
            </a:r>
            <a:r>
              <a:rPr lang="en-US" sz="2400" b="1" dirty="0"/>
              <a:t>, SVM </a:t>
            </a:r>
            <a:r>
              <a:rPr lang="en-US" sz="2400" dirty="0"/>
              <a:t>and </a:t>
            </a:r>
            <a:r>
              <a:rPr lang="en-US" sz="2400" b="1" dirty="0"/>
              <a:t>Random Forest </a:t>
            </a:r>
            <a:r>
              <a:rPr lang="en-US" sz="2400" dirty="0"/>
              <a:t>as these are usually well performing algorithms for binary classification task.</a:t>
            </a:r>
          </a:p>
        </p:txBody>
      </p:sp>
      <p:sp>
        <p:nvSpPr>
          <p:cNvPr id="12" name="TextBox 11">
            <a:extLst>
              <a:ext uri="{FF2B5EF4-FFF2-40B4-BE49-F238E27FC236}">
                <a16:creationId xmlns:a16="http://schemas.microsoft.com/office/drawing/2014/main" id="{4687ED57-9A3A-924A-8C10-7397518ACAE3}"/>
              </a:ext>
            </a:extLst>
          </p:cNvPr>
          <p:cNvSpPr txBox="1"/>
          <p:nvPr/>
        </p:nvSpPr>
        <p:spPr>
          <a:xfrm>
            <a:off x="1103087" y="1199268"/>
            <a:ext cx="6139542" cy="369332"/>
          </a:xfrm>
          <a:prstGeom prst="rect">
            <a:avLst/>
          </a:prstGeom>
          <a:noFill/>
        </p:spPr>
        <p:txBody>
          <a:bodyPr wrap="square" rtlCol="0">
            <a:spAutoFit/>
          </a:bodyPr>
          <a:lstStyle/>
          <a:p>
            <a:r>
              <a:rPr lang="en-US" b="1" dirty="0" err="1"/>
              <a:t>kNN</a:t>
            </a:r>
            <a:r>
              <a:rPr lang="en-US" b="1" dirty="0"/>
              <a:t> and CART </a:t>
            </a:r>
            <a:r>
              <a:rPr lang="en-US" dirty="0"/>
              <a:t>improved by ~7% from preprocessing data.</a:t>
            </a:r>
          </a:p>
        </p:txBody>
      </p:sp>
      <p:sp>
        <p:nvSpPr>
          <p:cNvPr id="13" name="Rectangle 12">
            <a:extLst>
              <a:ext uri="{FF2B5EF4-FFF2-40B4-BE49-F238E27FC236}">
                <a16:creationId xmlns:a16="http://schemas.microsoft.com/office/drawing/2014/main" id="{51D54AFD-FE35-A54B-8BD9-C0FF668A1294}"/>
              </a:ext>
            </a:extLst>
          </p:cNvPr>
          <p:cNvSpPr/>
          <p:nvPr/>
        </p:nvSpPr>
        <p:spPr>
          <a:xfrm>
            <a:off x="7649030" y="2413974"/>
            <a:ext cx="1901370" cy="478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953B6D48-2C42-5243-8529-8ADE0F530669}"/>
              </a:ext>
            </a:extLst>
          </p:cNvPr>
          <p:cNvSpPr/>
          <p:nvPr/>
        </p:nvSpPr>
        <p:spPr>
          <a:xfrm>
            <a:off x="9550400" y="2405047"/>
            <a:ext cx="1117600" cy="478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FEB5B148-8DC5-1841-A0EB-3C7161AF3EC0}"/>
              </a:ext>
            </a:extLst>
          </p:cNvPr>
          <p:cNvSpPr/>
          <p:nvPr/>
        </p:nvSpPr>
        <p:spPr>
          <a:xfrm>
            <a:off x="3657600" y="2377689"/>
            <a:ext cx="645884" cy="478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3618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E178-96FE-8944-AB57-302FA919EEA6}"/>
              </a:ext>
            </a:extLst>
          </p:cNvPr>
          <p:cNvSpPr>
            <a:spLocks noGrp="1"/>
          </p:cNvSpPr>
          <p:nvPr>
            <p:ph type="title"/>
          </p:nvPr>
        </p:nvSpPr>
        <p:spPr>
          <a:xfrm>
            <a:off x="1029630" y="355782"/>
            <a:ext cx="9601200" cy="1485900"/>
          </a:xfrm>
        </p:spPr>
        <p:txBody>
          <a:bodyPr/>
          <a:lstStyle/>
          <a:p>
            <a:r>
              <a:rPr lang="en-US" b="1" dirty="0"/>
              <a:t>#1 SVM models</a:t>
            </a:r>
            <a:endParaRPr lang="en-US" sz="2000" b="1"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81C2B0F-6CCE-5247-ABC3-EA84C2551A31}"/>
              </a:ext>
            </a:extLst>
          </p:cNvPr>
          <p:cNvGraphicFramePr>
            <a:graphicFrameLocks noGrp="1"/>
          </p:cNvGraphicFramePr>
          <p:nvPr>
            <p:ph idx="1"/>
            <p:extLst>
              <p:ext uri="{D42A27DB-BD31-4B8C-83A1-F6EECF244321}">
                <p14:modId xmlns:p14="http://schemas.microsoft.com/office/powerpoint/2010/main" val="2683886110"/>
              </p:ext>
            </p:extLst>
          </p:nvPr>
        </p:nvGraphicFramePr>
        <p:xfrm>
          <a:off x="1029630" y="1200331"/>
          <a:ext cx="10821944" cy="5549900"/>
        </p:xfrm>
        <a:graphic>
          <a:graphicData uri="http://schemas.openxmlformats.org/drawingml/2006/table">
            <a:tbl>
              <a:tblPr firstRow="1" bandRow="1">
                <a:tableStyleId>{5C22544A-7EE6-4342-B048-85BDC9FD1C3A}</a:tableStyleId>
              </a:tblPr>
              <a:tblGrid>
                <a:gridCol w="2555399">
                  <a:extLst>
                    <a:ext uri="{9D8B030D-6E8A-4147-A177-3AD203B41FA5}">
                      <a16:colId xmlns:a16="http://schemas.microsoft.com/office/drawing/2014/main" val="1642642016"/>
                    </a:ext>
                  </a:extLst>
                </a:gridCol>
                <a:gridCol w="2149517">
                  <a:extLst>
                    <a:ext uri="{9D8B030D-6E8A-4147-A177-3AD203B41FA5}">
                      <a16:colId xmlns:a16="http://schemas.microsoft.com/office/drawing/2014/main" val="1763465534"/>
                    </a:ext>
                  </a:extLst>
                </a:gridCol>
                <a:gridCol w="6117028">
                  <a:extLst>
                    <a:ext uri="{9D8B030D-6E8A-4147-A177-3AD203B41FA5}">
                      <a16:colId xmlns:a16="http://schemas.microsoft.com/office/drawing/2014/main" val="2194768108"/>
                    </a:ext>
                  </a:extLst>
                </a:gridCol>
              </a:tblGrid>
              <a:tr h="370840">
                <a:tc>
                  <a:txBody>
                    <a:bodyPr/>
                    <a:lstStyle/>
                    <a:p>
                      <a:pPr algn="ctr"/>
                      <a:r>
                        <a:rPr lang="en-US" sz="1400" dirty="0"/>
                        <a:t>Package and Method</a:t>
                      </a:r>
                    </a:p>
                  </a:txBody>
                  <a:tcPr/>
                </a:tc>
                <a:tc>
                  <a:txBody>
                    <a:bodyPr/>
                    <a:lstStyle/>
                    <a:p>
                      <a:pPr algn="ctr"/>
                      <a:r>
                        <a:rPr lang="en-US" sz="1400" dirty="0"/>
                        <a:t>Validation accuracy</a:t>
                      </a:r>
                    </a:p>
                  </a:txBody>
                  <a:tcPr/>
                </a:tc>
                <a:tc>
                  <a:txBody>
                    <a:bodyPr/>
                    <a:lstStyle/>
                    <a:p>
                      <a:pPr algn="ctr"/>
                      <a:r>
                        <a:rPr lang="en-US" sz="1400"/>
                        <a:t>Notes</a:t>
                      </a:r>
                      <a:endParaRPr lang="en-US" sz="1400" dirty="0"/>
                    </a:p>
                  </a:txBody>
                  <a:tcPr/>
                </a:tc>
                <a:extLst>
                  <a:ext uri="{0D108BD9-81ED-4DB2-BD59-A6C34878D82A}">
                    <a16:rowId xmlns:a16="http://schemas.microsoft.com/office/drawing/2014/main" val="3026009426"/>
                  </a:ext>
                </a:extLst>
              </a:tr>
              <a:tr h="546100">
                <a:tc>
                  <a:txBody>
                    <a:bodyPr/>
                    <a:lstStyle/>
                    <a:p>
                      <a:pPr algn="ctr"/>
                      <a:r>
                        <a:rPr lang="en-US" sz="1400" dirty="0"/>
                        <a:t>e1071::</a:t>
                      </a:r>
                      <a:r>
                        <a:rPr lang="en-US" sz="1400" dirty="0" err="1"/>
                        <a:t>svm</a:t>
                      </a:r>
                      <a:r>
                        <a:rPr lang="en-US" sz="1400" dirty="0"/>
                        <a:t>() </a:t>
                      </a:r>
                      <a:br>
                        <a:rPr lang="en-US" sz="1400" dirty="0"/>
                      </a:br>
                      <a:r>
                        <a:rPr lang="en-US" sz="1400" dirty="0"/>
                        <a:t>(</a:t>
                      </a:r>
                      <a:r>
                        <a:rPr lang="en-US" sz="1400" b="1" dirty="0"/>
                        <a:t>SVM-Linea</a:t>
                      </a:r>
                      <a:r>
                        <a:rPr lang="en-US" sz="1400" dirty="0"/>
                        <a:t>r or no method specified, </a:t>
                      </a:r>
                      <a:r>
                        <a:rPr lang="en-US" sz="1400" b="1" dirty="0"/>
                        <a:t>Radial Kernel</a:t>
                      </a:r>
                      <a:r>
                        <a:rPr lang="en-US" sz="1400" dirty="0"/>
                        <a:t>)</a:t>
                      </a:r>
                    </a:p>
                    <a:p>
                      <a:pPr algn="ctr"/>
                      <a:endParaRPr lang="en-US" sz="1400" dirty="0"/>
                    </a:p>
                  </a:txBody>
                  <a:tcPr>
                    <a:solidFill>
                      <a:srgbClr val="FFFF00"/>
                    </a:solidFill>
                  </a:tcPr>
                </a:tc>
                <a:tc>
                  <a:txBody>
                    <a:bodyPr/>
                    <a:lstStyle/>
                    <a:p>
                      <a:pPr algn="ctr"/>
                      <a:r>
                        <a:rPr lang="en-US" sz="1400" dirty="0"/>
                        <a:t>90%, AUC=0.90</a:t>
                      </a:r>
                    </a:p>
                    <a:p>
                      <a:pPr algn="ctr"/>
                      <a:endParaRPr lang="en-US" sz="1400" dirty="0"/>
                    </a:p>
                    <a:p>
                      <a:pPr algn="ctr"/>
                      <a:endParaRPr lang="en-US" sz="1400" dirty="0"/>
                    </a:p>
                    <a:p>
                      <a:pPr algn="ctr"/>
                      <a:r>
                        <a:rPr lang="en-US" sz="1400" dirty="0"/>
                        <a:t>93%, AUC=0.92</a:t>
                      </a: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Categorical values</a:t>
                      </a:r>
                      <a:r>
                        <a:rPr lang="en-US" sz="1400" dirty="0"/>
                        <a:t>! Model optimized at cost C=1</a:t>
                      </a:r>
                      <a:endParaRPr lang="en-US" sz="14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Numerical.</a:t>
                      </a:r>
                      <a:r>
                        <a:rPr lang="en-US" sz="1400" b="0" dirty="0"/>
                        <a:t> No method specified. Radial Kernel. C=1, SV=15</a:t>
                      </a:r>
                    </a:p>
                  </a:txBody>
                  <a:tcPr>
                    <a:solidFill>
                      <a:srgbClr val="FFFF00"/>
                    </a:solidFill>
                  </a:tcPr>
                </a:tc>
                <a:extLst>
                  <a:ext uri="{0D108BD9-81ED-4DB2-BD59-A6C34878D82A}">
                    <a16:rowId xmlns:a16="http://schemas.microsoft.com/office/drawing/2014/main" val="1681138777"/>
                  </a:ext>
                </a:extLst>
              </a:tr>
              <a:tr h="1399540">
                <a:tc>
                  <a:txBody>
                    <a:bodyPr/>
                    <a:lstStyle/>
                    <a:p>
                      <a:pPr algn="ctr"/>
                      <a:r>
                        <a:rPr lang="en-US" sz="1400" b="0" dirty="0"/>
                        <a:t>caret::train()</a:t>
                      </a:r>
                      <a:r>
                        <a:rPr lang="en-US" sz="1400" b="1" dirty="0"/>
                        <a:t>  </a:t>
                      </a:r>
                    </a:p>
                    <a:p>
                      <a:pPr algn="ctr"/>
                      <a:r>
                        <a:rPr lang="en-US" sz="1400" b="0" dirty="0"/>
                        <a:t>(SVM-Linear with ‘linear’ kernel) </a:t>
                      </a:r>
                    </a:p>
                  </a:txBody>
                  <a:tcPr/>
                </a:tc>
                <a:tc>
                  <a:txBody>
                    <a:bodyPr/>
                    <a:lstStyle/>
                    <a:p>
                      <a:pPr algn="ctr"/>
                      <a:r>
                        <a:rPr lang="en-US" sz="1400" dirty="0"/>
                        <a:t>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Numerical. Same accuracy for: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 Default setting.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 Separately or together performed: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Data preprocessed: centered and scaled. Cross validated (10 folds, 3 repeats).</a:t>
                      </a:r>
                    </a:p>
                    <a:p>
                      <a:pPr algn="ctr"/>
                      <a:r>
                        <a:rPr lang="en-US" sz="1400" b="0" dirty="0"/>
                        <a:t>3. </a:t>
                      </a:r>
                      <a:r>
                        <a:rPr lang="en-US" sz="1400" b="1" dirty="0"/>
                        <a:t>Tuned</a:t>
                      </a:r>
                      <a:r>
                        <a:rPr lang="en-US" sz="1400" dirty="0"/>
                        <a:t> with </a:t>
                      </a:r>
                      <a:r>
                        <a:rPr lang="en-US" sz="1400" dirty="0" err="1"/>
                        <a:t>expand.grid</a:t>
                      </a:r>
                      <a:r>
                        <a:rPr lang="en-US" sz="1400" dirty="0"/>
                        <a:t>:  sigma = 0.2274459 (=const), range(C)= (0.01: 5.0)</a:t>
                      </a:r>
                    </a:p>
                    <a:p>
                      <a:pPr algn="ctr"/>
                      <a:r>
                        <a:rPr lang="en-US" sz="1400" dirty="0"/>
                        <a:t>Optimal accuracy with C=0.25.</a:t>
                      </a:r>
                    </a:p>
                  </a:txBody>
                  <a:tcPr/>
                </a:tc>
                <a:extLst>
                  <a:ext uri="{0D108BD9-81ED-4DB2-BD59-A6C34878D82A}">
                    <a16:rowId xmlns:a16="http://schemas.microsoft.com/office/drawing/2014/main" val="79122137"/>
                  </a:ext>
                </a:extLst>
              </a:tr>
              <a:tr h="370840">
                <a:tc rowSpan="3">
                  <a:txBody>
                    <a:bodyPr/>
                    <a:lstStyle/>
                    <a:p>
                      <a:pPr algn="ctr"/>
                      <a:r>
                        <a:rPr lang="en-US" sz="1400" b="0" dirty="0">
                          <a:solidFill>
                            <a:schemeClr val="tx1"/>
                          </a:solidFill>
                        </a:rPr>
                        <a:t>caret::train()</a:t>
                      </a:r>
                    </a:p>
                    <a:p>
                      <a:pPr algn="ctr"/>
                      <a:r>
                        <a:rPr lang="en-US" sz="1400" b="0" dirty="0">
                          <a:solidFill>
                            <a:schemeClr val="tx1"/>
                          </a:solidFill>
                        </a:rPr>
                        <a:t>(SVM-Radial, ‘</a:t>
                      </a:r>
                      <a:r>
                        <a:rPr lang="en-US" sz="1400" b="0" dirty="0" err="1">
                          <a:solidFill>
                            <a:schemeClr val="tx1"/>
                          </a:solidFill>
                        </a:rPr>
                        <a:t>rbf</a:t>
                      </a:r>
                      <a:r>
                        <a:rPr lang="en-US" sz="1400" b="0" dirty="0">
                          <a:solidFill>
                            <a:schemeClr val="tx1"/>
                          </a:solidFill>
                        </a:rPr>
                        <a:t>’ kernel)</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a:t>
                      </a:r>
                      <a:r>
                        <a:rPr lang="en-US" sz="1400" dirty="0"/>
                        <a:t>66.7%</a:t>
                      </a:r>
                    </a:p>
                    <a:p>
                      <a:pPr algn="ctr"/>
                      <a:endParaRPr lang="en-US" sz="1400" dirty="0">
                        <a:solidFill>
                          <a:schemeClr val="tx1"/>
                        </a:solidFill>
                      </a:endParaRPr>
                    </a:p>
                    <a:p>
                      <a:pPr algn="ctr"/>
                      <a:r>
                        <a:rPr lang="en-US" sz="1400" dirty="0">
                          <a:solidFill>
                            <a:schemeClr val="tx1"/>
                          </a:solidFill>
                        </a:rPr>
                        <a:t> </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Numerical. </a:t>
                      </a:r>
                      <a:r>
                        <a:rPr lang="en-US" sz="1400" b="1" dirty="0"/>
                        <a:t>Data preprocessed</a:t>
                      </a:r>
                      <a:r>
                        <a:rPr lang="en-US" sz="1400" dirty="0"/>
                        <a:t>: centered and scaled.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Cross validated </a:t>
                      </a:r>
                      <a:r>
                        <a:rPr lang="en-US" sz="1400" dirty="0"/>
                        <a:t>(10 folds, 3 repeats).</a:t>
                      </a:r>
                    </a:p>
                    <a:p>
                      <a:pPr algn="ctr"/>
                      <a:endParaRPr lang="en-US" sz="1400" dirty="0">
                        <a:solidFill>
                          <a:schemeClr val="tx1"/>
                        </a:solidFill>
                      </a:endParaRPr>
                    </a:p>
                    <a:p>
                      <a:pPr algn="ctr"/>
                      <a:r>
                        <a:rPr lang="en-US" sz="1400" dirty="0">
                          <a:solidFill>
                            <a:schemeClr val="tx1"/>
                          </a:solidFill>
                        </a:rPr>
                        <a:t>Optimal accuracy at cost C=0.5 and sigma = 0.2294869 (=const)</a:t>
                      </a:r>
                    </a:p>
                  </a:txBody>
                  <a:tcPr>
                    <a:solidFill>
                      <a:schemeClr val="bg2"/>
                    </a:solidFill>
                  </a:tcPr>
                </a:tc>
                <a:extLst>
                  <a:ext uri="{0D108BD9-81ED-4DB2-BD59-A6C34878D82A}">
                    <a16:rowId xmlns:a16="http://schemas.microsoft.com/office/drawing/2014/main" val="436233727"/>
                  </a:ext>
                </a:extLst>
              </a:tr>
              <a:tr h="370840">
                <a:tc vMerge="1">
                  <a:txBody>
                    <a:bodyPr/>
                    <a:lstStyle/>
                    <a:p>
                      <a:endParaRPr lang="en-US" sz="1200" b="1" dirty="0"/>
                    </a:p>
                  </a:txBody>
                  <a:tcPr>
                    <a:solidFill>
                      <a:srgbClr val="FFFF00"/>
                    </a:solidFill>
                  </a:tcPr>
                </a:tc>
                <a:tc>
                  <a:txBody>
                    <a:bodyPr/>
                    <a:lstStyle/>
                    <a:p>
                      <a:pPr algn="ctr"/>
                      <a:r>
                        <a:rPr lang="en-US" sz="1400" dirty="0">
                          <a:solidFill>
                            <a:schemeClr val="tx1"/>
                          </a:solidFill>
                        </a:rPr>
                        <a:t>64.7%</a:t>
                      </a:r>
                    </a:p>
                  </a:txBody>
                  <a:tcPr>
                    <a:solidFill>
                      <a:schemeClr val="bg2"/>
                    </a:solidFill>
                  </a:tcPr>
                </a:tc>
                <a:tc>
                  <a:txBody>
                    <a:bodyPr/>
                    <a:lstStyle/>
                    <a:p>
                      <a:pPr algn="ctr"/>
                      <a:r>
                        <a:rPr lang="en-US" sz="1400" dirty="0">
                          <a:solidFill>
                            <a:schemeClr val="tx1"/>
                          </a:solidFill>
                        </a:rPr>
                        <a:t>Numerical. The model optimized with cost C = 0.5</a:t>
                      </a:r>
                    </a:p>
                    <a:p>
                      <a:pPr algn="ctr"/>
                      <a:r>
                        <a:rPr lang="en-US" sz="1400" b="1" dirty="0">
                          <a:solidFill>
                            <a:schemeClr val="tx1"/>
                          </a:solidFill>
                        </a:rPr>
                        <a:t>Bootstrapped</a:t>
                      </a:r>
                      <a:r>
                        <a:rPr lang="en-US" sz="1400" dirty="0">
                          <a:solidFill>
                            <a:schemeClr val="tx1"/>
                          </a:solidFill>
                        </a:rPr>
                        <a:t> x15, settings by default.</a:t>
                      </a:r>
                    </a:p>
                  </a:txBody>
                  <a:tcPr>
                    <a:solidFill>
                      <a:schemeClr val="bg2"/>
                    </a:solidFill>
                  </a:tcPr>
                </a:tc>
                <a:extLst>
                  <a:ext uri="{0D108BD9-81ED-4DB2-BD59-A6C34878D82A}">
                    <a16:rowId xmlns:a16="http://schemas.microsoft.com/office/drawing/2014/main" val="1133792340"/>
                  </a:ext>
                </a:extLst>
              </a:tr>
              <a:tr h="370840">
                <a:tc vMerge="1">
                  <a:txBody>
                    <a:bodyPr/>
                    <a:lstStyle/>
                    <a:p>
                      <a:endParaRPr lang="en-US" sz="1200" b="0" dirty="0">
                        <a:solidFill>
                          <a:schemeClr val="tx1"/>
                        </a:solidFill>
                      </a:endParaRPr>
                    </a:p>
                  </a:txBody>
                  <a:tcPr/>
                </a:tc>
                <a:tc>
                  <a:txBody>
                    <a:bodyPr/>
                    <a:lstStyle/>
                    <a:p>
                      <a:pPr algn="ctr"/>
                      <a:r>
                        <a:rPr lang="en-US" sz="1400" dirty="0">
                          <a:solidFill>
                            <a:schemeClr val="tx1"/>
                          </a:solidFill>
                        </a:rPr>
                        <a:t>73.33%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Numerical. Data preprocessed: </a:t>
                      </a:r>
                      <a:r>
                        <a:rPr lang="en-US" sz="1400" b="1" dirty="0" err="1"/>
                        <a:t>BoxCox</a:t>
                      </a:r>
                      <a:r>
                        <a:rPr lang="en-US" sz="1400" b="1" dirty="0"/>
                        <a:t> transformation</a:t>
                      </a:r>
                      <a:r>
                        <a:rPr lang="en-US"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Cross validated (10 folds, 3 repeats).</a:t>
                      </a:r>
                    </a:p>
                    <a:p>
                      <a:pPr algn="ctr"/>
                      <a:r>
                        <a:rPr lang="en-US" sz="1400" b="1" dirty="0">
                          <a:solidFill>
                            <a:schemeClr val="tx1"/>
                          </a:solidFill>
                        </a:rPr>
                        <a:t>Tuned</a:t>
                      </a:r>
                      <a:r>
                        <a:rPr lang="en-US" sz="1400" dirty="0">
                          <a:solidFill>
                            <a:schemeClr val="tx1"/>
                          </a:solidFill>
                        </a:rPr>
                        <a:t> with different values of hyperparameters </a:t>
                      </a:r>
                    </a:p>
                    <a:p>
                      <a:pPr algn="ctr"/>
                      <a:r>
                        <a:rPr lang="en-US" sz="1400" dirty="0">
                          <a:solidFill>
                            <a:schemeClr val="tx1"/>
                          </a:solidFill>
                        </a:rPr>
                        <a:t>Sigma=c(0:0.9) and C=c(0:2.5)</a:t>
                      </a:r>
                    </a:p>
                    <a:p>
                      <a:pPr algn="ctr"/>
                      <a:endParaRPr lang="en-US" sz="140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Optimal accuracy with sigma = 0.08 and C = 0.75</a:t>
                      </a:r>
                    </a:p>
                  </a:txBody>
                  <a:tcPr/>
                </a:tc>
                <a:extLst>
                  <a:ext uri="{0D108BD9-81ED-4DB2-BD59-A6C34878D82A}">
                    <a16:rowId xmlns:a16="http://schemas.microsoft.com/office/drawing/2014/main" val="3896176338"/>
                  </a:ext>
                </a:extLst>
              </a:tr>
            </a:tbl>
          </a:graphicData>
        </a:graphic>
      </p:graphicFrame>
    </p:spTree>
    <p:extLst>
      <p:ext uri="{BB962C8B-B14F-4D97-AF65-F5344CB8AC3E}">
        <p14:creationId xmlns:p14="http://schemas.microsoft.com/office/powerpoint/2010/main" val="39588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E5C7D6-A619-8840-AD82-00E01333C83B}"/>
              </a:ext>
            </a:extLst>
          </p:cNvPr>
          <p:cNvSpPr txBox="1"/>
          <p:nvPr/>
        </p:nvSpPr>
        <p:spPr>
          <a:xfrm>
            <a:off x="1059641" y="210295"/>
            <a:ext cx="10716723" cy="461665"/>
          </a:xfrm>
          <a:prstGeom prst="rect">
            <a:avLst/>
          </a:prstGeom>
          <a:noFill/>
        </p:spPr>
        <p:txBody>
          <a:bodyPr wrap="square" rtlCol="0">
            <a:spAutoFit/>
          </a:bodyPr>
          <a:lstStyle/>
          <a:p>
            <a:pPr algn="ctr"/>
            <a:r>
              <a:rPr lang="en-US" sz="2400" b="1" dirty="0"/>
              <a:t>Best performing SVM models</a:t>
            </a:r>
          </a:p>
        </p:txBody>
      </p:sp>
      <p:pic>
        <p:nvPicPr>
          <p:cNvPr id="15" name="Picture 14">
            <a:extLst>
              <a:ext uri="{FF2B5EF4-FFF2-40B4-BE49-F238E27FC236}">
                <a16:creationId xmlns:a16="http://schemas.microsoft.com/office/drawing/2014/main" id="{01CF06B9-992D-F54F-905D-CF104C21EF47}"/>
              </a:ext>
            </a:extLst>
          </p:cNvPr>
          <p:cNvPicPr>
            <a:picLocks noChangeAspect="1"/>
          </p:cNvPicPr>
          <p:nvPr/>
        </p:nvPicPr>
        <p:blipFill>
          <a:blip r:embed="rId2"/>
          <a:stretch>
            <a:fillRect/>
          </a:stretch>
        </p:blipFill>
        <p:spPr>
          <a:xfrm>
            <a:off x="6256302" y="5983979"/>
            <a:ext cx="5934620" cy="852000"/>
          </a:xfrm>
          <a:prstGeom prst="rect">
            <a:avLst/>
          </a:prstGeom>
        </p:spPr>
      </p:pic>
      <p:pic>
        <p:nvPicPr>
          <p:cNvPr id="19" name="Picture 18">
            <a:extLst>
              <a:ext uri="{FF2B5EF4-FFF2-40B4-BE49-F238E27FC236}">
                <a16:creationId xmlns:a16="http://schemas.microsoft.com/office/drawing/2014/main" id="{0C2D2521-EC96-F645-B757-A351CEB8A89B}"/>
              </a:ext>
            </a:extLst>
          </p:cNvPr>
          <p:cNvPicPr>
            <a:picLocks noChangeAspect="1"/>
          </p:cNvPicPr>
          <p:nvPr/>
        </p:nvPicPr>
        <p:blipFill>
          <a:blip r:embed="rId3"/>
          <a:stretch>
            <a:fillRect/>
          </a:stretch>
        </p:blipFill>
        <p:spPr>
          <a:xfrm>
            <a:off x="699575" y="885225"/>
            <a:ext cx="5934620" cy="867293"/>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4AAAE86B-43C8-1F42-9396-2FAF6BABF0E4}"/>
              </a:ext>
            </a:extLst>
          </p:cNvPr>
          <p:cNvPicPr>
            <a:picLocks noChangeAspect="1"/>
          </p:cNvPicPr>
          <p:nvPr/>
        </p:nvPicPr>
        <p:blipFill>
          <a:blip r:embed="rId4"/>
          <a:stretch>
            <a:fillRect/>
          </a:stretch>
        </p:blipFill>
        <p:spPr>
          <a:xfrm>
            <a:off x="6501332" y="2479107"/>
            <a:ext cx="5662542" cy="3485266"/>
          </a:xfrm>
          <a:prstGeom prst="rect">
            <a:avLst/>
          </a:prstGeom>
        </p:spPr>
      </p:pic>
      <p:pic>
        <p:nvPicPr>
          <p:cNvPr id="21" name="Picture 20" descr="A screenshot of a social media post&#10;&#10;Description automatically generated">
            <a:extLst>
              <a:ext uri="{FF2B5EF4-FFF2-40B4-BE49-F238E27FC236}">
                <a16:creationId xmlns:a16="http://schemas.microsoft.com/office/drawing/2014/main" id="{B3881FCD-6A1A-5E42-8C1F-BBFA6D910CDA}"/>
              </a:ext>
            </a:extLst>
          </p:cNvPr>
          <p:cNvPicPr>
            <a:picLocks noChangeAspect="1"/>
          </p:cNvPicPr>
          <p:nvPr/>
        </p:nvPicPr>
        <p:blipFill>
          <a:blip r:embed="rId5"/>
          <a:stretch>
            <a:fillRect/>
          </a:stretch>
        </p:blipFill>
        <p:spPr>
          <a:xfrm>
            <a:off x="739008" y="1769663"/>
            <a:ext cx="5697417" cy="3485266"/>
          </a:xfrm>
          <a:prstGeom prst="rect">
            <a:avLst/>
          </a:prstGeom>
        </p:spPr>
      </p:pic>
      <p:sp>
        <p:nvSpPr>
          <p:cNvPr id="22" name="TextBox 21">
            <a:extLst>
              <a:ext uri="{FF2B5EF4-FFF2-40B4-BE49-F238E27FC236}">
                <a16:creationId xmlns:a16="http://schemas.microsoft.com/office/drawing/2014/main" id="{39D8AECC-574F-584B-A411-B73FE7E6616B}"/>
              </a:ext>
            </a:extLst>
          </p:cNvPr>
          <p:cNvSpPr txBox="1"/>
          <p:nvPr/>
        </p:nvSpPr>
        <p:spPr>
          <a:xfrm>
            <a:off x="7184571" y="1859393"/>
            <a:ext cx="5007429"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Note: Original features selection combined with features engineering (via MCA method) dropped the accuracy by 5%.  </a:t>
            </a:r>
          </a:p>
        </p:txBody>
      </p:sp>
    </p:spTree>
    <p:extLst>
      <p:ext uri="{BB962C8B-B14F-4D97-AF65-F5344CB8AC3E}">
        <p14:creationId xmlns:p14="http://schemas.microsoft.com/office/powerpoint/2010/main" val="352243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C9D814-CF46-A947-81FA-C4D89221FA17}"/>
              </a:ext>
            </a:extLst>
          </p:cNvPr>
          <p:cNvSpPr/>
          <p:nvPr/>
        </p:nvSpPr>
        <p:spPr>
          <a:xfrm>
            <a:off x="1116946" y="997369"/>
            <a:ext cx="5102347" cy="1938992"/>
          </a:xfrm>
          <a:prstGeom prst="rect">
            <a:avLst/>
          </a:prstGeom>
        </p:spPr>
        <p:txBody>
          <a:bodyPr wrap="square">
            <a:spAutoFit/>
          </a:bodyPr>
          <a:lstStyle/>
          <a:p>
            <a:r>
              <a:rPr lang="en-US" sz="2000" b="1" dirty="0"/>
              <a:t>Data: numeric</a:t>
            </a:r>
          </a:p>
          <a:p>
            <a:r>
              <a:rPr lang="en-US" sz="2000" dirty="0"/>
              <a:t>Pre-processed: centered, scaled</a:t>
            </a:r>
          </a:p>
          <a:p>
            <a:r>
              <a:rPr lang="en-US" sz="2000" dirty="0"/>
              <a:t>and cross-validated (x10, 3repeats)</a:t>
            </a:r>
          </a:p>
          <a:p>
            <a:r>
              <a:rPr lang="en-US" sz="2000" dirty="0"/>
              <a:t>Validation accuracy=</a:t>
            </a:r>
            <a:r>
              <a:rPr lang="en-US" sz="2000" b="1" dirty="0"/>
              <a:t>73%</a:t>
            </a:r>
          </a:p>
          <a:p>
            <a:r>
              <a:rPr lang="en-US" sz="2000" b="1" dirty="0"/>
              <a:t>K=7</a:t>
            </a:r>
          </a:p>
          <a:p>
            <a:endParaRPr lang="en-US" sz="2000" dirty="0"/>
          </a:p>
        </p:txBody>
      </p:sp>
      <p:sp>
        <p:nvSpPr>
          <p:cNvPr id="12" name="Title 1">
            <a:extLst>
              <a:ext uri="{FF2B5EF4-FFF2-40B4-BE49-F238E27FC236}">
                <a16:creationId xmlns:a16="http://schemas.microsoft.com/office/drawing/2014/main" id="{322A3F1B-ABFE-EE40-809D-1513069F14B9}"/>
              </a:ext>
            </a:extLst>
          </p:cNvPr>
          <p:cNvSpPr>
            <a:spLocks noGrp="1"/>
          </p:cNvSpPr>
          <p:nvPr>
            <p:ph type="title"/>
          </p:nvPr>
        </p:nvSpPr>
        <p:spPr>
          <a:xfrm>
            <a:off x="1074717" y="401320"/>
            <a:ext cx="5384139" cy="646331"/>
          </a:xfrm>
        </p:spPr>
        <p:txBody>
          <a:bodyPr>
            <a:normAutofit fontScale="90000"/>
          </a:bodyPr>
          <a:lstStyle/>
          <a:p>
            <a:r>
              <a:rPr lang="en-US" b="1" dirty="0"/>
              <a:t>#2 </a:t>
            </a:r>
            <a:r>
              <a:rPr lang="en-US" b="1" dirty="0" err="1"/>
              <a:t>kNN</a:t>
            </a:r>
            <a:r>
              <a:rPr lang="en-US" b="1" dirty="0"/>
              <a:t> models</a:t>
            </a:r>
          </a:p>
        </p:txBody>
      </p:sp>
      <p:pic>
        <p:nvPicPr>
          <p:cNvPr id="15" name="Picture 14" descr="A picture containing text, sky&#10;&#10;Description automatically generated">
            <a:extLst>
              <a:ext uri="{FF2B5EF4-FFF2-40B4-BE49-F238E27FC236}">
                <a16:creationId xmlns:a16="http://schemas.microsoft.com/office/drawing/2014/main" id="{87F8A44D-3A0D-6349-81CC-676A6CD5C74A}"/>
              </a:ext>
            </a:extLst>
          </p:cNvPr>
          <p:cNvPicPr>
            <a:picLocks noChangeAspect="1"/>
          </p:cNvPicPr>
          <p:nvPr/>
        </p:nvPicPr>
        <p:blipFill>
          <a:blip r:embed="rId2"/>
          <a:stretch>
            <a:fillRect/>
          </a:stretch>
        </p:blipFill>
        <p:spPr>
          <a:xfrm>
            <a:off x="6973507" y="3600660"/>
            <a:ext cx="4728001" cy="2944752"/>
          </a:xfrm>
          <a:prstGeom prst="rect">
            <a:avLst/>
          </a:prstGeom>
        </p:spPr>
      </p:pic>
      <p:grpSp>
        <p:nvGrpSpPr>
          <p:cNvPr id="16" name="Group 15">
            <a:extLst>
              <a:ext uri="{FF2B5EF4-FFF2-40B4-BE49-F238E27FC236}">
                <a16:creationId xmlns:a16="http://schemas.microsoft.com/office/drawing/2014/main" id="{E80DBFDD-6AB1-4840-A074-D9557083145B}"/>
              </a:ext>
            </a:extLst>
          </p:cNvPr>
          <p:cNvGrpSpPr/>
          <p:nvPr/>
        </p:nvGrpSpPr>
        <p:grpSpPr>
          <a:xfrm>
            <a:off x="1010558" y="2995015"/>
            <a:ext cx="4780086" cy="3550397"/>
            <a:chOff x="1010558" y="2745634"/>
            <a:chExt cx="4780086" cy="3550397"/>
          </a:xfrm>
        </p:grpSpPr>
        <p:pic>
          <p:nvPicPr>
            <p:cNvPr id="7" name="Picture 6" descr="A close up of a map&#10;&#10;Description automatically generated">
              <a:extLst>
                <a:ext uri="{FF2B5EF4-FFF2-40B4-BE49-F238E27FC236}">
                  <a16:creationId xmlns:a16="http://schemas.microsoft.com/office/drawing/2014/main" id="{F1A0656F-82FE-214B-BDA9-BBED9FD6D3A6}"/>
                </a:ext>
              </a:extLst>
            </p:cNvPr>
            <p:cNvPicPr>
              <a:picLocks noChangeAspect="1"/>
            </p:cNvPicPr>
            <p:nvPr/>
          </p:nvPicPr>
          <p:blipFill>
            <a:blip r:embed="rId3"/>
            <a:stretch>
              <a:fillRect/>
            </a:stretch>
          </p:blipFill>
          <p:spPr>
            <a:xfrm>
              <a:off x="1010558" y="3351279"/>
              <a:ext cx="4780086" cy="2944752"/>
            </a:xfrm>
            <a:prstGeom prst="rect">
              <a:avLst/>
            </a:prstGeom>
          </p:spPr>
        </p:pic>
        <p:sp>
          <p:nvSpPr>
            <p:cNvPr id="10" name="Down Arrow 9">
              <a:extLst>
                <a:ext uri="{FF2B5EF4-FFF2-40B4-BE49-F238E27FC236}">
                  <a16:creationId xmlns:a16="http://schemas.microsoft.com/office/drawing/2014/main" id="{F06E5567-A462-DF4C-81FD-7ECAFE5BDB79}"/>
                </a:ext>
              </a:extLst>
            </p:cNvPr>
            <p:cNvSpPr/>
            <p:nvPr/>
          </p:nvSpPr>
          <p:spPr>
            <a:xfrm flipH="1">
              <a:off x="3336976" y="2745634"/>
              <a:ext cx="285008" cy="95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08D7B22-DA03-3046-B717-025BD96CEA8D}"/>
                </a:ext>
              </a:extLst>
            </p:cNvPr>
            <p:cNvSpPr txBox="1"/>
            <p:nvPr/>
          </p:nvSpPr>
          <p:spPr>
            <a:xfrm>
              <a:off x="1716584" y="4330953"/>
              <a:ext cx="3268808" cy="369332"/>
            </a:xfrm>
            <a:prstGeom prst="rect">
              <a:avLst/>
            </a:prstGeom>
            <a:noFill/>
          </p:spPr>
          <p:txBody>
            <a:bodyPr wrap="square" rtlCol="0">
              <a:spAutoFit/>
            </a:bodyPr>
            <a:lstStyle/>
            <a:p>
              <a:r>
                <a:rPr lang="en-US" dirty="0"/>
                <a:t>Training accuracies:</a:t>
              </a:r>
            </a:p>
          </p:txBody>
        </p:sp>
        <p:pic>
          <p:nvPicPr>
            <p:cNvPr id="5" name="Picture 4" descr="A black sign with white text&#10;&#10;Description automatically generated">
              <a:extLst>
                <a:ext uri="{FF2B5EF4-FFF2-40B4-BE49-F238E27FC236}">
                  <a16:creationId xmlns:a16="http://schemas.microsoft.com/office/drawing/2014/main" id="{F7E36B39-34FC-914B-A4CA-9D242103F391}"/>
                </a:ext>
              </a:extLst>
            </p:cNvPr>
            <p:cNvPicPr>
              <a:picLocks noChangeAspect="1"/>
            </p:cNvPicPr>
            <p:nvPr/>
          </p:nvPicPr>
          <p:blipFill>
            <a:blip r:embed="rId4"/>
            <a:stretch>
              <a:fillRect/>
            </a:stretch>
          </p:blipFill>
          <p:spPr>
            <a:xfrm>
              <a:off x="1764084" y="4677907"/>
              <a:ext cx="2237900" cy="920736"/>
            </a:xfrm>
            <a:prstGeom prst="rect">
              <a:avLst/>
            </a:prstGeom>
          </p:spPr>
        </p:pic>
      </p:grpSp>
      <p:sp>
        <p:nvSpPr>
          <p:cNvPr id="17" name="Rectangle 16">
            <a:extLst>
              <a:ext uri="{FF2B5EF4-FFF2-40B4-BE49-F238E27FC236}">
                <a16:creationId xmlns:a16="http://schemas.microsoft.com/office/drawing/2014/main" id="{DA30FCBA-9FDF-C746-9B63-5BDDAA1C2DB5}"/>
              </a:ext>
            </a:extLst>
          </p:cNvPr>
          <p:cNvSpPr/>
          <p:nvPr/>
        </p:nvSpPr>
        <p:spPr>
          <a:xfrm>
            <a:off x="6973507" y="1047651"/>
            <a:ext cx="6096000" cy="1631216"/>
          </a:xfrm>
          <a:prstGeom prst="rect">
            <a:avLst/>
          </a:prstGeom>
        </p:spPr>
        <p:txBody>
          <a:bodyPr>
            <a:spAutoFit/>
          </a:bodyPr>
          <a:lstStyle/>
          <a:p>
            <a:r>
              <a:rPr lang="en-US" sz="2000" b="1" dirty="0"/>
              <a:t>Data: categorical</a:t>
            </a:r>
          </a:p>
          <a:p>
            <a:r>
              <a:rPr lang="en-US" sz="2000" dirty="0"/>
              <a:t>Pre-processed: centered, scaled</a:t>
            </a:r>
          </a:p>
          <a:p>
            <a:r>
              <a:rPr lang="en-US" sz="2000" dirty="0"/>
              <a:t>and cross-validated (x10, 3repeats)</a:t>
            </a:r>
          </a:p>
          <a:p>
            <a:r>
              <a:rPr lang="en-US" sz="2000" dirty="0"/>
              <a:t>Validation accuracy=  </a:t>
            </a:r>
            <a:r>
              <a:rPr lang="en-US" sz="2000" b="1" dirty="0"/>
              <a:t>85%</a:t>
            </a:r>
          </a:p>
          <a:p>
            <a:r>
              <a:rPr lang="en-US" sz="2000" b="1" dirty="0"/>
              <a:t>K=9</a:t>
            </a:r>
          </a:p>
        </p:txBody>
      </p:sp>
      <p:pic>
        <p:nvPicPr>
          <p:cNvPr id="19" name="Picture 18" descr="A black sign with white text&#10;&#10;Description automatically generated">
            <a:extLst>
              <a:ext uri="{FF2B5EF4-FFF2-40B4-BE49-F238E27FC236}">
                <a16:creationId xmlns:a16="http://schemas.microsoft.com/office/drawing/2014/main" id="{225F6021-FED3-6B45-906C-D0538DA3623E}"/>
              </a:ext>
            </a:extLst>
          </p:cNvPr>
          <p:cNvPicPr>
            <a:picLocks noChangeAspect="1"/>
          </p:cNvPicPr>
          <p:nvPr/>
        </p:nvPicPr>
        <p:blipFill>
          <a:blip r:embed="rId5"/>
          <a:stretch>
            <a:fillRect/>
          </a:stretch>
        </p:blipFill>
        <p:spPr>
          <a:xfrm>
            <a:off x="7646573" y="4321094"/>
            <a:ext cx="2126819" cy="883344"/>
          </a:xfrm>
          <a:prstGeom prst="rect">
            <a:avLst/>
          </a:prstGeom>
        </p:spPr>
      </p:pic>
      <p:sp>
        <p:nvSpPr>
          <p:cNvPr id="20" name="TextBox 19">
            <a:extLst>
              <a:ext uri="{FF2B5EF4-FFF2-40B4-BE49-F238E27FC236}">
                <a16:creationId xmlns:a16="http://schemas.microsoft.com/office/drawing/2014/main" id="{AB7AEDE8-DB84-E142-968A-C1DBDBCF6817}"/>
              </a:ext>
            </a:extLst>
          </p:cNvPr>
          <p:cNvSpPr txBox="1"/>
          <p:nvPr/>
        </p:nvSpPr>
        <p:spPr>
          <a:xfrm>
            <a:off x="7575323" y="3983061"/>
            <a:ext cx="3268808" cy="369332"/>
          </a:xfrm>
          <a:prstGeom prst="rect">
            <a:avLst/>
          </a:prstGeom>
          <a:noFill/>
        </p:spPr>
        <p:txBody>
          <a:bodyPr wrap="square" rtlCol="0">
            <a:spAutoFit/>
          </a:bodyPr>
          <a:lstStyle/>
          <a:p>
            <a:r>
              <a:rPr lang="en-US" dirty="0"/>
              <a:t>Training accuracies:</a:t>
            </a:r>
          </a:p>
        </p:txBody>
      </p:sp>
      <p:sp>
        <p:nvSpPr>
          <p:cNvPr id="21" name="Down Arrow 20">
            <a:extLst>
              <a:ext uri="{FF2B5EF4-FFF2-40B4-BE49-F238E27FC236}">
                <a16:creationId xmlns:a16="http://schemas.microsoft.com/office/drawing/2014/main" id="{989B7B5E-2178-8F42-A4CB-F8CEBF012C57}"/>
              </a:ext>
            </a:extLst>
          </p:cNvPr>
          <p:cNvSpPr/>
          <p:nvPr/>
        </p:nvSpPr>
        <p:spPr>
          <a:xfrm flipH="1">
            <a:off x="11038938" y="2950552"/>
            <a:ext cx="285008" cy="956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38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DEBC-40BC-BA4B-88E3-413150DD6C37}"/>
              </a:ext>
            </a:extLst>
          </p:cNvPr>
          <p:cNvSpPr>
            <a:spLocks noGrp="1"/>
          </p:cNvSpPr>
          <p:nvPr>
            <p:ph type="title"/>
          </p:nvPr>
        </p:nvSpPr>
        <p:spPr>
          <a:xfrm>
            <a:off x="1182459" y="367748"/>
            <a:ext cx="9601200" cy="427899"/>
          </a:xfrm>
        </p:spPr>
        <p:txBody>
          <a:bodyPr>
            <a:noAutofit/>
          </a:bodyPr>
          <a:lstStyle/>
          <a:p>
            <a:r>
              <a:rPr lang="en-US" sz="4000" b="1" dirty="0"/>
              <a:t>#3 Logistic Regression</a:t>
            </a:r>
            <a:br>
              <a:rPr lang="en-US" sz="4000" dirty="0"/>
            </a:br>
            <a:endParaRPr lang="en-US" sz="4000" dirty="0"/>
          </a:p>
        </p:txBody>
      </p:sp>
      <p:graphicFrame>
        <p:nvGraphicFramePr>
          <p:cNvPr id="4" name="Content Placeholder 3">
            <a:extLst>
              <a:ext uri="{FF2B5EF4-FFF2-40B4-BE49-F238E27FC236}">
                <a16:creationId xmlns:a16="http://schemas.microsoft.com/office/drawing/2014/main" id="{5FC7946A-CFAA-134A-8DBA-D50CCF45C5CA}"/>
              </a:ext>
            </a:extLst>
          </p:cNvPr>
          <p:cNvGraphicFramePr>
            <a:graphicFrameLocks noGrp="1"/>
          </p:cNvGraphicFramePr>
          <p:nvPr>
            <p:ph idx="1"/>
            <p:extLst>
              <p:ext uri="{D42A27DB-BD31-4B8C-83A1-F6EECF244321}">
                <p14:modId xmlns:p14="http://schemas.microsoft.com/office/powerpoint/2010/main" val="1015614017"/>
              </p:ext>
            </p:extLst>
          </p:nvPr>
        </p:nvGraphicFramePr>
        <p:xfrm>
          <a:off x="1112321" y="1872345"/>
          <a:ext cx="10632374" cy="4516879"/>
        </p:xfrm>
        <a:graphic>
          <a:graphicData uri="http://schemas.openxmlformats.org/drawingml/2006/table">
            <a:tbl>
              <a:tblPr firstRow="1" bandRow="1">
                <a:tableStyleId>{5C22544A-7EE6-4342-B048-85BDC9FD1C3A}</a:tableStyleId>
              </a:tblPr>
              <a:tblGrid>
                <a:gridCol w="2371108">
                  <a:extLst>
                    <a:ext uri="{9D8B030D-6E8A-4147-A177-3AD203B41FA5}">
                      <a16:colId xmlns:a16="http://schemas.microsoft.com/office/drawing/2014/main" val="330121116"/>
                    </a:ext>
                  </a:extLst>
                </a:gridCol>
                <a:gridCol w="2323604">
                  <a:extLst>
                    <a:ext uri="{9D8B030D-6E8A-4147-A177-3AD203B41FA5}">
                      <a16:colId xmlns:a16="http://schemas.microsoft.com/office/drawing/2014/main" val="147710210"/>
                    </a:ext>
                  </a:extLst>
                </a:gridCol>
                <a:gridCol w="5937662">
                  <a:extLst>
                    <a:ext uri="{9D8B030D-6E8A-4147-A177-3AD203B41FA5}">
                      <a16:colId xmlns:a16="http://schemas.microsoft.com/office/drawing/2014/main" val="641875061"/>
                    </a:ext>
                  </a:extLst>
                </a:gridCol>
              </a:tblGrid>
              <a:tr h="371599">
                <a:tc>
                  <a:txBody>
                    <a:bodyPr/>
                    <a:lstStyle/>
                    <a:p>
                      <a:r>
                        <a:rPr lang="en-US" sz="1800" dirty="0"/>
                        <a:t>Method</a:t>
                      </a:r>
                    </a:p>
                  </a:txBody>
                  <a:tcPr/>
                </a:tc>
                <a:tc>
                  <a:txBody>
                    <a:bodyPr/>
                    <a:lstStyle/>
                    <a:p>
                      <a:r>
                        <a:rPr lang="en-US" sz="1800" dirty="0"/>
                        <a:t>Validation accuracy</a:t>
                      </a:r>
                    </a:p>
                  </a:txBody>
                  <a:tcPr/>
                </a:tc>
                <a:tc>
                  <a:txBody>
                    <a:bodyPr/>
                    <a:lstStyle/>
                    <a:p>
                      <a:r>
                        <a:rPr lang="en-US" sz="1800" dirty="0"/>
                        <a:t>Notes</a:t>
                      </a:r>
                    </a:p>
                  </a:txBody>
                  <a:tcPr/>
                </a:tc>
                <a:extLst>
                  <a:ext uri="{0D108BD9-81ED-4DB2-BD59-A6C34878D82A}">
                    <a16:rowId xmlns:a16="http://schemas.microsoft.com/office/drawing/2014/main" val="844022478"/>
                  </a:ext>
                </a:extLst>
              </a:tr>
              <a:tr h="305294">
                <a:tc rowSpan="7">
                  <a:txBody>
                    <a:bodyPr/>
                    <a:lstStyle/>
                    <a:p>
                      <a:endParaRPr lang="en-US" sz="1600" dirty="0"/>
                    </a:p>
                    <a:p>
                      <a:r>
                        <a:rPr lang="en-US" sz="1600" dirty="0"/>
                        <a:t>Method = “</a:t>
                      </a:r>
                      <a:r>
                        <a:rPr lang="en-US" sz="1600" dirty="0" err="1"/>
                        <a:t>glm</a:t>
                      </a:r>
                      <a:r>
                        <a:rPr lang="en-US" sz="1600" dirty="0"/>
                        <a:t>” and “</a:t>
                      </a:r>
                      <a:r>
                        <a:rPr lang="en-US" sz="1600" dirty="0" err="1"/>
                        <a:t>glmnet</a:t>
                      </a:r>
                      <a:r>
                        <a:rPr lang="en-US" sz="1600" dirty="0"/>
                        <a:t>”, </a:t>
                      </a:r>
                      <a:br>
                        <a:rPr lang="en-US" sz="1600" dirty="0"/>
                      </a:br>
                      <a:r>
                        <a:rPr lang="en-US" sz="1600" dirty="0"/>
                        <a:t>Package = {caret::train},</a:t>
                      </a:r>
                    </a:p>
                    <a:p>
                      <a:r>
                        <a:rPr lang="en-US" sz="1600" b="1" dirty="0"/>
                        <a:t>Data = &lt;</a:t>
                      </a:r>
                      <a:r>
                        <a:rPr lang="en-US" sz="1600" b="1" dirty="0" err="1"/>
                        <a:t>as.numeric</a:t>
                      </a:r>
                      <a:r>
                        <a:rPr lang="en-US" sz="1600" b="1" dirty="0"/>
                        <a:t> &gt;</a:t>
                      </a:r>
                    </a:p>
                  </a:txBody>
                  <a:tcPr/>
                </a:tc>
                <a:tc>
                  <a:txBody>
                    <a:bodyPr/>
                    <a:lstStyle/>
                    <a:p>
                      <a:r>
                        <a:rPr lang="en-US" sz="1600" dirty="0"/>
                        <a:t>66.67%, AUC=0.7593</a:t>
                      </a:r>
                    </a:p>
                  </a:txBody>
                  <a:tcPr/>
                </a:tc>
                <a:tc>
                  <a:txBody>
                    <a:bodyPr/>
                    <a:lstStyle/>
                    <a:p>
                      <a:r>
                        <a:rPr lang="en-US" sz="1600" dirty="0"/>
                        <a:t>2 predictors used (</a:t>
                      </a:r>
                      <a:r>
                        <a:rPr lang="en-US" sz="1600" dirty="0" err="1"/>
                        <a:t>ChiSq</a:t>
                      </a:r>
                      <a:r>
                        <a:rPr lang="en-US" sz="1600" dirty="0"/>
                        <a:t>), “Boot”x15, not processed data</a:t>
                      </a:r>
                    </a:p>
                  </a:txBody>
                  <a:tcPr/>
                </a:tc>
                <a:extLst>
                  <a:ext uri="{0D108BD9-81ED-4DB2-BD59-A6C34878D82A}">
                    <a16:rowId xmlns:a16="http://schemas.microsoft.com/office/drawing/2014/main" val="266655579"/>
                  </a:ext>
                </a:extLst>
              </a:tr>
              <a:tr h="296883">
                <a:tc vMerge="1">
                  <a:txBody>
                    <a:bodyPr/>
                    <a:lstStyle/>
                    <a:p>
                      <a:endParaRPr lang="en-US" dirty="0"/>
                    </a:p>
                  </a:txBody>
                  <a:tcPr/>
                </a:tc>
                <a:tc>
                  <a:txBody>
                    <a:bodyPr/>
                    <a:lstStyle/>
                    <a:p>
                      <a:r>
                        <a:rPr lang="en-US" sz="1600" dirty="0"/>
                        <a:t>66.67%, AUC=0.7593</a:t>
                      </a:r>
                    </a:p>
                  </a:txBody>
                  <a:tcPr/>
                </a:tc>
                <a:tc>
                  <a:txBody>
                    <a:bodyPr/>
                    <a:lstStyle/>
                    <a:p>
                      <a:r>
                        <a:rPr lang="en-US" sz="1600" dirty="0"/>
                        <a:t>2 predictors used, “cv” x 10</a:t>
                      </a:r>
                    </a:p>
                  </a:txBody>
                  <a:tcPr/>
                </a:tc>
                <a:extLst>
                  <a:ext uri="{0D108BD9-81ED-4DB2-BD59-A6C34878D82A}">
                    <a16:rowId xmlns:a16="http://schemas.microsoft.com/office/drawing/2014/main" val="2362494105"/>
                  </a:ext>
                </a:extLst>
              </a:tr>
              <a:tr h="273133">
                <a:tc vMerge="1">
                  <a:txBody>
                    <a:bodyPr/>
                    <a:lstStyle/>
                    <a:p>
                      <a:endParaRPr lang="en-US" dirty="0"/>
                    </a:p>
                  </a:txBody>
                  <a:tcPr/>
                </a:tc>
                <a:tc>
                  <a:txBody>
                    <a:bodyPr/>
                    <a:lstStyle/>
                    <a:p>
                      <a:r>
                        <a:rPr lang="en-US" sz="1600" dirty="0">
                          <a:highlight>
                            <a:srgbClr val="FFFF00"/>
                          </a:highlight>
                        </a:rPr>
                        <a:t>80%, AUC=0.83 </a:t>
                      </a:r>
                    </a:p>
                  </a:txBody>
                  <a:tcPr/>
                </a:tc>
                <a:tc>
                  <a:txBody>
                    <a:bodyPr/>
                    <a:lstStyle/>
                    <a:p>
                      <a:r>
                        <a:rPr lang="en-US" sz="1600" dirty="0">
                          <a:highlight>
                            <a:srgbClr val="FFFF00"/>
                          </a:highlight>
                        </a:rPr>
                        <a:t>5 predictors used ,“</a:t>
                      </a:r>
                      <a:r>
                        <a:rPr lang="en-US" sz="1600" dirty="0" err="1">
                          <a:highlight>
                            <a:srgbClr val="FFFF00"/>
                          </a:highlight>
                        </a:rPr>
                        <a:t>cv”x</a:t>
                      </a:r>
                      <a:r>
                        <a:rPr lang="en-US" sz="1600" dirty="0">
                          <a:highlight>
                            <a:srgbClr val="FFFF00"/>
                          </a:highlight>
                        </a:rPr>
                        <a:t> 10</a:t>
                      </a:r>
                    </a:p>
                  </a:txBody>
                  <a:tcPr/>
                </a:tc>
                <a:extLst>
                  <a:ext uri="{0D108BD9-81ED-4DB2-BD59-A6C34878D82A}">
                    <a16:rowId xmlns:a16="http://schemas.microsoft.com/office/drawing/2014/main" val="3617572584"/>
                  </a:ext>
                </a:extLst>
              </a:tr>
              <a:tr h="295696">
                <a:tc vMerge="1">
                  <a:txBody>
                    <a:bodyPr/>
                    <a:lstStyle/>
                    <a:p>
                      <a:endParaRPr lang="en-US" dirty="0"/>
                    </a:p>
                  </a:txBody>
                  <a:tcPr/>
                </a:tc>
                <a:tc>
                  <a:txBody>
                    <a:bodyPr/>
                    <a:lstStyle/>
                    <a:p>
                      <a:r>
                        <a:rPr lang="en-US" sz="1600" dirty="0">
                          <a:highlight>
                            <a:srgbClr val="FFFF00"/>
                          </a:highlight>
                        </a:rPr>
                        <a:t>80%, AUC=0.87 </a:t>
                      </a:r>
                    </a:p>
                    <a:p>
                      <a:r>
                        <a:rPr lang="en-US" sz="1600" dirty="0"/>
                        <a:t>::</a:t>
                      </a:r>
                      <a:r>
                        <a:rPr lang="en-US" sz="1600" dirty="0" err="1"/>
                        <a:t>glm</a:t>
                      </a:r>
                      <a:endParaRPr lang="en-US" sz="1600" dirty="0"/>
                    </a:p>
                  </a:txBody>
                  <a:tcPr/>
                </a:tc>
                <a:tc>
                  <a:txBody>
                    <a:bodyPr/>
                    <a:lstStyle/>
                    <a:p>
                      <a:r>
                        <a:rPr lang="en-US" sz="1600" dirty="0">
                          <a:highlight>
                            <a:srgbClr val="FFFF00"/>
                          </a:highlight>
                        </a:rPr>
                        <a:t>5 predictors used, all settings by default</a:t>
                      </a:r>
                    </a:p>
                  </a:txBody>
                  <a:tcPr/>
                </a:tc>
                <a:extLst>
                  <a:ext uri="{0D108BD9-81ED-4DB2-BD59-A6C34878D82A}">
                    <a16:rowId xmlns:a16="http://schemas.microsoft.com/office/drawing/2014/main" val="2008686231"/>
                  </a:ext>
                </a:extLst>
              </a:tr>
              <a:tr h="273132">
                <a:tc vMerge="1">
                  <a:txBody>
                    <a:bodyPr/>
                    <a:lstStyle/>
                    <a:p>
                      <a:endParaRPr lang="en-US" b="1" dirty="0"/>
                    </a:p>
                  </a:txBody>
                  <a:tcPr/>
                </a:tc>
                <a:tc>
                  <a:txBody>
                    <a:bodyPr/>
                    <a:lstStyle/>
                    <a:p>
                      <a:r>
                        <a:rPr lang="en-US" sz="1600" dirty="0"/>
                        <a:t>66.67%</a:t>
                      </a:r>
                    </a:p>
                  </a:txBody>
                  <a:tcPr/>
                </a:tc>
                <a:tc>
                  <a:txBody>
                    <a:bodyPr/>
                    <a:lstStyle/>
                    <a:p>
                      <a:r>
                        <a:rPr lang="en-US" sz="1600" dirty="0"/>
                        <a:t>5 predictors used, data centered and scaled</a:t>
                      </a:r>
                    </a:p>
                  </a:txBody>
                  <a:tcPr/>
                </a:tc>
                <a:extLst>
                  <a:ext uri="{0D108BD9-81ED-4DB2-BD59-A6C34878D82A}">
                    <a16:rowId xmlns:a16="http://schemas.microsoft.com/office/drawing/2014/main" val="457671828"/>
                  </a:ext>
                </a:extLst>
              </a:tr>
              <a:tr h="271945">
                <a:tc vMerge="1">
                  <a:txBody>
                    <a:bodyPr/>
                    <a:lstStyle/>
                    <a:p>
                      <a:endParaRPr lang="en-US" b="1" dirty="0"/>
                    </a:p>
                  </a:txBody>
                  <a:tcPr/>
                </a:tc>
                <a:tc>
                  <a:txBody>
                    <a:bodyPr/>
                    <a:lstStyle/>
                    <a:p>
                      <a:r>
                        <a:rPr lang="en-US" sz="1600" dirty="0"/>
                        <a:t>66.67%</a:t>
                      </a:r>
                    </a:p>
                  </a:txBody>
                  <a:tcPr/>
                </a:tc>
                <a:tc>
                  <a:txBody>
                    <a:bodyPr/>
                    <a:lstStyle/>
                    <a:p>
                      <a:r>
                        <a:rPr lang="en-US" sz="1600" dirty="0"/>
                        <a:t>5 predictors used, </a:t>
                      </a:r>
                      <a:r>
                        <a:rPr lang="en-US" sz="1600" dirty="0" err="1"/>
                        <a:t>BoxCox</a:t>
                      </a:r>
                      <a:r>
                        <a:rPr lang="en-US" sz="1600" dirty="0"/>
                        <a:t> transformation used</a:t>
                      </a:r>
                    </a:p>
                  </a:txBody>
                  <a:tcPr/>
                </a:tc>
                <a:extLst>
                  <a:ext uri="{0D108BD9-81ED-4DB2-BD59-A6C34878D82A}">
                    <a16:rowId xmlns:a16="http://schemas.microsoft.com/office/drawing/2014/main" val="3667021420"/>
                  </a:ext>
                </a:extLst>
              </a:tr>
              <a:tr h="294508">
                <a:tc vMerge="1">
                  <a:txBody>
                    <a:bodyPr/>
                    <a:lstStyle/>
                    <a:p>
                      <a:endParaRPr lang="en-US" b="1" dirty="0"/>
                    </a:p>
                  </a:txBody>
                  <a:tcPr/>
                </a:tc>
                <a:tc>
                  <a:txBody>
                    <a:bodyPr/>
                    <a:lstStyle/>
                    <a:p>
                      <a:r>
                        <a:rPr lang="en-US" sz="1600" dirty="0"/>
                        <a:t>66.67%</a:t>
                      </a:r>
                    </a:p>
                  </a:txBody>
                  <a:tcPr/>
                </a:tc>
                <a:tc>
                  <a:txBody>
                    <a:bodyPr/>
                    <a:lstStyle/>
                    <a:p>
                      <a:r>
                        <a:rPr lang="en-US" sz="1600" dirty="0"/>
                        <a:t>The best so far model (by default) is tuned with a grid (with and w/o data transformation)</a:t>
                      </a:r>
                    </a:p>
                  </a:txBody>
                  <a:tcPr/>
                </a:tc>
                <a:extLst>
                  <a:ext uri="{0D108BD9-81ED-4DB2-BD59-A6C34878D82A}">
                    <a16:rowId xmlns:a16="http://schemas.microsoft.com/office/drawing/2014/main" val="4116506702"/>
                  </a:ext>
                </a:extLst>
              </a:tr>
              <a:tr h="819397">
                <a:tc>
                  <a:txBody>
                    <a:bodyPr/>
                    <a:lstStyle/>
                    <a:p>
                      <a:r>
                        <a:rPr lang="en-US" sz="1600" dirty="0"/>
                        <a:t>Method = “MCA”</a:t>
                      </a:r>
                    </a:p>
                    <a:p>
                      <a:r>
                        <a:rPr lang="en-US" sz="1600" dirty="0"/>
                        <a:t>Package: { </a:t>
                      </a:r>
                      <a:r>
                        <a:rPr lang="en-US" sz="1600" dirty="0" err="1"/>
                        <a:t>FactoMineR</a:t>
                      </a:r>
                      <a:r>
                        <a:rPr lang="en-US" sz="1600" dirty="0"/>
                        <a:t>::MCA }</a:t>
                      </a:r>
                    </a:p>
                    <a:p>
                      <a:r>
                        <a:rPr lang="en-US" sz="1600" dirty="0"/>
                        <a:t>Method = </a:t>
                      </a:r>
                      <a:r>
                        <a:rPr lang="en-US" sz="1600" dirty="0" err="1"/>
                        <a:t>glm</a:t>
                      </a:r>
                      <a:r>
                        <a:rPr lang="en-US" sz="1600" dirty="0"/>
                        <a:t>()</a:t>
                      </a:r>
                    </a:p>
                    <a:p>
                      <a:r>
                        <a:rPr lang="en-US" sz="1600" b="1" dirty="0"/>
                        <a:t>&lt;categorical data&gt;</a:t>
                      </a:r>
                    </a:p>
                  </a:txBody>
                  <a:tcPr>
                    <a:solidFill>
                      <a:srgbClr val="FFFF00"/>
                    </a:solidFill>
                  </a:tcPr>
                </a:tc>
                <a:tc>
                  <a:txBody>
                    <a:bodyPr/>
                    <a:lstStyle/>
                    <a:p>
                      <a:r>
                        <a:rPr lang="en-US" sz="1600" dirty="0"/>
                        <a:t>AUC 0.89</a:t>
                      </a:r>
                    </a:p>
                    <a:p>
                      <a:endParaRPr lang="en-US" sz="1600" dirty="0"/>
                    </a:p>
                    <a:p>
                      <a:r>
                        <a:rPr lang="en-US" sz="1600" dirty="0"/>
                        <a:t>90%, AUC = 1.0</a:t>
                      </a:r>
                    </a:p>
                  </a:txBody>
                  <a:tcPr>
                    <a:solidFill>
                      <a:srgbClr val="FFFF00"/>
                    </a:solidFill>
                  </a:tcPr>
                </a:tc>
                <a:tc>
                  <a:txBody>
                    <a:bodyPr/>
                    <a:lstStyle/>
                    <a:p>
                      <a:r>
                        <a:rPr lang="en-US" sz="1600" dirty="0"/>
                        <a:t>MCA dim1 row coordinates are piped into “</a:t>
                      </a:r>
                      <a:r>
                        <a:rPr lang="en-US" sz="1600" dirty="0" err="1"/>
                        <a:t>glm</a:t>
                      </a:r>
                      <a:r>
                        <a:rPr lang="en-US" sz="1600" dirty="0"/>
                        <a:t>” model</a:t>
                      </a:r>
                    </a:p>
                    <a:p>
                      <a:endParaRPr lang="en-US" sz="1600" dirty="0"/>
                    </a:p>
                    <a:p>
                      <a:r>
                        <a:rPr lang="en-US" sz="1600" dirty="0"/>
                        <a:t>MCA dim1+dim2 coordinates used as predictors for “</a:t>
                      </a:r>
                      <a:r>
                        <a:rPr lang="en-US" sz="1600" dirty="0" err="1"/>
                        <a:t>glm</a:t>
                      </a:r>
                      <a:r>
                        <a:rPr lang="en-US" sz="1600" dirty="0"/>
                        <a:t>” model</a:t>
                      </a:r>
                    </a:p>
                  </a:txBody>
                  <a:tcPr>
                    <a:solidFill>
                      <a:srgbClr val="FFFF00"/>
                    </a:solidFill>
                  </a:tcPr>
                </a:tc>
                <a:extLst>
                  <a:ext uri="{0D108BD9-81ED-4DB2-BD59-A6C34878D82A}">
                    <a16:rowId xmlns:a16="http://schemas.microsoft.com/office/drawing/2014/main" val="43596525"/>
                  </a:ext>
                </a:extLst>
              </a:tr>
            </a:tbl>
          </a:graphicData>
        </a:graphic>
      </p:graphicFrame>
      <p:sp>
        <p:nvSpPr>
          <p:cNvPr id="3" name="TextBox 2">
            <a:extLst>
              <a:ext uri="{FF2B5EF4-FFF2-40B4-BE49-F238E27FC236}">
                <a16:creationId xmlns:a16="http://schemas.microsoft.com/office/drawing/2014/main" id="{6680CB83-9A3C-F143-A7C7-5FD5AE2FE404}"/>
              </a:ext>
            </a:extLst>
          </p:cNvPr>
          <p:cNvSpPr txBox="1"/>
          <p:nvPr/>
        </p:nvSpPr>
        <p:spPr>
          <a:xfrm>
            <a:off x="1112321" y="890649"/>
            <a:ext cx="10632373" cy="1015663"/>
          </a:xfrm>
          <a:prstGeom prst="rect">
            <a:avLst/>
          </a:prstGeom>
          <a:noFill/>
        </p:spPr>
        <p:txBody>
          <a:bodyPr wrap="square" rtlCol="0">
            <a:spAutoFit/>
          </a:bodyPr>
          <a:lstStyle/>
          <a:p>
            <a:r>
              <a:rPr lang="en-US" sz="2000" dirty="0"/>
              <a:t>So far, for Logistic Regression, the </a:t>
            </a:r>
            <a:r>
              <a:rPr lang="en-US" sz="2000" b="1" dirty="0"/>
              <a:t>highest</a:t>
            </a:r>
            <a:r>
              <a:rPr lang="en-US" sz="2000" dirty="0"/>
              <a:t> validation accuracy is </a:t>
            </a:r>
            <a:r>
              <a:rPr lang="en-US" sz="2000" b="1" dirty="0"/>
              <a:t>80%</a:t>
            </a:r>
            <a:r>
              <a:rPr lang="en-US" sz="2000" dirty="0"/>
              <a:t> with the </a:t>
            </a:r>
            <a:r>
              <a:rPr lang="en-US" sz="2000" b="1" dirty="0"/>
              <a:t>model by default</a:t>
            </a:r>
            <a:r>
              <a:rPr lang="en-US" sz="2000" dirty="0"/>
              <a:t>. Data transformation, tuning with a grid and bootstrapping only have degraded the model  accuracy. </a:t>
            </a:r>
          </a:p>
        </p:txBody>
      </p:sp>
    </p:spTree>
    <p:extLst>
      <p:ext uri="{BB962C8B-B14F-4D97-AF65-F5344CB8AC3E}">
        <p14:creationId xmlns:p14="http://schemas.microsoft.com/office/powerpoint/2010/main" val="207599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white wall&#10;&#10;Description automatically generated">
            <a:extLst>
              <a:ext uri="{FF2B5EF4-FFF2-40B4-BE49-F238E27FC236}">
                <a16:creationId xmlns:a16="http://schemas.microsoft.com/office/drawing/2014/main" id="{F8038F3A-0D55-5C44-AA58-099D51A9B556}"/>
              </a:ext>
            </a:extLst>
          </p:cNvPr>
          <p:cNvPicPr>
            <a:picLocks noChangeAspect="1"/>
          </p:cNvPicPr>
          <p:nvPr/>
        </p:nvPicPr>
        <p:blipFill>
          <a:blip r:embed="rId2"/>
          <a:stretch>
            <a:fillRect/>
          </a:stretch>
        </p:blipFill>
        <p:spPr>
          <a:xfrm>
            <a:off x="1049384" y="3193844"/>
            <a:ext cx="5427991" cy="3346873"/>
          </a:xfrm>
          <a:prstGeom prst="rect">
            <a:avLst/>
          </a:prstGeom>
        </p:spPr>
      </p:pic>
      <p:sp>
        <p:nvSpPr>
          <p:cNvPr id="10" name="TextBox 9">
            <a:extLst>
              <a:ext uri="{FF2B5EF4-FFF2-40B4-BE49-F238E27FC236}">
                <a16:creationId xmlns:a16="http://schemas.microsoft.com/office/drawing/2014/main" id="{B4B203EC-3FDE-1D4A-9DEC-25C9A20718F7}"/>
              </a:ext>
            </a:extLst>
          </p:cNvPr>
          <p:cNvSpPr txBox="1"/>
          <p:nvPr/>
        </p:nvSpPr>
        <p:spPr>
          <a:xfrm>
            <a:off x="6468754" y="4470400"/>
            <a:ext cx="5327169" cy="2031325"/>
          </a:xfrm>
          <a:prstGeom prst="rect">
            <a:avLst/>
          </a:prstGeom>
          <a:noFill/>
        </p:spPr>
        <p:txBody>
          <a:bodyPr wrap="square" rtlCol="0">
            <a:spAutoFit/>
          </a:bodyPr>
          <a:lstStyle/>
          <a:p>
            <a:r>
              <a:rPr lang="en-US" dirty="0"/>
              <a:t>1. GLM outputs sequence of logits. Or log odds     (</a:t>
            </a:r>
            <a:r>
              <a:rPr lang="en-US" dirty="0" err="1"/>
              <a:t>coef</a:t>
            </a:r>
            <a:r>
              <a:rPr lang="en-US" dirty="0"/>
              <a:t>(</a:t>
            </a:r>
            <a:r>
              <a:rPr lang="en-US" dirty="0" err="1"/>
              <a:t>glm</a:t>
            </a:r>
            <a:r>
              <a:rPr lang="en-US" dirty="0"/>
              <a:t>)). </a:t>
            </a:r>
            <a:br>
              <a:rPr lang="en-US" dirty="0"/>
            </a:br>
            <a:r>
              <a:rPr lang="en-US" dirty="0"/>
              <a:t>2. We de-log them first</a:t>
            </a:r>
            <a:r>
              <a:rPr lang="en-US" dirty="0">
                <a:sym typeface="Wingdings" pitchFamily="2" charset="2"/>
              </a:rPr>
              <a:t> (</a:t>
            </a:r>
            <a:r>
              <a:rPr lang="en-US" dirty="0" err="1">
                <a:sym typeface="Wingdings" pitchFamily="2" charset="2"/>
              </a:rPr>
              <a:t>l</a:t>
            </a:r>
            <a:r>
              <a:rPr lang="en-US" dirty="0" err="1"/>
              <a:t>ogit_seq</a:t>
            </a:r>
            <a:r>
              <a:rPr lang="en-US" dirty="0"/>
              <a:t>&lt;–exp(</a:t>
            </a:r>
            <a:r>
              <a:rPr lang="en-US" dirty="0" err="1"/>
              <a:t>logit_seq</a:t>
            </a:r>
            <a:r>
              <a:rPr lang="en-US" dirty="0"/>
              <a:t>))</a:t>
            </a:r>
          </a:p>
          <a:p>
            <a:r>
              <a:rPr lang="en-US" dirty="0"/>
              <a:t>3. We write a fun(prob&lt;–odds) to convert odds into probability.</a:t>
            </a:r>
          </a:p>
          <a:p>
            <a:r>
              <a:rPr lang="en-US" dirty="0"/>
              <a:t>4. We plot  </a:t>
            </a:r>
            <a:r>
              <a:rPr lang="en-US" dirty="0" err="1"/>
              <a:t>logit~prob</a:t>
            </a:r>
            <a:r>
              <a:rPr lang="en-US" dirty="0"/>
              <a:t> to verify the correct conversion.</a:t>
            </a:r>
          </a:p>
          <a:p>
            <a:r>
              <a:rPr lang="en-US" dirty="0"/>
              <a:t>5. </a:t>
            </a:r>
            <a:r>
              <a:rPr lang="en-US" b="1" dirty="0"/>
              <a:t>For both AUC=0.83 and AUC=0.87 accuracy=80% </a:t>
            </a:r>
          </a:p>
        </p:txBody>
      </p:sp>
      <p:pic>
        <p:nvPicPr>
          <p:cNvPr id="12" name="Picture 11" descr="A screenshot of a cell phone&#10;&#10;Description automatically generated">
            <a:extLst>
              <a:ext uri="{FF2B5EF4-FFF2-40B4-BE49-F238E27FC236}">
                <a16:creationId xmlns:a16="http://schemas.microsoft.com/office/drawing/2014/main" id="{5A27C9CE-E175-A142-B023-F12D6A824318}"/>
              </a:ext>
            </a:extLst>
          </p:cNvPr>
          <p:cNvPicPr>
            <a:picLocks noChangeAspect="1"/>
          </p:cNvPicPr>
          <p:nvPr/>
        </p:nvPicPr>
        <p:blipFill>
          <a:blip r:embed="rId3"/>
          <a:stretch>
            <a:fillRect/>
          </a:stretch>
        </p:blipFill>
        <p:spPr>
          <a:xfrm>
            <a:off x="6497781" y="387927"/>
            <a:ext cx="5448398" cy="3346873"/>
          </a:xfrm>
          <a:prstGeom prst="rect">
            <a:avLst/>
          </a:prstGeom>
        </p:spPr>
      </p:pic>
      <p:sp>
        <p:nvSpPr>
          <p:cNvPr id="13" name="TextBox 12">
            <a:extLst>
              <a:ext uri="{FF2B5EF4-FFF2-40B4-BE49-F238E27FC236}">
                <a16:creationId xmlns:a16="http://schemas.microsoft.com/office/drawing/2014/main" id="{5EFA9D8C-C623-8B48-A84D-688A6AD9D212}"/>
              </a:ext>
            </a:extLst>
          </p:cNvPr>
          <p:cNvSpPr txBox="1"/>
          <p:nvPr/>
        </p:nvSpPr>
        <p:spPr>
          <a:xfrm>
            <a:off x="8506697" y="2549239"/>
            <a:ext cx="3283528" cy="646331"/>
          </a:xfrm>
          <a:prstGeom prst="rect">
            <a:avLst/>
          </a:prstGeom>
          <a:noFill/>
        </p:spPr>
        <p:txBody>
          <a:bodyPr wrap="square" rtlCol="0">
            <a:spAutoFit/>
          </a:bodyPr>
          <a:lstStyle/>
          <a:p>
            <a:r>
              <a:rPr lang="en-US" dirty="0"/>
              <a:t>AUC = </a:t>
            </a:r>
            <a:r>
              <a:rPr lang="en-US" dirty="0">
                <a:solidFill>
                  <a:srgbClr val="FF0000"/>
                </a:solidFill>
              </a:rPr>
              <a:t>0.8667 </a:t>
            </a:r>
            <a:r>
              <a:rPr lang="en-US" dirty="0"/>
              <a:t>, </a:t>
            </a:r>
            <a:r>
              <a:rPr lang="en-US" dirty="0" err="1"/>
              <a:t>glm</a:t>
            </a:r>
            <a:r>
              <a:rPr lang="en-US" dirty="0"/>
              <a:t>() ordinary</a:t>
            </a:r>
            <a:br>
              <a:rPr lang="en-US" dirty="0"/>
            </a:br>
            <a:r>
              <a:rPr lang="en-US" dirty="0"/>
              <a:t>AUC = </a:t>
            </a:r>
            <a:r>
              <a:rPr lang="en-US" dirty="0">
                <a:solidFill>
                  <a:srgbClr val="0070C0"/>
                </a:solidFill>
              </a:rPr>
              <a:t>0.8333 </a:t>
            </a:r>
            <a:r>
              <a:rPr lang="en-US" dirty="0"/>
              <a:t>, train() with CV</a:t>
            </a:r>
          </a:p>
        </p:txBody>
      </p:sp>
      <p:sp>
        <p:nvSpPr>
          <p:cNvPr id="14" name="TextBox 13">
            <a:extLst>
              <a:ext uri="{FF2B5EF4-FFF2-40B4-BE49-F238E27FC236}">
                <a16:creationId xmlns:a16="http://schemas.microsoft.com/office/drawing/2014/main" id="{A8D0EB5E-07FD-F840-AE7B-C9CE4401B54B}"/>
              </a:ext>
            </a:extLst>
          </p:cNvPr>
          <p:cNvSpPr txBox="1"/>
          <p:nvPr/>
        </p:nvSpPr>
        <p:spPr>
          <a:xfrm>
            <a:off x="1149927" y="429486"/>
            <a:ext cx="5112328"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Conclusion on best models </a:t>
            </a:r>
          </a:p>
          <a:p>
            <a:r>
              <a:rPr lang="en-US" sz="2400" b="1" dirty="0">
                <a:latin typeface="Arial" panose="020B0604020202020204" pitchFamily="34" charset="0"/>
                <a:cs typeface="Arial" panose="020B0604020202020204" pitchFamily="34" charset="0"/>
              </a:rPr>
              <a:t>with Logistic Regression</a:t>
            </a:r>
          </a:p>
          <a:p>
            <a:r>
              <a:rPr lang="en-US" sz="2400" dirty="0">
                <a:latin typeface="Arial" panose="020B0604020202020204" pitchFamily="34" charset="0"/>
                <a:cs typeface="Arial" panose="020B0604020202020204" pitchFamily="34" charset="0"/>
              </a:rPr>
              <a:t>(features taken as numeric values)</a:t>
            </a:r>
          </a:p>
        </p:txBody>
      </p:sp>
    </p:spTree>
    <p:extLst>
      <p:ext uri="{BB962C8B-B14F-4D97-AF65-F5344CB8AC3E}">
        <p14:creationId xmlns:p14="http://schemas.microsoft.com/office/powerpoint/2010/main" val="195914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FBAA-9ACC-D44A-A3F3-053C6FA769AA}"/>
              </a:ext>
            </a:extLst>
          </p:cNvPr>
          <p:cNvSpPr>
            <a:spLocks noGrp="1"/>
          </p:cNvSpPr>
          <p:nvPr>
            <p:ph type="title"/>
          </p:nvPr>
        </p:nvSpPr>
        <p:spPr>
          <a:xfrm>
            <a:off x="1122218" y="207935"/>
            <a:ext cx="9601200" cy="617406"/>
          </a:xfrm>
        </p:spPr>
        <p:txBody>
          <a:bodyPr>
            <a:normAutofit/>
          </a:bodyPr>
          <a:lstStyle/>
          <a:p>
            <a:r>
              <a:rPr lang="en-US" sz="3200" b="1" dirty="0">
                <a:latin typeface="Arial" panose="020B0604020202020204" pitchFamily="34" charset="0"/>
                <a:cs typeface="Arial" panose="020B0604020202020204" pitchFamily="34" charset="0"/>
              </a:rPr>
              <a:t>#4 Multiple Correspondence Analysis </a:t>
            </a:r>
            <a:endParaRPr lang="en-US" dirty="0"/>
          </a:p>
        </p:txBody>
      </p:sp>
      <p:pic>
        <p:nvPicPr>
          <p:cNvPr id="20" name="Picture 19" descr="A close up of a map&#10;&#10;Description automatically generated">
            <a:extLst>
              <a:ext uri="{FF2B5EF4-FFF2-40B4-BE49-F238E27FC236}">
                <a16:creationId xmlns:a16="http://schemas.microsoft.com/office/drawing/2014/main" id="{C914B7D5-04F6-1F4E-9BD7-CEDDE92A492C}"/>
              </a:ext>
            </a:extLst>
          </p:cNvPr>
          <p:cNvPicPr>
            <a:picLocks noChangeAspect="1"/>
          </p:cNvPicPr>
          <p:nvPr/>
        </p:nvPicPr>
        <p:blipFill>
          <a:blip r:embed="rId2"/>
          <a:stretch>
            <a:fillRect/>
          </a:stretch>
        </p:blipFill>
        <p:spPr>
          <a:xfrm>
            <a:off x="497893" y="825341"/>
            <a:ext cx="10427816" cy="6086100"/>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EF17E886-2911-2240-98B1-03A677C21F4D}"/>
              </a:ext>
            </a:extLst>
          </p:cNvPr>
          <p:cNvPicPr>
            <a:picLocks noChangeAspect="1"/>
          </p:cNvPicPr>
          <p:nvPr/>
        </p:nvPicPr>
        <p:blipFill>
          <a:blip r:embed="rId3"/>
          <a:stretch>
            <a:fillRect/>
          </a:stretch>
        </p:blipFill>
        <p:spPr>
          <a:xfrm>
            <a:off x="7857220" y="825341"/>
            <a:ext cx="4275976" cy="1739735"/>
          </a:xfrm>
          <a:prstGeom prst="rect">
            <a:avLst/>
          </a:prstGeom>
        </p:spPr>
      </p:pic>
      <p:pic>
        <p:nvPicPr>
          <p:cNvPr id="4" name="Picture 3">
            <a:extLst>
              <a:ext uri="{FF2B5EF4-FFF2-40B4-BE49-F238E27FC236}">
                <a16:creationId xmlns:a16="http://schemas.microsoft.com/office/drawing/2014/main" id="{F2E37A5A-F0A5-FB44-BCFC-9EE149DF62DB}"/>
              </a:ext>
            </a:extLst>
          </p:cNvPr>
          <p:cNvPicPr>
            <a:picLocks noChangeAspect="1"/>
          </p:cNvPicPr>
          <p:nvPr/>
        </p:nvPicPr>
        <p:blipFill>
          <a:blip r:embed="rId4"/>
          <a:stretch>
            <a:fillRect/>
          </a:stretch>
        </p:blipFill>
        <p:spPr>
          <a:xfrm>
            <a:off x="735397" y="5538760"/>
            <a:ext cx="9271000" cy="1193800"/>
          </a:xfrm>
          <a:prstGeom prst="rect">
            <a:avLst/>
          </a:prstGeom>
        </p:spPr>
      </p:pic>
      <p:sp>
        <p:nvSpPr>
          <p:cNvPr id="5" name="TextBox 4">
            <a:extLst>
              <a:ext uri="{FF2B5EF4-FFF2-40B4-BE49-F238E27FC236}">
                <a16:creationId xmlns:a16="http://schemas.microsoft.com/office/drawing/2014/main" id="{A6972820-CAD7-2E45-BEF1-A55DE62AD3D5}"/>
              </a:ext>
            </a:extLst>
          </p:cNvPr>
          <p:cNvSpPr txBox="1"/>
          <p:nvPr/>
        </p:nvSpPr>
        <p:spPr>
          <a:xfrm>
            <a:off x="10723418" y="5567856"/>
            <a:ext cx="1710047" cy="1200329"/>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…from Simulated Annealing Method…</a:t>
            </a:r>
          </a:p>
        </p:txBody>
      </p:sp>
      <p:cxnSp>
        <p:nvCxnSpPr>
          <p:cNvPr id="7" name="Straight Arrow Connector 6">
            <a:extLst>
              <a:ext uri="{FF2B5EF4-FFF2-40B4-BE49-F238E27FC236}">
                <a16:creationId xmlns:a16="http://schemas.microsoft.com/office/drawing/2014/main" id="{DBC3E053-AFB5-4A4A-B656-13C6728AD088}"/>
              </a:ext>
            </a:extLst>
          </p:cNvPr>
          <p:cNvCxnSpPr>
            <a:cxnSpLocks/>
          </p:cNvCxnSpPr>
          <p:nvPr/>
        </p:nvCxnSpPr>
        <p:spPr>
          <a:xfrm flipH="1">
            <a:off x="10006397" y="5977284"/>
            <a:ext cx="717021" cy="31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12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9" name="Rectangle 18">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F4D271-9877-6147-9AB6-5D574981B1BE}"/>
              </a:ext>
            </a:extLst>
          </p:cNvPr>
          <p:cNvSpPr txBox="1"/>
          <p:nvPr/>
        </p:nvSpPr>
        <p:spPr>
          <a:xfrm>
            <a:off x="1446121" y="4465514"/>
            <a:ext cx="374356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Logistic Regression with MCA (dim1),  AUC =0.8854</a:t>
            </a:r>
          </a:p>
        </p:txBody>
      </p:sp>
      <p:sp>
        <p:nvSpPr>
          <p:cNvPr id="7" name="TextBox 6">
            <a:extLst>
              <a:ext uri="{FF2B5EF4-FFF2-40B4-BE49-F238E27FC236}">
                <a16:creationId xmlns:a16="http://schemas.microsoft.com/office/drawing/2014/main" id="{7CC00173-DE98-2246-8593-C52EF08EFED1}"/>
              </a:ext>
            </a:extLst>
          </p:cNvPr>
          <p:cNvSpPr txBox="1"/>
          <p:nvPr/>
        </p:nvSpPr>
        <p:spPr>
          <a:xfrm>
            <a:off x="4074689" y="534480"/>
            <a:ext cx="7783482"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Logistic Regression models with MCA Eigenvalues:</a:t>
            </a:r>
          </a:p>
        </p:txBody>
      </p:sp>
      <p:sp>
        <p:nvSpPr>
          <p:cNvPr id="8" name="TextBox 7">
            <a:extLst>
              <a:ext uri="{FF2B5EF4-FFF2-40B4-BE49-F238E27FC236}">
                <a16:creationId xmlns:a16="http://schemas.microsoft.com/office/drawing/2014/main" id="{97016658-4CFB-0F4E-A170-CFD0A3BF6A9D}"/>
              </a:ext>
            </a:extLst>
          </p:cNvPr>
          <p:cNvSpPr txBox="1"/>
          <p:nvPr/>
        </p:nvSpPr>
        <p:spPr>
          <a:xfrm>
            <a:off x="8190487" y="2625547"/>
            <a:ext cx="2706329" cy="646331"/>
          </a:xfrm>
          <a:prstGeom prst="rect">
            <a:avLst/>
          </a:prstGeom>
          <a:noFill/>
        </p:spPr>
        <p:txBody>
          <a:bodyPr wrap="square" rtlCol="0">
            <a:spAutoFit/>
          </a:bodyPr>
          <a:lstStyle/>
          <a:p>
            <a:r>
              <a:rPr lang="en-US" dirty="0"/>
              <a:t>Accuracy = 90%</a:t>
            </a:r>
            <a:br>
              <a:rPr lang="en-US" dirty="0"/>
            </a:br>
            <a:r>
              <a:rPr lang="en-US" dirty="0"/>
              <a:t>(logits </a:t>
            </a:r>
            <a:r>
              <a:rPr lang="en-US" dirty="0" err="1"/>
              <a:t>thresholded</a:t>
            </a:r>
            <a:r>
              <a:rPr lang="en-US" dirty="0"/>
              <a:t> by 0.5)</a:t>
            </a:r>
          </a:p>
        </p:txBody>
      </p:sp>
      <p:grpSp>
        <p:nvGrpSpPr>
          <p:cNvPr id="22" name="Group 21">
            <a:extLst>
              <a:ext uri="{FF2B5EF4-FFF2-40B4-BE49-F238E27FC236}">
                <a16:creationId xmlns:a16="http://schemas.microsoft.com/office/drawing/2014/main" id="{8DF6422F-D27F-DC4F-B8B2-E9DC141B419F}"/>
              </a:ext>
            </a:extLst>
          </p:cNvPr>
          <p:cNvGrpSpPr/>
          <p:nvPr/>
        </p:nvGrpSpPr>
        <p:grpSpPr>
          <a:xfrm>
            <a:off x="1031248" y="1814555"/>
            <a:ext cx="9827042" cy="2865413"/>
            <a:chOff x="1031248" y="1066414"/>
            <a:chExt cx="9827042" cy="2865413"/>
          </a:xfrm>
        </p:grpSpPr>
        <p:pic>
          <p:nvPicPr>
            <p:cNvPr id="6" name="Picture 5" descr="A screenshot of a cell phone&#10;&#10;Description automatically generated">
              <a:extLst>
                <a:ext uri="{FF2B5EF4-FFF2-40B4-BE49-F238E27FC236}">
                  <a16:creationId xmlns:a16="http://schemas.microsoft.com/office/drawing/2014/main" id="{09A6B193-70AE-124B-9613-37E12F1EBA43}"/>
                </a:ext>
              </a:extLst>
            </p:cNvPr>
            <p:cNvPicPr>
              <a:picLocks noChangeAspect="1"/>
            </p:cNvPicPr>
            <p:nvPr/>
          </p:nvPicPr>
          <p:blipFill>
            <a:blip r:embed="rId2"/>
            <a:stretch>
              <a:fillRect/>
            </a:stretch>
          </p:blipFill>
          <p:spPr>
            <a:xfrm>
              <a:off x="1031248" y="1088017"/>
              <a:ext cx="4405291" cy="2687227"/>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F5583A25-365F-1343-B289-19A628F5490C}"/>
                </a:ext>
              </a:extLst>
            </p:cNvPr>
            <p:cNvPicPr>
              <a:picLocks noChangeAspect="1"/>
            </p:cNvPicPr>
            <p:nvPr/>
          </p:nvPicPr>
          <p:blipFill>
            <a:blip r:embed="rId3"/>
            <a:stretch>
              <a:fillRect/>
            </a:stretch>
          </p:blipFill>
          <p:spPr>
            <a:xfrm>
              <a:off x="6255217" y="1066414"/>
              <a:ext cx="4603073" cy="2865413"/>
            </a:xfrm>
            <a:prstGeom prst="rect">
              <a:avLst/>
            </a:prstGeom>
          </p:spPr>
        </p:pic>
      </p:grpSp>
      <p:pic>
        <p:nvPicPr>
          <p:cNvPr id="12" name="Picture 11">
            <a:extLst>
              <a:ext uri="{FF2B5EF4-FFF2-40B4-BE49-F238E27FC236}">
                <a16:creationId xmlns:a16="http://schemas.microsoft.com/office/drawing/2014/main" id="{07DC048D-859E-EA43-9660-838FF45D8AE7}"/>
              </a:ext>
            </a:extLst>
          </p:cNvPr>
          <p:cNvPicPr>
            <a:picLocks noChangeAspect="1"/>
          </p:cNvPicPr>
          <p:nvPr/>
        </p:nvPicPr>
        <p:blipFill>
          <a:blip r:embed="rId4"/>
          <a:stretch>
            <a:fillRect/>
          </a:stretch>
        </p:blipFill>
        <p:spPr>
          <a:xfrm>
            <a:off x="6128031" y="4671103"/>
            <a:ext cx="5048756" cy="646331"/>
          </a:xfrm>
          <a:prstGeom prst="rect">
            <a:avLst/>
          </a:prstGeom>
        </p:spPr>
      </p:pic>
    </p:spTree>
    <p:extLst>
      <p:ext uri="{BB962C8B-B14F-4D97-AF65-F5344CB8AC3E}">
        <p14:creationId xmlns:p14="http://schemas.microsoft.com/office/powerpoint/2010/main" val="190256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ell phone&#10;&#10;Description automatically generated">
            <a:extLst>
              <a:ext uri="{FF2B5EF4-FFF2-40B4-BE49-F238E27FC236}">
                <a16:creationId xmlns:a16="http://schemas.microsoft.com/office/drawing/2014/main" id="{F7623125-FB51-FD46-8B4A-283D05A9593B}"/>
              </a:ext>
            </a:extLst>
          </p:cNvPr>
          <p:cNvPicPr>
            <a:picLocks noChangeAspect="1"/>
          </p:cNvPicPr>
          <p:nvPr/>
        </p:nvPicPr>
        <p:blipFill>
          <a:blip r:embed="rId2"/>
          <a:stretch>
            <a:fillRect/>
          </a:stretch>
        </p:blipFill>
        <p:spPr>
          <a:xfrm>
            <a:off x="878897" y="1834731"/>
            <a:ext cx="4733762" cy="287771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939FA11-76E8-724B-9DF5-7A013554A61F}"/>
              </a:ext>
            </a:extLst>
          </p:cNvPr>
          <p:cNvPicPr>
            <a:picLocks noChangeAspect="1"/>
          </p:cNvPicPr>
          <p:nvPr/>
        </p:nvPicPr>
        <p:blipFill>
          <a:blip r:embed="rId3"/>
          <a:stretch>
            <a:fillRect/>
          </a:stretch>
        </p:blipFill>
        <p:spPr>
          <a:xfrm>
            <a:off x="7191775" y="1814444"/>
            <a:ext cx="4744164" cy="2877719"/>
          </a:xfrm>
          <a:prstGeom prst="rect">
            <a:avLst/>
          </a:prstGeom>
        </p:spPr>
      </p:pic>
      <p:sp>
        <p:nvSpPr>
          <p:cNvPr id="7" name="TextBox 6">
            <a:extLst>
              <a:ext uri="{FF2B5EF4-FFF2-40B4-BE49-F238E27FC236}">
                <a16:creationId xmlns:a16="http://schemas.microsoft.com/office/drawing/2014/main" id="{6B9E166B-E1D1-904A-8F3B-A492D4A1B6D4}"/>
              </a:ext>
            </a:extLst>
          </p:cNvPr>
          <p:cNvSpPr txBox="1"/>
          <p:nvPr/>
        </p:nvSpPr>
        <p:spPr>
          <a:xfrm>
            <a:off x="920462" y="335148"/>
            <a:ext cx="10711543" cy="107721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Converting model’s predicting probabilities into log odds </a:t>
            </a:r>
          </a:p>
          <a:p>
            <a:r>
              <a:rPr lang="en-US" sz="2000" b="1" dirty="0">
                <a:latin typeface="Arial" panose="020B0604020202020204" pitchFamily="34" charset="0"/>
                <a:cs typeface="Arial" panose="020B0604020202020204" pitchFamily="34" charset="0"/>
              </a:rPr>
              <a:t>Checking if log odds and independent variables (MCA coordinates for its dimensions) are linearly correlated:</a:t>
            </a:r>
          </a:p>
        </p:txBody>
      </p:sp>
      <p:sp>
        <p:nvSpPr>
          <p:cNvPr id="8" name="TextBox 7">
            <a:extLst>
              <a:ext uri="{FF2B5EF4-FFF2-40B4-BE49-F238E27FC236}">
                <a16:creationId xmlns:a16="http://schemas.microsoft.com/office/drawing/2014/main" id="{5B2873B6-4905-DF4B-976D-51A26B7B0DF7}"/>
              </a:ext>
            </a:extLst>
          </p:cNvPr>
          <p:cNvSpPr txBox="1"/>
          <p:nvPr/>
        </p:nvSpPr>
        <p:spPr>
          <a:xfrm>
            <a:off x="920462" y="4927240"/>
            <a:ext cx="5059424" cy="1323439"/>
          </a:xfrm>
          <a:prstGeom prst="rect">
            <a:avLst/>
          </a:prstGeom>
          <a:noFill/>
        </p:spPr>
        <p:txBody>
          <a:bodyPr wrap="square" rtlCol="0">
            <a:spAutoFit/>
          </a:bodyPr>
          <a:lstStyle/>
          <a:p>
            <a:r>
              <a:rPr lang="en-US" sz="2000" b="1" dirty="0"/>
              <a:t>For the model with where only dim1 used</a:t>
            </a:r>
            <a:r>
              <a:rPr lang="en-US" sz="2000" dirty="0"/>
              <a:t>:</a:t>
            </a:r>
          </a:p>
          <a:p>
            <a:r>
              <a:rPr lang="en-US" sz="2000" dirty="0"/>
              <a:t>We observe here perfect negative correlation between log odds and MCA scores of dim1. </a:t>
            </a:r>
          </a:p>
          <a:p>
            <a:r>
              <a:rPr lang="en-US" sz="2000" dirty="0"/>
              <a:t>They are linearly correlated.</a:t>
            </a:r>
          </a:p>
        </p:txBody>
      </p:sp>
      <p:sp>
        <p:nvSpPr>
          <p:cNvPr id="9" name="TextBox 8">
            <a:extLst>
              <a:ext uri="{FF2B5EF4-FFF2-40B4-BE49-F238E27FC236}">
                <a16:creationId xmlns:a16="http://schemas.microsoft.com/office/drawing/2014/main" id="{A72DF68B-9B7D-0147-B0B2-BA55FCAF3213}"/>
              </a:ext>
            </a:extLst>
          </p:cNvPr>
          <p:cNvSpPr txBox="1"/>
          <p:nvPr/>
        </p:nvSpPr>
        <p:spPr>
          <a:xfrm>
            <a:off x="7168025" y="4927240"/>
            <a:ext cx="4733762" cy="1323439"/>
          </a:xfrm>
          <a:prstGeom prst="rect">
            <a:avLst/>
          </a:prstGeom>
          <a:noFill/>
        </p:spPr>
        <p:txBody>
          <a:bodyPr wrap="square" rtlCol="0">
            <a:spAutoFit/>
          </a:bodyPr>
          <a:lstStyle/>
          <a:p>
            <a:r>
              <a:rPr lang="en-US" sz="2000" b="1" dirty="0"/>
              <a:t>For the model where dim1 and dim2 used</a:t>
            </a:r>
            <a:r>
              <a:rPr lang="en-US" sz="2000" dirty="0"/>
              <a:t>:</a:t>
            </a:r>
          </a:p>
          <a:p>
            <a:r>
              <a:rPr lang="en-US" sz="2000" dirty="0"/>
              <a:t>Still distinct but weaker correlation between dim1 and a model’s log odds.  That is normal. </a:t>
            </a:r>
          </a:p>
        </p:txBody>
      </p:sp>
    </p:spTree>
    <p:extLst>
      <p:ext uri="{BB962C8B-B14F-4D97-AF65-F5344CB8AC3E}">
        <p14:creationId xmlns:p14="http://schemas.microsoft.com/office/powerpoint/2010/main" val="409014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4ED089-A19B-D74A-AC39-EE5FEFBEC45F}"/>
              </a:ext>
            </a:extLst>
          </p:cNvPr>
          <p:cNvSpPr/>
          <p:nvPr/>
        </p:nvSpPr>
        <p:spPr>
          <a:xfrm>
            <a:off x="1061046" y="930345"/>
            <a:ext cx="10483254" cy="707886"/>
          </a:xfrm>
          <a:prstGeom prst="rect">
            <a:avLst/>
          </a:prstGeom>
        </p:spPr>
        <p:txBody>
          <a:bodyPr wrap="square">
            <a:spAutoFit/>
          </a:bodyPr>
          <a:lstStyle/>
          <a:p>
            <a:pPr>
              <a:tabLst>
                <a:tab pos="2971800" algn="ctr"/>
                <a:tab pos="5943600" algn="r"/>
              </a:tabLst>
            </a:pPr>
            <a:r>
              <a:rPr lang="en-US" sz="2000" dirty="0"/>
              <a:t>In 1990, about 1/15 newborns in the world was delivered via cesarean section.</a:t>
            </a:r>
          </a:p>
          <a:p>
            <a:pPr>
              <a:tabLst>
                <a:tab pos="2971800" algn="ctr"/>
                <a:tab pos="5943600" algn="r"/>
              </a:tabLst>
            </a:pPr>
            <a:r>
              <a:rPr lang="en-US" sz="2000" dirty="0"/>
              <a:t>In 2014, this number went up to 1/5 newborns.</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DA69BB8E-3DC5-B641-A101-7A5F442A9EC3}"/>
              </a:ext>
            </a:extLst>
          </p:cNvPr>
          <p:cNvSpPr>
            <a:spLocks noGrp="1"/>
          </p:cNvSpPr>
          <p:nvPr>
            <p:ph type="title"/>
          </p:nvPr>
        </p:nvSpPr>
        <p:spPr>
          <a:xfrm>
            <a:off x="1061046" y="313777"/>
            <a:ext cx="9601200" cy="819835"/>
          </a:xfrm>
        </p:spPr>
        <p:txBody>
          <a:bodyPr>
            <a:normAutofit/>
          </a:bodyPr>
          <a:lstStyle/>
          <a:p>
            <a:r>
              <a:rPr lang="en-US" sz="4000" dirty="0"/>
              <a:t>1. C-sections on the rise everywhere</a:t>
            </a:r>
          </a:p>
        </p:txBody>
      </p:sp>
      <p:pic>
        <p:nvPicPr>
          <p:cNvPr id="8" name="Picture 7" descr="A screenshot of a map&#10;&#10;Description automatically generated">
            <a:extLst>
              <a:ext uri="{FF2B5EF4-FFF2-40B4-BE49-F238E27FC236}">
                <a16:creationId xmlns:a16="http://schemas.microsoft.com/office/drawing/2014/main" id="{A6F68FFB-333A-AD43-BB4D-581069BDA217}"/>
              </a:ext>
            </a:extLst>
          </p:cNvPr>
          <p:cNvPicPr>
            <a:picLocks noChangeAspect="1"/>
          </p:cNvPicPr>
          <p:nvPr/>
        </p:nvPicPr>
        <p:blipFill rotWithShape="1">
          <a:blip r:embed="rId2"/>
          <a:srcRect b="15945"/>
          <a:stretch/>
        </p:blipFill>
        <p:spPr>
          <a:xfrm>
            <a:off x="1237470" y="2511328"/>
            <a:ext cx="8948731" cy="4323536"/>
          </a:xfrm>
          <a:prstGeom prst="rect">
            <a:avLst/>
          </a:prstGeom>
        </p:spPr>
      </p:pic>
      <p:sp>
        <p:nvSpPr>
          <p:cNvPr id="6" name="TextBox 5">
            <a:extLst>
              <a:ext uri="{FF2B5EF4-FFF2-40B4-BE49-F238E27FC236}">
                <a16:creationId xmlns:a16="http://schemas.microsoft.com/office/drawing/2014/main" id="{19D004E7-5121-2846-A713-64C6130DCAA1}"/>
              </a:ext>
            </a:extLst>
          </p:cNvPr>
          <p:cNvSpPr txBox="1"/>
          <p:nvPr/>
        </p:nvSpPr>
        <p:spPr>
          <a:xfrm>
            <a:off x="1237470" y="1809124"/>
            <a:ext cx="8180403" cy="782060"/>
          </a:xfrm>
          <a:prstGeom prst="rect">
            <a:avLst/>
          </a:prstGeom>
          <a:noFill/>
        </p:spPr>
        <p:txBody>
          <a:bodyPr wrap="square" rtlCol="0">
            <a:noAutofit/>
          </a:bodyPr>
          <a:lstStyle/>
          <a:p>
            <a:r>
              <a:rPr lang="en-US" sz="2400" b="1" dirty="0"/>
              <a:t>a. Trends in caesarian deliveries in UN regions, 1990-2014</a:t>
            </a:r>
            <a:br>
              <a:rPr lang="en-US" dirty="0"/>
            </a:br>
            <a:r>
              <a:rPr lang="en-US" i="1" dirty="0"/>
              <a:t>Source:</a:t>
            </a:r>
            <a:r>
              <a:rPr lang="en-US" dirty="0"/>
              <a:t> Center of Excellence in Maternal and Child Health, Harvard</a:t>
            </a:r>
          </a:p>
        </p:txBody>
      </p:sp>
      <p:sp>
        <p:nvSpPr>
          <p:cNvPr id="9" name="TextBox 8">
            <a:extLst>
              <a:ext uri="{FF2B5EF4-FFF2-40B4-BE49-F238E27FC236}">
                <a16:creationId xmlns:a16="http://schemas.microsoft.com/office/drawing/2014/main" id="{C98C94C1-73D5-C648-B786-29D0653B1472}"/>
              </a:ext>
            </a:extLst>
          </p:cNvPr>
          <p:cNvSpPr txBox="1"/>
          <p:nvPr/>
        </p:nvSpPr>
        <p:spPr>
          <a:xfrm>
            <a:off x="9824275" y="4614681"/>
            <a:ext cx="2010398" cy="461665"/>
          </a:xfrm>
          <a:prstGeom prst="rect">
            <a:avLst/>
          </a:prstGeom>
          <a:noFill/>
        </p:spPr>
        <p:txBody>
          <a:bodyPr wrap="square" rtlCol="0">
            <a:spAutoFit/>
          </a:bodyPr>
          <a:lstStyle/>
          <a:p>
            <a:r>
              <a:rPr lang="en-US" sz="2400" b="1" dirty="0">
                <a:solidFill>
                  <a:srgbClr val="002060"/>
                </a:solidFill>
              </a:rPr>
              <a:t>World</a:t>
            </a:r>
          </a:p>
        </p:txBody>
      </p:sp>
      <p:cxnSp>
        <p:nvCxnSpPr>
          <p:cNvPr id="13" name="Straight Arrow Connector 12">
            <a:extLst>
              <a:ext uri="{FF2B5EF4-FFF2-40B4-BE49-F238E27FC236}">
                <a16:creationId xmlns:a16="http://schemas.microsoft.com/office/drawing/2014/main" id="{3A0A7BBB-9BB6-6344-B78F-C371525378ED}"/>
              </a:ext>
            </a:extLst>
          </p:cNvPr>
          <p:cNvCxnSpPr>
            <a:cxnSpLocks/>
          </p:cNvCxnSpPr>
          <p:nvPr/>
        </p:nvCxnSpPr>
        <p:spPr>
          <a:xfrm flipH="1">
            <a:off x="9417873" y="4845514"/>
            <a:ext cx="40640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29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Arrow 23">
            <a:extLst>
              <a:ext uri="{FF2B5EF4-FFF2-40B4-BE49-F238E27FC236}">
                <a16:creationId xmlns:a16="http://schemas.microsoft.com/office/drawing/2014/main" id="{CB3058FA-1BEB-CA46-9B21-2C6565A28EF7}"/>
              </a:ext>
            </a:extLst>
          </p:cNvPr>
          <p:cNvSpPr/>
          <p:nvPr/>
        </p:nvSpPr>
        <p:spPr>
          <a:xfrm flipV="1">
            <a:off x="638629" y="3824515"/>
            <a:ext cx="11241315" cy="188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5D8C4B80-35E1-6741-A8DB-A443C1D22184}"/>
              </a:ext>
            </a:extLst>
          </p:cNvPr>
          <p:cNvSpPr/>
          <p:nvPr/>
        </p:nvSpPr>
        <p:spPr>
          <a:xfrm>
            <a:off x="2496457" y="1654629"/>
            <a:ext cx="9231086" cy="188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92623-3428-2F40-966A-23DEF7C1D1DA}"/>
              </a:ext>
            </a:extLst>
          </p:cNvPr>
          <p:cNvSpPr>
            <a:spLocks noGrp="1"/>
          </p:cNvSpPr>
          <p:nvPr>
            <p:ph type="title"/>
          </p:nvPr>
        </p:nvSpPr>
        <p:spPr>
          <a:xfrm>
            <a:off x="813458" y="258289"/>
            <a:ext cx="9601200" cy="679862"/>
          </a:xfrm>
        </p:spPr>
        <p:txBody>
          <a:bodyPr>
            <a:normAutofit fontScale="90000"/>
          </a:bodyPr>
          <a:lstStyle/>
          <a:p>
            <a:r>
              <a:rPr lang="en-US" b="1" dirty="0"/>
              <a:t>#5    K-means – unsupervised classification</a:t>
            </a:r>
          </a:p>
        </p:txBody>
      </p:sp>
      <p:pic>
        <p:nvPicPr>
          <p:cNvPr id="5" name="Picture 4" descr="A close up of a piece of paper&#10;&#10;Description automatically generated">
            <a:extLst>
              <a:ext uri="{FF2B5EF4-FFF2-40B4-BE49-F238E27FC236}">
                <a16:creationId xmlns:a16="http://schemas.microsoft.com/office/drawing/2014/main" id="{E74931AD-D9C3-5845-8273-83B9D6678AEB}"/>
              </a:ext>
            </a:extLst>
          </p:cNvPr>
          <p:cNvPicPr>
            <a:picLocks noChangeAspect="1"/>
          </p:cNvPicPr>
          <p:nvPr/>
        </p:nvPicPr>
        <p:blipFill>
          <a:blip r:embed="rId2"/>
          <a:stretch>
            <a:fillRect/>
          </a:stretch>
        </p:blipFill>
        <p:spPr>
          <a:xfrm>
            <a:off x="1106239" y="955891"/>
            <a:ext cx="2980236" cy="17651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F2B6804-67B9-3849-BD3F-F56059FC9ADF}"/>
              </a:ext>
            </a:extLst>
          </p:cNvPr>
          <p:cNvPicPr>
            <a:picLocks noChangeAspect="1"/>
          </p:cNvPicPr>
          <p:nvPr/>
        </p:nvPicPr>
        <p:blipFill>
          <a:blip r:embed="rId3"/>
          <a:stretch>
            <a:fillRect/>
          </a:stretch>
        </p:blipFill>
        <p:spPr>
          <a:xfrm>
            <a:off x="4651971" y="955890"/>
            <a:ext cx="2897458" cy="176511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B9F779B-2767-8C46-990A-041A3BA6E802}"/>
              </a:ext>
            </a:extLst>
          </p:cNvPr>
          <p:cNvPicPr>
            <a:picLocks noChangeAspect="1"/>
          </p:cNvPicPr>
          <p:nvPr/>
        </p:nvPicPr>
        <p:blipFill>
          <a:blip r:embed="rId4"/>
          <a:stretch>
            <a:fillRect/>
          </a:stretch>
        </p:blipFill>
        <p:spPr>
          <a:xfrm>
            <a:off x="8147255" y="945390"/>
            <a:ext cx="2897458" cy="1780164"/>
          </a:xfrm>
          <a:prstGeom prst="rect">
            <a:avLst/>
          </a:prstGeom>
        </p:spPr>
      </p:pic>
      <p:pic>
        <p:nvPicPr>
          <p:cNvPr id="11" name="Picture 10" descr="A close up of a map&#10;&#10;Description automatically generated">
            <a:extLst>
              <a:ext uri="{FF2B5EF4-FFF2-40B4-BE49-F238E27FC236}">
                <a16:creationId xmlns:a16="http://schemas.microsoft.com/office/drawing/2014/main" id="{1AD05DF0-3BDB-9244-BF39-35D813F0E1FB}"/>
              </a:ext>
            </a:extLst>
          </p:cNvPr>
          <p:cNvPicPr>
            <a:picLocks noChangeAspect="1"/>
          </p:cNvPicPr>
          <p:nvPr/>
        </p:nvPicPr>
        <p:blipFill>
          <a:blip r:embed="rId5"/>
          <a:stretch>
            <a:fillRect/>
          </a:stretch>
        </p:blipFill>
        <p:spPr>
          <a:xfrm>
            <a:off x="1171913" y="3052850"/>
            <a:ext cx="2899006" cy="1780164"/>
          </a:xfrm>
          <a:prstGeom prst="rect">
            <a:avLst/>
          </a:prstGeom>
        </p:spPr>
      </p:pic>
      <p:pic>
        <p:nvPicPr>
          <p:cNvPr id="13" name="Picture 12" descr="A close up of a map&#10;&#10;Description automatically generated">
            <a:extLst>
              <a:ext uri="{FF2B5EF4-FFF2-40B4-BE49-F238E27FC236}">
                <a16:creationId xmlns:a16="http://schemas.microsoft.com/office/drawing/2014/main" id="{CC28002A-5B23-F24F-945D-3F73351FC2CE}"/>
              </a:ext>
            </a:extLst>
          </p:cNvPr>
          <p:cNvPicPr>
            <a:picLocks noChangeAspect="1"/>
          </p:cNvPicPr>
          <p:nvPr/>
        </p:nvPicPr>
        <p:blipFill>
          <a:blip r:embed="rId6"/>
          <a:stretch>
            <a:fillRect/>
          </a:stretch>
        </p:blipFill>
        <p:spPr>
          <a:xfrm>
            <a:off x="4711352" y="3025730"/>
            <a:ext cx="2897458" cy="1783695"/>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3D5693B7-8BA5-134C-9EF7-BE645797C25A}"/>
              </a:ext>
            </a:extLst>
          </p:cNvPr>
          <p:cNvPicPr>
            <a:picLocks noChangeAspect="1"/>
          </p:cNvPicPr>
          <p:nvPr/>
        </p:nvPicPr>
        <p:blipFill>
          <a:blip r:embed="rId7"/>
          <a:stretch>
            <a:fillRect/>
          </a:stretch>
        </p:blipFill>
        <p:spPr>
          <a:xfrm>
            <a:off x="8240873" y="3025730"/>
            <a:ext cx="2927953" cy="1783695"/>
          </a:xfrm>
          <a:prstGeom prst="rect">
            <a:avLst/>
          </a:prstGeom>
        </p:spPr>
      </p:pic>
      <p:pic>
        <p:nvPicPr>
          <p:cNvPr id="18" name="Picture 17" descr="A close up of a map&#10;&#10;Description automatically generated">
            <a:extLst>
              <a:ext uri="{FF2B5EF4-FFF2-40B4-BE49-F238E27FC236}">
                <a16:creationId xmlns:a16="http://schemas.microsoft.com/office/drawing/2014/main" id="{8F1AE809-6530-6A42-8463-8F29B20F3B6A}"/>
              </a:ext>
            </a:extLst>
          </p:cNvPr>
          <p:cNvPicPr>
            <a:picLocks noChangeAspect="1"/>
          </p:cNvPicPr>
          <p:nvPr/>
        </p:nvPicPr>
        <p:blipFill>
          <a:blip r:embed="rId8"/>
          <a:stretch>
            <a:fillRect/>
          </a:stretch>
        </p:blipFill>
        <p:spPr>
          <a:xfrm>
            <a:off x="4738535" y="5060381"/>
            <a:ext cx="2906302" cy="1783696"/>
          </a:xfrm>
          <a:prstGeom prst="rect">
            <a:avLst/>
          </a:prstGeom>
        </p:spPr>
      </p:pic>
      <p:sp>
        <p:nvSpPr>
          <p:cNvPr id="25" name="Right Arrow 24">
            <a:extLst>
              <a:ext uri="{FF2B5EF4-FFF2-40B4-BE49-F238E27FC236}">
                <a16:creationId xmlns:a16="http://schemas.microsoft.com/office/drawing/2014/main" id="{8B0FF8BC-75AB-EE43-82A4-983BD50944D6}"/>
              </a:ext>
            </a:extLst>
          </p:cNvPr>
          <p:cNvSpPr/>
          <p:nvPr/>
        </p:nvSpPr>
        <p:spPr>
          <a:xfrm>
            <a:off x="1872484" y="5743292"/>
            <a:ext cx="2779487" cy="16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18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6BC2C2-023A-234F-B2B7-AC0CB2D98B25}"/>
              </a:ext>
            </a:extLst>
          </p:cNvPr>
          <p:cNvSpPr txBox="1"/>
          <p:nvPr/>
        </p:nvSpPr>
        <p:spPr>
          <a:xfrm>
            <a:off x="1151906" y="213755"/>
            <a:ext cx="7179294" cy="461665"/>
          </a:xfrm>
          <a:prstGeom prst="rect">
            <a:avLst/>
          </a:prstGeom>
          <a:noFill/>
        </p:spPr>
        <p:txBody>
          <a:bodyPr wrap="square" rtlCol="0">
            <a:spAutoFit/>
          </a:bodyPr>
          <a:lstStyle/>
          <a:p>
            <a:r>
              <a:rPr lang="en-US" sz="2400" b="1" dirty="0"/>
              <a:t>Evaluating k-means accuracies for numeric data </a:t>
            </a:r>
          </a:p>
        </p:txBody>
      </p:sp>
      <p:grpSp>
        <p:nvGrpSpPr>
          <p:cNvPr id="16" name="Group 15">
            <a:extLst>
              <a:ext uri="{FF2B5EF4-FFF2-40B4-BE49-F238E27FC236}">
                <a16:creationId xmlns:a16="http://schemas.microsoft.com/office/drawing/2014/main" id="{D005150C-5A65-BC44-80D0-D31EE1419E9A}"/>
              </a:ext>
            </a:extLst>
          </p:cNvPr>
          <p:cNvGrpSpPr/>
          <p:nvPr/>
        </p:nvGrpSpPr>
        <p:grpSpPr>
          <a:xfrm>
            <a:off x="1151906" y="694690"/>
            <a:ext cx="8988541" cy="5160920"/>
            <a:chOff x="1151906" y="694690"/>
            <a:chExt cx="10117282" cy="6168902"/>
          </a:xfrm>
        </p:grpSpPr>
        <p:pic>
          <p:nvPicPr>
            <p:cNvPr id="5" name="Picture 4" descr="A screenshot of a cell phone&#10;&#10;Description automatically generated">
              <a:extLst>
                <a:ext uri="{FF2B5EF4-FFF2-40B4-BE49-F238E27FC236}">
                  <a16:creationId xmlns:a16="http://schemas.microsoft.com/office/drawing/2014/main" id="{CB53D924-158B-EE49-978C-46F74A322774}"/>
                </a:ext>
              </a:extLst>
            </p:cNvPr>
            <p:cNvPicPr>
              <a:picLocks noChangeAspect="1"/>
            </p:cNvPicPr>
            <p:nvPr/>
          </p:nvPicPr>
          <p:blipFill>
            <a:blip r:embed="rId2"/>
            <a:stretch>
              <a:fillRect/>
            </a:stretch>
          </p:blipFill>
          <p:spPr>
            <a:xfrm>
              <a:off x="1151906" y="694690"/>
              <a:ext cx="10117282" cy="6045133"/>
            </a:xfrm>
            <a:prstGeom prst="rect">
              <a:avLst/>
            </a:prstGeom>
          </p:spPr>
        </p:pic>
        <p:grpSp>
          <p:nvGrpSpPr>
            <p:cNvPr id="15" name="Group 14">
              <a:extLst>
                <a:ext uri="{FF2B5EF4-FFF2-40B4-BE49-F238E27FC236}">
                  <a16:creationId xmlns:a16="http://schemas.microsoft.com/office/drawing/2014/main" id="{19F6BF85-6A83-3F4B-B515-35140FED8FE5}"/>
                </a:ext>
              </a:extLst>
            </p:cNvPr>
            <p:cNvGrpSpPr/>
            <p:nvPr/>
          </p:nvGrpSpPr>
          <p:grpSpPr>
            <a:xfrm>
              <a:off x="1192741" y="1635672"/>
              <a:ext cx="7012440" cy="5227920"/>
              <a:chOff x="1192741" y="1635672"/>
              <a:chExt cx="7012440" cy="522792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9" name="Ink 8">
                    <a:extLst>
                      <a:ext uri="{FF2B5EF4-FFF2-40B4-BE49-F238E27FC236}">
                        <a16:creationId xmlns:a16="http://schemas.microsoft.com/office/drawing/2014/main" id="{D1978531-D3F4-0840-BE07-F4F0ED7E2FD0}"/>
                      </a:ext>
                    </a:extLst>
                  </p14:cNvPr>
                  <p14:cNvContentPartPr/>
                  <p14:nvPr/>
                </p14:nvContentPartPr>
                <p14:xfrm>
                  <a:off x="1292821" y="1635672"/>
                  <a:ext cx="6912360" cy="97560"/>
                </p14:xfrm>
              </p:contentPart>
            </mc:Choice>
            <mc:Fallback>
              <p:pic>
                <p:nvPicPr>
                  <p:cNvPr id="9" name="Ink 8">
                    <a:extLst>
                      <a:ext uri="{FF2B5EF4-FFF2-40B4-BE49-F238E27FC236}">
                        <a16:creationId xmlns:a16="http://schemas.microsoft.com/office/drawing/2014/main" id="{D1978531-D3F4-0840-BE07-F4F0ED7E2FD0}"/>
                      </a:ext>
                    </a:extLst>
                  </p:cNvPr>
                  <p:cNvPicPr/>
                  <p:nvPr/>
                </p:nvPicPr>
                <p:blipFill>
                  <a:blip r:embed="rId4"/>
                  <a:stretch>
                    <a:fillRect/>
                  </a:stretch>
                </p:blipFill>
                <p:spPr>
                  <a:xfrm>
                    <a:off x="1272561" y="1614613"/>
                    <a:ext cx="6952475" cy="140108"/>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0" name="Ink 9">
                    <a:extLst>
                      <a:ext uri="{FF2B5EF4-FFF2-40B4-BE49-F238E27FC236}">
                        <a16:creationId xmlns:a16="http://schemas.microsoft.com/office/drawing/2014/main" id="{8823E6A1-8456-644D-9843-555934B8E079}"/>
                      </a:ext>
                    </a:extLst>
                  </p14:cNvPr>
                  <p14:cNvContentPartPr/>
                  <p14:nvPr/>
                </p14:nvContentPartPr>
                <p14:xfrm>
                  <a:off x="1192741" y="3654912"/>
                  <a:ext cx="1176840" cy="412200"/>
                </p14:xfrm>
              </p:contentPart>
            </mc:Choice>
            <mc:Fallback>
              <p:pic>
                <p:nvPicPr>
                  <p:cNvPr id="10" name="Ink 9">
                    <a:extLst>
                      <a:ext uri="{FF2B5EF4-FFF2-40B4-BE49-F238E27FC236}">
                        <a16:creationId xmlns:a16="http://schemas.microsoft.com/office/drawing/2014/main" id="{8823E6A1-8456-644D-9843-555934B8E079}"/>
                      </a:ext>
                    </a:extLst>
                  </p:cNvPr>
                  <p:cNvPicPr/>
                  <p:nvPr/>
                </p:nvPicPr>
                <p:blipFill>
                  <a:blip r:embed="rId6"/>
                  <a:stretch>
                    <a:fillRect/>
                  </a:stretch>
                </p:blipFill>
                <p:spPr>
                  <a:xfrm>
                    <a:off x="1172891" y="3633398"/>
                    <a:ext cx="1216946" cy="45479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69FDE925-A88F-7B4C-A284-F3CEDDD0C8B2}"/>
                      </a:ext>
                    </a:extLst>
                  </p14:cNvPr>
                  <p14:cNvContentPartPr/>
                  <p14:nvPr/>
                </p14:nvContentPartPr>
                <p14:xfrm>
                  <a:off x="1276981" y="4632672"/>
                  <a:ext cx="6912000" cy="172080"/>
                </p14:xfrm>
              </p:contentPart>
            </mc:Choice>
            <mc:Fallback>
              <p:pic>
                <p:nvPicPr>
                  <p:cNvPr id="11" name="Ink 10">
                    <a:extLst>
                      <a:ext uri="{FF2B5EF4-FFF2-40B4-BE49-F238E27FC236}">
                        <a16:creationId xmlns:a16="http://schemas.microsoft.com/office/drawing/2014/main" id="{69FDE925-A88F-7B4C-A284-F3CEDDD0C8B2}"/>
                      </a:ext>
                    </a:extLst>
                  </p:cNvPr>
                  <p:cNvPicPr/>
                  <p:nvPr/>
                </p:nvPicPr>
                <p:blipFill>
                  <a:blip r:embed="rId8"/>
                  <a:stretch>
                    <a:fillRect/>
                  </a:stretch>
                </p:blipFill>
                <p:spPr>
                  <a:xfrm>
                    <a:off x="1267256" y="4622347"/>
                    <a:ext cx="6931855" cy="193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04CD6CE2-F39A-CE40-B33D-17BC5EEF39D8}"/>
                      </a:ext>
                    </a:extLst>
                  </p14:cNvPr>
                  <p14:cNvContentPartPr/>
                  <p14:nvPr/>
                </p14:nvContentPartPr>
                <p14:xfrm>
                  <a:off x="1260061" y="6253752"/>
                  <a:ext cx="973800" cy="609840"/>
                </p14:xfrm>
              </p:contentPart>
            </mc:Choice>
            <mc:Fallback>
              <p:pic>
                <p:nvPicPr>
                  <p:cNvPr id="12" name="Ink 11">
                    <a:extLst>
                      <a:ext uri="{FF2B5EF4-FFF2-40B4-BE49-F238E27FC236}">
                        <a16:creationId xmlns:a16="http://schemas.microsoft.com/office/drawing/2014/main" id="{04CD6CE2-F39A-CE40-B33D-17BC5EEF39D8}"/>
                      </a:ext>
                    </a:extLst>
                  </p:cNvPr>
                  <p:cNvPicPr/>
                  <p:nvPr/>
                </p:nvPicPr>
                <p:blipFill>
                  <a:blip r:embed="rId10"/>
                  <a:stretch>
                    <a:fillRect/>
                  </a:stretch>
                </p:blipFill>
                <p:spPr>
                  <a:xfrm>
                    <a:off x="1250335" y="6243000"/>
                    <a:ext cx="993657" cy="630913"/>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33048F2A-375E-9245-9A31-31E2C2B48861}"/>
                  </a:ext>
                </a:extLst>
              </p14:cNvPr>
              <p14:cNvContentPartPr/>
              <p14:nvPr/>
            </p14:nvContentPartPr>
            <p14:xfrm>
              <a:off x="-453539" y="4005552"/>
              <a:ext cx="360" cy="360"/>
            </p14:xfrm>
          </p:contentPart>
        </mc:Choice>
        <mc:Fallback>
          <p:pic>
            <p:nvPicPr>
              <p:cNvPr id="13" name="Ink 12">
                <a:extLst>
                  <a:ext uri="{FF2B5EF4-FFF2-40B4-BE49-F238E27FC236}">
                    <a16:creationId xmlns:a16="http://schemas.microsoft.com/office/drawing/2014/main" id="{33048F2A-375E-9245-9A31-31E2C2B48861}"/>
                  </a:ext>
                </a:extLst>
              </p:cNvPr>
              <p:cNvPicPr/>
              <p:nvPr/>
            </p:nvPicPr>
            <p:blipFill>
              <a:blip r:embed="rId12"/>
              <a:stretch>
                <a:fillRect/>
              </a:stretch>
            </p:blipFill>
            <p:spPr>
              <a:xfrm>
                <a:off x="-462179" y="3996552"/>
                <a:ext cx="18000" cy="18000"/>
              </a:xfrm>
              <a:prstGeom prst="rect">
                <a:avLst/>
              </a:prstGeom>
            </p:spPr>
          </p:pic>
        </mc:Fallback>
      </mc:AlternateContent>
      <p:sp>
        <p:nvSpPr>
          <p:cNvPr id="14" name="Rectangle 13">
            <a:extLst>
              <a:ext uri="{FF2B5EF4-FFF2-40B4-BE49-F238E27FC236}">
                <a16:creationId xmlns:a16="http://schemas.microsoft.com/office/drawing/2014/main" id="{316F41AB-45AC-E14A-971E-03E8AA582033}"/>
              </a:ext>
            </a:extLst>
          </p:cNvPr>
          <p:cNvSpPr/>
          <p:nvPr/>
        </p:nvSpPr>
        <p:spPr>
          <a:xfrm>
            <a:off x="1151906" y="6010921"/>
            <a:ext cx="9907980" cy="400110"/>
          </a:xfrm>
          <a:prstGeom prst="rect">
            <a:avLst/>
          </a:prstGeom>
        </p:spPr>
        <p:txBody>
          <a:bodyPr wrap="square">
            <a:spAutoFit/>
          </a:bodyPr>
          <a:lstStyle/>
          <a:p>
            <a:r>
              <a:rPr lang="en-US" sz="2000" dirty="0"/>
              <a:t>Unsupervised k-means method doesn't offer a good classification accuracy for this data.</a:t>
            </a:r>
          </a:p>
        </p:txBody>
      </p:sp>
    </p:spTree>
    <p:extLst>
      <p:ext uri="{BB962C8B-B14F-4D97-AF65-F5344CB8AC3E}">
        <p14:creationId xmlns:p14="http://schemas.microsoft.com/office/powerpoint/2010/main" val="309721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2C64-F8F1-254A-A1C8-D497463CBF3A}"/>
              </a:ext>
            </a:extLst>
          </p:cNvPr>
          <p:cNvSpPr>
            <a:spLocks noGrp="1"/>
          </p:cNvSpPr>
          <p:nvPr>
            <p:ph type="title"/>
          </p:nvPr>
        </p:nvSpPr>
        <p:spPr>
          <a:xfrm>
            <a:off x="1611749" y="406072"/>
            <a:ext cx="9601200" cy="1485900"/>
          </a:xfrm>
        </p:spPr>
        <p:txBody>
          <a:bodyPr/>
          <a:lstStyle/>
          <a:p>
            <a:r>
              <a:rPr lang="en-US" b="1" dirty="0"/>
              <a:t>#6 Unsupervised Random Forest</a:t>
            </a:r>
          </a:p>
        </p:txBody>
      </p:sp>
      <p:pic>
        <p:nvPicPr>
          <p:cNvPr id="4" name="Picture 3" descr="A picture containing sky&#10;&#10;Description automatically generated">
            <a:extLst>
              <a:ext uri="{FF2B5EF4-FFF2-40B4-BE49-F238E27FC236}">
                <a16:creationId xmlns:a16="http://schemas.microsoft.com/office/drawing/2014/main" id="{56BC8A65-09B1-594A-9E36-D2E11D397A78}"/>
              </a:ext>
            </a:extLst>
          </p:cNvPr>
          <p:cNvPicPr>
            <a:picLocks noChangeAspect="1"/>
          </p:cNvPicPr>
          <p:nvPr/>
        </p:nvPicPr>
        <p:blipFill>
          <a:blip r:embed="rId2"/>
          <a:stretch>
            <a:fillRect/>
          </a:stretch>
        </p:blipFill>
        <p:spPr>
          <a:xfrm>
            <a:off x="2594264" y="1517819"/>
            <a:ext cx="6430983" cy="3969363"/>
          </a:xfrm>
          <a:prstGeom prst="rect">
            <a:avLst/>
          </a:prstGeom>
        </p:spPr>
      </p:pic>
      <p:sp>
        <p:nvSpPr>
          <p:cNvPr id="5" name="TextBox 4">
            <a:extLst>
              <a:ext uri="{FF2B5EF4-FFF2-40B4-BE49-F238E27FC236}">
                <a16:creationId xmlns:a16="http://schemas.microsoft.com/office/drawing/2014/main" id="{D3F9F78B-1806-9845-BD3F-DA283A2EB4B3}"/>
              </a:ext>
            </a:extLst>
          </p:cNvPr>
          <p:cNvSpPr txBox="1"/>
          <p:nvPr/>
        </p:nvSpPr>
        <p:spPr>
          <a:xfrm>
            <a:off x="3004459" y="5735785"/>
            <a:ext cx="6125027" cy="707886"/>
          </a:xfrm>
          <a:prstGeom prst="rect">
            <a:avLst/>
          </a:prstGeom>
          <a:noFill/>
        </p:spPr>
        <p:txBody>
          <a:bodyPr wrap="square" rtlCol="0">
            <a:spAutoFit/>
          </a:bodyPr>
          <a:lstStyle/>
          <a:p>
            <a:r>
              <a:rPr lang="en-US" sz="2000" b="1" dirty="0"/>
              <a:t>Classifier’s accuracy 0.64. It is not competitive but still higher than what k-means offers</a:t>
            </a:r>
          </a:p>
        </p:txBody>
      </p:sp>
    </p:spTree>
    <p:extLst>
      <p:ext uri="{BB962C8B-B14F-4D97-AF65-F5344CB8AC3E}">
        <p14:creationId xmlns:p14="http://schemas.microsoft.com/office/powerpoint/2010/main" val="6208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A50B-D4A0-EF4A-82C7-66AA9E8A1551}"/>
              </a:ext>
            </a:extLst>
          </p:cNvPr>
          <p:cNvSpPr>
            <a:spLocks noGrp="1"/>
          </p:cNvSpPr>
          <p:nvPr>
            <p:ph type="title"/>
          </p:nvPr>
        </p:nvSpPr>
        <p:spPr>
          <a:xfrm>
            <a:off x="919801" y="201270"/>
            <a:ext cx="9601200" cy="691738"/>
          </a:xfrm>
        </p:spPr>
        <p:txBody>
          <a:bodyPr/>
          <a:lstStyle/>
          <a:p>
            <a:r>
              <a:rPr lang="en-US" b="1" dirty="0"/>
              <a:t>#7 Supervised Random Forest</a:t>
            </a:r>
          </a:p>
        </p:txBody>
      </p:sp>
      <p:pic>
        <p:nvPicPr>
          <p:cNvPr id="5" name="Picture 4" descr="A screenshot of a cell phone&#10;&#10;Description automatically generated">
            <a:extLst>
              <a:ext uri="{FF2B5EF4-FFF2-40B4-BE49-F238E27FC236}">
                <a16:creationId xmlns:a16="http://schemas.microsoft.com/office/drawing/2014/main" id="{8A0D6192-84E7-0343-92E6-EB227988C7A2}"/>
              </a:ext>
            </a:extLst>
          </p:cNvPr>
          <p:cNvPicPr>
            <a:picLocks noChangeAspect="1"/>
          </p:cNvPicPr>
          <p:nvPr/>
        </p:nvPicPr>
        <p:blipFill>
          <a:blip r:embed="rId2"/>
          <a:stretch>
            <a:fillRect/>
          </a:stretch>
        </p:blipFill>
        <p:spPr>
          <a:xfrm>
            <a:off x="741672" y="855024"/>
            <a:ext cx="5624385" cy="3313216"/>
          </a:xfrm>
          <a:prstGeom prst="rect">
            <a:avLst/>
          </a:prstGeom>
        </p:spPr>
      </p:pic>
      <p:pic>
        <p:nvPicPr>
          <p:cNvPr id="13" name="Picture 12" descr="A close up of a map&#10;&#10;Description automatically generated">
            <a:extLst>
              <a:ext uri="{FF2B5EF4-FFF2-40B4-BE49-F238E27FC236}">
                <a16:creationId xmlns:a16="http://schemas.microsoft.com/office/drawing/2014/main" id="{67B8DBEF-E4BA-0146-AF54-FB806AA05119}"/>
              </a:ext>
            </a:extLst>
          </p:cNvPr>
          <p:cNvPicPr>
            <a:picLocks noChangeAspect="1"/>
          </p:cNvPicPr>
          <p:nvPr/>
        </p:nvPicPr>
        <p:blipFill>
          <a:blip r:embed="rId3"/>
          <a:stretch>
            <a:fillRect/>
          </a:stretch>
        </p:blipFill>
        <p:spPr>
          <a:xfrm>
            <a:off x="6652698" y="832144"/>
            <a:ext cx="5187001" cy="3225251"/>
          </a:xfrm>
          <a:prstGeom prst="rect">
            <a:avLst/>
          </a:prstGeom>
        </p:spPr>
      </p:pic>
      <p:sp>
        <p:nvSpPr>
          <p:cNvPr id="14" name="TextBox 13">
            <a:extLst>
              <a:ext uri="{FF2B5EF4-FFF2-40B4-BE49-F238E27FC236}">
                <a16:creationId xmlns:a16="http://schemas.microsoft.com/office/drawing/2014/main" id="{EFFDF87C-5ACD-604E-ABDA-15E1C2276B29}"/>
              </a:ext>
            </a:extLst>
          </p:cNvPr>
          <p:cNvSpPr txBox="1"/>
          <p:nvPr/>
        </p:nvSpPr>
        <p:spPr>
          <a:xfrm>
            <a:off x="1834202" y="2511632"/>
            <a:ext cx="3723449" cy="646331"/>
          </a:xfrm>
          <a:prstGeom prst="rect">
            <a:avLst/>
          </a:prstGeom>
          <a:noFill/>
        </p:spPr>
        <p:txBody>
          <a:bodyPr wrap="square" rtlCol="0">
            <a:spAutoFit/>
          </a:bodyPr>
          <a:lstStyle/>
          <a:p>
            <a:r>
              <a:rPr lang="en-US" sz="1200" b="1" dirty="0"/>
              <a:t>Basic model, </a:t>
            </a:r>
            <a:r>
              <a:rPr lang="en-US" sz="1200" dirty="0"/>
              <a:t>OOB error =43%, </a:t>
            </a:r>
          </a:p>
          <a:p>
            <a:r>
              <a:rPr lang="en-US" sz="1200" dirty="0"/>
              <a:t>validation accuracy=</a:t>
            </a:r>
            <a:r>
              <a:rPr lang="en-US" sz="1200" b="1" dirty="0"/>
              <a:t>60%</a:t>
            </a:r>
            <a:r>
              <a:rPr lang="en-US" sz="1200" dirty="0"/>
              <a:t>, number of </a:t>
            </a:r>
            <a:r>
              <a:rPr lang="en-US" sz="1200" b="1" dirty="0"/>
              <a:t>trees=500, </a:t>
            </a:r>
            <a:r>
              <a:rPr lang="en-US" sz="1200" dirty="0"/>
              <a:t> number of variables tried at each split=2</a:t>
            </a:r>
          </a:p>
        </p:txBody>
      </p:sp>
      <p:sp>
        <p:nvSpPr>
          <p:cNvPr id="15" name="TextBox 14">
            <a:extLst>
              <a:ext uri="{FF2B5EF4-FFF2-40B4-BE49-F238E27FC236}">
                <a16:creationId xmlns:a16="http://schemas.microsoft.com/office/drawing/2014/main" id="{03558D48-413B-8646-B839-90599D986F51}"/>
              </a:ext>
            </a:extLst>
          </p:cNvPr>
          <p:cNvSpPr txBox="1"/>
          <p:nvPr/>
        </p:nvSpPr>
        <p:spPr>
          <a:xfrm>
            <a:off x="7517081" y="1293049"/>
            <a:ext cx="3933247" cy="646331"/>
          </a:xfrm>
          <a:prstGeom prst="rect">
            <a:avLst/>
          </a:prstGeom>
          <a:noFill/>
        </p:spPr>
        <p:txBody>
          <a:bodyPr wrap="square" rtlCol="0">
            <a:spAutoFit/>
          </a:bodyPr>
          <a:lstStyle/>
          <a:p>
            <a:r>
              <a:rPr lang="en-US" sz="1200" b="1" dirty="0"/>
              <a:t>Pruned mode</a:t>
            </a:r>
            <a:r>
              <a:rPr lang="en-US" sz="1200" dirty="0"/>
              <a:t>l, OOB error =41%, validation accuracy remains the same =</a:t>
            </a:r>
            <a:r>
              <a:rPr lang="en-US" sz="1200" b="1" dirty="0"/>
              <a:t>60%</a:t>
            </a:r>
            <a:r>
              <a:rPr lang="en-US" sz="1200" dirty="0"/>
              <a:t>, number of trees</a:t>
            </a:r>
            <a:r>
              <a:rPr lang="en-US" sz="1200" b="1" dirty="0"/>
              <a:t>=12</a:t>
            </a:r>
            <a:r>
              <a:rPr lang="en-US" sz="1200" dirty="0"/>
              <a:t>,  number of variables tried at each split=2</a:t>
            </a:r>
          </a:p>
        </p:txBody>
      </p:sp>
      <p:pic>
        <p:nvPicPr>
          <p:cNvPr id="18" name="Picture 17" descr="A screenshot of a cell phone&#10;&#10;Description automatically generated">
            <a:extLst>
              <a:ext uri="{FF2B5EF4-FFF2-40B4-BE49-F238E27FC236}">
                <a16:creationId xmlns:a16="http://schemas.microsoft.com/office/drawing/2014/main" id="{6D7A1CAB-E886-E841-8018-B7C5007B598A}"/>
              </a:ext>
            </a:extLst>
          </p:cNvPr>
          <p:cNvPicPr>
            <a:picLocks noChangeAspect="1"/>
          </p:cNvPicPr>
          <p:nvPr/>
        </p:nvPicPr>
        <p:blipFill>
          <a:blip r:embed="rId4"/>
          <a:stretch>
            <a:fillRect/>
          </a:stretch>
        </p:blipFill>
        <p:spPr>
          <a:xfrm>
            <a:off x="4212836" y="3405859"/>
            <a:ext cx="5584309" cy="3451475"/>
          </a:xfrm>
          <a:prstGeom prst="rect">
            <a:avLst/>
          </a:prstGeom>
        </p:spPr>
      </p:pic>
      <p:sp>
        <p:nvSpPr>
          <p:cNvPr id="19" name="TextBox 18">
            <a:extLst>
              <a:ext uri="{FF2B5EF4-FFF2-40B4-BE49-F238E27FC236}">
                <a16:creationId xmlns:a16="http://schemas.microsoft.com/office/drawing/2014/main" id="{88F83B9A-3960-1140-A4B4-24493AAC1D8C}"/>
              </a:ext>
            </a:extLst>
          </p:cNvPr>
          <p:cNvSpPr txBox="1"/>
          <p:nvPr/>
        </p:nvSpPr>
        <p:spPr>
          <a:xfrm>
            <a:off x="5655356" y="5200708"/>
            <a:ext cx="3723449" cy="646331"/>
          </a:xfrm>
          <a:prstGeom prst="rect">
            <a:avLst/>
          </a:prstGeom>
          <a:noFill/>
        </p:spPr>
        <p:txBody>
          <a:bodyPr wrap="square" rtlCol="0">
            <a:spAutoFit/>
          </a:bodyPr>
          <a:lstStyle/>
          <a:p>
            <a:r>
              <a:rPr lang="en-US" sz="1200" b="1" dirty="0"/>
              <a:t>Restricted model</a:t>
            </a:r>
            <a:r>
              <a:rPr lang="en-US" sz="1200" dirty="0"/>
              <a:t>, OOB error =46.15%, </a:t>
            </a:r>
          </a:p>
          <a:p>
            <a:r>
              <a:rPr lang="en-US" sz="1200" dirty="0">
                <a:highlight>
                  <a:srgbClr val="FFFF00"/>
                </a:highlight>
              </a:rPr>
              <a:t>validation accuracy=</a:t>
            </a:r>
            <a:r>
              <a:rPr lang="en-US" sz="1200" b="1" dirty="0">
                <a:highlight>
                  <a:srgbClr val="FFFF00"/>
                </a:highlight>
              </a:rPr>
              <a:t>67%</a:t>
            </a:r>
            <a:r>
              <a:rPr lang="en-US" sz="1200" dirty="0">
                <a:highlight>
                  <a:srgbClr val="FFFF00"/>
                </a:highlight>
              </a:rPr>
              <a:t>, </a:t>
            </a:r>
            <a:r>
              <a:rPr lang="en-US" sz="1200" dirty="0"/>
              <a:t>number of trees=</a:t>
            </a:r>
            <a:r>
              <a:rPr lang="en-US" sz="1200" b="1" dirty="0"/>
              <a:t>500</a:t>
            </a:r>
            <a:r>
              <a:rPr lang="en-US" sz="1200" dirty="0"/>
              <a:t>,  number of variables tried at each split=2, </a:t>
            </a:r>
            <a:r>
              <a:rPr lang="en-US" sz="1200" b="1" dirty="0" err="1"/>
              <a:t>nodesize</a:t>
            </a:r>
            <a:r>
              <a:rPr lang="en-US" sz="1200" b="1" dirty="0"/>
              <a:t>=1</a:t>
            </a:r>
          </a:p>
        </p:txBody>
      </p:sp>
    </p:spTree>
    <p:extLst>
      <p:ext uri="{BB962C8B-B14F-4D97-AF65-F5344CB8AC3E}">
        <p14:creationId xmlns:p14="http://schemas.microsoft.com/office/powerpoint/2010/main" val="280447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7FF0-7F66-A64C-A35A-D7B184A93C40}"/>
              </a:ext>
            </a:extLst>
          </p:cNvPr>
          <p:cNvSpPr>
            <a:spLocks noGrp="1"/>
          </p:cNvSpPr>
          <p:nvPr>
            <p:ph type="title"/>
          </p:nvPr>
        </p:nvSpPr>
        <p:spPr>
          <a:xfrm>
            <a:off x="1116281" y="543296"/>
            <a:ext cx="10557163" cy="1261753"/>
          </a:xfrm>
        </p:spPr>
        <p:txBody>
          <a:bodyPr>
            <a:normAutofit/>
          </a:bodyPr>
          <a:lstStyle/>
          <a:p>
            <a:r>
              <a:rPr lang="en-US" dirty="0"/>
              <a:t>#8   Random Forest’s Feature Selection</a:t>
            </a:r>
            <a:br>
              <a:rPr lang="en-US" dirty="0"/>
            </a:br>
            <a:endParaRPr lang="en-US" sz="2700" dirty="0"/>
          </a:p>
        </p:txBody>
      </p:sp>
      <p:pic>
        <p:nvPicPr>
          <p:cNvPr id="5" name="Picture 4" descr="A picture containing text, screenshot&#10;&#10;Description automatically generated">
            <a:extLst>
              <a:ext uri="{FF2B5EF4-FFF2-40B4-BE49-F238E27FC236}">
                <a16:creationId xmlns:a16="http://schemas.microsoft.com/office/drawing/2014/main" id="{14644509-6F5C-9640-B31B-DD3BA13D8AD7}"/>
              </a:ext>
            </a:extLst>
          </p:cNvPr>
          <p:cNvPicPr>
            <a:picLocks noChangeAspect="1"/>
          </p:cNvPicPr>
          <p:nvPr/>
        </p:nvPicPr>
        <p:blipFill>
          <a:blip r:embed="rId2"/>
          <a:stretch>
            <a:fillRect/>
          </a:stretch>
        </p:blipFill>
        <p:spPr>
          <a:xfrm>
            <a:off x="4816269" y="4590464"/>
            <a:ext cx="7375731" cy="2077531"/>
          </a:xfrm>
          <a:prstGeom prst="rect">
            <a:avLst/>
          </a:prstGeom>
        </p:spPr>
      </p:pic>
      <p:sp>
        <p:nvSpPr>
          <p:cNvPr id="6" name="TextBox 5">
            <a:extLst>
              <a:ext uri="{FF2B5EF4-FFF2-40B4-BE49-F238E27FC236}">
                <a16:creationId xmlns:a16="http://schemas.microsoft.com/office/drawing/2014/main" id="{F8023371-8472-AD43-9AE1-CE508ED7CFC5}"/>
              </a:ext>
            </a:extLst>
          </p:cNvPr>
          <p:cNvSpPr txBox="1"/>
          <p:nvPr/>
        </p:nvSpPr>
        <p:spPr>
          <a:xfrm>
            <a:off x="6464211" y="2269271"/>
            <a:ext cx="5213267" cy="1938992"/>
          </a:xfrm>
          <a:prstGeom prst="rect">
            <a:avLst/>
          </a:prstGeom>
          <a:noFill/>
        </p:spPr>
        <p:txBody>
          <a:bodyPr wrap="square" rtlCol="0">
            <a:spAutoFit/>
          </a:bodyPr>
          <a:lstStyle/>
          <a:p>
            <a:r>
              <a:rPr lang="en-US" sz="2000" b="1" dirty="0"/>
              <a:t>Observation:</a:t>
            </a:r>
          </a:p>
          <a:p>
            <a:r>
              <a:rPr lang="en-US" sz="2000" dirty="0"/>
              <a:t>Importance as features selection method in RF initially could  increase training accuracy by 4%. </a:t>
            </a:r>
            <a:r>
              <a:rPr lang="en-US" sz="2000" b="1" dirty="0"/>
              <a:t>However, the feature selection model was overfit as it dramatically dropped the validation accuracy by 14%.</a:t>
            </a:r>
          </a:p>
        </p:txBody>
      </p:sp>
      <p:pic>
        <p:nvPicPr>
          <p:cNvPr id="8" name="Picture 7" descr="A screenshot of a cell phone&#10;&#10;Description automatically generated">
            <a:extLst>
              <a:ext uri="{FF2B5EF4-FFF2-40B4-BE49-F238E27FC236}">
                <a16:creationId xmlns:a16="http://schemas.microsoft.com/office/drawing/2014/main" id="{CA4EC4A8-D88D-0E4E-AC2E-B56CF6A8B236}"/>
              </a:ext>
            </a:extLst>
          </p:cNvPr>
          <p:cNvPicPr>
            <a:picLocks noChangeAspect="1"/>
          </p:cNvPicPr>
          <p:nvPr/>
        </p:nvPicPr>
        <p:blipFill>
          <a:blip r:embed="rId3"/>
          <a:stretch>
            <a:fillRect/>
          </a:stretch>
        </p:blipFill>
        <p:spPr>
          <a:xfrm>
            <a:off x="1242542" y="1603166"/>
            <a:ext cx="5008087" cy="3039341"/>
          </a:xfrm>
          <a:prstGeom prst="rect">
            <a:avLst/>
          </a:prstGeom>
        </p:spPr>
      </p:pic>
      <p:sp>
        <p:nvSpPr>
          <p:cNvPr id="10" name="TextBox 9">
            <a:extLst>
              <a:ext uri="{FF2B5EF4-FFF2-40B4-BE49-F238E27FC236}">
                <a16:creationId xmlns:a16="http://schemas.microsoft.com/office/drawing/2014/main" id="{376E7176-FB59-E549-B015-168A9595869E}"/>
              </a:ext>
            </a:extLst>
          </p:cNvPr>
          <p:cNvSpPr txBox="1"/>
          <p:nvPr/>
        </p:nvSpPr>
        <p:spPr>
          <a:xfrm>
            <a:off x="1342663" y="5069711"/>
            <a:ext cx="3206188" cy="1631216"/>
          </a:xfrm>
          <a:prstGeom prst="rect">
            <a:avLst/>
          </a:prstGeom>
          <a:noFill/>
        </p:spPr>
        <p:txBody>
          <a:bodyPr wrap="square" rtlCol="0">
            <a:spAutoFit/>
          </a:bodyPr>
          <a:lstStyle/>
          <a:p>
            <a:r>
              <a:rPr lang="en-US" sz="2000" b="1" dirty="0"/>
              <a:t>Conclusion:</a:t>
            </a:r>
          </a:p>
          <a:p>
            <a:r>
              <a:rPr lang="en-US" sz="2000" b="1" dirty="0"/>
              <a:t>Feature selection alone would not give sufficient information for Random Forest model</a:t>
            </a:r>
          </a:p>
        </p:txBody>
      </p:sp>
    </p:spTree>
    <p:extLst>
      <p:ext uri="{BB962C8B-B14F-4D97-AF65-F5344CB8AC3E}">
        <p14:creationId xmlns:p14="http://schemas.microsoft.com/office/powerpoint/2010/main" val="3332850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5B74-8A52-B644-8346-9D6CC32852B0}"/>
              </a:ext>
            </a:extLst>
          </p:cNvPr>
          <p:cNvSpPr>
            <a:spLocks noGrp="1"/>
          </p:cNvSpPr>
          <p:nvPr>
            <p:ph type="title"/>
          </p:nvPr>
        </p:nvSpPr>
        <p:spPr/>
        <p:txBody>
          <a:bodyPr>
            <a:normAutofit/>
          </a:bodyPr>
          <a:lstStyle/>
          <a:p>
            <a:pPr algn="ctr"/>
            <a:r>
              <a:rPr lang="en-US" sz="2400" b="1" dirty="0"/>
              <a:t>#9 Checking features selection in Random Forest </a:t>
            </a:r>
            <a:br>
              <a:rPr lang="en-US" sz="2400" b="1" dirty="0"/>
            </a:br>
            <a:r>
              <a:rPr lang="en-US" sz="2400" b="1" dirty="0"/>
              <a:t>with another method-</a:t>
            </a:r>
            <a:br>
              <a:rPr lang="en-US" sz="2400" b="1" dirty="0"/>
            </a:br>
            <a:r>
              <a:rPr lang="en-US" sz="2400" b="1" dirty="0"/>
              <a:t>Simulated Annealing (SAFS)</a:t>
            </a:r>
          </a:p>
        </p:txBody>
      </p:sp>
      <p:grpSp>
        <p:nvGrpSpPr>
          <p:cNvPr id="8" name="Group 7">
            <a:extLst>
              <a:ext uri="{FF2B5EF4-FFF2-40B4-BE49-F238E27FC236}">
                <a16:creationId xmlns:a16="http://schemas.microsoft.com/office/drawing/2014/main" id="{F5D2E467-D9A9-0B4B-BB52-B7D4B9B9D3CF}"/>
              </a:ext>
            </a:extLst>
          </p:cNvPr>
          <p:cNvGrpSpPr/>
          <p:nvPr/>
        </p:nvGrpSpPr>
        <p:grpSpPr>
          <a:xfrm>
            <a:off x="1757679" y="2182808"/>
            <a:ext cx="8773423" cy="2168983"/>
            <a:chOff x="1757679" y="1638800"/>
            <a:chExt cx="8773423" cy="2168983"/>
          </a:xfrm>
        </p:grpSpPr>
        <p:pic>
          <p:nvPicPr>
            <p:cNvPr id="5" name="Picture 4" descr="A screenshot of a cell phone&#10;&#10;Description automatically generated">
              <a:extLst>
                <a:ext uri="{FF2B5EF4-FFF2-40B4-BE49-F238E27FC236}">
                  <a16:creationId xmlns:a16="http://schemas.microsoft.com/office/drawing/2014/main" id="{9D30070C-BF74-F545-B626-636FF7D441ED}"/>
                </a:ext>
              </a:extLst>
            </p:cNvPr>
            <p:cNvPicPr>
              <a:picLocks noChangeAspect="1"/>
            </p:cNvPicPr>
            <p:nvPr/>
          </p:nvPicPr>
          <p:blipFill rotWithShape="1">
            <a:blip r:embed="rId2"/>
            <a:srcRect t="43215"/>
            <a:stretch/>
          </p:blipFill>
          <p:spPr>
            <a:xfrm>
              <a:off x="1757679" y="1638800"/>
              <a:ext cx="8773423" cy="216898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C1CD5FF-CDBB-304A-908C-1B594654EC06}"/>
                    </a:ext>
                  </a:extLst>
                </p14:cNvPr>
                <p14:cNvContentPartPr/>
                <p14:nvPr/>
              </p14:nvContentPartPr>
              <p14:xfrm>
                <a:off x="2460661" y="2417154"/>
                <a:ext cx="5212440" cy="95400"/>
              </p14:xfrm>
            </p:contentPart>
          </mc:Choice>
          <mc:Fallback>
            <p:pic>
              <p:nvPicPr>
                <p:cNvPr id="6" name="Ink 5">
                  <a:extLst>
                    <a:ext uri="{FF2B5EF4-FFF2-40B4-BE49-F238E27FC236}">
                      <a16:creationId xmlns:a16="http://schemas.microsoft.com/office/drawing/2014/main" id="{0C1CD5FF-CDBB-304A-908C-1B594654EC06}"/>
                    </a:ext>
                  </a:extLst>
                </p:cNvPr>
                <p:cNvPicPr/>
                <p:nvPr/>
              </p:nvPicPr>
              <p:blipFill>
                <a:blip r:embed="rId4"/>
                <a:stretch>
                  <a:fillRect/>
                </a:stretch>
              </p:blipFill>
              <p:spPr>
                <a:xfrm>
                  <a:off x="2407021" y="2309514"/>
                  <a:ext cx="5320080" cy="311040"/>
                </a:xfrm>
                <a:prstGeom prst="rect">
                  <a:avLst/>
                </a:prstGeom>
              </p:spPr>
            </p:pic>
          </mc:Fallback>
        </mc:AlternateContent>
      </p:grpSp>
      <p:sp>
        <p:nvSpPr>
          <p:cNvPr id="7" name="TextBox 6">
            <a:extLst>
              <a:ext uri="{FF2B5EF4-FFF2-40B4-BE49-F238E27FC236}">
                <a16:creationId xmlns:a16="http://schemas.microsoft.com/office/drawing/2014/main" id="{DED05F45-0B7F-314B-A39B-807F9C93854B}"/>
              </a:ext>
            </a:extLst>
          </p:cNvPr>
          <p:cNvSpPr txBox="1"/>
          <p:nvPr/>
        </p:nvSpPr>
        <p:spPr>
          <a:xfrm>
            <a:off x="1757679" y="4702106"/>
            <a:ext cx="10111839" cy="646331"/>
          </a:xfrm>
          <a:prstGeom prst="rect">
            <a:avLst/>
          </a:prstGeom>
          <a:noFill/>
        </p:spPr>
        <p:txBody>
          <a:bodyPr wrap="square" rtlCol="0">
            <a:spAutoFit/>
          </a:bodyPr>
          <a:lstStyle/>
          <a:p>
            <a:r>
              <a:rPr lang="en-US" dirty="0"/>
              <a:t>SAFS wrapper method gave the same selection of features with Importance method. </a:t>
            </a:r>
          </a:p>
          <a:p>
            <a:r>
              <a:rPr lang="en-US" dirty="0"/>
              <a:t>Though, the validation accuracy was still low (65%). </a:t>
            </a:r>
          </a:p>
        </p:txBody>
      </p:sp>
    </p:spTree>
    <p:extLst>
      <p:ext uri="{BB962C8B-B14F-4D97-AF65-F5344CB8AC3E}">
        <p14:creationId xmlns:p14="http://schemas.microsoft.com/office/powerpoint/2010/main" val="147822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A039-8AD3-2A4F-B4B8-60ACDC7B1FCC}"/>
              </a:ext>
            </a:extLst>
          </p:cNvPr>
          <p:cNvSpPr>
            <a:spLocks noGrp="1"/>
          </p:cNvSpPr>
          <p:nvPr>
            <p:ph type="title"/>
          </p:nvPr>
        </p:nvSpPr>
        <p:spPr>
          <a:xfrm>
            <a:off x="1324100" y="1433345"/>
            <a:ext cx="10442408" cy="742696"/>
          </a:xfrm>
        </p:spPr>
        <p:txBody>
          <a:bodyPr>
            <a:normAutofit/>
          </a:bodyPr>
          <a:lstStyle/>
          <a:p>
            <a:pPr algn="ctr"/>
            <a:r>
              <a:rPr lang="en-US" sz="2400" dirty="0">
                <a:latin typeface="Arial" panose="020B0604020202020204" pitchFamily="34" charset="0"/>
                <a:cs typeface="Arial" panose="020B0604020202020204" pitchFamily="34" charset="0"/>
              </a:rPr>
              <a:t>However, </a:t>
            </a:r>
            <a:r>
              <a:rPr lang="en-US" sz="2400" b="1" dirty="0">
                <a:latin typeface="Arial" panose="020B0604020202020204" pitchFamily="34" charset="0"/>
                <a:cs typeface="Arial" panose="020B0604020202020204" pitchFamily="34" charset="0"/>
              </a:rPr>
              <a:t>feature selection combined with feature extraction </a:t>
            </a:r>
            <a:r>
              <a:rPr lang="en-US" sz="2400" dirty="0">
                <a:latin typeface="Arial" panose="020B0604020202020204" pitchFamily="34" charset="0"/>
                <a:cs typeface="Arial" panose="020B0604020202020204" pitchFamily="34" charset="0"/>
              </a:rPr>
              <a:t>(MCA Principal Inertias 1 and 2) increased RF validation by </a:t>
            </a:r>
            <a:r>
              <a:rPr lang="en-US" sz="2400" b="1" dirty="0">
                <a:latin typeface="Arial" panose="020B0604020202020204" pitchFamily="34" charset="0"/>
                <a:cs typeface="Arial" panose="020B0604020202020204" pitchFamily="34" charset="0"/>
              </a:rPr>
              <a:t>~25%! </a:t>
            </a:r>
          </a:p>
        </p:txBody>
      </p:sp>
      <p:pic>
        <p:nvPicPr>
          <p:cNvPr id="7" name="Picture 6" descr="A close up of text on a white background&#10;&#10;Description automatically generated">
            <a:extLst>
              <a:ext uri="{FF2B5EF4-FFF2-40B4-BE49-F238E27FC236}">
                <a16:creationId xmlns:a16="http://schemas.microsoft.com/office/drawing/2014/main" id="{F4A5A744-7A28-8B4A-B90F-F21F51FEF895}"/>
              </a:ext>
            </a:extLst>
          </p:cNvPr>
          <p:cNvPicPr>
            <a:picLocks noChangeAspect="1"/>
          </p:cNvPicPr>
          <p:nvPr/>
        </p:nvPicPr>
        <p:blipFill>
          <a:blip r:embed="rId2"/>
          <a:stretch>
            <a:fillRect/>
          </a:stretch>
        </p:blipFill>
        <p:spPr>
          <a:xfrm>
            <a:off x="1122247" y="2221578"/>
            <a:ext cx="5641885" cy="3507991"/>
          </a:xfrm>
          <a:prstGeom prst="rect">
            <a:avLst/>
          </a:prstGeom>
        </p:spPr>
      </p:pic>
      <p:pic>
        <p:nvPicPr>
          <p:cNvPr id="9" name="Picture 8">
            <a:extLst>
              <a:ext uri="{FF2B5EF4-FFF2-40B4-BE49-F238E27FC236}">
                <a16:creationId xmlns:a16="http://schemas.microsoft.com/office/drawing/2014/main" id="{A6E0035D-7B6D-0D47-AE10-E30567283917}"/>
              </a:ext>
            </a:extLst>
          </p:cNvPr>
          <p:cNvPicPr>
            <a:picLocks noChangeAspect="1"/>
          </p:cNvPicPr>
          <p:nvPr/>
        </p:nvPicPr>
        <p:blipFill>
          <a:blip r:embed="rId3"/>
          <a:stretch>
            <a:fillRect/>
          </a:stretch>
        </p:blipFill>
        <p:spPr>
          <a:xfrm>
            <a:off x="6356140" y="2209703"/>
            <a:ext cx="5668005" cy="3507991"/>
          </a:xfrm>
          <a:prstGeom prst="rect">
            <a:avLst/>
          </a:prstGeom>
        </p:spPr>
      </p:pic>
      <p:pic>
        <p:nvPicPr>
          <p:cNvPr id="11" name="Picture 10">
            <a:extLst>
              <a:ext uri="{FF2B5EF4-FFF2-40B4-BE49-F238E27FC236}">
                <a16:creationId xmlns:a16="http://schemas.microsoft.com/office/drawing/2014/main" id="{392878AE-63FD-564C-92B1-A3F90483EB83}"/>
              </a:ext>
            </a:extLst>
          </p:cNvPr>
          <p:cNvPicPr>
            <a:picLocks noChangeAspect="1"/>
          </p:cNvPicPr>
          <p:nvPr/>
        </p:nvPicPr>
        <p:blipFill>
          <a:blip r:embed="rId4"/>
          <a:stretch>
            <a:fillRect/>
          </a:stretch>
        </p:blipFill>
        <p:spPr>
          <a:xfrm>
            <a:off x="6381073" y="5527850"/>
            <a:ext cx="5641885" cy="929843"/>
          </a:xfrm>
          <a:prstGeom prst="rect">
            <a:avLst/>
          </a:prstGeom>
        </p:spPr>
      </p:pic>
      <p:sp>
        <p:nvSpPr>
          <p:cNvPr id="12" name="Rectangle 11">
            <a:extLst>
              <a:ext uri="{FF2B5EF4-FFF2-40B4-BE49-F238E27FC236}">
                <a16:creationId xmlns:a16="http://schemas.microsoft.com/office/drawing/2014/main" id="{B7706A7E-C839-F94F-8EA0-C285FD398933}"/>
              </a:ext>
            </a:extLst>
          </p:cNvPr>
          <p:cNvSpPr/>
          <p:nvPr/>
        </p:nvSpPr>
        <p:spPr>
          <a:xfrm>
            <a:off x="1324100" y="282799"/>
            <a:ext cx="9197287" cy="1384995"/>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#10 Feature selection combined with feature extraction </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for Random Forest </a:t>
            </a:r>
            <a:r>
              <a:rPr lang="en-US" sz="2400" dirty="0">
                <a:latin typeface="Arial" panose="020B0604020202020204" pitchFamily="34" charset="0"/>
                <a:cs typeface="Arial" panose="020B0604020202020204" pitchFamily="34" charset="0"/>
              </a:rPr>
              <a:t>(categorical values)</a:t>
            </a:r>
            <a:br>
              <a:rPr lang="en-US" sz="2400"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6704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2DB0-F2DF-E74D-A7A6-BA1D2C90F6DA}"/>
              </a:ext>
            </a:extLst>
          </p:cNvPr>
          <p:cNvSpPr>
            <a:spLocks noGrp="1"/>
          </p:cNvSpPr>
          <p:nvPr>
            <p:ph type="title"/>
          </p:nvPr>
        </p:nvSpPr>
        <p:spPr/>
        <p:txBody>
          <a:bodyPr>
            <a:normAutofit fontScale="90000"/>
          </a:bodyPr>
          <a:lstStyle/>
          <a:p>
            <a:r>
              <a:rPr lang="en-US" dirty="0"/>
              <a:t>Merging Levels 3 and 4 of factor ‘Delivery Number’, testing best models again</a:t>
            </a:r>
          </a:p>
        </p:txBody>
      </p:sp>
      <p:pic>
        <p:nvPicPr>
          <p:cNvPr id="6" name="Picture 5" descr="A close up of a sign&#10;&#10;Description automatically generated">
            <a:extLst>
              <a:ext uri="{FF2B5EF4-FFF2-40B4-BE49-F238E27FC236}">
                <a16:creationId xmlns:a16="http://schemas.microsoft.com/office/drawing/2014/main" id="{5EDF5099-6A08-8940-8D0F-37501FEDF2BC}"/>
              </a:ext>
            </a:extLst>
          </p:cNvPr>
          <p:cNvPicPr>
            <a:picLocks noChangeAspect="1"/>
          </p:cNvPicPr>
          <p:nvPr/>
        </p:nvPicPr>
        <p:blipFill>
          <a:blip r:embed="rId2"/>
          <a:stretch>
            <a:fillRect/>
          </a:stretch>
        </p:blipFill>
        <p:spPr>
          <a:xfrm>
            <a:off x="1557187" y="5494682"/>
            <a:ext cx="5678500" cy="58292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5430B4-4D60-B042-8DD3-7452ADAA58D1}"/>
              </a:ext>
            </a:extLst>
          </p:cNvPr>
          <p:cNvPicPr>
            <a:picLocks noChangeAspect="1"/>
          </p:cNvPicPr>
          <p:nvPr/>
        </p:nvPicPr>
        <p:blipFill>
          <a:blip r:embed="rId3"/>
          <a:stretch>
            <a:fillRect/>
          </a:stretch>
        </p:blipFill>
        <p:spPr>
          <a:xfrm>
            <a:off x="1532006" y="1998982"/>
            <a:ext cx="5703681" cy="3472989"/>
          </a:xfrm>
          <a:prstGeom prst="rect">
            <a:avLst/>
          </a:prstGeom>
        </p:spPr>
      </p:pic>
      <p:sp>
        <p:nvSpPr>
          <p:cNvPr id="9" name="TextBox 8">
            <a:extLst>
              <a:ext uri="{FF2B5EF4-FFF2-40B4-BE49-F238E27FC236}">
                <a16:creationId xmlns:a16="http://schemas.microsoft.com/office/drawing/2014/main" id="{4B235DE4-A6A6-A147-B1FC-C529519F9F6B}"/>
              </a:ext>
            </a:extLst>
          </p:cNvPr>
          <p:cNvSpPr txBox="1"/>
          <p:nvPr/>
        </p:nvSpPr>
        <p:spPr>
          <a:xfrm>
            <a:off x="7866744" y="3720548"/>
            <a:ext cx="3825540" cy="1938992"/>
          </a:xfrm>
          <a:prstGeom prst="rect">
            <a:avLst/>
          </a:prstGeom>
          <a:noFill/>
        </p:spPr>
        <p:txBody>
          <a:bodyPr wrap="square" rtlCol="0">
            <a:spAutoFit/>
          </a:bodyPr>
          <a:lstStyle/>
          <a:p>
            <a:r>
              <a:rPr lang="en-US" sz="2000" b="1" dirty="0"/>
              <a:t>Merging levels in a factor neither improved, nor degraded the previous accuracy of 90%</a:t>
            </a:r>
          </a:p>
          <a:p>
            <a:r>
              <a:rPr lang="en-US" sz="2000" dirty="0"/>
              <a:t>of </a:t>
            </a:r>
            <a:r>
              <a:rPr lang="en-US" sz="2000" dirty="0" err="1"/>
              <a:t>svmLinear</a:t>
            </a:r>
            <a:r>
              <a:rPr lang="en-US" sz="2000" dirty="0"/>
              <a:t> and Logistic Regression models both with MCA eigenvalues. </a:t>
            </a:r>
          </a:p>
        </p:txBody>
      </p:sp>
      <p:pic>
        <p:nvPicPr>
          <p:cNvPr id="11" name="Picture 10" descr="A screenshot of a cell phone&#10;&#10;Description automatically generated">
            <a:extLst>
              <a:ext uri="{FF2B5EF4-FFF2-40B4-BE49-F238E27FC236}">
                <a16:creationId xmlns:a16="http://schemas.microsoft.com/office/drawing/2014/main" id="{CA5B9F22-C13A-3249-A558-8C75BF0397F4}"/>
              </a:ext>
            </a:extLst>
          </p:cNvPr>
          <p:cNvPicPr>
            <a:picLocks noChangeAspect="1"/>
          </p:cNvPicPr>
          <p:nvPr/>
        </p:nvPicPr>
        <p:blipFill>
          <a:blip r:embed="rId4"/>
          <a:stretch>
            <a:fillRect/>
          </a:stretch>
        </p:blipFill>
        <p:spPr>
          <a:xfrm>
            <a:off x="7464839" y="1998982"/>
            <a:ext cx="4445000" cy="1651000"/>
          </a:xfrm>
          <a:prstGeom prst="rect">
            <a:avLst/>
          </a:prstGeom>
        </p:spPr>
      </p:pic>
    </p:spTree>
    <p:extLst>
      <p:ext uri="{BB962C8B-B14F-4D97-AF65-F5344CB8AC3E}">
        <p14:creationId xmlns:p14="http://schemas.microsoft.com/office/powerpoint/2010/main" val="63474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82D1-19DE-8E4A-B56C-2BEC65B71D1C}"/>
              </a:ext>
            </a:extLst>
          </p:cNvPr>
          <p:cNvSpPr>
            <a:spLocks noGrp="1"/>
          </p:cNvSpPr>
          <p:nvPr>
            <p:ph type="title"/>
          </p:nvPr>
        </p:nvSpPr>
        <p:spPr>
          <a:xfrm>
            <a:off x="1371600" y="685800"/>
            <a:ext cx="9601200" cy="737886"/>
          </a:xfrm>
        </p:spPr>
        <p:txBody>
          <a:bodyPr/>
          <a:lstStyle/>
          <a:p>
            <a:r>
              <a:rPr lang="en-US" dirty="0"/>
              <a:t>RF Ensemble Holdout Stacking method</a:t>
            </a:r>
          </a:p>
        </p:txBody>
      </p:sp>
      <p:sp>
        <p:nvSpPr>
          <p:cNvPr id="4" name="Rectangle 3">
            <a:extLst>
              <a:ext uri="{FF2B5EF4-FFF2-40B4-BE49-F238E27FC236}">
                <a16:creationId xmlns:a16="http://schemas.microsoft.com/office/drawing/2014/main" id="{E2826429-833C-C949-B3AF-F0B59BAF84E1}"/>
              </a:ext>
            </a:extLst>
          </p:cNvPr>
          <p:cNvSpPr/>
          <p:nvPr/>
        </p:nvSpPr>
        <p:spPr>
          <a:xfrm>
            <a:off x="2390172" y="-1152405"/>
            <a:ext cx="10109200" cy="1015663"/>
          </a:xfrm>
          <a:prstGeom prst="rect">
            <a:avLst/>
          </a:prstGeom>
        </p:spPr>
        <p:txBody>
          <a:bodyPr wrap="square">
            <a:spAutoFit/>
          </a:bodyPr>
          <a:lstStyle/>
          <a:p>
            <a:r>
              <a:rPr lang="en-US" sz="2000" dirty="0">
                <a:solidFill>
                  <a:srgbClr val="3D4251"/>
                </a:solidFill>
                <a:latin typeface="Lora"/>
              </a:rPr>
              <a:t> algorithm that uses cross-validation to estimate the performance of multiple machine learning models, or the same model with different settings. It then creates an optimal weighted average of those models, which is also called an “ensemble”, using the test data performance.</a:t>
            </a:r>
            <a:endParaRPr lang="en-US" sz="2000" dirty="0"/>
          </a:p>
        </p:txBody>
      </p:sp>
      <p:pic>
        <p:nvPicPr>
          <p:cNvPr id="6" name="Picture 5" descr="A screenshot of a cell phone&#10;&#10;Description automatically generated">
            <a:extLst>
              <a:ext uri="{FF2B5EF4-FFF2-40B4-BE49-F238E27FC236}">
                <a16:creationId xmlns:a16="http://schemas.microsoft.com/office/drawing/2014/main" id="{E70BA5C9-C53D-EE4B-A758-A1AFC5C69E8C}"/>
              </a:ext>
            </a:extLst>
          </p:cNvPr>
          <p:cNvPicPr>
            <a:picLocks noChangeAspect="1"/>
          </p:cNvPicPr>
          <p:nvPr/>
        </p:nvPicPr>
        <p:blipFill>
          <a:blip r:embed="rId2"/>
          <a:stretch>
            <a:fillRect/>
          </a:stretch>
        </p:blipFill>
        <p:spPr>
          <a:xfrm>
            <a:off x="2390172" y="2011573"/>
            <a:ext cx="6579565" cy="3969558"/>
          </a:xfrm>
          <a:prstGeom prst="rect">
            <a:avLst/>
          </a:prstGeom>
        </p:spPr>
      </p:pic>
      <p:sp>
        <p:nvSpPr>
          <p:cNvPr id="7" name="TextBox 6">
            <a:extLst>
              <a:ext uri="{FF2B5EF4-FFF2-40B4-BE49-F238E27FC236}">
                <a16:creationId xmlns:a16="http://schemas.microsoft.com/office/drawing/2014/main" id="{C438925E-DD45-B446-AC9F-9E317AD50B9D}"/>
              </a:ext>
            </a:extLst>
          </p:cNvPr>
          <p:cNvSpPr txBox="1"/>
          <p:nvPr/>
        </p:nvSpPr>
        <p:spPr>
          <a:xfrm>
            <a:off x="1117600" y="1319514"/>
            <a:ext cx="9855200" cy="646331"/>
          </a:xfrm>
          <a:prstGeom prst="rect">
            <a:avLst/>
          </a:prstGeom>
          <a:noFill/>
        </p:spPr>
        <p:txBody>
          <a:bodyPr wrap="square" rtlCol="0">
            <a:spAutoFit/>
          </a:bodyPr>
          <a:lstStyle/>
          <a:p>
            <a:r>
              <a:rPr lang="en-US" dirty="0"/>
              <a:t>Best models predictions (</a:t>
            </a:r>
            <a:r>
              <a:rPr lang="en-US" dirty="0" err="1"/>
              <a:t>glmnet_MCA</a:t>
            </a:r>
            <a:r>
              <a:rPr lang="en-US" dirty="0"/>
              <a:t>, </a:t>
            </a:r>
            <a:r>
              <a:rPr lang="en-US" dirty="0" err="1"/>
              <a:t>svmLinear</a:t>
            </a:r>
            <a:r>
              <a:rPr lang="en-US" dirty="0"/>
              <a:t>, rfFS_c3) as one </a:t>
            </a:r>
            <a:r>
              <a:rPr lang="en-US" dirty="0" err="1"/>
              <a:t>dataframe</a:t>
            </a:r>
            <a:r>
              <a:rPr lang="en-US" dirty="0"/>
              <a:t> serve in place of training data for stacked model.</a:t>
            </a:r>
          </a:p>
        </p:txBody>
      </p:sp>
      <p:sp>
        <p:nvSpPr>
          <p:cNvPr id="10" name="Rectangle 9">
            <a:extLst>
              <a:ext uri="{FF2B5EF4-FFF2-40B4-BE49-F238E27FC236}">
                <a16:creationId xmlns:a16="http://schemas.microsoft.com/office/drawing/2014/main" id="{9054BF42-7E41-5E4B-847E-EC2B4130D571}"/>
              </a:ext>
            </a:extLst>
          </p:cNvPr>
          <p:cNvSpPr/>
          <p:nvPr/>
        </p:nvSpPr>
        <p:spPr>
          <a:xfrm>
            <a:off x="2472967" y="4744446"/>
            <a:ext cx="1601322" cy="2905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17072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AB01D-8F3F-9A49-8A05-62E87587BF7D}"/>
              </a:ext>
            </a:extLst>
          </p:cNvPr>
          <p:cNvSpPr>
            <a:spLocks noGrp="1"/>
          </p:cNvSpPr>
          <p:nvPr>
            <p:ph type="title"/>
          </p:nvPr>
        </p:nvSpPr>
        <p:spPr>
          <a:xfrm>
            <a:off x="1371600" y="433134"/>
            <a:ext cx="9601200" cy="691587"/>
          </a:xfrm>
        </p:spPr>
        <p:txBody>
          <a:bodyPr/>
          <a:lstStyle/>
          <a:p>
            <a:r>
              <a:rPr lang="en-US" dirty="0"/>
              <a:t>Conclusion</a:t>
            </a:r>
          </a:p>
        </p:txBody>
      </p:sp>
      <p:sp>
        <p:nvSpPr>
          <p:cNvPr id="6" name="TextBox 5">
            <a:extLst>
              <a:ext uri="{FF2B5EF4-FFF2-40B4-BE49-F238E27FC236}">
                <a16:creationId xmlns:a16="http://schemas.microsoft.com/office/drawing/2014/main" id="{17234AF0-EEC6-E443-B134-00E50B7200F9}"/>
              </a:ext>
            </a:extLst>
          </p:cNvPr>
          <p:cNvSpPr txBox="1"/>
          <p:nvPr/>
        </p:nvSpPr>
        <p:spPr>
          <a:xfrm>
            <a:off x="1562582" y="1321491"/>
            <a:ext cx="9317621" cy="4154984"/>
          </a:xfrm>
          <a:prstGeom prst="rect">
            <a:avLst/>
          </a:prstGeom>
          <a:noFill/>
        </p:spPr>
        <p:txBody>
          <a:bodyPr wrap="square" rtlCol="0">
            <a:spAutoFit/>
          </a:bodyPr>
          <a:lstStyle/>
          <a:p>
            <a:r>
              <a:rPr lang="en-US" sz="2200" dirty="0"/>
              <a:t>1. Caesarian and normal delivery data can be well classified with hyperplane build by linear and or tree algorithms. </a:t>
            </a:r>
          </a:p>
          <a:p>
            <a:endParaRPr lang="en-US" sz="2200" dirty="0"/>
          </a:p>
          <a:p>
            <a:r>
              <a:rPr lang="en-US" sz="2200" dirty="0"/>
              <a:t>2. Among high accuracy models, AUC=1 only for Logistic Regression model with  feature selection and  new feature extraction.</a:t>
            </a:r>
          </a:p>
          <a:p>
            <a:endParaRPr lang="en-US" sz="2200" dirty="0"/>
          </a:p>
          <a:p>
            <a:r>
              <a:rPr lang="en-US" sz="2200" dirty="0"/>
              <a:t>3. For my data, extracted features integration was the only way to improve the model performance.  </a:t>
            </a:r>
          </a:p>
          <a:p>
            <a:endParaRPr lang="en-US" sz="2200" dirty="0"/>
          </a:p>
          <a:p>
            <a:r>
              <a:rPr lang="en-US" sz="2200" dirty="0"/>
              <a:t>4. </a:t>
            </a:r>
            <a:r>
              <a:rPr lang="en-US" sz="2200" b="1" dirty="0"/>
              <a:t>The given clinical features alone (maternal age, blood pressure and heart problem status) assuming feature extraction are sufficient for successful classification of deliveries by caesarian or normal.</a:t>
            </a:r>
            <a:r>
              <a:rPr lang="en-US" sz="2200" dirty="0"/>
              <a:t> </a:t>
            </a:r>
          </a:p>
        </p:txBody>
      </p:sp>
      <p:sp>
        <p:nvSpPr>
          <p:cNvPr id="7" name="TextBox 6">
            <a:extLst>
              <a:ext uri="{FF2B5EF4-FFF2-40B4-BE49-F238E27FC236}">
                <a16:creationId xmlns:a16="http://schemas.microsoft.com/office/drawing/2014/main" id="{7AFD20FA-4D8F-5447-B8D0-A472B32CC0FD}"/>
              </a:ext>
            </a:extLst>
          </p:cNvPr>
          <p:cNvSpPr txBox="1"/>
          <p:nvPr/>
        </p:nvSpPr>
        <p:spPr>
          <a:xfrm>
            <a:off x="1641773" y="5670529"/>
            <a:ext cx="2083446" cy="430887"/>
          </a:xfrm>
          <a:prstGeom prst="rect">
            <a:avLst/>
          </a:prstGeom>
          <a:noFill/>
        </p:spPr>
        <p:txBody>
          <a:bodyPr wrap="square" rtlCol="0">
            <a:spAutoFit/>
          </a:bodyPr>
          <a:lstStyle/>
          <a:p>
            <a:r>
              <a:rPr lang="en-US" sz="2200" dirty="0"/>
              <a:t>Thank you!</a:t>
            </a:r>
          </a:p>
        </p:txBody>
      </p:sp>
    </p:spTree>
    <p:extLst>
      <p:ext uri="{BB962C8B-B14F-4D97-AF65-F5344CB8AC3E}">
        <p14:creationId xmlns:p14="http://schemas.microsoft.com/office/powerpoint/2010/main" val="270978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42067D-58C2-744F-AB9D-16AD80984C90}"/>
              </a:ext>
            </a:extLst>
          </p:cNvPr>
          <p:cNvSpPr/>
          <p:nvPr/>
        </p:nvSpPr>
        <p:spPr>
          <a:xfrm>
            <a:off x="899886" y="1366897"/>
            <a:ext cx="10943771" cy="2308324"/>
          </a:xfrm>
          <a:prstGeom prst="rect">
            <a:avLst/>
          </a:prstGeom>
        </p:spPr>
        <p:txBody>
          <a:bodyPr wrap="square">
            <a:spAutoFit/>
          </a:bodyPr>
          <a:lstStyle/>
          <a:p>
            <a:pPr marL="137160" marR="0" lvl="0" indent="-457200">
              <a:spcAft>
                <a:spcPts val="0"/>
              </a:spcAft>
              <a:buClr>
                <a:srgbClr val="000000"/>
              </a:buClr>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Explore ML algorithms and principles of working with categorical data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137160" indent="-457200"/>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137160" marR="0" lvl="0" indent="-457200">
              <a:spcAft>
                <a:spcPts val="0"/>
              </a:spcAft>
              <a:buClr>
                <a:srgbClr val="000000"/>
              </a:buClr>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Besides improving a model’s performance, also gain insights on the data </a:t>
            </a:r>
          </a:p>
          <a:p>
            <a:pPr marL="137160" marR="0" lvl="0" indent="-457200">
              <a:spcAft>
                <a:spcPts val="0"/>
              </a:spcAft>
              <a:buClr>
                <a:srgbClr val="000000"/>
              </a:buClr>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via feature selection, extraction and engineering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137160" indent="-457200"/>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137160" marR="0" lvl="0" indent="-457200">
              <a:spcAft>
                <a:spcPts val="0"/>
              </a:spcAft>
              <a:buClr>
                <a:srgbClr val="000000"/>
              </a:buClr>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Explore what features have strong association with caesarian births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4EE30D45-02DE-8A44-BE93-68FBC7AC017E}"/>
              </a:ext>
            </a:extLst>
          </p:cNvPr>
          <p:cNvSpPr txBox="1">
            <a:spLocks/>
          </p:cNvSpPr>
          <p:nvPr/>
        </p:nvSpPr>
        <p:spPr>
          <a:xfrm>
            <a:off x="899886" y="524819"/>
            <a:ext cx="9601200" cy="819835"/>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dirty="0"/>
              <a:t>2. Goals of this study</a:t>
            </a:r>
          </a:p>
        </p:txBody>
      </p:sp>
    </p:spTree>
    <p:extLst>
      <p:ext uri="{BB962C8B-B14F-4D97-AF65-F5344CB8AC3E}">
        <p14:creationId xmlns:p14="http://schemas.microsoft.com/office/powerpoint/2010/main" val="362894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4A48-7700-164D-A092-D24F70272117}"/>
              </a:ext>
            </a:extLst>
          </p:cNvPr>
          <p:cNvSpPr>
            <a:spLocks noGrp="1"/>
          </p:cNvSpPr>
          <p:nvPr>
            <p:ph type="title"/>
          </p:nvPr>
        </p:nvSpPr>
        <p:spPr>
          <a:xfrm>
            <a:off x="1371600" y="2697480"/>
            <a:ext cx="9601200" cy="1485900"/>
          </a:xfrm>
        </p:spPr>
        <p:txBody>
          <a:bodyPr/>
          <a:lstStyle/>
          <a:p>
            <a:r>
              <a:rPr lang="en-US" dirty="0"/>
              <a:t>                        Thank you!</a:t>
            </a:r>
          </a:p>
        </p:txBody>
      </p:sp>
    </p:spTree>
    <p:extLst>
      <p:ext uri="{BB962C8B-B14F-4D97-AF65-F5344CB8AC3E}">
        <p14:creationId xmlns:p14="http://schemas.microsoft.com/office/powerpoint/2010/main" val="8359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C7C-0AC7-614C-B734-926D8345A98F}"/>
              </a:ext>
            </a:extLst>
          </p:cNvPr>
          <p:cNvSpPr>
            <a:spLocks noGrp="1"/>
          </p:cNvSpPr>
          <p:nvPr>
            <p:ph type="title"/>
          </p:nvPr>
        </p:nvSpPr>
        <p:spPr>
          <a:xfrm>
            <a:off x="1061046" y="313777"/>
            <a:ext cx="9601200" cy="819835"/>
          </a:xfrm>
        </p:spPr>
        <p:txBody>
          <a:bodyPr>
            <a:normAutofit/>
          </a:bodyPr>
          <a:lstStyle/>
          <a:p>
            <a:r>
              <a:rPr lang="en-US" sz="4000" dirty="0"/>
              <a:t>3. Description of data</a:t>
            </a:r>
          </a:p>
        </p:txBody>
      </p:sp>
      <p:sp>
        <p:nvSpPr>
          <p:cNvPr id="12" name="TextBox 11">
            <a:extLst>
              <a:ext uri="{FF2B5EF4-FFF2-40B4-BE49-F238E27FC236}">
                <a16:creationId xmlns:a16="http://schemas.microsoft.com/office/drawing/2014/main" id="{DE788B60-7EA1-E549-9CE4-FE6CE519E370}"/>
              </a:ext>
            </a:extLst>
          </p:cNvPr>
          <p:cNvSpPr txBox="1"/>
          <p:nvPr/>
        </p:nvSpPr>
        <p:spPr>
          <a:xfrm>
            <a:off x="1059544" y="904704"/>
            <a:ext cx="10798627" cy="707886"/>
          </a:xfrm>
          <a:prstGeom prst="rect">
            <a:avLst/>
          </a:prstGeom>
          <a:noFill/>
        </p:spPr>
        <p:txBody>
          <a:bodyPr wrap="square" rtlCol="0">
            <a:spAutoFit/>
          </a:bodyPr>
          <a:lstStyle/>
          <a:p>
            <a:pPr marL="137160" indent="-457200"/>
            <a:r>
              <a:rPr lang="en-US" sz="2000" dirty="0"/>
              <a:t>- The dataset was collected for “</a:t>
            </a:r>
            <a:r>
              <a:rPr lang="en-US" sz="2000" b="1" dirty="0"/>
              <a:t>Application of Decision Tree Algorithm for Data Mining in Healthcare Operations</a:t>
            </a:r>
            <a:r>
              <a:rPr lang="en-US" sz="2000" dirty="0"/>
              <a:t>” study and is accessible on UCI Machine Learning Repository. </a:t>
            </a:r>
          </a:p>
        </p:txBody>
      </p:sp>
      <p:pic>
        <p:nvPicPr>
          <p:cNvPr id="6" name="Picture 5" descr="A screenshot of a cell phone&#10;&#10;Description automatically generated">
            <a:extLst>
              <a:ext uri="{FF2B5EF4-FFF2-40B4-BE49-F238E27FC236}">
                <a16:creationId xmlns:a16="http://schemas.microsoft.com/office/drawing/2014/main" id="{D4776417-0308-504D-8E4A-B0E4830FE9BF}"/>
              </a:ext>
            </a:extLst>
          </p:cNvPr>
          <p:cNvPicPr>
            <a:picLocks noChangeAspect="1"/>
          </p:cNvPicPr>
          <p:nvPr/>
        </p:nvPicPr>
        <p:blipFill>
          <a:blip r:embed="rId2"/>
          <a:stretch>
            <a:fillRect/>
          </a:stretch>
        </p:blipFill>
        <p:spPr>
          <a:xfrm>
            <a:off x="1059544" y="2190612"/>
            <a:ext cx="7795079" cy="4658676"/>
          </a:xfrm>
          <a:prstGeom prst="rect">
            <a:avLst/>
          </a:prstGeom>
        </p:spPr>
      </p:pic>
      <p:sp>
        <p:nvSpPr>
          <p:cNvPr id="5" name="Rectangle 4">
            <a:extLst>
              <a:ext uri="{FF2B5EF4-FFF2-40B4-BE49-F238E27FC236}">
                <a16:creationId xmlns:a16="http://schemas.microsoft.com/office/drawing/2014/main" id="{42A118B3-F95D-DA45-8F5A-7532A4AB4779}"/>
              </a:ext>
            </a:extLst>
          </p:cNvPr>
          <p:cNvSpPr/>
          <p:nvPr/>
        </p:nvSpPr>
        <p:spPr>
          <a:xfrm>
            <a:off x="8854624" y="2661330"/>
            <a:ext cx="3119662" cy="2844216"/>
          </a:xfrm>
          <a:prstGeom prst="rect">
            <a:avLst/>
          </a:prstGeom>
        </p:spPr>
        <p:txBody>
          <a:bodyPr wrap="square">
            <a:noAutofit/>
          </a:bodyPr>
          <a:lstStyle/>
          <a:p>
            <a:pPr marL="285750" indent="-285750">
              <a:buFontTx/>
              <a:buChar char="-"/>
            </a:pPr>
            <a:r>
              <a:rPr lang="en-US" sz="2000" dirty="0"/>
              <a:t>5 clinical features pertinent to caesarean births. </a:t>
            </a:r>
            <a:br>
              <a:rPr lang="en-US" sz="2000" dirty="0"/>
            </a:br>
            <a:endParaRPr lang="en-US" sz="2000" dirty="0"/>
          </a:p>
          <a:p>
            <a:pPr marL="285750" indent="-285750">
              <a:buFontTx/>
              <a:buChar char="-"/>
            </a:pPr>
            <a:r>
              <a:rPr lang="en-US" sz="2000" dirty="0"/>
              <a:t>1 feature (age) is numeric and </a:t>
            </a:r>
            <a:br>
              <a:rPr lang="en-US" sz="2000" dirty="0"/>
            </a:br>
            <a:r>
              <a:rPr lang="en-US" sz="2000" dirty="0"/>
              <a:t>4 others are ordinal </a:t>
            </a:r>
            <a:br>
              <a:rPr lang="en-US" sz="2000" dirty="0"/>
            </a:br>
            <a:endParaRPr lang="en-US" sz="2000" dirty="0"/>
          </a:p>
          <a:p>
            <a:pPr marL="285750" indent="-285750">
              <a:buFontTx/>
              <a:buChar char="-"/>
            </a:pPr>
            <a:r>
              <a:rPr lang="en-US" sz="2000" dirty="0"/>
              <a:t>80 patients who delivered either by c-section or naturally</a:t>
            </a:r>
          </a:p>
          <a:p>
            <a:pPr marL="285750" indent="-285750">
              <a:buFontTx/>
              <a:buChar char="-"/>
            </a:pPr>
            <a:r>
              <a:rPr lang="en-US" sz="2000" dirty="0"/>
              <a:t>Class balance  34:46.</a:t>
            </a:r>
          </a:p>
        </p:txBody>
      </p:sp>
      <p:sp>
        <p:nvSpPr>
          <p:cNvPr id="8" name="Title 1">
            <a:extLst>
              <a:ext uri="{FF2B5EF4-FFF2-40B4-BE49-F238E27FC236}">
                <a16:creationId xmlns:a16="http://schemas.microsoft.com/office/drawing/2014/main" id="{CC492F2A-26C2-4C49-A88F-475BA26B76CE}"/>
              </a:ext>
            </a:extLst>
          </p:cNvPr>
          <p:cNvSpPr txBox="1">
            <a:spLocks/>
          </p:cNvSpPr>
          <p:nvPr/>
        </p:nvSpPr>
        <p:spPr>
          <a:xfrm>
            <a:off x="1059544" y="1802150"/>
            <a:ext cx="5925765" cy="388462"/>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2000" b="1" dirty="0"/>
              <a:t>b. Univariate distribution of attributes</a:t>
            </a:r>
          </a:p>
        </p:txBody>
      </p:sp>
    </p:spTree>
    <p:extLst>
      <p:ext uri="{BB962C8B-B14F-4D97-AF65-F5344CB8AC3E}">
        <p14:creationId xmlns:p14="http://schemas.microsoft.com/office/powerpoint/2010/main" val="13028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42E28B-9E30-A043-8466-6189CF8DF919}"/>
              </a:ext>
            </a:extLst>
          </p:cNvPr>
          <p:cNvSpPr txBox="1"/>
          <p:nvPr/>
        </p:nvSpPr>
        <p:spPr>
          <a:xfrm>
            <a:off x="918211" y="890650"/>
            <a:ext cx="9140190" cy="5078313"/>
          </a:xfrm>
          <a:prstGeom prst="rect">
            <a:avLst/>
          </a:prstGeom>
          <a:noFill/>
        </p:spPr>
        <p:txBody>
          <a:bodyPr wrap="square" rtlCol="0">
            <a:spAutoFit/>
          </a:bodyPr>
          <a:lstStyle/>
          <a:p>
            <a:pPr marL="514350" indent="-514350">
              <a:buAutoNum type="romanUcPeriod"/>
            </a:pPr>
            <a:r>
              <a:rPr lang="en-US" sz="2400" b="1" dirty="0">
                <a:latin typeface="Calibri" panose="020F0502020204030204" pitchFamily="34" charset="0"/>
                <a:cs typeface="Calibri" panose="020F0502020204030204" pitchFamily="34" charset="0"/>
              </a:rPr>
              <a:t>Supervised machine learning methods</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Linear:</a:t>
            </a:r>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Logistic Regression, Linear Discriminant Analysis, </a:t>
            </a:r>
          </a:p>
          <a:p>
            <a:r>
              <a:rPr lang="en-US" sz="2400" dirty="0">
                <a:latin typeface="Calibri" panose="020F0502020204030204" pitchFamily="34" charset="0"/>
                <a:cs typeface="Calibri" panose="020F0502020204030204" pitchFamily="34" charset="0"/>
              </a:rPr>
              <a:t>                     Naïve Bayes and Support Vector Machine</a:t>
            </a:r>
          </a:p>
          <a:p>
            <a:r>
              <a:rPr lang="en-US" sz="2400" dirty="0">
                <a:latin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Tree-based:</a:t>
            </a:r>
          </a:p>
          <a:p>
            <a:r>
              <a:rPr lang="en-US" sz="2400" dirty="0">
                <a:latin typeface="Calibri" panose="020F0502020204030204" pitchFamily="34" charset="0"/>
                <a:cs typeface="Calibri" panose="020F0502020204030204" pitchFamily="34" charset="0"/>
              </a:rPr>
              <a:t>         	       Classification and Regression Trees, Random Forest</a:t>
            </a:r>
          </a:p>
          <a:p>
            <a:endParaRPr lang="en-US" sz="12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II.</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Unsupervised methods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K-means clustering and Random Forest unsupervised</a:t>
            </a:r>
          </a:p>
          <a:p>
            <a:endParaRPr lang="en-US" sz="12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III.</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Metrics for classifiers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Accuracy, Precision, Recall, F1 rate and ROC AUC</a:t>
            </a:r>
            <a:endParaRPr lang="en-US" sz="16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IV.</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Statistics</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Kappa statics</a:t>
            </a:r>
            <a:endParaRPr lang="en-US" sz="2000" dirty="0"/>
          </a:p>
        </p:txBody>
      </p:sp>
      <p:sp>
        <p:nvSpPr>
          <p:cNvPr id="5" name="Title 1">
            <a:extLst>
              <a:ext uri="{FF2B5EF4-FFF2-40B4-BE49-F238E27FC236}">
                <a16:creationId xmlns:a16="http://schemas.microsoft.com/office/drawing/2014/main" id="{D6311309-ED34-BE48-A1A9-D80D5460D002}"/>
              </a:ext>
            </a:extLst>
          </p:cNvPr>
          <p:cNvSpPr>
            <a:spLocks noGrp="1"/>
          </p:cNvSpPr>
          <p:nvPr>
            <p:ph type="title"/>
          </p:nvPr>
        </p:nvSpPr>
        <p:spPr>
          <a:xfrm>
            <a:off x="918210" y="239396"/>
            <a:ext cx="10515600" cy="651254"/>
          </a:xfrm>
        </p:spPr>
        <p:txBody>
          <a:bodyPr vert="horz" lIns="91440" tIns="45720" rIns="91440" bIns="45720" rtlCol="0" anchor="t">
            <a:normAutofit/>
          </a:bodyPr>
          <a:lstStyle/>
          <a:p>
            <a:r>
              <a:rPr lang="en-US" sz="4000" dirty="0"/>
              <a:t>4. Methods</a:t>
            </a:r>
          </a:p>
        </p:txBody>
      </p:sp>
    </p:spTree>
    <p:extLst>
      <p:ext uri="{BB962C8B-B14F-4D97-AF65-F5344CB8AC3E}">
        <p14:creationId xmlns:p14="http://schemas.microsoft.com/office/powerpoint/2010/main" val="406459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2ABE1-C776-1740-990A-84EA44B1F3E9}"/>
              </a:ext>
            </a:extLst>
          </p:cNvPr>
          <p:cNvSpPr>
            <a:spLocks noGrp="1"/>
          </p:cNvSpPr>
          <p:nvPr>
            <p:ph idx="1"/>
          </p:nvPr>
        </p:nvSpPr>
        <p:spPr>
          <a:xfrm>
            <a:off x="8882743" y="2087851"/>
            <a:ext cx="3004457" cy="4330762"/>
          </a:xfrm>
        </p:spPr>
        <p:txBody>
          <a:bodyPr>
            <a:normAutofit/>
          </a:bodyPr>
          <a:lstStyle/>
          <a:p>
            <a:pPr marL="0" indent="0">
              <a:buNone/>
            </a:pPr>
            <a:r>
              <a:rPr lang="en-US" b="1" dirty="0"/>
              <a:t>      Steps:</a:t>
            </a:r>
          </a:p>
          <a:p>
            <a:pPr marL="0" indent="0">
              <a:buNone/>
            </a:pPr>
            <a:r>
              <a:rPr lang="en-US" dirty="0"/>
              <a:t>-     NAs </a:t>
            </a:r>
          </a:p>
          <a:p>
            <a:pPr>
              <a:buFontTx/>
              <a:buChar char="-"/>
            </a:pPr>
            <a:r>
              <a:rPr lang="en-US" dirty="0" err="1"/>
              <a:t>ChiSq</a:t>
            </a:r>
            <a:r>
              <a:rPr lang="en-US" dirty="0"/>
              <a:t> and Cramer’s V tests for categorical data</a:t>
            </a:r>
          </a:p>
          <a:p>
            <a:pPr>
              <a:buFontTx/>
              <a:buChar char="-"/>
            </a:pPr>
            <a:r>
              <a:rPr lang="en-US" dirty="0"/>
              <a:t>For numeric  attribute - Wilcoxon test</a:t>
            </a:r>
          </a:p>
          <a:p>
            <a:pPr>
              <a:buFontTx/>
              <a:buChar char="-"/>
            </a:pPr>
            <a:r>
              <a:rPr lang="en-US" dirty="0"/>
              <a:t>Data normalization (min-max  scaling and </a:t>
            </a:r>
            <a:r>
              <a:rPr lang="en-US" dirty="0" err="1"/>
              <a:t>BoxCox</a:t>
            </a:r>
            <a:r>
              <a:rPr lang="en-US" dirty="0"/>
              <a:t> transform.)</a:t>
            </a:r>
          </a:p>
          <a:p>
            <a:pPr>
              <a:buFontTx/>
              <a:buChar char="-"/>
            </a:pPr>
            <a:r>
              <a:rPr lang="en-US" dirty="0"/>
              <a:t>Split data</a:t>
            </a:r>
          </a:p>
        </p:txBody>
      </p:sp>
      <p:sp>
        <p:nvSpPr>
          <p:cNvPr id="6" name="TextBox 5">
            <a:extLst>
              <a:ext uri="{FF2B5EF4-FFF2-40B4-BE49-F238E27FC236}">
                <a16:creationId xmlns:a16="http://schemas.microsoft.com/office/drawing/2014/main" id="{B436CE9B-2BF0-EE43-8E5C-D18635B3D170}"/>
              </a:ext>
            </a:extLst>
          </p:cNvPr>
          <p:cNvSpPr txBox="1"/>
          <p:nvPr/>
        </p:nvSpPr>
        <p:spPr>
          <a:xfrm>
            <a:off x="968521" y="439387"/>
            <a:ext cx="10628393" cy="663699"/>
          </a:xfrm>
          <a:prstGeom prst="rect">
            <a:avLst/>
          </a:prstGeom>
        </p:spPr>
        <p:txBody>
          <a:bodyPr vert="horz" lIns="91440" tIns="45720" rIns="91440" bIns="45720" rtlCol="0" anchor="t">
            <a:normAutofit/>
          </a:bodyPr>
          <a:lstStyle>
            <a:lvl1pPr defTabSz="914400">
              <a:lnSpc>
                <a:spcPct val="89000"/>
              </a:lnSpc>
              <a:spcBef>
                <a:spcPct val="0"/>
              </a:spcBef>
              <a:buNone/>
              <a:defRPr sz="4000" baseline="0">
                <a:solidFill>
                  <a:schemeClr val="tx2"/>
                </a:solidFill>
                <a:latin typeface="+mj-lt"/>
                <a:ea typeface="+mj-ea"/>
                <a:cs typeface="+mj-cs"/>
              </a:defRPr>
            </a:lvl1pPr>
          </a:lstStyle>
          <a:p>
            <a:r>
              <a:rPr lang="en-US" dirty="0"/>
              <a:t>5. Data curation and exploratory data analysis</a:t>
            </a:r>
          </a:p>
          <a:p>
            <a:endParaRPr lang="en-US" dirty="0"/>
          </a:p>
        </p:txBody>
      </p:sp>
      <p:pic>
        <p:nvPicPr>
          <p:cNvPr id="7" name="Content Placeholder 4" descr="A screenshot of a cell phone&#10;&#10;Description automatically generated">
            <a:extLst>
              <a:ext uri="{FF2B5EF4-FFF2-40B4-BE49-F238E27FC236}">
                <a16:creationId xmlns:a16="http://schemas.microsoft.com/office/drawing/2014/main" id="{E9053DA7-23CC-9341-B04D-2B68E4C9F8A8}"/>
              </a:ext>
            </a:extLst>
          </p:cNvPr>
          <p:cNvPicPr>
            <a:picLocks noChangeAspect="1"/>
          </p:cNvPicPr>
          <p:nvPr/>
        </p:nvPicPr>
        <p:blipFill>
          <a:blip r:embed="rId2"/>
          <a:stretch>
            <a:fillRect/>
          </a:stretch>
        </p:blipFill>
        <p:spPr>
          <a:xfrm>
            <a:off x="968521" y="1789801"/>
            <a:ext cx="7914222" cy="4950506"/>
          </a:xfrm>
          <a:prstGeom prst="rect">
            <a:avLst/>
          </a:prstGeom>
        </p:spPr>
      </p:pic>
      <p:sp>
        <p:nvSpPr>
          <p:cNvPr id="8" name="Title 1">
            <a:extLst>
              <a:ext uri="{FF2B5EF4-FFF2-40B4-BE49-F238E27FC236}">
                <a16:creationId xmlns:a16="http://schemas.microsoft.com/office/drawing/2014/main" id="{B0FB205F-F6F9-574C-9D77-07F4D29A3703}"/>
              </a:ext>
            </a:extLst>
          </p:cNvPr>
          <p:cNvSpPr>
            <a:spLocks noGrp="1"/>
          </p:cNvSpPr>
          <p:nvPr>
            <p:ph type="title"/>
          </p:nvPr>
        </p:nvSpPr>
        <p:spPr>
          <a:xfrm>
            <a:off x="968521" y="1393372"/>
            <a:ext cx="5925765" cy="263224"/>
          </a:xfrm>
        </p:spPr>
        <p:txBody>
          <a:bodyPr>
            <a:normAutofit fontScale="90000"/>
          </a:bodyPr>
          <a:lstStyle/>
          <a:p>
            <a:r>
              <a:rPr lang="en-US" sz="2800" b="1" dirty="0"/>
              <a:t>c. Count of predictors by response levels</a:t>
            </a:r>
          </a:p>
        </p:txBody>
      </p:sp>
    </p:spTree>
    <p:extLst>
      <p:ext uri="{BB962C8B-B14F-4D97-AF65-F5344CB8AC3E}">
        <p14:creationId xmlns:p14="http://schemas.microsoft.com/office/powerpoint/2010/main" val="400518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32842C-F268-AE42-BF89-579209BC4BD4}"/>
              </a:ext>
            </a:extLst>
          </p:cNvPr>
          <p:cNvSpPr txBox="1"/>
          <p:nvPr/>
        </p:nvSpPr>
        <p:spPr>
          <a:xfrm>
            <a:off x="2295036" y="6410922"/>
            <a:ext cx="3512380" cy="307777"/>
          </a:xfrm>
          <a:prstGeom prst="rect">
            <a:avLst/>
          </a:prstGeom>
          <a:noFill/>
          <a:ln>
            <a:noFill/>
            <a:prstDash val="sysDash"/>
          </a:ln>
        </p:spPr>
        <p:txBody>
          <a:bodyPr wrap="square" rtlCol="0">
            <a:spAutoFit/>
          </a:bodyPr>
          <a:lstStyle/>
          <a:p>
            <a:r>
              <a:rPr lang="en-US" sz="1400" dirty="0">
                <a:solidFill>
                  <a:schemeClr val="tx1">
                    <a:lumMod val="50000"/>
                    <a:lumOff val="50000"/>
                  </a:schemeClr>
                </a:solidFill>
                <a:latin typeface="Apple Chancery" panose="03020702040506060504" pitchFamily="66" charset="-79"/>
                <a:cs typeface="Apple Chancery" panose="03020702040506060504" pitchFamily="66" charset="-79"/>
              </a:rPr>
              <a:t>Total sum of standardized residuals </a:t>
            </a:r>
          </a:p>
        </p:txBody>
      </p:sp>
      <p:sp>
        <p:nvSpPr>
          <p:cNvPr id="21" name="TextBox 20">
            <a:extLst>
              <a:ext uri="{FF2B5EF4-FFF2-40B4-BE49-F238E27FC236}">
                <a16:creationId xmlns:a16="http://schemas.microsoft.com/office/drawing/2014/main" id="{1BB2F0E5-EE51-9D4A-BDCF-E955076BF234}"/>
              </a:ext>
            </a:extLst>
          </p:cNvPr>
          <p:cNvSpPr txBox="1"/>
          <p:nvPr/>
        </p:nvSpPr>
        <p:spPr>
          <a:xfrm>
            <a:off x="864532" y="281239"/>
            <a:ext cx="9911343" cy="646331"/>
          </a:xfrm>
          <a:prstGeom prst="rect">
            <a:avLst/>
          </a:prstGeom>
          <a:noFill/>
        </p:spPr>
        <p:txBody>
          <a:bodyPr wrap="square" rtlCol="0">
            <a:spAutoFit/>
          </a:bodyPr>
          <a:lstStyle/>
          <a:p>
            <a:r>
              <a:rPr lang="en-US" sz="3600" b="1" dirty="0"/>
              <a:t>6.1  </a:t>
            </a:r>
            <a:r>
              <a:rPr lang="en-US" sz="3600" b="1" dirty="0" err="1"/>
              <a:t>ChiSq</a:t>
            </a:r>
            <a:r>
              <a:rPr lang="en-US" sz="3600" b="1" dirty="0"/>
              <a:t> test </a:t>
            </a:r>
            <a:r>
              <a:rPr lang="en-US" sz="3600" dirty="0"/>
              <a:t> </a:t>
            </a:r>
          </a:p>
        </p:txBody>
      </p:sp>
      <p:pic>
        <p:nvPicPr>
          <p:cNvPr id="2" name="Picture 1">
            <a:extLst>
              <a:ext uri="{FF2B5EF4-FFF2-40B4-BE49-F238E27FC236}">
                <a16:creationId xmlns:a16="http://schemas.microsoft.com/office/drawing/2014/main" id="{A3E3CE02-583A-D744-8F0F-423A00A47D78}"/>
              </a:ext>
            </a:extLst>
          </p:cNvPr>
          <p:cNvPicPr>
            <a:picLocks noChangeAspect="1"/>
          </p:cNvPicPr>
          <p:nvPr/>
        </p:nvPicPr>
        <p:blipFill>
          <a:blip r:embed="rId2"/>
          <a:stretch>
            <a:fillRect/>
          </a:stretch>
        </p:blipFill>
        <p:spPr>
          <a:xfrm>
            <a:off x="768351" y="1262746"/>
            <a:ext cx="6865901" cy="4198258"/>
          </a:xfrm>
          <a:prstGeom prst="rect">
            <a:avLst/>
          </a:prstGeom>
        </p:spPr>
      </p:pic>
      <p:sp>
        <p:nvSpPr>
          <p:cNvPr id="6" name="Rectangle 5">
            <a:extLst>
              <a:ext uri="{FF2B5EF4-FFF2-40B4-BE49-F238E27FC236}">
                <a16:creationId xmlns:a16="http://schemas.microsoft.com/office/drawing/2014/main" id="{0C51D8B6-26CC-594D-98EF-CF6CB19426F8}"/>
              </a:ext>
            </a:extLst>
          </p:cNvPr>
          <p:cNvSpPr/>
          <p:nvPr/>
        </p:nvSpPr>
        <p:spPr>
          <a:xfrm>
            <a:off x="7947405" y="3501673"/>
            <a:ext cx="4244595" cy="1323439"/>
          </a:xfrm>
          <a:prstGeom prst="rect">
            <a:avLst/>
          </a:prstGeom>
        </p:spPr>
        <p:txBody>
          <a:bodyPr wrap="square">
            <a:spAutoFit/>
          </a:bodyPr>
          <a:lstStyle/>
          <a:p>
            <a:r>
              <a:rPr lang="en-US" sz="2000" dirty="0"/>
              <a:t>The chi-square test is </a:t>
            </a:r>
            <a:r>
              <a:rPr lang="en-US" sz="2000" b="1" dirty="0"/>
              <a:t>statistically significant</a:t>
            </a:r>
            <a:r>
              <a:rPr lang="en-US" sz="2000" dirty="0"/>
              <a:t>, indicating that there is an association between heart problem and caesarian delivery</a:t>
            </a:r>
            <a:endParaRPr lang="en-US" sz="2400" dirty="0"/>
          </a:p>
        </p:txBody>
      </p:sp>
      <p:pic>
        <p:nvPicPr>
          <p:cNvPr id="7" name="Picture 6">
            <a:extLst>
              <a:ext uri="{FF2B5EF4-FFF2-40B4-BE49-F238E27FC236}">
                <a16:creationId xmlns:a16="http://schemas.microsoft.com/office/drawing/2014/main" id="{2BB2C40B-824B-C64D-A1F0-F3C7DDD8E92A}"/>
              </a:ext>
            </a:extLst>
          </p:cNvPr>
          <p:cNvPicPr>
            <a:picLocks noChangeAspect="1"/>
          </p:cNvPicPr>
          <p:nvPr/>
        </p:nvPicPr>
        <p:blipFill>
          <a:blip r:embed="rId3"/>
          <a:stretch>
            <a:fillRect/>
          </a:stretch>
        </p:blipFill>
        <p:spPr>
          <a:xfrm>
            <a:off x="5197818" y="5160288"/>
            <a:ext cx="6975931" cy="1721844"/>
          </a:xfrm>
          <a:prstGeom prst="rect">
            <a:avLst/>
          </a:prstGeom>
        </p:spPr>
      </p:pic>
    </p:spTree>
    <p:extLst>
      <p:ext uri="{BB962C8B-B14F-4D97-AF65-F5344CB8AC3E}">
        <p14:creationId xmlns:p14="http://schemas.microsoft.com/office/powerpoint/2010/main" val="351514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0EB75CD-16AC-574A-9927-F72FAF161156}"/>
                  </a:ext>
                </a:extLst>
              </p14:cNvPr>
              <p14:cNvContentPartPr/>
              <p14:nvPr/>
            </p14:nvContentPartPr>
            <p14:xfrm>
              <a:off x="13274755" y="6362416"/>
              <a:ext cx="360" cy="360"/>
            </p14:xfrm>
          </p:contentPart>
        </mc:Choice>
        <mc:Fallback xmlns="">
          <p:pic>
            <p:nvPicPr>
              <p:cNvPr id="19" name="Ink 18">
                <a:extLst>
                  <a:ext uri="{FF2B5EF4-FFF2-40B4-BE49-F238E27FC236}">
                    <a16:creationId xmlns:a16="http://schemas.microsoft.com/office/drawing/2014/main" id="{20EB75CD-16AC-574A-9927-F72FAF161156}"/>
                  </a:ext>
                </a:extLst>
              </p:cNvPr>
              <p:cNvPicPr/>
              <p:nvPr/>
            </p:nvPicPr>
            <p:blipFill>
              <a:blip r:embed="rId14"/>
              <a:stretch>
                <a:fillRect/>
              </a:stretch>
            </p:blipFill>
            <p:spPr>
              <a:xfrm>
                <a:off x="13266115" y="6353776"/>
                <a:ext cx="18000" cy="18000"/>
              </a:xfrm>
              <a:prstGeom prst="rect">
                <a:avLst/>
              </a:prstGeom>
            </p:spPr>
          </p:pic>
        </mc:Fallback>
      </mc:AlternateContent>
      <p:sp>
        <p:nvSpPr>
          <p:cNvPr id="12" name="TextBox 11">
            <a:extLst>
              <a:ext uri="{FF2B5EF4-FFF2-40B4-BE49-F238E27FC236}">
                <a16:creationId xmlns:a16="http://schemas.microsoft.com/office/drawing/2014/main" id="{49EA908B-0142-3D4D-B2D4-80A82F692C95}"/>
              </a:ext>
            </a:extLst>
          </p:cNvPr>
          <p:cNvSpPr txBox="1"/>
          <p:nvPr/>
        </p:nvSpPr>
        <p:spPr>
          <a:xfrm>
            <a:off x="876261" y="427416"/>
            <a:ext cx="10635554" cy="646331"/>
          </a:xfrm>
          <a:prstGeom prst="rect">
            <a:avLst/>
          </a:prstGeom>
          <a:noFill/>
        </p:spPr>
        <p:txBody>
          <a:bodyPr wrap="square" rtlCol="0">
            <a:spAutoFit/>
          </a:bodyPr>
          <a:lstStyle/>
          <a:p>
            <a:r>
              <a:rPr lang="en-US" sz="3600" b="1" dirty="0"/>
              <a:t>6.2  </a:t>
            </a:r>
            <a:r>
              <a:rPr lang="en-US" sz="3600" b="1" dirty="0" err="1"/>
              <a:t>ChiSq</a:t>
            </a:r>
            <a:r>
              <a:rPr lang="en-US" sz="3600" b="1" dirty="0"/>
              <a:t> and Cramer’s V tests for </a:t>
            </a:r>
            <a:r>
              <a:rPr lang="en-US" sz="3600" b="1" dirty="0" err="1"/>
              <a:t>categ</a:t>
            </a:r>
            <a:r>
              <a:rPr lang="en-US" sz="3600" b="1" dirty="0"/>
              <a:t>. variables</a:t>
            </a:r>
            <a:endParaRPr lang="en-US" sz="3600" dirty="0"/>
          </a:p>
        </p:txBody>
      </p:sp>
      <p:graphicFrame>
        <p:nvGraphicFramePr>
          <p:cNvPr id="8" name="Table 7">
            <a:extLst>
              <a:ext uri="{FF2B5EF4-FFF2-40B4-BE49-F238E27FC236}">
                <a16:creationId xmlns:a16="http://schemas.microsoft.com/office/drawing/2014/main" id="{22CBB54C-9BC9-8B4F-A7FA-DC19B9E6432F}"/>
              </a:ext>
            </a:extLst>
          </p:cNvPr>
          <p:cNvGraphicFramePr>
            <a:graphicFrameLocks noGrp="1"/>
          </p:cNvGraphicFramePr>
          <p:nvPr>
            <p:extLst>
              <p:ext uri="{D42A27DB-BD31-4B8C-83A1-F6EECF244321}">
                <p14:modId xmlns:p14="http://schemas.microsoft.com/office/powerpoint/2010/main" val="1150462846"/>
              </p:ext>
            </p:extLst>
          </p:nvPr>
        </p:nvGraphicFramePr>
        <p:xfrm>
          <a:off x="876261" y="1430866"/>
          <a:ext cx="8296768" cy="2392680"/>
        </p:xfrm>
        <a:graphic>
          <a:graphicData uri="http://schemas.openxmlformats.org/drawingml/2006/table">
            <a:tbl>
              <a:tblPr firstRow="1" bandRow="1">
                <a:tableStyleId>{21E4AEA4-8DFA-4A89-87EB-49C32662AFE0}</a:tableStyleId>
              </a:tblPr>
              <a:tblGrid>
                <a:gridCol w="2345910">
                  <a:extLst>
                    <a:ext uri="{9D8B030D-6E8A-4147-A177-3AD203B41FA5}">
                      <a16:colId xmlns:a16="http://schemas.microsoft.com/office/drawing/2014/main" val="221909939"/>
                    </a:ext>
                  </a:extLst>
                </a:gridCol>
                <a:gridCol w="1509811">
                  <a:extLst>
                    <a:ext uri="{9D8B030D-6E8A-4147-A177-3AD203B41FA5}">
                      <a16:colId xmlns:a16="http://schemas.microsoft.com/office/drawing/2014/main" val="815737551"/>
                    </a:ext>
                  </a:extLst>
                </a:gridCol>
                <a:gridCol w="1320475">
                  <a:extLst>
                    <a:ext uri="{9D8B030D-6E8A-4147-A177-3AD203B41FA5}">
                      <a16:colId xmlns:a16="http://schemas.microsoft.com/office/drawing/2014/main" val="2756279961"/>
                    </a:ext>
                  </a:extLst>
                </a:gridCol>
                <a:gridCol w="1030514">
                  <a:extLst>
                    <a:ext uri="{9D8B030D-6E8A-4147-A177-3AD203B41FA5}">
                      <a16:colId xmlns:a16="http://schemas.microsoft.com/office/drawing/2014/main" val="3119372616"/>
                    </a:ext>
                  </a:extLst>
                </a:gridCol>
                <a:gridCol w="2090058">
                  <a:extLst>
                    <a:ext uri="{9D8B030D-6E8A-4147-A177-3AD203B41FA5}">
                      <a16:colId xmlns:a16="http://schemas.microsoft.com/office/drawing/2014/main" val="301249875"/>
                    </a:ext>
                  </a:extLst>
                </a:gridCol>
              </a:tblGrid>
              <a:tr h="370840">
                <a:tc>
                  <a:txBody>
                    <a:bodyPr/>
                    <a:lstStyle/>
                    <a:p>
                      <a:r>
                        <a:rPr lang="en-US" dirty="0"/>
                        <a:t>Variable</a:t>
                      </a:r>
                    </a:p>
                  </a:txBody>
                  <a:tcPr/>
                </a:tc>
                <a:tc>
                  <a:txBody>
                    <a:bodyPr/>
                    <a:lstStyle/>
                    <a:p>
                      <a:r>
                        <a:rPr lang="en-US" dirty="0"/>
                        <a:t>X-</a:t>
                      </a:r>
                      <a:r>
                        <a:rPr lang="en-US" dirty="0" err="1"/>
                        <a:t>sq</a:t>
                      </a:r>
                      <a:endParaRPr lang="en-US" dirty="0"/>
                    </a:p>
                  </a:txBody>
                  <a:tcPr/>
                </a:tc>
                <a:tc>
                  <a:txBody>
                    <a:bodyPr/>
                    <a:lstStyle/>
                    <a:p>
                      <a:r>
                        <a:rPr lang="en-US" dirty="0"/>
                        <a:t>DF</a:t>
                      </a:r>
                    </a:p>
                  </a:txBody>
                  <a:tcPr/>
                </a:tc>
                <a:tc>
                  <a:txBody>
                    <a:bodyPr/>
                    <a:lstStyle/>
                    <a:p>
                      <a:r>
                        <a:rPr lang="en-US" dirty="0"/>
                        <a:t>p-value</a:t>
                      </a:r>
                    </a:p>
                  </a:txBody>
                  <a:tcPr/>
                </a:tc>
                <a:tc>
                  <a:txBody>
                    <a:bodyPr/>
                    <a:lstStyle/>
                    <a:p>
                      <a:r>
                        <a:rPr lang="en-US" dirty="0"/>
                        <a:t>association with caesarian</a:t>
                      </a:r>
                    </a:p>
                  </a:txBody>
                  <a:tcPr/>
                </a:tc>
                <a:extLst>
                  <a:ext uri="{0D108BD9-81ED-4DB2-BD59-A6C34878D82A}">
                    <a16:rowId xmlns:a16="http://schemas.microsoft.com/office/drawing/2014/main" val="2044133502"/>
                  </a:ext>
                </a:extLst>
              </a:tr>
              <a:tr h="370840">
                <a:tc>
                  <a:txBody>
                    <a:bodyPr/>
                    <a:lstStyle/>
                    <a:p>
                      <a:r>
                        <a:rPr lang="en-US" b="1" dirty="0"/>
                        <a:t>Heart Problem</a:t>
                      </a:r>
                    </a:p>
                  </a:txBody>
                  <a:tcPr/>
                </a:tc>
                <a:tc>
                  <a:txBody>
                    <a:bodyPr/>
                    <a:lstStyle/>
                    <a:p>
                      <a:r>
                        <a:rPr lang="en-US" dirty="0"/>
                        <a:t>8.5251</a:t>
                      </a:r>
                    </a:p>
                  </a:txBody>
                  <a:tcPr/>
                </a:tc>
                <a:tc>
                  <a:txBody>
                    <a:bodyPr/>
                    <a:lstStyle/>
                    <a:p>
                      <a:r>
                        <a:rPr lang="en-US" dirty="0"/>
                        <a:t>1</a:t>
                      </a:r>
                    </a:p>
                  </a:txBody>
                  <a:tcPr/>
                </a:tc>
                <a:tc>
                  <a:txBody>
                    <a:bodyPr/>
                    <a:lstStyle/>
                    <a:p>
                      <a:r>
                        <a:rPr lang="en-US" dirty="0"/>
                        <a:t>0.0035</a:t>
                      </a:r>
                    </a:p>
                  </a:txBody>
                  <a:tcPr/>
                </a:tc>
                <a:tc>
                  <a:txBody>
                    <a:bodyPr/>
                    <a:lstStyle/>
                    <a:p>
                      <a:r>
                        <a:rPr lang="en-US" b="1" dirty="0"/>
                        <a:t>Yes</a:t>
                      </a:r>
                    </a:p>
                  </a:txBody>
                  <a:tcPr/>
                </a:tc>
                <a:extLst>
                  <a:ext uri="{0D108BD9-81ED-4DB2-BD59-A6C34878D82A}">
                    <a16:rowId xmlns:a16="http://schemas.microsoft.com/office/drawing/2014/main" val="1992108748"/>
                  </a:ext>
                </a:extLst>
              </a:tr>
              <a:tr h="370840">
                <a:tc>
                  <a:txBody>
                    <a:bodyPr/>
                    <a:lstStyle/>
                    <a:p>
                      <a:r>
                        <a:rPr lang="en-US" b="1" dirty="0"/>
                        <a:t>Blood Pressure</a:t>
                      </a:r>
                    </a:p>
                  </a:txBody>
                  <a:tcPr/>
                </a:tc>
                <a:tc>
                  <a:txBody>
                    <a:bodyPr/>
                    <a:lstStyle/>
                    <a:p>
                      <a:r>
                        <a:rPr lang="en-US" dirty="0"/>
                        <a:t>7.4680</a:t>
                      </a:r>
                    </a:p>
                  </a:txBody>
                  <a:tcPr/>
                </a:tc>
                <a:tc>
                  <a:txBody>
                    <a:bodyPr/>
                    <a:lstStyle/>
                    <a:p>
                      <a:r>
                        <a:rPr lang="en-US" dirty="0"/>
                        <a:t>2</a:t>
                      </a:r>
                    </a:p>
                  </a:txBody>
                  <a:tcPr/>
                </a:tc>
                <a:tc>
                  <a:txBody>
                    <a:bodyPr/>
                    <a:lstStyle/>
                    <a:p>
                      <a:r>
                        <a:rPr lang="en-US" dirty="0"/>
                        <a:t>0.0239</a:t>
                      </a:r>
                    </a:p>
                  </a:txBody>
                  <a:tcPr/>
                </a:tc>
                <a:tc>
                  <a:txBody>
                    <a:bodyPr/>
                    <a:lstStyle/>
                    <a:p>
                      <a:r>
                        <a:rPr lang="en-US" b="1" dirty="0"/>
                        <a:t>Yes</a:t>
                      </a:r>
                    </a:p>
                  </a:txBody>
                  <a:tcPr/>
                </a:tc>
                <a:extLst>
                  <a:ext uri="{0D108BD9-81ED-4DB2-BD59-A6C34878D82A}">
                    <a16:rowId xmlns:a16="http://schemas.microsoft.com/office/drawing/2014/main" val="2841890902"/>
                  </a:ext>
                </a:extLst>
              </a:tr>
              <a:tr h="370840">
                <a:tc>
                  <a:txBody>
                    <a:bodyPr/>
                    <a:lstStyle/>
                    <a:p>
                      <a:r>
                        <a:rPr lang="en-US" dirty="0"/>
                        <a:t>Number of deliveries</a:t>
                      </a:r>
                    </a:p>
                  </a:txBody>
                  <a:tcPr/>
                </a:tc>
                <a:tc>
                  <a:txBody>
                    <a:bodyPr/>
                    <a:lstStyle/>
                    <a:p>
                      <a:r>
                        <a:rPr lang="en-US" dirty="0"/>
                        <a:t>2.4070</a:t>
                      </a:r>
                    </a:p>
                  </a:txBody>
                  <a:tcPr/>
                </a:tc>
                <a:tc>
                  <a:txBody>
                    <a:bodyPr/>
                    <a:lstStyle/>
                    <a:p>
                      <a:r>
                        <a:rPr lang="en-US" dirty="0"/>
                        <a:t>3</a:t>
                      </a:r>
                    </a:p>
                  </a:txBody>
                  <a:tcPr/>
                </a:tc>
                <a:tc>
                  <a:txBody>
                    <a:bodyPr/>
                    <a:lstStyle/>
                    <a:p>
                      <a:r>
                        <a:rPr lang="en-US" dirty="0"/>
                        <a:t>0.4923</a:t>
                      </a:r>
                    </a:p>
                  </a:txBody>
                  <a:tcPr/>
                </a:tc>
                <a:tc>
                  <a:txBody>
                    <a:bodyPr/>
                    <a:lstStyle/>
                    <a:p>
                      <a:r>
                        <a:rPr lang="en-US" dirty="0"/>
                        <a:t>Merge factor levels 3 and 4</a:t>
                      </a:r>
                    </a:p>
                  </a:txBody>
                  <a:tcPr/>
                </a:tc>
                <a:extLst>
                  <a:ext uri="{0D108BD9-81ED-4DB2-BD59-A6C34878D82A}">
                    <a16:rowId xmlns:a16="http://schemas.microsoft.com/office/drawing/2014/main" val="4147793747"/>
                  </a:ext>
                </a:extLst>
              </a:tr>
              <a:tr h="370840">
                <a:tc>
                  <a:txBody>
                    <a:bodyPr/>
                    <a:lstStyle/>
                    <a:p>
                      <a:r>
                        <a:rPr lang="en-US" dirty="0"/>
                        <a:t>Delivery Term</a:t>
                      </a:r>
                    </a:p>
                  </a:txBody>
                  <a:tcPr/>
                </a:tc>
                <a:tc>
                  <a:txBody>
                    <a:bodyPr/>
                    <a:lstStyle/>
                    <a:p>
                      <a:r>
                        <a:rPr lang="en-US" dirty="0"/>
                        <a:t>2.6379</a:t>
                      </a:r>
                    </a:p>
                  </a:txBody>
                  <a:tcPr/>
                </a:tc>
                <a:tc>
                  <a:txBody>
                    <a:bodyPr/>
                    <a:lstStyle/>
                    <a:p>
                      <a:r>
                        <a:rPr lang="en-US" dirty="0"/>
                        <a:t>2</a:t>
                      </a:r>
                    </a:p>
                  </a:txBody>
                  <a:tcPr/>
                </a:tc>
                <a:tc>
                  <a:txBody>
                    <a:bodyPr/>
                    <a:lstStyle/>
                    <a:p>
                      <a:r>
                        <a:rPr lang="en-US" dirty="0"/>
                        <a:t>0.2674</a:t>
                      </a:r>
                    </a:p>
                  </a:txBody>
                  <a:tcPr/>
                </a:tc>
                <a:tc>
                  <a:txBody>
                    <a:bodyPr/>
                    <a:lstStyle/>
                    <a:p>
                      <a:r>
                        <a:rPr lang="en-US" dirty="0"/>
                        <a:t>?</a:t>
                      </a:r>
                    </a:p>
                  </a:txBody>
                  <a:tcPr/>
                </a:tc>
                <a:extLst>
                  <a:ext uri="{0D108BD9-81ED-4DB2-BD59-A6C34878D82A}">
                    <a16:rowId xmlns:a16="http://schemas.microsoft.com/office/drawing/2014/main" val="3480423547"/>
                  </a:ext>
                </a:extLst>
              </a:tr>
            </a:tbl>
          </a:graphicData>
        </a:graphic>
      </p:graphicFrame>
      <p:graphicFrame>
        <p:nvGraphicFramePr>
          <p:cNvPr id="23" name="Table 22">
            <a:extLst>
              <a:ext uri="{FF2B5EF4-FFF2-40B4-BE49-F238E27FC236}">
                <a16:creationId xmlns:a16="http://schemas.microsoft.com/office/drawing/2014/main" id="{F33BF184-329B-7E4F-A76F-5FFC5311B5B6}"/>
              </a:ext>
            </a:extLst>
          </p:cNvPr>
          <p:cNvGraphicFramePr>
            <a:graphicFrameLocks noGrp="1"/>
          </p:cNvGraphicFramePr>
          <p:nvPr>
            <p:extLst>
              <p:ext uri="{D42A27DB-BD31-4B8C-83A1-F6EECF244321}">
                <p14:modId xmlns:p14="http://schemas.microsoft.com/office/powerpoint/2010/main" val="2190701200"/>
              </p:ext>
            </p:extLst>
          </p:nvPr>
        </p:nvGraphicFramePr>
        <p:xfrm>
          <a:off x="9173029" y="1430866"/>
          <a:ext cx="2536510" cy="2403833"/>
        </p:xfrm>
        <a:graphic>
          <a:graphicData uri="http://schemas.openxmlformats.org/drawingml/2006/table">
            <a:tbl>
              <a:tblPr firstRow="1" bandRow="1">
                <a:tableStyleId>{00A15C55-8517-42AA-B614-E9B94910E393}</a:tableStyleId>
              </a:tblPr>
              <a:tblGrid>
                <a:gridCol w="2536510">
                  <a:extLst>
                    <a:ext uri="{9D8B030D-6E8A-4147-A177-3AD203B41FA5}">
                      <a16:colId xmlns:a16="http://schemas.microsoft.com/office/drawing/2014/main" val="510693292"/>
                    </a:ext>
                  </a:extLst>
                </a:gridCol>
              </a:tblGrid>
              <a:tr h="635743">
                <a:tc>
                  <a:txBody>
                    <a:bodyPr/>
                    <a:lstStyle/>
                    <a:p>
                      <a:r>
                        <a:rPr lang="en-US" dirty="0"/>
                        <a:t>Cramer’s V</a:t>
                      </a:r>
                      <a:br>
                        <a:rPr lang="en-US" dirty="0"/>
                      </a:br>
                      <a:r>
                        <a:rPr lang="en-US" dirty="0"/>
                        <a:t>(strength of association)</a:t>
                      </a:r>
                    </a:p>
                  </a:txBody>
                  <a:tcPr/>
                </a:tc>
                <a:extLst>
                  <a:ext uri="{0D108BD9-81ED-4DB2-BD59-A6C34878D82A}">
                    <a16:rowId xmlns:a16="http://schemas.microsoft.com/office/drawing/2014/main" val="1292630619"/>
                  </a:ext>
                </a:extLst>
              </a:tr>
              <a:tr h="363282">
                <a:tc>
                  <a:txBody>
                    <a:bodyPr/>
                    <a:lstStyle/>
                    <a:p>
                      <a:r>
                        <a:rPr lang="en-US" dirty="0"/>
                        <a:t>0.3264</a:t>
                      </a:r>
                    </a:p>
                  </a:txBody>
                  <a:tcPr/>
                </a:tc>
                <a:extLst>
                  <a:ext uri="{0D108BD9-81ED-4DB2-BD59-A6C34878D82A}">
                    <a16:rowId xmlns:a16="http://schemas.microsoft.com/office/drawing/2014/main" val="4108040447"/>
                  </a:ext>
                </a:extLst>
              </a:tr>
              <a:tr h="374387">
                <a:tc>
                  <a:txBody>
                    <a:bodyPr/>
                    <a:lstStyle/>
                    <a:p>
                      <a:r>
                        <a:rPr lang="en-US" dirty="0"/>
                        <a:t>0.3055</a:t>
                      </a:r>
                    </a:p>
                  </a:txBody>
                  <a:tcPr/>
                </a:tc>
                <a:extLst>
                  <a:ext uri="{0D108BD9-81ED-4DB2-BD59-A6C34878D82A}">
                    <a16:rowId xmlns:a16="http://schemas.microsoft.com/office/drawing/2014/main" val="4176187440"/>
                  </a:ext>
                </a:extLst>
              </a:tr>
              <a:tr h="635743">
                <a:tc>
                  <a:txBody>
                    <a:bodyPr/>
                    <a:lstStyle/>
                    <a:p>
                      <a:r>
                        <a:rPr lang="en-US" dirty="0"/>
                        <a:t>0.1735</a:t>
                      </a:r>
                    </a:p>
                    <a:p>
                      <a:endParaRPr lang="en-US" dirty="0"/>
                    </a:p>
                  </a:txBody>
                  <a:tcPr/>
                </a:tc>
                <a:extLst>
                  <a:ext uri="{0D108BD9-81ED-4DB2-BD59-A6C34878D82A}">
                    <a16:rowId xmlns:a16="http://schemas.microsoft.com/office/drawing/2014/main" val="68271254"/>
                  </a:ext>
                </a:extLst>
              </a:tr>
              <a:tr h="383526">
                <a:tc>
                  <a:txBody>
                    <a:bodyPr/>
                    <a:lstStyle/>
                    <a:p>
                      <a:r>
                        <a:rPr lang="en-US" dirty="0"/>
                        <a:t>0.1816</a:t>
                      </a:r>
                    </a:p>
                  </a:txBody>
                  <a:tcPr/>
                </a:tc>
                <a:extLst>
                  <a:ext uri="{0D108BD9-81ED-4DB2-BD59-A6C34878D82A}">
                    <a16:rowId xmlns:a16="http://schemas.microsoft.com/office/drawing/2014/main" val="355237673"/>
                  </a:ext>
                </a:extLst>
              </a:tr>
            </a:tbl>
          </a:graphicData>
        </a:graphic>
      </p:graphicFrame>
      <p:sp>
        <p:nvSpPr>
          <p:cNvPr id="25" name="TextBox 24">
            <a:extLst>
              <a:ext uri="{FF2B5EF4-FFF2-40B4-BE49-F238E27FC236}">
                <a16:creationId xmlns:a16="http://schemas.microsoft.com/office/drawing/2014/main" id="{6D42681B-DC74-7140-A50A-4081A40834E5}"/>
              </a:ext>
            </a:extLst>
          </p:cNvPr>
          <p:cNvSpPr txBox="1"/>
          <p:nvPr/>
        </p:nvSpPr>
        <p:spPr>
          <a:xfrm>
            <a:off x="1006889" y="5654519"/>
            <a:ext cx="9271000" cy="369332"/>
          </a:xfrm>
          <a:prstGeom prst="rect">
            <a:avLst/>
          </a:prstGeom>
          <a:noFill/>
        </p:spPr>
        <p:txBody>
          <a:bodyPr wrap="square" rtlCol="0">
            <a:spAutoFit/>
          </a:bodyPr>
          <a:lstStyle/>
          <a:p>
            <a:r>
              <a:rPr lang="en-US" dirty="0"/>
              <a:t>For</a:t>
            </a:r>
            <a:r>
              <a:rPr lang="en-US" b="1" dirty="0"/>
              <a:t> Age</a:t>
            </a:r>
            <a:r>
              <a:rPr lang="en-US" dirty="0"/>
              <a:t>, Wilcoxon’s p-value=0.00 -&gt;  </a:t>
            </a:r>
            <a:r>
              <a:rPr lang="en-US" b="1" dirty="0"/>
              <a:t>association with Caesarian status is significant</a:t>
            </a:r>
          </a:p>
        </p:txBody>
      </p:sp>
      <p:sp>
        <p:nvSpPr>
          <p:cNvPr id="26" name="TextBox 25">
            <a:extLst>
              <a:ext uri="{FF2B5EF4-FFF2-40B4-BE49-F238E27FC236}">
                <a16:creationId xmlns:a16="http://schemas.microsoft.com/office/drawing/2014/main" id="{9CDB9FA1-82A3-3946-85D5-DEA9A31CC89D}"/>
              </a:ext>
            </a:extLst>
          </p:cNvPr>
          <p:cNvSpPr txBox="1"/>
          <p:nvPr/>
        </p:nvSpPr>
        <p:spPr>
          <a:xfrm>
            <a:off x="999786" y="4882316"/>
            <a:ext cx="9911343" cy="646331"/>
          </a:xfrm>
          <a:prstGeom prst="rect">
            <a:avLst/>
          </a:prstGeom>
          <a:noFill/>
        </p:spPr>
        <p:txBody>
          <a:bodyPr wrap="square" rtlCol="0">
            <a:spAutoFit/>
          </a:bodyPr>
          <a:lstStyle/>
          <a:p>
            <a:r>
              <a:rPr lang="en-US" sz="3600" b="1" dirty="0"/>
              <a:t>6.3  Wilcoxon test results for numeric ones</a:t>
            </a:r>
            <a:endParaRPr lang="en-US" sz="3600" dirty="0"/>
          </a:p>
        </p:txBody>
      </p:sp>
      <p:sp>
        <p:nvSpPr>
          <p:cNvPr id="27" name="Rectangle 26">
            <a:extLst>
              <a:ext uri="{FF2B5EF4-FFF2-40B4-BE49-F238E27FC236}">
                <a16:creationId xmlns:a16="http://schemas.microsoft.com/office/drawing/2014/main" id="{18FA3E66-F2C7-EE43-92F1-99B1CF0948F7}"/>
              </a:ext>
            </a:extLst>
          </p:cNvPr>
          <p:cNvSpPr/>
          <p:nvPr/>
        </p:nvSpPr>
        <p:spPr>
          <a:xfrm>
            <a:off x="876261" y="3857499"/>
            <a:ext cx="10034868" cy="646331"/>
          </a:xfrm>
          <a:prstGeom prst="rect">
            <a:avLst/>
          </a:prstGeom>
        </p:spPr>
        <p:txBody>
          <a:bodyPr wrap="square">
            <a:spAutoFit/>
          </a:bodyPr>
          <a:lstStyle/>
          <a:p>
            <a:r>
              <a:rPr lang="en-US" dirty="0"/>
              <a:t>There is a medium strong and positive association between Heart Problem and Caesarian status as well as between Blood Pressure and Caesarian status.</a:t>
            </a:r>
          </a:p>
        </p:txBody>
      </p:sp>
    </p:spTree>
    <p:extLst>
      <p:ext uri="{BB962C8B-B14F-4D97-AF65-F5344CB8AC3E}">
        <p14:creationId xmlns:p14="http://schemas.microsoft.com/office/powerpoint/2010/main" val="116984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7F1A79-4B13-CA41-AFFA-23C13DB06012}"/>
              </a:ext>
            </a:extLst>
          </p:cNvPr>
          <p:cNvSpPr txBox="1"/>
          <p:nvPr/>
        </p:nvSpPr>
        <p:spPr>
          <a:xfrm>
            <a:off x="1140328" y="344269"/>
            <a:ext cx="9911343" cy="646331"/>
          </a:xfrm>
          <a:prstGeom prst="rect">
            <a:avLst/>
          </a:prstGeom>
          <a:noFill/>
        </p:spPr>
        <p:txBody>
          <a:bodyPr wrap="square" rtlCol="0">
            <a:spAutoFit/>
          </a:bodyPr>
          <a:lstStyle/>
          <a:p>
            <a:r>
              <a:rPr lang="en-US" sz="3600" b="1" dirty="0"/>
              <a:t>6.4  Conclusion on stats</a:t>
            </a:r>
            <a:endParaRPr lang="en-US" sz="3600" dirty="0"/>
          </a:p>
        </p:txBody>
      </p:sp>
      <p:pic>
        <p:nvPicPr>
          <p:cNvPr id="6" name="Picture 5" descr="A screenshot of a cell phone&#10;&#10;Description automatically generated">
            <a:extLst>
              <a:ext uri="{FF2B5EF4-FFF2-40B4-BE49-F238E27FC236}">
                <a16:creationId xmlns:a16="http://schemas.microsoft.com/office/drawing/2014/main" id="{4FD59F48-EFC7-4643-9071-92772B5606AE}"/>
              </a:ext>
            </a:extLst>
          </p:cNvPr>
          <p:cNvPicPr>
            <a:picLocks noChangeAspect="1"/>
          </p:cNvPicPr>
          <p:nvPr/>
        </p:nvPicPr>
        <p:blipFill>
          <a:blip r:embed="rId2"/>
          <a:stretch>
            <a:fillRect/>
          </a:stretch>
        </p:blipFill>
        <p:spPr>
          <a:xfrm>
            <a:off x="1288145" y="2002971"/>
            <a:ext cx="4043522" cy="3287485"/>
          </a:xfrm>
          <a:prstGeom prst="rect">
            <a:avLst/>
          </a:prstGeom>
        </p:spPr>
      </p:pic>
      <p:sp>
        <p:nvSpPr>
          <p:cNvPr id="8" name="Title 1">
            <a:extLst>
              <a:ext uri="{FF2B5EF4-FFF2-40B4-BE49-F238E27FC236}">
                <a16:creationId xmlns:a16="http://schemas.microsoft.com/office/drawing/2014/main" id="{A8F1E1B0-6BCB-7642-9834-62F5AF04DB57}"/>
              </a:ext>
            </a:extLst>
          </p:cNvPr>
          <p:cNvSpPr>
            <a:spLocks noGrp="1"/>
          </p:cNvSpPr>
          <p:nvPr>
            <p:ph type="title"/>
          </p:nvPr>
        </p:nvSpPr>
        <p:spPr>
          <a:xfrm>
            <a:off x="1288145" y="1567543"/>
            <a:ext cx="5925765" cy="263224"/>
          </a:xfrm>
        </p:spPr>
        <p:txBody>
          <a:bodyPr>
            <a:normAutofit fontScale="90000"/>
          </a:bodyPr>
          <a:lstStyle/>
          <a:p>
            <a:r>
              <a:rPr lang="en-US" sz="2800" b="1" dirty="0"/>
              <a:t>d. Correlation matrix</a:t>
            </a:r>
          </a:p>
        </p:txBody>
      </p:sp>
      <p:sp>
        <p:nvSpPr>
          <p:cNvPr id="9" name="TextBox 8">
            <a:extLst>
              <a:ext uri="{FF2B5EF4-FFF2-40B4-BE49-F238E27FC236}">
                <a16:creationId xmlns:a16="http://schemas.microsoft.com/office/drawing/2014/main" id="{4A2BCA9B-2AB0-6849-840B-9B8AD5A47D18}"/>
              </a:ext>
            </a:extLst>
          </p:cNvPr>
          <p:cNvSpPr txBox="1"/>
          <p:nvPr/>
        </p:nvSpPr>
        <p:spPr>
          <a:xfrm>
            <a:off x="1288145" y="5486400"/>
            <a:ext cx="4043522" cy="1200329"/>
          </a:xfrm>
          <a:prstGeom prst="rect">
            <a:avLst/>
          </a:prstGeom>
          <a:noFill/>
        </p:spPr>
        <p:txBody>
          <a:bodyPr wrap="square" rtlCol="0">
            <a:spAutoFit/>
          </a:bodyPr>
          <a:lstStyle/>
          <a:p>
            <a:r>
              <a:rPr lang="en-US" sz="2400" dirty="0"/>
              <a:t>“Age” and “Delivery Number” have highest </a:t>
            </a:r>
            <a:r>
              <a:rPr lang="en-US" sz="2400" dirty="0" err="1"/>
              <a:t>corr</a:t>
            </a:r>
            <a:r>
              <a:rPr lang="en-US" sz="2400" dirty="0"/>
              <a:t>=0.43, p=0.00</a:t>
            </a:r>
          </a:p>
        </p:txBody>
      </p:sp>
      <p:sp>
        <p:nvSpPr>
          <p:cNvPr id="11" name="TextBox 10">
            <a:extLst>
              <a:ext uri="{FF2B5EF4-FFF2-40B4-BE49-F238E27FC236}">
                <a16:creationId xmlns:a16="http://schemas.microsoft.com/office/drawing/2014/main" id="{AC564084-B81F-F34C-B18E-901C23753AD8}"/>
              </a:ext>
            </a:extLst>
          </p:cNvPr>
          <p:cNvSpPr txBox="1"/>
          <p:nvPr/>
        </p:nvSpPr>
        <p:spPr>
          <a:xfrm>
            <a:off x="6168572" y="2815769"/>
            <a:ext cx="5718629" cy="1569660"/>
          </a:xfrm>
          <a:prstGeom prst="rect">
            <a:avLst/>
          </a:prstGeom>
          <a:noFill/>
        </p:spPr>
        <p:txBody>
          <a:bodyPr wrap="square" rtlCol="0">
            <a:spAutoFit/>
          </a:bodyPr>
          <a:lstStyle/>
          <a:p>
            <a:r>
              <a:rPr lang="en-US" sz="2400" dirty="0"/>
              <a:t>From </a:t>
            </a:r>
            <a:r>
              <a:rPr lang="en-US" sz="2400" dirty="0" err="1"/>
              <a:t>ChiSq</a:t>
            </a:r>
            <a:r>
              <a:rPr lang="en-US" sz="2400" dirty="0"/>
              <a:t>, Cramer’s and Wilcoxon’s tests, Blood Pressure, Heart Problem and Age have positive and medium strong association with response</a:t>
            </a:r>
          </a:p>
        </p:txBody>
      </p:sp>
    </p:spTree>
    <p:extLst>
      <p:ext uri="{BB962C8B-B14F-4D97-AF65-F5344CB8AC3E}">
        <p14:creationId xmlns:p14="http://schemas.microsoft.com/office/powerpoint/2010/main" val="31356684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20981</TotalTime>
  <Words>1593</Words>
  <Application>Microsoft Macintosh PowerPoint</Application>
  <PresentationFormat>Widescreen</PresentationFormat>
  <Paragraphs>239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 Chancery</vt:lpstr>
      <vt:lpstr>Arial</vt:lpstr>
      <vt:lpstr>Calibri</vt:lpstr>
      <vt:lpstr>Franklin Gothic Book</vt:lpstr>
      <vt:lpstr>Lora</vt:lpstr>
      <vt:lpstr>Crop</vt:lpstr>
      <vt:lpstr>                                                          Machine Learning    Machine Learning Algorithms  for BIRTH classification (Caesarian or natural) </vt:lpstr>
      <vt:lpstr>1. C-sections on the rise everywhere</vt:lpstr>
      <vt:lpstr>PowerPoint Presentation</vt:lpstr>
      <vt:lpstr>3. Description of data</vt:lpstr>
      <vt:lpstr>4. Methods</vt:lpstr>
      <vt:lpstr>c. Count of predictors by response levels</vt:lpstr>
      <vt:lpstr>PowerPoint Presentation</vt:lpstr>
      <vt:lpstr>PowerPoint Presentation</vt:lpstr>
      <vt:lpstr>d. Correlation matrix</vt:lpstr>
      <vt:lpstr>PowerPoint Presentation</vt:lpstr>
      <vt:lpstr>PowerPoint Presentation</vt:lpstr>
      <vt:lpstr>#1 SVM models</vt:lpstr>
      <vt:lpstr>PowerPoint Presentation</vt:lpstr>
      <vt:lpstr>#2 kNN models</vt:lpstr>
      <vt:lpstr>#3 Logistic Regression </vt:lpstr>
      <vt:lpstr>PowerPoint Presentation</vt:lpstr>
      <vt:lpstr>#4 Multiple Correspondence Analysis </vt:lpstr>
      <vt:lpstr>PowerPoint Presentation</vt:lpstr>
      <vt:lpstr>PowerPoint Presentation</vt:lpstr>
      <vt:lpstr>#5    K-means – unsupervised classification</vt:lpstr>
      <vt:lpstr>PowerPoint Presentation</vt:lpstr>
      <vt:lpstr>#6 Unsupervised Random Forest</vt:lpstr>
      <vt:lpstr>#7 Supervised Random Forest</vt:lpstr>
      <vt:lpstr>#8   Random Forest’s Feature Selection </vt:lpstr>
      <vt:lpstr>#9 Checking features selection in Random Forest  with another method- Simulated Annealing (SAFS)</vt:lpstr>
      <vt:lpstr>However, feature selection combined with feature extraction (MCA Principal Inertias 1 and 2) increased RF validation by ~25%! </vt:lpstr>
      <vt:lpstr>Merging Levels 3 and 4 of factor ‘Delivery Number’, testing best models again</vt:lpstr>
      <vt:lpstr>RF Ensemble Holdout Stacking method</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Proposal                                          in Machine Learning  “… via caesarian section or not? Supervised Machine Learning Classification Algorithms for clinical decision support”  </dc:title>
  <dc:creator>Microsoft Office User</dc:creator>
  <cp:lastModifiedBy>Microsoft Office User</cp:lastModifiedBy>
  <cp:revision>314</cp:revision>
  <dcterms:created xsi:type="dcterms:W3CDTF">2019-11-26T07:17:30Z</dcterms:created>
  <dcterms:modified xsi:type="dcterms:W3CDTF">2019-12-10T21:19:29Z</dcterms:modified>
</cp:coreProperties>
</file>