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7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89151-70A7-4FD8-B954-F4B047A2004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15B53-1FE9-4617-9C56-321B991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Note on validation set</a:t>
            </a:r>
          </a:p>
          <a:p>
            <a:r>
              <a:rPr lang="en-US" dirty="0"/>
              <a:t>3. The variables make sense, most impactful on lung cancer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15B53-1FE9-4617-9C56-321B991B1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15B53-1FE9-4617-9C56-321B991B1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5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C278F2-200D-4A26-A86E-6644FFCD857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32EA4-F2DE-4C86-9AAD-B0A5819B5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8AA2-9664-499F-82F9-6ADAC7BEE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Thoracic Surgery </a:t>
            </a:r>
            <a:r>
              <a:rPr lang="en-US" dirty="0"/>
              <a:t>– A Retrospective Post-Operative Life Expectancy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2A7B0-7D09-4E52-A1EA-9B300E66B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Davydov</a:t>
            </a:r>
          </a:p>
          <a:p>
            <a:r>
              <a:rPr lang="en-US" dirty="0"/>
              <a:t>Machine Learning – Fall 2019</a:t>
            </a:r>
          </a:p>
        </p:txBody>
      </p:sp>
    </p:spTree>
    <p:extLst>
      <p:ext uri="{BB962C8B-B14F-4D97-AF65-F5344CB8AC3E}">
        <p14:creationId xmlns:p14="http://schemas.microsoft.com/office/powerpoint/2010/main" val="18411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769B-5DD0-4DBB-8EE6-064D49C8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548"/>
          </a:xfrm>
        </p:spPr>
        <p:txBody>
          <a:bodyPr/>
          <a:lstStyle/>
          <a:p>
            <a:r>
              <a:rPr lang="en-US" dirty="0"/>
              <a:t>Background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D91B-588D-40C9-8515-07C9E7D4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3925"/>
            <a:ext cx="10018713" cy="4781364"/>
          </a:xfrm>
        </p:spPr>
        <p:txBody>
          <a:bodyPr/>
          <a:lstStyle/>
          <a:p>
            <a:r>
              <a:rPr lang="en-US" dirty="0"/>
              <a:t>Lung cancer is one of the leading cancer killers among the world’s population</a:t>
            </a:r>
          </a:p>
          <a:p>
            <a:r>
              <a:rPr lang="en-US" dirty="0"/>
              <a:t>When treatable, patients require surgery to remove cancerous tissues</a:t>
            </a:r>
          </a:p>
          <a:p>
            <a:r>
              <a:rPr lang="en-US" dirty="0"/>
              <a:t>Study aims to evaluate factors and co-morbidities related to the post-operative life expectancy of lung cancer patients, 1 year post surgery</a:t>
            </a:r>
          </a:p>
          <a:p>
            <a:r>
              <a:rPr lang="en-US" dirty="0"/>
              <a:t>Retrospective study done in 2013, of patients operated on between 2007 and 2011</a:t>
            </a:r>
          </a:p>
          <a:p>
            <a:r>
              <a:rPr lang="en-US" dirty="0"/>
              <a:t>Dataset of </a:t>
            </a:r>
            <a:r>
              <a:rPr lang="en-US" sz="3200" dirty="0"/>
              <a:t>470</a:t>
            </a:r>
            <a:r>
              <a:rPr lang="en-US" dirty="0"/>
              <a:t> patients, </a:t>
            </a:r>
            <a:r>
              <a:rPr lang="en-US" sz="3200" dirty="0"/>
              <a:t>400</a:t>
            </a:r>
            <a:r>
              <a:rPr lang="en-US" dirty="0"/>
              <a:t> alive and </a:t>
            </a:r>
            <a:r>
              <a:rPr lang="en-US" sz="3200" dirty="0"/>
              <a:t>70</a:t>
            </a:r>
            <a:r>
              <a:rPr lang="en-US" dirty="0"/>
              <a:t> dead</a:t>
            </a:r>
          </a:p>
          <a:p>
            <a:pPr lvl="1"/>
            <a:r>
              <a:rPr lang="en-US" sz="2800" dirty="0"/>
              <a:t>17</a:t>
            </a:r>
            <a:r>
              <a:rPr lang="en-US" dirty="0"/>
              <a:t>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DBDBDF-F6C7-4920-9A59-BDF7958B1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52551"/>
              </p:ext>
            </p:extLst>
          </p:nvPr>
        </p:nvGraphicFramePr>
        <p:xfrm>
          <a:off x="2539013" y="54729"/>
          <a:ext cx="7244180" cy="6803271"/>
        </p:xfrm>
        <a:graphic>
          <a:graphicData uri="http://schemas.openxmlformats.org/drawingml/2006/table">
            <a:tbl>
              <a:tblPr/>
              <a:tblGrid>
                <a:gridCol w="2349693">
                  <a:extLst>
                    <a:ext uri="{9D8B030D-6E8A-4147-A177-3AD203B41FA5}">
                      <a16:colId xmlns:a16="http://schemas.microsoft.com/office/drawing/2014/main" val="2414320280"/>
                    </a:ext>
                  </a:extLst>
                </a:gridCol>
                <a:gridCol w="4894487">
                  <a:extLst>
                    <a:ext uri="{9D8B030D-6E8A-4147-A177-3AD203B41FA5}">
                      <a16:colId xmlns:a16="http://schemas.microsoft.com/office/drawing/2014/main" val="2507581171"/>
                    </a:ext>
                  </a:extLst>
                </a:gridCol>
              </a:tblGrid>
              <a:tr h="3187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25677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Diagnosis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ICD-10 codes for primary and secondary as well multiple tumors if any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365679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FVC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Amount of air which can be forcibly exhaled from the lungs after taking the deepest breath possible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71099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FEV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Volume that has been exhaled at the end of the first second of forced expiration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67727"/>
                  </a:ext>
                </a:extLst>
              </a:tr>
              <a:tr h="422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Performance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Performance status on </a:t>
                      </a:r>
                      <a:r>
                        <a:rPr lang="en-US" sz="1600" dirty="0" err="1">
                          <a:effectLst/>
                        </a:rPr>
                        <a:t>Zubrod</a:t>
                      </a:r>
                      <a:r>
                        <a:rPr lang="en-US" sz="1600" dirty="0">
                          <a:effectLst/>
                        </a:rPr>
                        <a:t> scale, Good (0) to Poor (2)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8695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Pain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Pain before surgery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52020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Hemoptysis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Coughing up blood, before surgery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44133"/>
                  </a:ext>
                </a:extLst>
              </a:tr>
              <a:tr h="425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Dyspnea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Difficulty or labored breathing, before surgery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44335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Cough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Symptoms of Coughing, before surgery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1879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Weakness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Weakness, before surgery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04499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 err="1">
                          <a:effectLst/>
                        </a:rPr>
                        <a:t>Tumor_Size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 in clinical TNM - size of the original tumor, 1 (smallest) to 4 (largest)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72695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 err="1">
                          <a:effectLst/>
                        </a:rPr>
                        <a:t>Diabetes_Mellitus</a:t>
                      </a:r>
                      <a:endParaRPr lang="en-US" sz="1800" b="0" dirty="0">
                        <a:effectLst/>
                      </a:endParaRP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Type 2 diabetes mellitus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84843"/>
                  </a:ext>
                </a:extLst>
              </a:tr>
              <a:tr h="4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MI_6mo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Myocardial infarction (Heart Attack), up to 6 months prior(T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50886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PAD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Peripheral arterial diseases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85938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Smoking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Patient smoked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5435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Asthma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Patient has asthma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7767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Age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Age at surgery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21873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Death_1yr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 year survival period - (T) value if died (T = 1, F = 0)</a:t>
                      </a:r>
                    </a:p>
                  </a:txBody>
                  <a:tcPr marL="11970" marR="11970" marT="11970" marB="1197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8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6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AEF1-85D9-4ACB-90BD-EFBDD367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7427"/>
            <a:ext cx="10018713" cy="894425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0029-C470-43AE-9342-5870AD85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1853"/>
            <a:ext cx="10018713" cy="46193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Cleanup of dataset</a:t>
            </a:r>
          </a:p>
          <a:p>
            <a:pPr lvl="1"/>
            <a:r>
              <a:rPr lang="en-US" dirty="0"/>
              <a:t>Rename columns</a:t>
            </a:r>
          </a:p>
          <a:p>
            <a:pPr lvl="1"/>
            <a:r>
              <a:rPr lang="en-US" dirty="0"/>
              <a:t>Coerce dataset into data matrix for easier comprehension when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Splitting data into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Performing feature selection using </a:t>
            </a:r>
            <a:r>
              <a:rPr lang="en-US" dirty="0" err="1"/>
              <a:t>randomForest</a:t>
            </a:r>
            <a:r>
              <a:rPr lang="en-US" dirty="0"/>
              <a:t> and RFE</a:t>
            </a:r>
          </a:p>
          <a:p>
            <a:pPr lvl="1"/>
            <a:r>
              <a:rPr lang="en-US" dirty="0"/>
              <a:t>Determined the top 5 predictive variables: FVC, FEV, Diagnosis, Tumor Size, and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a predictive model using recursive partitioning which works for a binomial classification problem. Also integrating cross-validation to improve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an AUC plot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2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81E6-0863-4FB8-8C5D-2355D1A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86" y="202214"/>
            <a:ext cx="10018713" cy="871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7B7C-4F22-47DC-B2D8-A79FB5EFC781}"/>
              </a:ext>
            </a:extLst>
          </p:cNvPr>
          <p:cNvSpPr txBox="1"/>
          <p:nvPr/>
        </p:nvSpPr>
        <p:spPr>
          <a:xfrm>
            <a:off x="1064051" y="3880372"/>
            <a:ext cx="4843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Cross-validated model had a ~85% accuracy in predicting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pitchFamily="34" charset="0"/>
              </a:rPr>
              <a:t>Poor ROC curve, </a:t>
            </a:r>
            <a:r>
              <a:rPr lang="en-US" sz="2400" dirty="0">
                <a:latin typeface="Arial Black" panose="020B0A04020102020204" pitchFamily="34" charset="0"/>
              </a:rPr>
              <a:t>showing a 58.6% AUC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5DA64-4E40-45DA-A255-B6BEA896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8" y="1063588"/>
            <a:ext cx="5791200" cy="2638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BADD7-71C2-4C6B-916E-D69546A8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58" y="2821928"/>
            <a:ext cx="561642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A6B-CBCE-4BBD-8297-65164C0F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4" y="144262"/>
            <a:ext cx="10018713" cy="1214021"/>
          </a:xfrm>
        </p:spPr>
        <p:txBody>
          <a:bodyPr/>
          <a:lstStyle/>
          <a:p>
            <a:r>
              <a:rPr lang="en-US" dirty="0"/>
              <a:t>Confusion Matrix on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90C1D-6EBF-4457-A120-3540178F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1" y="1648195"/>
            <a:ext cx="5286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D522-C989-4473-B92C-610DA597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1FFE-9B4B-44A1-B133-8283360E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1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15129</TotalTime>
  <Words>483</Words>
  <Application>Microsoft Office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Corbel</vt:lpstr>
      <vt:lpstr>Parallax</vt:lpstr>
      <vt:lpstr>Thoracic Surgery – A Retrospective Post-Operative Life Expectancy Study</vt:lpstr>
      <vt:lpstr>Background and Data</vt:lpstr>
      <vt:lpstr>PowerPoint Presentation</vt:lpstr>
      <vt:lpstr>Code</vt:lpstr>
      <vt:lpstr>Results</vt:lpstr>
      <vt:lpstr>Confusion Matrix on Test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Davydov</dc:creator>
  <cp:lastModifiedBy>James Davydov</cp:lastModifiedBy>
  <cp:revision>22</cp:revision>
  <dcterms:created xsi:type="dcterms:W3CDTF">2019-12-12T18:27:26Z</dcterms:created>
  <dcterms:modified xsi:type="dcterms:W3CDTF">2019-12-23T06:39:30Z</dcterms:modified>
</cp:coreProperties>
</file>