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66BF2-7208-4225-82D2-63C74F540E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EC2A5F8-55F8-457E-A587-20EEE0F7C988}">
      <dgm:prSet phldrT="[Text]" custT="1"/>
      <dgm:spPr/>
      <dgm:t>
        <a:bodyPr/>
        <a:lstStyle/>
        <a:p>
          <a:r>
            <a:rPr lang="en-US" sz="2800" dirty="0"/>
            <a:t>Segmentation   of cells</a:t>
          </a:r>
        </a:p>
      </dgm:t>
    </dgm:pt>
    <dgm:pt modelId="{88E229D6-D429-4A13-83DC-76FE1B5A1FC7}" type="parTrans" cxnId="{E91DCE5F-ECDC-4E3C-937A-26C6EABCD6F0}">
      <dgm:prSet/>
      <dgm:spPr/>
      <dgm:t>
        <a:bodyPr/>
        <a:lstStyle/>
        <a:p>
          <a:endParaRPr lang="en-US"/>
        </a:p>
      </dgm:t>
    </dgm:pt>
    <dgm:pt modelId="{57B4FED2-B88E-49D9-A300-FCBE834896C5}" type="sibTrans" cxnId="{E91DCE5F-ECDC-4E3C-937A-26C6EABCD6F0}">
      <dgm:prSet/>
      <dgm:spPr/>
      <dgm:t>
        <a:bodyPr/>
        <a:lstStyle/>
        <a:p>
          <a:endParaRPr lang="en-US"/>
        </a:p>
      </dgm:t>
    </dgm:pt>
    <dgm:pt modelId="{809BED94-BC0C-42E1-9931-DB1DA01A662A}">
      <dgm:prSet phldrT="[Text]" custT="1"/>
      <dgm:spPr/>
      <dgm:t>
        <a:bodyPr/>
        <a:lstStyle/>
        <a:p>
          <a:r>
            <a:rPr lang="en-US" sz="2800" dirty="0"/>
            <a:t>Extraction of  </a:t>
          </a:r>
          <a:r>
            <a:rPr lang="en-US" altLang="zh-CN" sz="2800" dirty="0"/>
            <a:t>features</a:t>
          </a:r>
          <a:endParaRPr lang="en-US" sz="2800" dirty="0"/>
        </a:p>
      </dgm:t>
    </dgm:pt>
    <dgm:pt modelId="{2E4514F6-9B92-49BF-AF28-DF0CA4520083}" type="parTrans" cxnId="{9BFABBCB-8222-4D59-8198-A5D02F512794}">
      <dgm:prSet/>
      <dgm:spPr/>
      <dgm:t>
        <a:bodyPr/>
        <a:lstStyle/>
        <a:p>
          <a:endParaRPr lang="en-US"/>
        </a:p>
      </dgm:t>
    </dgm:pt>
    <dgm:pt modelId="{C13536E9-7C96-4F9B-ADE7-ADE357EEAEE4}" type="sibTrans" cxnId="{9BFABBCB-8222-4D59-8198-A5D02F512794}">
      <dgm:prSet/>
      <dgm:spPr/>
      <dgm:t>
        <a:bodyPr/>
        <a:lstStyle/>
        <a:p>
          <a:endParaRPr lang="en-US"/>
        </a:p>
      </dgm:t>
    </dgm:pt>
    <dgm:pt modelId="{7CCEE827-775D-4CE4-BC67-80565592CDF3}">
      <dgm:prSet phldrT="[Text]" custT="1"/>
      <dgm:spPr/>
      <dgm:t>
        <a:bodyPr/>
        <a:lstStyle/>
        <a:p>
          <a:r>
            <a:rPr lang="en-US" sz="2800" dirty="0"/>
            <a:t>Statistics of numbers</a:t>
          </a:r>
        </a:p>
      </dgm:t>
    </dgm:pt>
    <dgm:pt modelId="{551B9CDF-A7F4-4ABC-A79F-C3F58805B873}" type="parTrans" cxnId="{435A800C-77E1-4AEC-9B84-A15B2FE680D9}">
      <dgm:prSet/>
      <dgm:spPr/>
      <dgm:t>
        <a:bodyPr/>
        <a:lstStyle/>
        <a:p>
          <a:endParaRPr lang="en-US"/>
        </a:p>
      </dgm:t>
    </dgm:pt>
    <dgm:pt modelId="{041F6EBE-2272-4728-A5A0-4ABC2AF46A22}" type="sibTrans" cxnId="{435A800C-77E1-4AEC-9B84-A15B2FE680D9}">
      <dgm:prSet/>
      <dgm:spPr/>
      <dgm:t>
        <a:bodyPr/>
        <a:lstStyle/>
        <a:p>
          <a:endParaRPr lang="en-US"/>
        </a:p>
      </dgm:t>
    </dgm:pt>
    <dgm:pt modelId="{69F961E7-8092-44ED-90EB-73D2E6CD4A16}" type="pres">
      <dgm:prSet presAssocID="{01C66BF2-7208-4225-82D2-63C74F540EFB}" presName="Name0" presStyleCnt="0">
        <dgm:presLayoutVars>
          <dgm:dir/>
          <dgm:resizeHandles val="exact"/>
        </dgm:presLayoutVars>
      </dgm:prSet>
      <dgm:spPr/>
    </dgm:pt>
    <dgm:pt modelId="{73330D78-EFE6-4D21-B41E-1C6DBFD9A370}" type="pres">
      <dgm:prSet presAssocID="{2EC2A5F8-55F8-457E-A587-20EEE0F7C988}" presName="node" presStyleLbl="node1" presStyleIdx="0" presStyleCnt="3">
        <dgm:presLayoutVars>
          <dgm:bulletEnabled val="1"/>
        </dgm:presLayoutVars>
      </dgm:prSet>
      <dgm:spPr/>
    </dgm:pt>
    <dgm:pt modelId="{999CB56D-38B9-45BC-BC2F-EAB8E22CCC4A}" type="pres">
      <dgm:prSet presAssocID="{57B4FED2-B88E-49D9-A300-FCBE834896C5}" presName="sibTrans" presStyleLbl="sibTrans2D1" presStyleIdx="0" presStyleCnt="2"/>
      <dgm:spPr/>
    </dgm:pt>
    <dgm:pt modelId="{CADF3779-5E32-4B85-8B2B-238FF1C0C376}" type="pres">
      <dgm:prSet presAssocID="{57B4FED2-B88E-49D9-A300-FCBE834896C5}" presName="connectorText" presStyleLbl="sibTrans2D1" presStyleIdx="0" presStyleCnt="2"/>
      <dgm:spPr/>
    </dgm:pt>
    <dgm:pt modelId="{10316152-3717-4B4E-8B01-98C67CD2C805}" type="pres">
      <dgm:prSet presAssocID="{809BED94-BC0C-42E1-9931-DB1DA01A662A}" presName="node" presStyleLbl="node1" presStyleIdx="1" presStyleCnt="3">
        <dgm:presLayoutVars>
          <dgm:bulletEnabled val="1"/>
        </dgm:presLayoutVars>
      </dgm:prSet>
      <dgm:spPr/>
    </dgm:pt>
    <dgm:pt modelId="{7A14167F-2C14-4254-9AA8-6168EAAD2DC2}" type="pres">
      <dgm:prSet presAssocID="{C13536E9-7C96-4F9B-ADE7-ADE357EEAEE4}" presName="sibTrans" presStyleLbl="sibTrans2D1" presStyleIdx="1" presStyleCnt="2"/>
      <dgm:spPr/>
    </dgm:pt>
    <dgm:pt modelId="{BA391D3A-B27A-4FAD-9F3B-58F58DA82691}" type="pres">
      <dgm:prSet presAssocID="{C13536E9-7C96-4F9B-ADE7-ADE357EEAEE4}" presName="connectorText" presStyleLbl="sibTrans2D1" presStyleIdx="1" presStyleCnt="2"/>
      <dgm:spPr/>
    </dgm:pt>
    <dgm:pt modelId="{2D0A9693-7F09-4A47-9E67-3A5671943480}" type="pres">
      <dgm:prSet presAssocID="{7CCEE827-775D-4CE4-BC67-80565592CDF3}" presName="node" presStyleLbl="node1" presStyleIdx="2" presStyleCnt="3">
        <dgm:presLayoutVars>
          <dgm:bulletEnabled val="1"/>
        </dgm:presLayoutVars>
      </dgm:prSet>
      <dgm:spPr/>
    </dgm:pt>
  </dgm:ptLst>
  <dgm:cxnLst>
    <dgm:cxn modelId="{435A800C-77E1-4AEC-9B84-A15B2FE680D9}" srcId="{01C66BF2-7208-4225-82D2-63C74F540EFB}" destId="{7CCEE827-775D-4CE4-BC67-80565592CDF3}" srcOrd="2" destOrd="0" parTransId="{551B9CDF-A7F4-4ABC-A79F-C3F58805B873}" sibTransId="{041F6EBE-2272-4728-A5A0-4ABC2AF46A22}"/>
    <dgm:cxn modelId="{38ACE536-183A-48F1-BB4F-BDDC6FD4A0A9}" type="presOf" srcId="{57B4FED2-B88E-49D9-A300-FCBE834896C5}" destId="{CADF3779-5E32-4B85-8B2B-238FF1C0C376}" srcOrd="1" destOrd="0" presId="urn:microsoft.com/office/officeart/2005/8/layout/process1"/>
    <dgm:cxn modelId="{43740038-32F5-48FC-949A-50514D0AB5F6}" type="presOf" srcId="{C13536E9-7C96-4F9B-ADE7-ADE357EEAEE4}" destId="{BA391D3A-B27A-4FAD-9F3B-58F58DA82691}" srcOrd="1" destOrd="0" presId="urn:microsoft.com/office/officeart/2005/8/layout/process1"/>
    <dgm:cxn modelId="{67E3F740-0030-4675-97EB-AFFD5D9BDBF8}" type="presOf" srcId="{01C66BF2-7208-4225-82D2-63C74F540EFB}" destId="{69F961E7-8092-44ED-90EB-73D2E6CD4A16}" srcOrd="0" destOrd="0" presId="urn:microsoft.com/office/officeart/2005/8/layout/process1"/>
    <dgm:cxn modelId="{E91DCE5F-ECDC-4E3C-937A-26C6EABCD6F0}" srcId="{01C66BF2-7208-4225-82D2-63C74F540EFB}" destId="{2EC2A5F8-55F8-457E-A587-20EEE0F7C988}" srcOrd="0" destOrd="0" parTransId="{88E229D6-D429-4A13-83DC-76FE1B5A1FC7}" sibTransId="{57B4FED2-B88E-49D9-A300-FCBE834896C5}"/>
    <dgm:cxn modelId="{7635C56E-F879-477E-BBB8-68B81F4B5B20}" type="presOf" srcId="{7CCEE827-775D-4CE4-BC67-80565592CDF3}" destId="{2D0A9693-7F09-4A47-9E67-3A5671943480}" srcOrd="0" destOrd="0" presId="urn:microsoft.com/office/officeart/2005/8/layout/process1"/>
    <dgm:cxn modelId="{43AE868A-BAF6-4996-B37E-D3E19D5FBFC0}" type="presOf" srcId="{57B4FED2-B88E-49D9-A300-FCBE834896C5}" destId="{999CB56D-38B9-45BC-BC2F-EAB8E22CCC4A}" srcOrd="0" destOrd="0" presId="urn:microsoft.com/office/officeart/2005/8/layout/process1"/>
    <dgm:cxn modelId="{43C26FAE-16B3-421A-9BE2-ADF0440916F2}" type="presOf" srcId="{2EC2A5F8-55F8-457E-A587-20EEE0F7C988}" destId="{73330D78-EFE6-4D21-B41E-1C6DBFD9A370}" srcOrd="0" destOrd="0" presId="urn:microsoft.com/office/officeart/2005/8/layout/process1"/>
    <dgm:cxn modelId="{9BFABBCB-8222-4D59-8198-A5D02F512794}" srcId="{01C66BF2-7208-4225-82D2-63C74F540EFB}" destId="{809BED94-BC0C-42E1-9931-DB1DA01A662A}" srcOrd="1" destOrd="0" parTransId="{2E4514F6-9B92-49BF-AF28-DF0CA4520083}" sibTransId="{C13536E9-7C96-4F9B-ADE7-ADE357EEAEE4}"/>
    <dgm:cxn modelId="{58782FCC-3854-478D-AADB-681340C791F6}" type="presOf" srcId="{C13536E9-7C96-4F9B-ADE7-ADE357EEAEE4}" destId="{7A14167F-2C14-4254-9AA8-6168EAAD2DC2}" srcOrd="0" destOrd="0" presId="urn:microsoft.com/office/officeart/2005/8/layout/process1"/>
    <dgm:cxn modelId="{8112A4F3-EE11-4C0A-B522-0D613D252D13}" type="presOf" srcId="{809BED94-BC0C-42E1-9931-DB1DA01A662A}" destId="{10316152-3717-4B4E-8B01-98C67CD2C805}" srcOrd="0" destOrd="0" presId="urn:microsoft.com/office/officeart/2005/8/layout/process1"/>
    <dgm:cxn modelId="{AE4361A5-0DBB-403D-865C-7F001E23BB3A}" type="presParOf" srcId="{69F961E7-8092-44ED-90EB-73D2E6CD4A16}" destId="{73330D78-EFE6-4D21-B41E-1C6DBFD9A370}" srcOrd="0" destOrd="0" presId="urn:microsoft.com/office/officeart/2005/8/layout/process1"/>
    <dgm:cxn modelId="{2BE5D458-7F51-4059-B0D2-F6B8DF897F10}" type="presParOf" srcId="{69F961E7-8092-44ED-90EB-73D2E6CD4A16}" destId="{999CB56D-38B9-45BC-BC2F-EAB8E22CCC4A}" srcOrd="1" destOrd="0" presId="urn:microsoft.com/office/officeart/2005/8/layout/process1"/>
    <dgm:cxn modelId="{28C440A3-82A5-434D-818D-5768F4F3F4EB}" type="presParOf" srcId="{999CB56D-38B9-45BC-BC2F-EAB8E22CCC4A}" destId="{CADF3779-5E32-4B85-8B2B-238FF1C0C376}" srcOrd="0" destOrd="0" presId="urn:microsoft.com/office/officeart/2005/8/layout/process1"/>
    <dgm:cxn modelId="{5977703B-3A85-41B3-B0ED-3D77459E13E4}" type="presParOf" srcId="{69F961E7-8092-44ED-90EB-73D2E6CD4A16}" destId="{10316152-3717-4B4E-8B01-98C67CD2C805}" srcOrd="2" destOrd="0" presId="urn:microsoft.com/office/officeart/2005/8/layout/process1"/>
    <dgm:cxn modelId="{4FFDC139-A5CC-46CC-80F0-97F4A0458747}" type="presParOf" srcId="{69F961E7-8092-44ED-90EB-73D2E6CD4A16}" destId="{7A14167F-2C14-4254-9AA8-6168EAAD2DC2}" srcOrd="3" destOrd="0" presId="urn:microsoft.com/office/officeart/2005/8/layout/process1"/>
    <dgm:cxn modelId="{DB00772F-9A4C-4962-8C33-60474270410F}" type="presParOf" srcId="{7A14167F-2C14-4254-9AA8-6168EAAD2DC2}" destId="{BA391D3A-B27A-4FAD-9F3B-58F58DA82691}" srcOrd="0" destOrd="0" presId="urn:microsoft.com/office/officeart/2005/8/layout/process1"/>
    <dgm:cxn modelId="{9C25C775-275C-4ED2-A784-383EABCAF5E1}" type="presParOf" srcId="{69F961E7-8092-44ED-90EB-73D2E6CD4A16}" destId="{2D0A9693-7F09-4A47-9E67-3A567194348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30D78-EFE6-4D21-B41E-1C6DBFD9A370}">
      <dsp:nvSpPr>
        <dsp:cNvPr id="0" name=""/>
        <dsp:cNvSpPr/>
      </dsp:nvSpPr>
      <dsp:spPr>
        <a:xfrm>
          <a:off x="9141" y="1889621"/>
          <a:ext cx="2732372" cy="1639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Segmentation   of cells</a:t>
          </a:r>
        </a:p>
      </dsp:txBody>
      <dsp:txXfrm>
        <a:off x="57158" y="1937638"/>
        <a:ext cx="2636338" cy="1543389"/>
      </dsp:txXfrm>
    </dsp:sp>
    <dsp:sp modelId="{999CB56D-38B9-45BC-BC2F-EAB8E22CCC4A}">
      <dsp:nvSpPr>
        <dsp:cNvPr id="0" name=""/>
        <dsp:cNvSpPr/>
      </dsp:nvSpPr>
      <dsp:spPr>
        <a:xfrm>
          <a:off x="3014751" y="2370519"/>
          <a:ext cx="579263" cy="6776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14751" y="2506045"/>
        <a:ext cx="405484" cy="406576"/>
      </dsp:txXfrm>
    </dsp:sp>
    <dsp:sp modelId="{10316152-3717-4B4E-8B01-98C67CD2C805}">
      <dsp:nvSpPr>
        <dsp:cNvPr id="0" name=""/>
        <dsp:cNvSpPr/>
      </dsp:nvSpPr>
      <dsp:spPr>
        <a:xfrm>
          <a:off x="3834463" y="1889621"/>
          <a:ext cx="2732372" cy="1639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Extraction of  </a:t>
          </a:r>
          <a:r>
            <a:rPr lang="en-US" altLang="zh-CN" sz="2800" kern="1200" dirty="0"/>
            <a:t>features</a:t>
          </a:r>
          <a:endParaRPr lang="en-US" sz="2800" kern="1200" dirty="0"/>
        </a:p>
      </dsp:txBody>
      <dsp:txXfrm>
        <a:off x="3882480" y="1937638"/>
        <a:ext cx="2636338" cy="1543389"/>
      </dsp:txXfrm>
    </dsp:sp>
    <dsp:sp modelId="{7A14167F-2C14-4254-9AA8-6168EAAD2DC2}">
      <dsp:nvSpPr>
        <dsp:cNvPr id="0" name=""/>
        <dsp:cNvSpPr/>
      </dsp:nvSpPr>
      <dsp:spPr>
        <a:xfrm>
          <a:off x="6840073" y="2370519"/>
          <a:ext cx="579263" cy="6776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40073" y="2506045"/>
        <a:ext cx="405484" cy="406576"/>
      </dsp:txXfrm>
    </dsp:sp>
    <dsp:sp modelId="{2D0A9693-7F09-4A47-9E67-3A5671943480}">
      <dsp:nvSpPr>
        <dsp:cNvPr id="0" name=""/>
        <dsp:cNvSpPr/>
      </dsp:nvSpPr>
      <dsp:spPr>
        <a:xfrm>
          <a:off x="7659785" y="1889621"/>
          <a:ext cx="2732372" cy="1639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Statistics of numbers</a:t>
          </a:r>
        </a:p>
      </dsp:txBody>
      <dsp:txXfrm>
        <a:off x="7707802" y="1937638"/>
        <a:ext cx="2636338" cy="1543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B6-0949-4878-A2CE-603A41963E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8761-9616-437B-801D-C7C5C6E4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B6-0949-4878-A2CE-603A41963E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8761-9616-437B-801D-C7C5C6E4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B6-0949-4878-A2CE-603A41963E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8761-9616-437B-801D-C7C5C6E4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5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B6-0949-4878-A2CE-603A41963E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8761-9616-437B-801D-C7C5C6E4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4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B6-0949-4878-A2CE-603A41963E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8761-9616-437B-801D-C7C5C6E4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7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B6-0949-4878-A2CE-603A41963E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8761-9616-437B-801D-C7C5C6E4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B6-0949-4878-A2CE-603A41963E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8761-9616-437B-801D-C7C5C6E4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6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B6-0949-4878-A2CE-603A41963E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8761-9616-437B-801D-C7C5C6E4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6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B6-0949-4878-A2CE-603A41963E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8761-9616-437B-801D-C7C5C6E4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0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B6-0949-4878-A2CE-603A41963E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8761-9616-437B-801D-C7C5C6E4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B6-0949-4878-A2CE-603A41963E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8761-9616-437B-801D-C7C5C6E4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AE9B6-0949-4878-A2CE-603A41963E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08761-9616-437B-801D-C7C5C6E4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8986" y="1684338"/>
            <a:ext cx="8543925" cy="2387600"/>
          </a:xfrm>
        </p:spPr>
        <p:txBody>
          <a:bodyPr anchor="ctr">
            <a:normAutofit/>
          </a:bodyPr>
          <a:lstStyle/>
          <a:p>
            <a:r>
              <a:rPr lang="en-US" sz="5000" b="1" dirty="0"/>
              <a:t>B</a:t>
            </a:r>
            <a:r>
              <a:rPr lang="en-US" altLang="zh-CN" sz="5000" b="1" dirty="0"/>
              <a:t>reast Cancer Prediction</a:t>
            </a:r>
            <a:endParaRPr lang="en-US"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498" y="3881531"/>
            <a:ext cx="4152900" cy="1655762"/>
          </a:xfrm>
        </p:spPr>
        <p:txBody>
          <a:bodyPr anchor="ctr"/>
          <a:lstStyle/>
          <a:p>
            <a:r>
              <a:rPr lang="en-US" dirty="0"/>
              <a:t>Ying Liao</a:t>
            </a:r>
          </a:p>
          <a:p>
            <a:r>
              <a:rPr lang="en-US" dirty="0"/>
              <a:t>2019.12.12</a:t>
            </a:r>
          </a:p>
        </p:txBody>
      </p:sp>
      <p:pic>
        <p:nvPicPr>
          <p:cNvPr id="4098" name="Picture 2" descr="Image result for breast cancer&quot;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81000" pressure="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8324">
            <a:off x="-339724" y="766763"/>
            <a:ext cx="5486400" cy="5486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13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581"/>
            <a:ext cx="11058525" cy="1848644"/>
          </a:xfrm>
        </p:spPr>
        <p:txBody>
          <a:bodyPr>
            <a:noAutofit/>
          </a:bodyPr>
          <a:lstStyle/>
          <a:p>
            <a:pPr>
              <a:lnSpc>
                <a:spcPts val="3700"/>
              </a:lnSpc>
            </a:pPr>
            <a:r>
              <a:rPr lang="en-US" dirty="0"/>
              <a:t>Name of dataset:             Wisconsin Diagnostic Breast Cancer</a:t>
            </a:r>
          </a:p>
          <a:p>
            <a:pPr>
              <a:lnSpc>
                <a:spcPts val="3700"/>
              </a:lnSpc>
            </a:pPr>
            <a:r>
              <a:rPr lang="en-US" dirty="0"/>
              <a:t>Number of instances:      569  (357 benign, 212 malignant)</a:t>
            </a:r>
          </a:p>
          <a:p>
            <a:pPr>
              <a:lnSpc>
                <a:spcPts val="3700"/>
              </a:lnSpc>
            </a:pPr>
            <a:r>
              <a:rPr lang="en-US" dirty="0"/>
              <a:t>Number of attributes:     32  (ID, diagnosis, 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 numeric features)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4276725"/>
            <a:ext cx="4600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4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5572532"/>
              </p:ext>
            </p:extLst>
          </p:nvPr>
        </p:nvGraphicFramePr>
        <p:xfrm>
          <a:off x="1028700" y="-82550"/>
          <a:ext cx="104013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2" descr="Image result for Wisconsin Diagnostic Breast Cancer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970922"/>
            <a:ext cx="2894966" cy="188858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56286" y="3895303"/>
            <a:ext cx="2066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Radius</a:t>
            </a:r>
          </a:p>
          <a:p>
            <a:pPr marL="342900" indent="-342900">
              <a:buAutoNum type="arabicParenR"/>
            </a:pPr>
            <a:r>
              <a:rPr lang="en-US" sz="2400" dirty="0"/>
              <a:t>Texture</a:t>
            </a:r>
          </a:p>
          <a:p>
            <a:pPr marL="342900" indent="-342900">
              <a:buAutoNum type="arabicParenR"/>
            </a:pPr>
            <a:r>
              <a:rPr lang="en-US" sz="2400" dirty="0"/>
              <a:t>Concavity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10) Symmetry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1355" y="4264634"/>
            <a:ext cx="3248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Mean</a:t>
            </a:r>
          </a:p>
          <a:p>
            <a:pPr marL="342900" indent="-342900">
              <a:buAutoNum type="arabicParenR"/>
            </a:pPr>
            <a:r>
              <a:rPr lang="en-US" sz="2400" dirty="0"/>
              <a:t>Standard Deviation</a:t>
            </a:r>
          </a:p>
          <a:p>
            <a:pPr marL="342900" indent="-342900">
              <a:buAutoNum type="arabicParenR"/>
            </a:pPr>
            <a:r>
              <a:rPr lang="en-US" sz="2400" dirty="0"/>
              <a:t>Mean of three largest</a:t>
            </a:r>
          </a:p>
        </p:txBody>
      </p:sp>
      <p:sp>
        <p:nvSpPr>
          <p:cNvPr id="9" name="Multiply 8"/>
          <p:cNvSpPr/>
          <p:nvPr/>
        </p:nvSpPr>
        <p:spPr>
          <a:xfrm>
            <a:off x="7498629" y="4314690"/>
            <a:ext cx="754014" cy="1085850"/>
          </a:xfrm>
          <a:prstGeom prst="mathMultiply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295775" y="3829050"/>
            <a:ext cx="752475" cy="2181225"/>
          </a:xfrm>
          <a:prstGeom prst="leftBrace">
            <a:avLst/>
          </a:prstGeom>
          <a:noFill/>
          <a:ln w="38100" cap="flat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9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139" r="15138"/>
          <a:stretch/>
        </p:blipFill>
        <p:spPr>
          <a:xfrm>
            <a:off x="685800" y="1609723"/>
            <a:ext cx="3616514" cy="3295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914" y="1609723"/>
            <a:ext cx="6600386" cy="3295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069" y="5057774"/>
            <a:ext cx="5038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Remove one feature from each highly correlated pair (correlation &gt; 0.9)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30 – 10 = 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6923" y="5057775"/>
            <a:ext cx="6048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Remove features with low importance shown from random forest (mean decrease Gini &lt; 10)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20 – 13 = 7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067626" y="5569297"/>
            <a:ext cx="590332" cy="361950"/>
          </a:xfrm>
          <a:prstGeom prst="rightArrow">
            <a:avLst/>
          </a:prstGeo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1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56" r="8287" b="5477"/>
          <a:stretch/>
        </p:blipFill>
        <p:spPr>
          <a:xfrm>
            <a:off x="1600200" y="1462499"/>
            <a:ext cx="8991601" cy="51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6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Comparison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287" t="4861" r="8918" b="6956"/>
          <a:stretch/>
        </p:blipFill>
        <p:spPr>
          <a:xfrm>
            <a:off x="1623250" y="1695450"/>
            <a:ext cx="89455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essentially a manual feature extraction from images of breast cells. It is intriguing to see how well convolution</a:t>
            </a:r>
            <a:r>
              <a:rPr lang="en-US" altLang="zh-CN" dirty="0"/>
              <a:t>al</a:t>
            </a:r>
            <a:r>
              <a:rPr lang="en-US" dirty="0"/>
              <a:t> neural network can do with those images compared to the current result.</a:t>
            </a:r>
          </a:p>
          <a:p>
            <a:r>
              <a:rPr lang="en-US" dirty="0"/>
              <a:t>Removal of redundant or insignificant features increases the accuracy overall and reduces the overfitting.</a:t>
            </a:r>
          </a:p>
          <a:p>
            <a:r>
              <a:rPr lang="en-US" dirty="0"/>
              <a:t>Logistic regression (LR) and support vector machine (SVM) perform almost equally well and better than random forest (RF). It makes sense because LR and SVM both serve as a dividing hyperplane in the parameter space while RF can only divide the space into rectangular boxes. </a:t>
            </a:r>
          </a:p>
        </p:txBody>
      </p:sp>
    </p:spTree>
    <p:extLst>
      <p:ext uri="{BB962C8B-B14F-4D97-AF65-F5344CB8AC3E}">
        <p14:creationId xmlns:p14="http://schemas.microsoft.com/office/powerpoint/2010/main" val="167914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213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Breast Cancer Prediction</vt:lpstr>
      <vt:lpstr>Dataset</vt:lpstr>
      <vt:lpstr>Dataset</vt:lpstr>
      <vt:lpstr>Feature Selection</vt:lpstr>
      <vt:lpstr>Feature Selection</vt:lpstr>
      <vt:lpstr>Method Comparison</vt:lpstr>
      <vt:lpstr>Conclusion</vt:lpstr>
    </vt:vector>
  </TitlesOfParts>
  <Company>NYU Langone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Breast Cancer </dc:title>
  <dc:creator>Liao, Ying</dc:creator>
  <cp:lastModifiedBy>廖 颖</cp:lastModifiedBy>
  <cp:revision>17</cp:revision>
  <dcterms:created xsi:type="dcterms:W3CDTF">2019-12-11T19:23:12Z</dcterms:created>
  <dcterms:modified xsi:type="dcterms:W3CDTF">2019-12-12T02:43:12Z</dcterms:modified>
</cp:coreProperties>
</file>