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tella" userId="25f4018a58a6ce78" providerId="LiveId" clId="{65A90834-767A-4230-84A4-DDC3F0BD7FE6}"/>
    <pc:docChg chg="undo custSel modSld sldOrd">
      <pc:chgData name="Peter Stella" userId="25f4018a58a6ce78" providerId="LiveId" clId="{65A90834-767A-4230-84A4-DDC3F0BD7FE6}" dt="2019-12-10T16:49:53.660" v="2308" actId="20577"/>
      <pc:docMkLst>
        <pc:docMk/>
      </pc:docMkLst>
      <pc:sldChg chg="modSp">
        <pc:chgData name="Peter Stella" userId="25f4018a58a6ce78" providerId="LiveId" clId="{65A90834-767A-4230-84A4-DDC3F0BD7FE6}" dt="2019-12-10T16:39:11.909" v="912" actId="20577"/>
        <pc:sldMkLst>
          <pc:docMk/>
          <pc:sldMk cId="620569828" sldId="256"/>
        </pc:sldMkLst>
        <pc:spChg chg="mod">
          <ac:chgData name="Peter Stella" userId="25f4018a58a6ce78" providerId="LiveId" clId="{65A90834-767A-4230-84A4-DDC3F0BD7FE6}" dt="2019-12-10T16:39:11.909" v="912" actId="20577"/>
          <ac:spMkLst>
            <pc:docMk/>
            <pc:sldMk cId="620569828" sldId="256"/>
            <ac:spMk id="5" creationId="{933A7861-28DF-453A-876A-CC679E10DF84}"/>
          </ac:spMkLst>
        </pc:spChg>
      </pc:sldChg>
      <pc:sldChg chg="modSp">
        <pc:chgData name="Peter Stella" userId="25f4018a58a6ce78" providerId="LiveId" clId="{65A90834-767A-4230-84A4-DDC3F0BD7FE6}" dt="2019-12-10T16:39:25.069" v="913" actId="20577"/>
        <pc:sldMkLst>
          <pc:docMk/>
          <pc:sldMk cId="3702297085" sldId="257"/>
        </pc:sldMkLst>
        <pc:spChg chg="mod">
          <ac:chgData name="Peter Stella" userId="25f4018a58a6ce78" providerId="LiveId" clId="{65A90834-767A-4230-84A4-DDC3F0BD7FE6}" dt="2019-12-10T16:39:25.069" v="913" actId="20577"/>
          <ac:spMkLst>
            <pc:docMk/>
            <pc:sldMk cId="3702297085" sldId="257"/>
            <ac:spMk id="3" creationId="{94B80861-7C5E-4210-AD1C-C3789FD150F3}"/>
          </ac:spMkLst>
        </pc:spChg>
      </pc:sldChg>
      <pc:sldChg chg="modSp">
        <pc:chgData name="Peter Stella" userId="25f4018a58a6ce78" providerId="LiveId" clId="{65A90834-767A-4230-84A4-DDC3F0BD7FE6}" dt="2019-12-10T16:40:10.910" v="983" actId="20577"/>
        <pc:sldMkLst>
          <pc:docMk/>
          <pc:sldMk cId="2000346448" sldId="258"/>
        </pc:sldMkLst>
        <pc:spChg chg="mod">
          <ac:chgData name="Peter Stella" userId="25f4018a58a6ce78" providerId="LiveId" clId="{65A90834-767A-4230-84A4-DDC3F0BD7FE6}" dt="2019-12-10T16:40:10.910" v="983" actId="20577"/>
          <ac:spMkLst>
            <pc:docMk/>
            <pc:sldMk cId="2000346448" sldId="258"/>
            <ac:spMk id="3" creationId="{90991CE0-E222-4511-BF0B-2873CD9D90A0}"/>
          </ac:spMkLst>
        </pc:spChg>
      </pc:sldChg>
      <pc:sldChg chg="modSp">
        <pc:chgData name="Peter Stella" userId="25f4018a58a6ce78" providerId="LiveId" clId="{65A90834-767A-4230-84A4-DDC3F0BD7FE6}" dt="2019-12-10T07:25:26.543" v="267" actId="14100"/>
        <pc:sldMkLst>
          <pc:docMk/>
          <pc:sldMk cId="1799582051" sldId="259"/>
        </pc:sldMkLst>
        <pc:graphicFrameChg chg="modGraphic">
          <ac:chgData name="Peter Stella" userId="25f4018a58a6ce78" providerId="LiveId" clId="{65A90834-767A-4230-84A4-DDC3F0BD7FE6}" dt="2019-12-10T07:25:26.543" v="267" actId="14100"/>
          <ac:graphicFrameMkLst>
            <pc:docMk/>
            <pc:sldMk cId="1799582051" sldId="259"/>
            <ac:graphicFrameMk id="6" creationId="{E4843307-C4FE-4B95-965B-302BE3CD7760}"/>
          </ac:graphicFrameMkLst>
        </pc:graphicFrameChg>
      </pc:sldChg>
      <pc:sldChg chg="modSp">
        <pc:chgData name="Peter Stella" userId="25f4018a58a6ce78" providerId="LiveId" clId="{65A90834-767A-4230-84A4-DDC3F0BD7FE6}" dt="2019-12-10T16:41:49.692" v="1199" actId="20577"/>
        <pc:sldMkLst>
          <pc:docMk/>
          <pc:sldMk cId="3014951663" sldId="260"/>
        </pc:sldMkLst>
        <pc:spChg chg="mod">
          <ac:chgData name="Peter Stella" userId="25f4018a58a6ce78" providerId="LiveId" clId="{65A90834-767A-4230-84A4-DDC3F0BD7FE6}" dt="2019-12-10T16:41:49.692" v="1199" actId="20577"/>
          <ac:spMkLst>
            <pc:docMk/>
            <pc:sldMk cId="3014951663" sldId="260"/>
            <ac:spMk id="2" creationId="{03FFC45C-DA58-4612-80C7-FDB5713E91C7}"/>
          </ac:spMkLst>
        </pc:spChg>
        <pc:spChg chg="mod">
          <ac:chgData name="Peter Stella" userId="25f4018a58a6ce78" providerId="LiveId" clId="{65A90834-767A-4230-84A4-DDC3F0BD7FE6}" dt="2019-12-10T16:41:21.981" v="1156" actId="20577"/>
          <ac:spMkLst>
            <pc:docMk/>
            <pc:sldMk cId="3014951663" sldId="260"/>
            <ac:spMk id="3" creationId="{90991CE0-E222-4511-BF0B-2873CD9D90A0}"/>
          </ac:spMkLst>
        </pc:spChg>
      </pc:sldChg>
      <pc:sldChg chg="modSp">
        <pc:chgData name="Peter Stella" userId="25f4018a58a6ce78" providerId="LiveId" clId="{65A90834-767A-4230-84A4-DDC3F0BD7FE6}" dt="2019-12-10T05:57:02.450" v="22" actId="20577"/>
        <pc:sldMkLst>
          <pc:docMk/>
          <pc:sldMk cId="2071606637" sldId="261"/>
        </pc:sldMkLst>
        <pc:graphicFrameChg chg="modGraphic">
          <ac:chgData name="Peter Stella" userId="25f4018a58a6ce78" providerId="LiveId" clId="{65A90834-767A-4230-84A4-DDC3F0BD7FE6}" dt="2019-12-10T05:57:02.450" v="22" actId="20577"/>
          <ac:graphicFrameMkLst>
            <pc:docMk/>
            <pc:sldMk cId="2071606637" sldId="261"/>
            <ac:graphicFrameMk id="5" creationId="{96201FBD-8F67-4086-89DA-F934712B0D37}"/>
          </ac:graphicFrameMkLst>
        </pc:graphicFrameChg>
      </pc:sldChg>
      <pc:sldChg chg="modSp">
        <pc:chgData name="Peter Stella" userId="25f4018a58a6ce78" providerId="LiveId" clId="{65A90834-767A-4230-84A4-DDC3F0BD7FE6}" dt="2019-12-10T16:43:31.110" v="1459" actId="20577"/>
        <pc:sldMkLst>
          <pc:docMk/>
          <pc:sldMk cId="1184279882" sldId="262"/>
        </pc:sldMkLst>
        <pc:spChg chg="mod">
          <ac:chgData name="Peter Stella" userId="25f4018a58a6ce78" providerId="LiveId" clId="{65A90834-767A-4230-84A4-DDC3F0BD7FE6}" dt="2019-12-10T16:42:11.100" v="1216" actId="20577"/>
          <ac:spMkLst>
            <pc:docMk/>
            <pc:sldMk cId="1184279882" sldId="262"/>
            <ac:spMk id="2" creationId="{03FFC45C-DA58-4612-80C7-FDB5713E91C7}"/>
          </ac:spMkLst>
        </pc:spChg>
        <pc:spChg chg="mod">
          <ac:chgData name="Peter Stella" userId="25f4018a58a6ce78" providerId="LiveId" clId="{65A90834-767A-4230-84A4-DDC3F0BD7FE6}" dt="2019-12-10T16:43:31.110" v="1459" actId="20577"/>
          <ac:spMkLst>
            <pc:docMk/>
            <pc:sldMk cId="1184279882" sldId="262"/>
            <ac:spMk id="3" creationId="{90991CE0-E222-4511-BF0B-2873CD9D90A0}"/>
          </ac:spMkLst>
        </pc:spChg>
      </pc:sldChg>
      <pc:sldChg chg="modSp">
        <pc:chgData name="Peter Stella" userId="25f4018a58a6ce78" providerId="LiveId" clId="{65A90834-767A-4230-84A4-DDC3F0BD7FE6}" dt="2019-12-10T16:49:53.660" v="2308" actId="20577"/>
        <pc:sldMkLst>
          <pc:docMk/>
          <pc:sldMk cId="2552803507" sldId="263"/>
        </pc:sldMkLst>
        <pc:spChg chg="mod">
          <ac:chgData name="Peter Stella" userId="25f4018a58a6ce78" providerId="LiveId" clId="{65A90834-767A-4230-84A4-DDC3F0BD7FE6}" dt="2019-12-10T16:46:05.357" v="1624" actId="20577"/>
          <ac:spMkLst>
            <pc:docMk/>
            <pc:sldMk cId="2552803507" sldId="263"/>
            <ac:spMk id="2" creationId="{62470AD4-7243-44BB-91E0-B17C14C81DEB}"/>
          </ac:spMkLst>
        </pc:spChg>
        <pc:spChg chg="mod">
          <ac:chgData name="Peter Stella" userId="25f4018a58a6ce78" providerId="LiveId" clId="{65A90834-767A-4230-84A4-DDC3F0BD7FE6}" dt="2019-12-10T16:49:53.660" v="2308" actId="20577"/>
          <ac:spMkLst>
            <pc:docMk/>
            <pc:sldMk cId="2552803507" sldId="263"/>
            <ac:spMk id="3" creationId="{517DBE80-763B-4663-A372-C471CCFBB3E6}"/>
          </ac:spMkLst>
        </pc:spChg>
        <pc:graphicFrameChg chg="mod modGraphic">
          <ac:chgData name="Peter Stella" userId="25f4018a58a6ce78" providerId="LiveId" clId="{65A90834-767A-4230-84A4-DDC3F0BD7FE6}" dt="2019-12-10T16:35:13.725" v="695" actId="20577"/>
          <ac:graphicFrameMkLst>
            <pc:docMk/>
            <pc:sldMk cId="2552803507" sldId="263"/>
            <ac:graphicFrameMk id="5" creationId="{460B3DCE-5FE7-4A4A-BC71-05561CFAF98C}"/>
          </ac:graphicFrameMkLst>
        </pc:graphicFrameChg>
      </pc:sldChg>
      <pc:sldChg chg="addSp delSp modSp ord">
        <pc:chgData name="Peter Stella" userId="25f4018a58a6ce78" providerId="LiveId" clId="{65A90834-767A-4230-84A4-DDC3F0BD7FE6}" dt="2019-12-10T16:38:43.373" v="911" actId="20577"/>
        <pc:sldMkLst>
          <pc:docMk/>
          <pc:sldMk cId="2345697521" sldId="265"/>
        </pc:sldMkLst>
        <pc:spChg chg="mod">
          <ac:chgData name="Peter Stella" userId="25f4018a58a6ce78" providerId="LiveId" clId="{65A90834-767A-4230-84A4-DDC3F0BD7FE6}" dt="2019-12-10T16:38:43.373" v="911" actId="20577"/>
          <ac:spMkLst>
            <pc:docMk/>
            <pc:sldMk cId="2345697521" sldId="265"/>
            <ac:spMk id="3" creationId="{94165AD1-5DB9-4342-B7CF-50BEA344F93B}"/>
          </ac:spMkLst>
        </pc:spChg>
        <pc:spChg chg="del mod">
          <ac:chgData name="Peter Stella" userId="25f4018a58a6ce78" providerId="LiveId" clId="{65A90834-767A-4230-84A4-DDC3F0BD7FE6}" dt="2019-12-10T16:38:28.901" v="908"/>
          <ac:spMkLst>
            <pc:docMk/>
            <pc:sldMk cId="2345697521" sldId="265"/>
            <ac:spMk id="4" creationId="{8885EF63-FF49-4006-B2A3-24F78514C86B}"/>
          </ac:spMkLst>
        </pc:spChg>
        <pc:picChg chg="add mod">
          <ac:chgData name="Peter Stella" userId="25f4018a58a6ce78" providerId="LiveId" clId="{65A90834-767A-4230-84A4-DDC3F0BD7FE6}" dt="2019-12-10T16:38:33.930" v="909" actId="1076"/>
          <ac:picMkLst>
            <pc:docMk/>
            <pc:sldMk cId="2345697521" sldId="265"/>
            <ac:picMk id="5" creationId="{4CDDF464-EB35-4F34-ACF7-BDFA095CBDF7}"/>
          </ac:picMkLst>
        </pc:picChg>
      </pc:sldChg>
      <pc:sldChg chg="modSp ord">
        <pc:chgData name="Peter Stella" userId="25f4018a58a6ce78" providerId="LiveId" clId="{65A90834-767A-4230-84A4-DDC3F0BD7FE6}" dt="2019-12-10T16:45:22.595" v="1503" actId="20577"/>
        <pc:sldMkLst>
          <pc:docMk/>
          <pc:sldMk cId="1016015623" sldId="266"/>
        </pc:sldMkLst>
        <pc:spChg chg="mod">
          <ac:chgData name="Peter Stella" userId="25f4018a58a6ce78" providerId="LiveId" clId="{65A90834-767A-4230-84A4-DDC3F0BD7FE6}" dt="2019-12-10T16:45:22.595" v="1503" actId="20577"/>
          <ac:spMkLst>
            <pc:docMk/>
            <pc:sldMk cId="1016015623" sldId="266"/>
            <ac:spMk id="2" creationId="{62470AD4-7243-44BB-91E0-B17C14C81DEB}"/>
          </ac:spMkLst>
        </pc:spChg>
        <pc:spChg chg="mod">
          <ac:chgData name="Peter Stella" userId="25f4018a58a6ce78" providerId="LiveId" clId="{65A90834-767A-4230-84A4-DDC3F0BD7FE6}" dt="2019-12-10T16:45:13.141" v="1480" actId="20577"/>
          <ac:spMkLst>
            <pc:docMk/>
            <pc:sldMk cId="1016015623" sldId="266"/>
            <ac:spMk id="3" creationId="{517DBE80-763B-4663-A372-C471CCFBB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BF48-C458-4FF1-820E-4FF4ED8A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1F446-77C6-424E-8CAA-6F59BD0C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CF49-1ED7-462F-AAA8-C21ADCFD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A66D-312D-4D8E-A80B-DD396D98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DE5-FE7F-4B43-8481-3B9DBF5E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B7A-9717-47E6-8D6A-84AC2C5C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59960-E84F-47AB-8E50-C695941E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2EB1-625C-49A6-A049-AE9C41ED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A954-ADEE-4EF1-AA9D-E154196F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66706-776D-4ADD-B697-30E100B7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194F3-E06B-4755-8A73-7E2194EF1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D4A6-6B20-4DFC-9D06-97E15AC2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AFF7-3F1A-4FFE-9DFA-4C32E06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08D9-3B78-48FE-B7D4-BA8E4674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F257-9795-444E-8A64-EF81C77E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8A7E-DA35-408E-9B1C-0E475A4F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DE50-0CED-4E6C-A1A0-331543EF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ABB1-2A60-454C-9359-3ADDACEF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395-CFDA-4069-9AF6-814037F7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6BAA-FC16-4D57-8327-06AEB364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4768-6774-406E-9A73-4EED486B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1104-5448-4F40-A100-310A3E59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E827-4B9B-4C26-8BB4-DA70C559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30E0-2230-4241-BA7F-E73F872C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28FD-C227-4ADA-B93A-5C9BB1D1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A9A2-7647-4CC5-8333-F1B48AC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294B-4ABA-4A30-8969-01598BEC2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F3946-33A2-4B9B-8FBD-9118A6FF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9396B-1305-4076-A08B-7878CE8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F1D4-B51A-4AF8-BE2A-464DF136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58685-BC4E-4ABD-89FA-DA47451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3D1-B41E-4F89-BDBB-088FC1C3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5109-EBF0-4628-AE9C-9AB1A311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DB98-7E94-4F5D-92F6-9C966CCF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B56F8-5D6D-4257-A6E2-99D3BBE68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4DB86-A5FF-4C28-B980-E88C5F98B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313C1-18DD-441C-9155-B3A94C49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17524-F1F2-40E1-8428-9E32078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2F243-E27D-4B33-8F59-A9D188E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1A08-57B9-4524-8AC2-83D6D360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4BF7E-9E36-42E9-83F6-F8228E80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74E1-8E14-404D-A560-75AFF8F4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CD006-1C6A-4DBF-9089-5912220B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752B4-07B2-4D7D-BEEA-62216B84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14DD-E278-48B6-BC8E-BBFC4FA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DD15-9AD2-42A4-A8E9-4404DEDC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84DB-766C-4239-8F59-5B4F22EC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6117-0D2A-409F-B682-227A9362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969C-5519-4EA5-BD0B-BD867FCBE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FE75-F780-41BE-9890-507567E4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29369-2AD5-46B3-B1D0-979ABB56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682E-A995-44E9-8761-424E9D63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3247-AB66-401A-B395-35EBDBAD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C9F52-30B8-4E5B-94A5-721F48CA1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DC3C0-43C8-4393-8274-2799DABCF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9AFCE-610A-49AE-BE8B-58DD6645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4C93-563F-42E0-A2D6-011CFF38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1225F-641B-4C58-AAAB-07D0A811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AC9B8-6390-47BD-BC26-74A367C0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AF9D1-FBC1-43A9-A9BC-028B94DF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DB7-439B-44A1-AF28-0CC1AF4CC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C9BB-393C-46F1-811D-A1647E2E80B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8CED-C633-4A12-82DA-9C18BD44A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1C35-3611-48A8-9216-F03C6B51A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CF67-F11B-44DF-8544-36DB7A3C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C8B965-7886-4769-ACD8-5E3A0E16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Challenge: Preterm birth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A7861-28DF-453A-876A-CC679E10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challenge, with several arms</a:t>
            </a:r>
          </a:p>
          <a:p>
            <a:r>
              <a:rPr lang="en-US" dirty="0"/>
              <a:t>Pre-processed data </a:t>
            </a:r>
          </a:p>
          <a:p>
            <a:r>
              <a:rPr lang="en-US" dirty="0"/>
              <a:t>367 samples, ~80  women</a:t>
            </a:r>
          </a:p>
          <a:p>
            <a:r>
              <a:rPr lang="en-US" dirty="0"/>
              <a:t>I focused on the initial question: Can we predict gestational age from maternal whole blood transcriptomes?</a:t>
            </a:r>
          </a:p>
          <a:p>
            <a:pPr lvl="1"/>
            <a:r>
              <a:rPr lang="en-US" dirty="0"/>
              <a:t>Short answer: No</a:t>
            </a:r>
          </a:p>
          <a:p>
            <a:pPr lvl="1"/>
            <a:r>
              <a:rPr lang="en-US" dirty="0"/>
              <a:t>Long answer: No</a:t>
            </a:r>
          </a:p>
        </p:txBody>
      </p:sp>
    </p:spTree>
    <p:extLst>
      <p:ext uri="{BB962C8B-B14F-4D97-AF65-F5344CB8AC3E}">
        <p14:creationId xmlns:p14="http://schemas.microsoft.com/office/powerpoint/2010/main" val="62056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7197-21FD-47A5-BDD7-F7254F26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5AD1-5DB9-4342-B7CF-50BEA344F9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 this is a challenge</a:t>
            </a:r>
          </a:p>
          <a:p>
            <a:r>
              <a:rPr lang="en-US" dirty="0"/>
              <a:t>I cheated. </a:t>
            </a:r>
          </a:p>
          <a:p>
            <a:r>
              <a:rPr lang="en-US" dirty="0"/>
              <a:t>Several strategies were widely pursued </a:t>
            </a:r>
          </a:p>
          <a:p>
            <a:r>
              <a:rPr lang="en-US" dirty="0"/>
              <a:t>Sort of what I did, but better</a:t>
            </a:r>
          </a:p>
          <a:p>
            <a:pPr lvl="1"/>
            <a:r>
              <a:rPr lang="en-US" dirty="0"/>
              <a:t>Feature selection methods</a:t>
            </a:r>
          </a:p>
          <a:p>
            <a:pPr lvl="2"/>
            <a:r>
              <a:rPr lang="en-US" dirty="0"/>
              <a:t>SPCA</a:t>
            </a:r>
          </a:p>
          <a:p>
            <a:pPr lvl="2"/>
            <a:r>
              <a:rPr lang="en-US" dirty="0"/>
              <a:t>Known Gene Lists</a:t>
            </a:r>
          </a:p>
          <a:p>
            <a:pPr lvl="2"/>
            <a:r>
              <a:rPr lang="en-US" dirty="0"/>
              <a:t>SVD!</a:t>
            </a:r>
          </a:p>
          <a:p>
            <a:pPr lvl="1"/>
            <a:r>
              <a:rPr lang="en-US" dirty="0"/>
              <a:t>Generally ridge regression, sometimes Ensemble regressions</a:t>
            </a:r>
          </a:p>
          <a:p>
            <a:r>
              <a:rPr lang="en-US" dirty="0"/>
              <a:t>Overall results = not terribly </a:t>
            </a:r>
            <a:r>
              <a:rPr lang="en-US" dirty="0" err="1"/>
              <a:t>impresive</a:t>
            </a:r>
            <a:endParaRPr lang="en-US" dirty="0"/>
          </a:p>
          <a:p>
            <a:pPr lvl="1"/>
            <a:r>
              <a:rPr lang="en-US" dirty="0"/>
              <a:t>Winning RMSE=4.54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DF464-EB35-4F34-ACF7-BDFA095CB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9320" y="1825625"/>
            <a:ext cx="39431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1DC0-82DE-4692-A7EB-0DAAE3E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0861-7C5E-4210-AD1C-C3789FD1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dense transcriptome matrix- values for 32k genes</a:t>
            </a:r>
          </a:p>
          <a:p>
            <a:r>
              <a:rPr lang="en-US" dirty="0"/>
              <a:t>Dimension reduction clearly necessary</a:t>
            </a:r>
          </a:p>
          <a:p>
            <a:pPr lvl="1"/>
            <a:r>
              <a:rPr lang="en-US" dirty="0"/>
              <a:t>Not as easy as I had hoped</a:t>
            </a:r>
          </a:p>
          <a:p>
            <a:r>
              <a:rPr lang="en-US" dirty="0"/>
              <a:t>Decided to pursue a few simple strategies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PCA</a:t>
            </a:r>
          </a:p>
          <a:p>
            <a:pPr lvl="2"/>
            <a:r>
              <a:rPr lang="en-US" dirty="0"/>
              <a:t>Standard/Sparse</a:t>
            </a:r>
          </a:p>
          <a:p>
            <a:pPr lvl="1"/>
            <a:r>
              <a:rPr lang="en-US" dirty="0"/>
              <a:t>Maybe random forest or regularized regression ….</a:t>
            </a:r>
          </a:p>
        </p:txBody>
      </p:sp>
    </p:spTree>
    <p:extLst>
      <p:ext uri="{BB962C8B-B14F-4D97-AF65-F5344CB8AC3E}">
        <p14:creationId xmlns:p14="http://schemas.microsoft.com/office/powerpoint/2010/main" val="370229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C45C-DA58-4612-80C7-FDB5713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= sadness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1CE0-E222-4511-BF0B-2873CD9D9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filters can still perform poorly if the packages or the user are not so great</a:t>
            </a:r>
          </a:p>
          <a:p>
            <a:r>
              <a:rPr lang="en-US" dirty="0"/>
              <a:t>Caret is great for exploring, challenging (in my hands) for working with larger data sets</a:t>
            </a:r>
          </a:p>
          <a:p>
            <a:r>
              <a:rPr lang="en-US" dirty="0"/>
              <a:t>Ended up using </a:t>
            </a:r>
            <a:r>
              <a:rPr lang="en-US" dirty="0" err="1"/>
              <a:t>Fselector</a:t>
            </a:r>
            <a:r>
              <a:rPr lang="en-US" dirty="0"/>
              <a:t> and FESER packages for univariate filtering, as well as PCA and some other stuff….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12B92-72FF-49FB-9715-D31A5BDA75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8799"/>
            <a:ext cx="5181600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C45C-DA58-4612-80C7-FDB5713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1CE0-E222-4511-BF0B-2873CD9D9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PCA, univariate filters all showed expected rapid drop off in feature importance </a:t>
            </a:r>
          </a:p>
          <a:p>
            <a:r>
              <a:rPr lang="en-US" dirty="0"/>
              <a:t>However, no very strong predictors emerged, which surprised me.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92149C-D887-4DF5-8B58-A9AC03C243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77808-9859-4A2C-B043-F3A7022F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2578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C45C-DA58-4612-80C7-FDB5713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1CE0-E222-4511-BF0B-2873CD9D9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correlations worked well for regression models</a:t>
            </a:r>
          </a:p>
          <a:p>
            <a:r>
              <a:rPr lang="en-US" dirty="0"/>
              <a:t>Random forest feature selection ultimately worked the best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92149C-D887-4DF5-8B58-A9AC03C243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210C8-D540-4692-8A0D-A0A19A17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825625"/>
            <a:ext cx="5272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7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B458-DB5E-485D-8186-5AB141A7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simple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C385-5B49-4D02-91FB-593EDA4AE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Univariate filtration used on numerous basic models. Some impressively bad</a:t>
            </a:r>
          </a:p>
          <a:p>
            <a:r>
              <a:rPr lang="en-US" dirty="0"/>
              <a:t>The more variables you feed to a simple regression algorithm, the more aggressively you overfit, making for frankly amusing validation failures.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201FBD-8F67-4086-89DA-F934712B0D3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2211354"/>
              </p:ext>
            </p:extLst>
          </p:nvPr>
        </p:nvGraphicFramePr>
        <p:xfrm>
          <a:off x="6172200" y="1825625"/>
          <a:ext cx="5081955" cy="444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85">
                  <a:extLst>
                    <a:ext uri="{9D8B030D-6E8A-4147-A177-3AD203B41FA5}">
                      <a16:colId xmlns:a16="http://schemas.microsoft.com/office/drawing/2014/main" val="1039756206"/>
                    </a:ext>
                  </a:extLst>
                </a:gridCol>
                <a:gridCol w="1693985">
                  <a:extLst>
                    <a:ext uri="{9D8B030D-6E8A-4147-A177-3AD203B41FA5}">
                      <a16:colId xmlns:a16="http://schemas.microsoft.com/office/drawing/2014/main" val="2413356378"/>
                    </a:ext>
                  </a:extLst>
                </a:gridCol>
                <a:gridCol w="1693985">
                  <a:extLst>
                    <a:ext uri="{9D8B030D-6E8A-4147-A177-3AD203B41FA5}">
                      <a16:colId xmlns:a16="http://schemas.microsoft.com/office/drawing/2014/main" val="3457501528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Filtration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on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99398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64892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40316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1890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Inf.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44203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61446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3998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14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0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2ADB-EEA2-429A-8E3E-DC67FD2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models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56846-8D88-447F-9823-AF5D7A40FE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Wrappers or “embedded” regularization?</a:t>
            </a:r>
          </a:p>
          <a:p>
            <a:r>
              <a:rPr lang="en-US" dirty="0"/>
              <a:t>Computational problems</a:t>
            </a:r>
          </a:p>
          <a:p>
            <a:pPr lvl="1"/>
            <a:r>
              <a:rPr lang="en-US" dirty="0"/>
              <a:t>Large set of features, dumb analyst. </a:t>
            </a:r>
          </a:p>
          <a:p>
            <a:r>
              <a:rPr lang="en-US" dirty="0"/>
              <a:t>Unable to </a:t>
            </a:r>
            <a:r>
              <a:rPr lang="en-US" dirty="0" err="1"/>
              <a:t>to</a:t>
            </a:r>
            <a:r>
              <a:rPr lang="en-US" dirty="0"/>
              <a:t> get most embedded or wrapper functions to work on datasets</a:t>
            </a:r>
          </a:p>
          <a:p>
            <a:r>
              <a:rPr lang="en-US" dirty="0"/>
              <a:t>Fed them univariate filtrates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843307-C4FE-4B95-965B-302BE3CD77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9775339"/>
              </p:ext>
            </p:extLst>
          </p:nvPr>
        </p:nvGraphicFramePr>
        <p:xfrm>
          <a:off x="6172200" y="1860550"/>
          <a:ext cx="5215867" cy="436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18">
                  <a:extLst>
                    <a:ext uri="{9D8B030D-6E8A-4147-A177-3AD203B41FA5}">
                      <a16:colId xmlns:a16="http://schemas.microsoft.com/office/drawing/2014/main" val="678936873"/>
                    </a:ext>
                  </a:extLst>
                </a:gridCol>
                <a:gridCol w="1277083">
                  <a:extLst>
                    <a:ext uri="{9D8B030D-6E8A-4147-A177-3AD203B41FA5}">
                      <a16:colId xmlns:a16="http://schemas.microsoft.com/office/drawing/2014/main" val="1190672577"/>
                    </a:ext>
                  </a:extLst>
                </a:gridCol>
                <a:gridCol w="1277083">
                  <a:extLst>
                    <a:ext uri="{9D8B030D-6E8A-4147-A177-3AD203B41FA5}">
                      <a16:colId xmlns:a16="http://schemas.microsoft.com/office/drawing/2014/main" val="2018794789"/>
                    </a:ext>
                  </a:extLst>
                </a:gridCol>
                <a:gridCol w="1277083">
                  <a:extLst>
                    <a:ext uri="{9D8B030D-6E8A-4147-A177-3AD203B41FA5}">
                      <a16:colId xmlns:a16="http://schemas.microsoft.com/office/drawing/2014/main" val="2554787756"/>
                    </a:ext>
                  </a:extLst>
                </a:gridCol>
              </a:tblGrid>
              <a:tr h="616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on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026875"/>
                  </a:ext>
                </a:extLst>
              </a:tr>
              <a:tr h="616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SVM(radial)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886702"/>
                  </a:ext>
                </a:extLst>
              </a:tr>
              <a:tr h="616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SVM(radial)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5.90!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638179"/>
                  </a:ext>
                </a:extLst>
              </a:tr>
              <a:tr h="616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(linear)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920215"/>
                  </a:ext>
                </a:extLst>
              </a:tr>
              <a:tr h="616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906670"/>
                  </a:ext>
                </a:extLst>
              </a:tr>
              <a:tr h="616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548990"/>
                  </a:ext>
                </a:extLst>
              </a:tr>
              <a:tr h="616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24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58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0AD4-7243-44BB-91E0-B17C14C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BE80-763B-4663-A372-C471CCFBB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some better packages (</a:t>
            </a:r>
            <a:r>
              <a:rPr lang="en-US" dirty="0" err="1"/>
              <a:t>glmnet</a:t>
            </a:r>
            <a:r>
              <a:rPr lang="en-US" dirty="0"/>
              <a:t>) and abandonment of caret allowed me to deploy some models with embedded feature selection</a:t>
            </a:r>
          </a:p>
          <a:p>
            <a:r>
              <a:rPr lang="en-US" dirty="0" err="1"/>
              <a:t>Elasticnet</a:t>
            </a:r>
            <a:r>
              <a:rPr lang="en-US" dirty="0"/>
              <a:t> (</a:t>
            </a:r>
            <a:r>
              <a:rPr lang="en-US" dirty="0" err="1"/>
              <a:t>ridge+lasso</a:t>
            </a:r>
            <a:r>
              <a:rPr lang="en-US" dirty="0"/>
              <a:t>, sparse </a:t>
            </a:r>
            <a:r>
              <a:rPr lang="en-US" dirty="0" err="1"/>
              <a:t>pca</a:t>
            </a:r>
            <a:r>
              <a:rPr lang="en-US" dirty="0"/>
              <a:t>), Ranger(random forest)</a:t>
            </a:r>
          </a:p>
          <a:p>
            <a:r>
              <a:rPr lang="en-US" dirty="0"/>
              <a:t>Results were ….</a:t>
            </a:r>
          </a:p>
          <a:p>
            <a:pPr marL="457200" lvl="1" indent="0">
              <a:buNone/>
            </a:pPr>
            <a:r>
              <a:rPr lang="en-US" dirty="0"/>
              <a:t>…meh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B53599-B6DD-4D3A-A74F-1308B6C04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2578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0AD4-7243-44BB-91E0-B17C14C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still performed better on filtered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BE80-763B-4663-A372-C471CCFBB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 feature selection via feature importance emerged as best method</a:t>
            </a:r>
          </a:p>
          <a:p>
            <a:r>
              <a:rPr lang="en-US" dirty="0"/>
              <a:t>When combined with regularized regression or SVM performance is relatively good, and much improved over performance on full feature 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0B3DCE-5FE7-4A4A-BC71-05561CFAF9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6861433"/>
              </p:ext>
            </p:extLst>
          </p:nvPr>
        </p:nvGraphicFramePr>
        <p:xfrm>
          <a:off x="6172200" y="1825624"/>
          <a:ext cx="5181600" cy="402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3221421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7303261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091103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94798369"/>
                    </a:ext>
                  </a:extLst>
                </a:gridCol>
              </a:tblGrid>
              <a:tr h="67045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2161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74217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7.38</a:t>
                      </a:r>
                    </a:p>
                    <a:p>
                      <a:r>
                        <a:rPr lang="en-US" dirty="0"/>
                        <a:t>5.67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52139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7.20</a:t>
                      </a:r>
                    </a:p>
                    <a:p>
                      <a:r>
                        <a:rPr lang="en-US" dirty="0"/>
                        <a:t>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95934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13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  <a:p>
                      <a:r>
                        <a:rPr lang="en-US" dirty="0"/>
                        <a:t>(radial)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0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507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Dream Challenge: Preterm birth </vt:lpstr>
      <vt:lpstr>Initial Data exploration</vt:lpstr>
      <vt:lpstr>Early attempts = sadness</vt:lpstr>
      <vt:lpstr>Dimension reduction and feature selection</vt:lpstr>
      <vt:lpstr>Feature Selection</vt:lpstr>
      <vt:lpstr>Exploring simple models</vt:lpstr>
      <vt:lpstr>More interesting models </vt:lpstr>
      <vt:lpstr>Embedded Regularization</vt:lpstr>
      <vt:lpstr>Algorithms still performed better on filtered data</vt:lpstr>
      <vt:lpstr>Benchmarking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Challenge: Preterm birth </dc:title>
  <dc:creator>Peter Stella</dc:creator>
  <cp:lastModifiedBy>Peter Stella</cp:lastModifiedBy>
  <cp:revision>23</cp:revision>
  <dcterms:created xsi:type="dcterms:W3CDTF">2019-12-09T21:29:48Z</dcterms:created>
  <dcterms:modified xsi:type="dcterms:W3CDTF">2019-12-10T16:50:26Z</dcterms:modified>
</cp:coreProperties>
</file>