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9" r:id="rId5"/>
    <p:sldId id="271" r:id="rId6"/>
    <p:sldId id="260" r:id="rId7"/>
    <p:sldId id="262" r:id="rId8"/>
    <p:sldId id="263" r:id="rId9"/>
    <p:sldId id="269" r:id="rId10"/>
    <p:sldId id="270" r:id="rId11"/>
    <p:sldId id="261" r:id="rId12"/>
    <p:sldId id="264" r:id="rId13"/>
    <p:sldId id="273" r:id="rId14"/>
    <p:sldId id="27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D8F1C-7A7F-9A15-AED4-EF0F0BCA3D1B}" v="57" dt="2023-12-15T02:05:14.775"/>
    <p1510:client id="{0E977918-D804-10A2-4DD4-6D3ECB5D2A4D}" v="2" dt="2023-12-14T18:47:03.237"/>
    <p1510:client id="{0F922630-FC8A-6116-6771-43A904B7C568}" v="186" dt="2023-12-14T16:26:40.022"/>
    <p1510:client id="{172DA514-2147-4147-AD85-757FAE872C0F}" v="1916" dt="2023-12-15T04:50:48.235"/>
    <p1510:client id="{194D438B-4245-4E4D-B42A-0472B3F7C971}" v="265" dt="2023-12-14T15:42:13.477"/>
    <p1510:client id="{32D198AC-03D4-A34B-816C-EFA43697F864}" v="2006" dt="2023-12-15T15:18:42.174"/>
    <p1510:client id="{3507B9FE-720E-0795-DB3F-448F68209DE8}" v="347" dt="2023-12-14T18:55:12.595"/>
    <p1510:client id="{59C59552-CB10-627E-2424-73D6E0EE1CE9}" v="2" dt="2023-12-14T18:49:23.055"/>
    <p1510:client id="{6ED5D51A-607B-4330-8DDE-3A0304B3D287}" v="2848" dt="2023-12-15T15:15:33.973"/>
    <p1510:client id="{7D5AAA7D-B5DE-32B4-E002-FFF95B62D0FF}" v="529" dt="2023-12-15T15:25:03.069"/>
    <p1510:client id="{B2D8C44E-4B1C-E1B5-4B59-0AB87347FDBA}" v="2" dt="2023-12-15T14:22:58.122"/>
    <p1510:client id="{B6CEA4FC-A0AB-D9EC-43E6-D13609180E4F}" v="439" dt="2023-12-15T02:55:40.1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21" d="100"/>
          <a:sy n="121" d="100"/>
        </p:scale>
        <p:origin x="30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AA746-5926-4C98-A855-886A1BACEFCB}" type="doc">
      <dgm:prSet loTypeId="urn:microsoft.com/office/officeart/2005/8/layout/process5" loCatId="process" qsTypeId="urn:microsoft.com/office/officeart/2005/8/quickstyle/simple1" qsCatId="simple" csTypeId="urn:microsoft.com/office/officeart/2005/8/colors/accent0_1" csCatId="mainScheme" phldr="1"/>
      <dgm:spPr/>
      <dgm:t>
        <a:bodyPr/>
        <a:lstStyle/>
        <a:p>
          <a:endParaRPr lang="zh-CN" altLang="en-US"/>
        </a:p>
      </dgm:t>
    </dgm:pt>
    <dgm:pt modelId="{4C402881-AC29-47D1-A1F2-A52D2CE23888}">
      <dgm:prSet phldrT="[文本]"/>
      <dgm:spPr/>
      <dgm:t>
        <a:bodyPr/>
        <a:lstStyle/>
        <a:p>
          <a:r>
            <a:rPr lang="en-US" altLang="zh-CN">
              <a:latin typeface="Arial"/>
              <a:cs typeface="Arial"/>
            </a:rPr>
            <a:t>8kHz Band-stop filter</a:t>
          </a:r>
          <a:endParaRPr lang="zh-CN" altLang="en-US">
            <a:latin typeface="Arial"/>
            <a:cs typeface="Arial"/>
          </a:endParaRPr>
        </a:p>
      </dgm:t>
    </dgm:pt>
    <dgm:pt modelId="{0D849BEE-055F-447C-883C-A3C578DD0E65}" type="parTrans" cxnId="{383D11F6-302D-4A31-838C-43C472C65294}">
      <dgm:prSet/>
      <dgm:spPr/>
      <dgm:t>
        <a:bodyPr/>
        <a:lstStyle/>
        <a:p>
          <a:endParaRPr lang="zh-CN" altLang="en-US"/>
        </a:p>
      </dgm:t>
    </dgm:pt>
    <dgm:pt modelId="{0A219067-9EBE-4CDD-8C1F-FC1A8B8183D9}" type="sibTrans" cxnId="{383D11F6-302D-4A31-838C-43C472C65294}">
      <dgm:prSet/>
      <dgm:spPr/>
      <dgm:t>
        <a:bodyPr/>
        <a:lstStyle/>
        <a:p>
          <a:endParaRPr lang="zh-CN" altLang="en-US"/>
        </a:p>
      </dgm:t>
    </dgm:pt>
    <dgm:pt modelId="{BA55535E-6F6E-4F52-BAAF-8F37C48B3EEA}">
      <dgm:prSet phldrT="[文本]" custT="1"/>
      <dgm:spPr/>
      <dgm:t>
        <a:bodyPr/>
        <a:lstStyle/>
        <a:p>
          <a:pPr rtl="0"/>
          <a:r>
            <a:rPr lang="en-US" altLang="zh-CN" sz="1800">
              <a:latin typeface="Arial"/>
              <a:cs typeface="Arial"/>
            </a:rPr>
            <a:t>Signal Multiplication with a 7kHz sine wave </a:t>
          </a:r>
          <a:endParaRPr lang="zh-CN" altLang="en-US" sz="1800">
            <a:latin typeface="Arial" panose="020B0604020202020204" pitchFamily="34" charset="0"/>
            <a:cs typeface="Arial" panose="020B0604020202020204" pitchFamily="34" charset="0"/>
          </a:endParaRPr>
        </a:p>
      </dgm:t>
    </dgm:pt>
    <dgm:pt modelId="{394FD104-15EC-404D-930A-418DB39F917A}" type="parTrans" cxnId="{221011B9-824E-4BA3-A147-4C7D3CF0FA2C}">
      <dgm:prSet/>
      <dgm:spPr/>
      <dgm:t>
        <a:bodyPr/>
        <a:lstStyle/>
        <a:p>
          <a:endParaRPr lang="zh-CN" altLang="en-US"/>
        </a:p>
      </dgm:t>
    </dgm:pt>
    <dgm:pt modelId="{3D030740-9170-4437-99BD-A85437EC4604}" type="sibTrans" cxnId="{221011B9-824E-4BA3-A147-4C7D3CF0FA2C}">
      <dgm:prSet/>
      <dgm:spPr/>
      <dgm:t>
        <a:bodyPr/>
        <a:lstStyle/>
        <a:p>
          <a:endParaRPr lang="zh-CN" altLang="en-US"/>
        </a:p>
      </dgm:t>
    </dgm:pt>
    <dgm:pt modelId="{1A6E0705-1EB5-4E1C-A397-92CBDD5802C5}">
      <dgm:prSet/>
      <dgm:spPr/>
      <dgm:t>
        <a:bodyPr/>
        <a:lstStyle/>
        <a:p>
          <a:r>
            <a:rPr lang="en-US" altLang="zh-CN">
              <a:latin typeface="Arial"/>
              <a:cs typeface="Arial"/>
            </a:rPr>
            <a:t>ADC Process</a:t>
          </a:r>
          <a:endParaRPr lang="zh-CN" altLang="zh-CN">
            <a:latin typeface="Arial"/>
            <a:cs typeface="Arial"/>
          </a:endParaRPr>
        </a:p>
      </dgm:t>
    </dgm:pt>
    <dgm:pt modelId="{066C68B7-E457-4B1D-A1E2-915E816CDF91}" type="parTrans" cxnId="{BE945C06-A0E1-4CBF-B27F-670E7EFDA8AF}">
      <dgm:prSet/>
      <dgm:spPr/>
      <dgm:t>
        <a:bodyPr/>
        <a:lstStyle/>
        <a:p>
          <a:endParaRPr lang="zh-CN" altLang="en-US"/>
        </a:p>
      </dgm:t>
    </dgm:pt>
    <dgm:pt modelId="{68751DFE-54FE-40CA-8F29-68F92E0746A7}" type="sibTrans" cxnId="{BE945C06-A0E1-4CBF-B27F-670E7EFDA8AF}">
      <dgm:prSet/>
      <dgm:spPr/>
      <dgm:t>
        <a:bodyPr/>
        <a:lstStyle/>
        <a:p>
          <a:endParaRPr lang="zh-CN" altLang="en-US"/>
        </a:p>
      </dgm:t>
    </dgm:pt>
    <dgm:pt modelId="{8D13CF32-9F28-40B8-B20E-86B995A8C779}">
      <dgm:prSet phldrT="[文本]"/>
      <dgm:spPr/>
      <dgm:t>
        <a:bodyPr/>
        <a:lstStyle/>
        <a:p>
          <a:pPr rtl="0"/>
          <a:r>
            <a:rPr lang="en-US" altLang="zh-CN">
              <a:latin typeface="Arial"/>
              <a:cs typeface="Arial"/>
            </a:rPr>
            <a:t>Scrambled Message Input</a:t>
          </a:r>
          <a:endParaRPr lang="zh-CN" altLang="en-US">
            <a:latin typeface="Arial"/>
            <a:cs typeface="Arial"/>
          </a:endParaRPr>
        </a:p>
      </dgm:t>
    </dgm:pt>
    <dgm:pt modelId="{7A195C74-5D2C-47B4-88E7-1A30A438ADF5}" type="sibTrans" cxnId="{1C1A9842-1BD2-4FBB-9634-6FBFC516AB62}">
      <dgm:prSet/>
      <dgm:spPr/>
      <dgm:t>
        <a:bodyPr/>
        <a:lstStyle/>
        <a:p>
          <a:endParaRPr lang="zh-CN" altLang="en-US"/>
        </a:p>
      </dgm:t>
    </dgm:pt>
    <dgm:pt modelId="{0DBE21EA-2063-48C8-AF0A-C644D69460DD}" type="parTrans" cxnId="{1C1A9842-1BD2-4FBB-9634-6FBFC516AB62}">
      <dgm:prSet/>
      <dgm:spPr/>
      <dgm:t>
        <a:bodyPr/>
        <a:lstStyle/>
        <a:p>
          <a:endParaRPr lang="zh-CN" altLang="en-US"/>
        </a:p>
      </dgm:t>
    </dgm:pt>
    <dgm:pt modelId="{F7952FAE-5401-43C1-928F-C1F391D33838}">
      <dgm:prSet/>
      <dgm:spPr/>
      <dgm:t>
        <a:bodyPr/>
        <a:lstStyle/>
        <a:p>
          <a:r>
            <a:rPr lang="en-US" altLang="zh-CN">
              <a:latin typeface="Arial"/>
              <a:cs typeface="Arial"/>
            </a:rPr>
            <a:t>Physical</a:t>
          </a:r>
          <a:r>
            <a:rPr lang="en-US" altLang="zh-CN" baseline="0">
              <a:latin typeface="Arial"/>
              <a:cs typeface="Arial"/>
            </a:rPr>
            <a:t> low-pass filter</a:t>
          </a:r>
          <a:endParaRPr lang="zh-CN" altLang="en-US">
            <a:latin typeface="Arial"/>
            <a:cs typeface="Arial"/>
          </a:endParaRPr>
        </a:p>
      </dgm:t>
    </dgm:pt>
    <dgm:pt modelId="{5B55A7DD-81F7-4151-AADC-ADE25AA3200C}" type="parTrans" cxnId="{6E185F5D-B537-45C8-9E7E-86603C797600}">
      <dgm:prSet/>
      <dgm:spPr/>
      <dgm:t>
        <a:bodyPr/>
        <a:lstStyle/>
        <a:p>
          <a:endParaRPr lang="zh-CN" altLang="en-US"/>
        </a:p>
      </dgm:t>
    </dgm:pt>
    <dgm:pt modelId="{9073348E-27E4-46FC-AF09-A1F3FFCF61A6}" type="sibTrans" cxnId="{6E185F5D-B537-45C8-9E7E-86603C797600}">
      <dgm:prSet/>
      <dgm:spPr/>
      <dgm:t>
        <a:bodyPr/>
        <a:lstStyle/>
        <a:p>
          <a:endParaRPr lang="zh-CN" altLang="en-US"/>
        </a:p>
      </dgm:t>
    </dgm:pt>
    <dgm:pt modelId="{917684E2-7C72-4902-BACF-DBF33606A2A4}">
      <dgm:prSet/>
      <dgm:spPr/>
      <dgm:t>
        <a:bodyPr/>
        <a:lstStyle/>
        <a:p>
          <a:r>
            <a:rPr lang="en-US" altLang="zh-CN">
              <a:latin typeface="Arial"/>
              <a:cs typeface="Arial"/>
            </a:rPr>
            <a:t>DAC</a:t>
          </a:r>
          <a:r>
            <a:rPr lang="en-US" altLang="zh-CN" baseline="0">
              <a:latin typeface="Arial"/>
              <a:cs typeface="Arial"/>
            </a:rPr>
            <a:t> Process</a:t>
          </a:r>
          <a:endParaRPr lang="zh-CN" altLang="zh-CN">
            <a:latin typeface="Arial"/>
            <a:cs typeface="Arial"/>
          </a:endParaRPr>
        </a:p>
      </dgm:t>
    </dgm:pt>
    <dgm:pt modelId="{36B2E2AC-B5FB-422A-92B5-C59B2B1383CD}" type="parTrans" cxnId="{2A67BE8F-488D-4C7E-8331-8D56701E3380}">
      <dgm:prSet/>
      <dgm:spPr/>
      <dgm:t>
        <a:bodyPr/>
        <a:lstStyle/>
        <a:p>
          <a:endParaRPr lang="zh-CN" altLang="en-US"/>
        </a:p>
      </dgm:t>
    </dgm:pt>
    <dgm:pt modelId="{2A738D72-1DBE-43D5-B80F-6F99CA5AD533}" type="sibTrans" cxnId="{2A67BE8F-488D-4C7E-8331-8D56701E3380}">
      <dgm:prSet/>
      <dgm:spPr/>
      <dgm:t>
        <a:bodyPr/>
        <a:lstStyle/>
        <a:p>
          <a:endParaRPr lang="zh-CN" altLang="en-US"/>
        </a:p>
      </dgm:t>
    </dgm:pt>
    <dgm:pt modelId="{5959BB90-3245-4348-8CA3-25A24435E369}">
      <dgm:prSet phldrT="[文本]"/>
      <dgm:spPr/>
      <dgm:t>
        <a:bodyPr/>
        <a:lstStyle/>
        <a:p>
          <a:pPr rtl="0"/>
          <a:r>
            <a:rPr lang="en-US" altLang="zh-CN">
              <a:latin typeface="Arial"/>
              <a:cs typeface="Arial"/>
            </a:rPr>
            <a:t>Speaker playing Descrambled Message</a:t>
          </a:r>
          <a:endParaRPr lang="zh-CN" altLang="en-US">
            <a:latin typeface="Arial"/>
            <a:cs typeface="Arial"/>
          </a:endParaRPr>
        </a:p>
      </dgm:t>
    </dgm:pt>
    <dgm:pt modelId="{9A2AEA91-BEBB-4BE0-8429-5B7B50CF1FD2}" type="parTrans" cxnId="{1698CF4F-24CB-4069-A758-B9ABFA5FC355}">
      <dgm:prSet/>
      <dgm:spPr/>
      <dgm:t>
        <a:bodyPr/>
        <a:lstStyle/>
        <a:p>
          <a:endParaRPr lang="zh-CN" altLang="en-US"/>
        </a:p>
      </dgm:t>
    </dgm:pt>
    <dgm:pt modelId="{08A47224-00A4-47DF-95F1-5CE8A34352B7}" type="sibTrans" cxnId="{1698CF4F-24CB-4069-A758-B9ABFA5FC355}">
      <dgm:prSet/>
      <dgm:spPr/>
      <dgm:t>
        <a:bodyPr/>
        <a:lstStyle/>
        <a:p>
          <a:endParaRPr lang="zh-CN" altLang="en-US"/>
        </a:p>
      </dgm:t>
    </dgm:pt>
    <dgm:pt modelId="{E6288ED7-CC7B-4E6E-9139-D6A9AF8D52D2}" type="pres">
      <dgm:prSet presAssocID="{E66AA746-5926-4C98-A855-886A1BACEFCB}" presName="diagram" presStyleCnt="0">
        <dgm:presLayoutVars>
          <dgm:dir/>
          <dgm:resizeHandles val="exact"/>
        </dgm:presLayoutVars>
      </dgm:prSet>
      <dgm:spPr/>
    </dgm:pt>
    <dgm:pt modelId="{EDD90C88-7245-4B59-ADEA-EEF29FDB98A4}" type="pres">
      <dgm:prSet presAssocID="{8D13CF32-9F28-40B8-B20E-86B995A8C779}" presName="node" presStyleLbl="node1" presStyleIdx="0" presStyleCnt="7">
        <dgm:presLayoutVars>
          <dgm:bulletEnabled val="1"/>
        </dgm:presLayoutVars>
      </dgm:prSet>
      <dgm:spPr/>
    </dgm:pt>
    <dgm:pt modelId="{9D0A9653-B36E-462F-B6E2-212799BE34E7}" type="pres">
      <dgm:prSet presAssocID="{7A195C74-5D2C-47B4-88E7-1A30A438ADF5}" presName="sibTrans" presStyleLbl="sibTrans2D1" presStyleIdx="0" presStyleCnt="6"/>
      <dgm:spPr/>
    </dgm:pt>
    <dgm:pt modelId="{53766CBB-E400-4739-9ED7-27DE075B99B6}" type="pres">
      <dgm:prSet presAssocID="{7A195C74-5D2C-47B4-88E7-1A30A438ADF5}" presName="connectorText" presStyleLbl="sibTrans2D1" presStyleIdx="0" presStyleCnt="6"/>
      <dgm:spPr/>
    </dgm:pt>
    <dgm:pt modelId="{C9D653E5-9718-404D-A612-76ECE20EA022}" type="pres">
      <dgm:prSet presAssocID="{1A6E0705-1EB5-4E1C-A397-92CBDD5802C5}" presName="node" presStyleLbl="node1" presStyleIdx="1" presStyleCnt="7">
        <dgm:presLayoutVars>
          <dgm:bulletEnabled val="1"/>
        </dgm:presLayoutVars>
      </dgm:prSet>
      <dgm:spPr/>
    </dgm:pt>
    <dgm:pt modelId="{BAA02C4D-15B6-47C8-A3D7-012A35AAA3BD}" type="pres">
      <dgm:prSet presAssocID="{68751DFE-54FE-40CA-8F29-68F92E0746A7}" presName="sibTrans" presStyleLbl="sibTrans2D1" presStyleIdx="1" presStyleCnt="6"/>
      <dgm:spPr/>
    </dgm:pt>
    <dgm:pt modelId="{AA74E6BE-046D-4CF1-8D18-60731597BEED}" type="pres">
      <dgm:prSet presAssocID="{68751DFE-54FE-40CA-8F29-68F92E0746A7}" presName="connectorText" presStyleLbl="sibTrans2D1" presStyleIdx="1" presStyleCnt="6"/>
      <dgm:spPr/>
    </dgm:pt>
    <dgm:pt modelId="{26D98855-30FB-4B52-8F14-CF44894B42F0}" type="pres">
      <dgm:prSet presAssocID="{4C402881-AC29-47D1-A1F2-A52D2CE23888}" presName="node" presStyleLbl="node1" presStyleIdx="2" presStyleCnt="7">
        <dgm:presLayoutVars>
          <dgm:bulletEnabled val="1"/>
        </dgm:presLayoutVars>
      </dgm:prSet>
      <dgm:spPr/>
    </dgm:pt>
    <dgm:pt modelId="{BB5DB394-FEE5-4086-8F3C-25F25815C281}" type="pres">
      <dgm:prSet presAssocID="{0A219067-9EBE-4CDD-8C1F-FC1A8B8183D9}" presName="sibTrans" presStyleLbl="sibTrans2D1" presStyleIdx="2" presStyleCnt="6"/>
      <dgm:spPr/>
    </dgm:pt>
    <dgm:pt modelId="{E618723C-FBC5-41BD-A964-7AA3B451875B}" type="pres">
      <dgm:prSet presAssocID="{0A219067-9EBE-4CDD-8C1F-FC1A8B8183D9}" presName="connectorText" presStyleLbl="sibTrans2D1" presStyleIdx="2" presStyleCnt="6"/>
      <dgm:spPr/>
    </dgm:pt>
    <dgm:pt modelId="{9C87CC3F-0F16-4FD3-B67A-32163BECA2BF}" type="pres">
      <dgm:prSet presAssocID="{BA55535E-6F6E-4F52-BAAF-8F37C48B3EEA}" presName="node" presStyleLbl="node1" presStyleIdx="3" presStyleCnt="7">
        <dgm:presLayoutVars>
          <dgm:bulletEnabled val="1"/>
        </dgm:presLayoutVars>
      </dgm:prSet>
      <dgm:spPr/>
    </dgm:pt>
    <dgm:pt modelId="{16BE28E5-2902-4CBE-8768-172C741C811F}" type="pres">
      <dgm:prSet presAssocID="{3D030740-9170-4437-99BD-A85437EC4604}" presName="sibTrans" presStyleLbl="sibTrans2D1" presStyleIdx="3" presStyleCnt="6"/>
      <dgm:spPr/>
    </dgm:pt>
    <dgm:pt modelId="{983AF7E0-E226-4E68-9B1C-DF11FBBF2406}" type="pres">
      <dgm:prSet presAssocID="{3D030740-9170-4437-99BD-A85437EC4604}" presName="connectorText" presStyleLbl="sibTrans2D1" presStyleIdx="3" presStyleCnt="6"/>
      <dgm:spPr/>
    </dgm:pt>
    <dgm:pt modelId="{76A0807B-E52A-404C-BF5B-12BF105622F5}" type="pres">
      <dgm:prSet presAssocID="{917684E2-7C72-4902-BACF-DBF33606A2A4}" presName="node" presStyleLbl="node1" presStyleIdx="4" presStyleCnt="7">
        <dgm:presLayoutVars>
          <dgm:bulletEnabled val="1"/>
        </dgm:presLayoutVars>
      </dgm:prSet>
      <dgm:spPr/>
    </dgm:pt>
    <dgm:pt modelId="{7903242B-8B24-43A5-99E5-CFC3F883DF3F}" type="pres">
      <dgm:prSet presAssocID="{2A738D72-1DBE-43D5-B80F-6F99CA5AD533}" presName="sibTrans" presStyleLbl="sibTrans2D1" presStyleIdx="4" presStyleCnt="6"/>
      <dgm:spPr/>
    </dgm:pt>
    <dgm:pt modelId="{1A838958-556D-4182-9AF0-C728589B1263}" type="pres">
      <dgm:prSet presAssocID="{2A738D72-1DBE-43D5-B80F-6F99CA5AD533}" presName="connectorText" presStyleLbl="sibTrans2D1" presStyleIdx="4" presStyleCnt="6"/>
      <dgm:spPr/>
    </dgm:pt>
    <dgm:pt modelId="{C3D1D9D9-8808-4F88-8354-046C41FC1FA2}" type="pres">
      <dgm:prSet presAssocID="{F7952FAE-5401-43C1-928F-C1F391D33838}" presName="node" presStyleLbl="node1" presStyleIdx="5" presStyleCnt="7">
        <dgm:presLayoutVars>
          <dgm:bulletEnabled val="1"/>
        </dgm:presLayoutVars>
      </dgm:prSet>
      <dgm:spPr/>
    </dgm:pt>
    <dgm:pt modelId="{63C5A126-DA6C-42F1-89D9-A2AE27CD3661}" type="pres">
      <dgm:prSet presAssocID="{9073348E-27E4-46FC-AF09-A1F3FFCF61A6}" presName="sibTrans" presStyleLbl="sibTrans2D1" presStyleIdx="5" presStyleCnt="6"/>
      <dgm:spPr/>
    </dgm:pt>
    <dgm:pt modelId="{BB96BBE3-58B3-4590-A18A-6BB581B8A5D7}" type="pres">
      <dgm:prSet presAssocID="{9073348E-27E4-46FC-AF09-A1F3FFCF61A6}" presName="connectorText" presStyleLbl="sibTrans2D1" presStyleIdx="5" presStyleCnt="6"/>
      <dgm:spPr/>
    </dgm:pt>
    <dgm:pt modelId="{9E4647CD-6DE6-4D64-9934-C3587B5AA1FF}" type="pres">
      <dgm:prSet presAssocID="{5959BB90-3245-4348-8CA3-25A24435E369}" presName="node" presStyleLbl="node1" presStyleIdx="6" presStyleCnt="7">
        <dgm:presLayoutVars>
          <dgm:bulletEnabled val="1"/>
        </dgm:presLayoutVars>
      </dgm:prSet>
      <dgm:spPr/>
    </dgm:pt>
  </dgm:ptLst>
  <dgm:cxnLst>
    <dgm:cxn modelId="{2F4BAF05-5C64-49E5-98BF-4AB21CC830D7}" type="presOf" srcId="{9073348E-27E4-46FC-AF09-A1F3FFCF61A6}" destId="{BB96BBE3-58B3-4590-A18A-6BB581B8A5D7}" srcOrd="1" destOrd="0" presId="urn:microsoft.com/office/officeart/2005/8/layout/process5"/>
    <dgm:cxn modelId="{BE945C06-A0E1-4CBF-B27F-670E7EFDA8AF}" srcId="{E66AA746-5926-4C98-A855-886A1BACEFCB}" destId="{1A6E0705-1EB5-4E1C-A397-92CBDD5802C5}" srcOrd="1" destOrd="0" parTransId="{066C68B7-E457-4B1D-A1E2-915E816CDF91}" sibTransId="{68751DFE-54FE-40CA-8F29-68F92E0746A7}"/>
    <dgm:cxn modelId="{76337A11-EE04-4117-9CC7-CE083D569358}" type="presOf" srcId="{917684E2-7C72-4902-BACF-DBF33606A2A4}" destId="{76A0807B-E52A-404C-BF5B-12BF105622F5}" srcOrd="0" destOrd="0" presId="urn:microsoft.com/office/officeart/2005/8/layout/process5"/>
    <dgm:cxn modelId="{965B7216-1C1E-45CC-B679-BDE28AE16B11}" type="presOf" srcId="{9073348E-27E4-46FC-AF09-A1F3FFCF61A6}" destId="{63C5A126-DA6C-42F1-89D9-A2AE27CD3661}" srcOrd="0" destOrd="0" presId="urn:microsoft.com/office/officeart/2005/8/layout/process5"/>
    <dgm:cxn modelId="{1C843F20-DABA-414C-AF45-650B70FDF164}" type="presOf" srcId="{68751DFE-54FE-40CA-8F29-68F92E0746A7}" destId="{AA74E6BE-046D-4CF1-8D18-60731597BEED}" srcOrd="1" destOrd="0" presId="urn:microsoft.com/office/officeart/2005/8/layout/process5"/>
    <dgm:cxn modelId="{1268CC31-3755-4EEB-A6B1-90CDDEC74A0F}" type="presOf" srcId="{1A6E0705-1EB5-4E1C-A397-92CBDD5802C5}" destId="{C9D653E5-9718-404D-A612-76ECE20EA022}" srcOrd="0" destOrd="0" presId="urn:microsoft.com/office/officeart/2005/8/layout/process5"/>
    <dgm:cxn modelId="{2530693A-F3BA-4F11-884E-D6FEDB3C3E17}" type="presOf" srcId="{2A738D72-1DBE-43D5-B80F-6F99CA5AD533}" destId="{7903242B-8B24-43A5-99E5-CFC3F883DF3F}" srcOrd="0" destOrd="0" presId="urn:microsoft.com/office/officeart/2005/8/layout/process5"/>
    <dgm:cxn modelId="{0D7A763D-AF91-46DC-A033-8B93178828D8}" type="presOf" srcId="{0A219067-9EBE-4CDD-8C1F-FC1A8B8183D9}" destId="{E618723C-FBC5-41BD-A964-7AA3B451875B}" srcOrd="1" destOrd="0" presId="urn:microsoft.com/office/officeart/2005/8/layout/process5"/>
    <dgm:cxn modelId="{1C1A9842-1BD2-4FBB-9634-6FBFC516AB62}" srcId="{E66AA746-5926-4C98-A855-886A1BACEFCB}" destId="{8D13CF32-9F28-40B8-B20E-86B995A8C779}" srcOrd="0" destOrd="0" parTransId="{0DBE21EA-2063-48C8-AF0A-C644D69460DD}" sibTransId="{7A195C74-5D2C-47B4-88E7-1A30A438ADF5}"/>
    <dgm:cxn modelId="{758C5A4B-D0C0-4C30-9E82-CFD8D523421A}" type="presOf" srcId="{4C402881-AC29-47D1-A1F2-A52D2CE23888}" destId="{26D98855-30FB-4B52-8F14-CF44894B42F0}" srcOrd="0" destOrd="0" presId="urn:microsoft.com/office/officeart/2005/8/layout/process5"/>
    <dgm:cxn modelId="{0A6AA04D-2EB4-47E0-AF2E-D2384770E0E0}" type="presOf" srcId="{3D030740-9170-4437-99BD-A85437EC4604}" destId="{16BE28E5-2902-4CBE-8768-172C741C811F}" srcOrd="0" destOrd="0" presId="urn:microsoft.com/office/officeart/2005/8/layout/process5"/>
    <dgm:cxn modelId="{422B584E-455C-4739-B804-744CB0D78AA9}" type="presOf" srcId="{F7952FAE-5401-43C1-928F-C1F391D33838}" destId="{C3D1D9D9-8808-4F88-8354-046C41FC1FA2}" srcOrd="0" destOrd="0" presId="urn:microsoft.com/office/officeart/2005/8/layout/process5"/>
    <dgm:cxn modelId="{1698CF4F-24CB-4069-A758-B9ABFA5FC355}" srcId="{E66AA746-5926-4C98-A855-886A1BACEFCB}" destId="{5959BB90-3245-4348-8CA3-25A24435E369}" srcOrd="6" destOrd="0" parTransId="{9A2AEA91-BEBB-4BE0-8429-5B7B50CF1FD2}" sibTransId="{08A47224-00A4-47DF-95F1-5CE8A34352B7}"/>
    <dgm:cxn modelId="{6E185F5D-B537-45C8-9E7E-86603C797600}" srcId="{E66AA746-5926-4C98-A855-886A1BACEFCB}" destId="{F7952FAE-5401-43C1-928F-C1F391D33838}" srcOrd="5" destOrd="0" parTransId="{5B55A7DD-81F7-4151-AADC-ADE25AA3200C}" sibTransId="{9073348E-27E4-46FC-AF09-A1F3FFCF61A6}"/>
    <dgm:cxn modelId="{89828466-11FF-4D67-8F5F-CB141E6AEA8C}" type="presOf" srcId="{E66AA746-5926-4C98-A855-886A1BACEFCB}" destId="{E6288ED7-CC7B-4E6E-9139-D6A9AF8D52D2}" srcOrd="0" destOrd="0" presId="urn:microsoft.com/office/officeart/2005/8/layout/process5"/>
    <dgm:cxn modelId="{57762371-988C-4333-B668-0AC1B46CD406}" type="presOf" srcId="{2A738D72-1DBE-43D5-B80F-6F99CA5AD533}" destId="{1A838958-556D-4182-9AF0-C728589B1263}" srcOrd="1" destOrd="0" presId="urn:microsoft.com/office/officeart/2005/8/layout/process5"/>
    <dgm:cxn modelId="{2A67BE8F-488D-4C7E-8331-8D56701E3380}" srcId="{E66AA746-5926-4C98-A855-886A1BACEFCB}" destId="{917684E2-7C72-4902-BACF-DBF33606A2A4}" srcOrd="4" destOrd="0" parTransId="{36B2E2AC-B5FB-422A-92B5-C59B2B1383CD}" sibTransId="{2A738D72-1DBE-43D5-B80F-6F99CA5AD533}"/>
    <dgm:cxn modelId="{038694A6-2781-4BC3-96E2-7C3658D1B4FE}" type="presOf" srcId="{5959BB90-3245-4348-8CA3-25A24435E369}" destId="{9E4647CD-6DE6-4D64-9934-C3587B5AA1FF}" srcOrd="0" destOrd="0" presId="urn:microsoft.com/office/officeart/2005/8/layout/process5"/>
    <dgm:cxn modelId="{79FD00AF-2007-4DE5-B9C7-0D0E3CA5180E}" type="presOf" srcId="{0A219067-9EBE-4CDD-8C1F-FC1A8B8183D9}" destId="{BB5DB394-FEE5-4086-8F3C-25F25815C281}" srcOrd="0" destOrd="0" presId="urn:microsoft.com/office/officeart/2005/8/layout/process5"/>
    <dgm:cxn modelId="{CCCFA0B8-165E-4BE4-B305-8A9A1C8E2AEC}" type="presOf" srcId="{7A195C74-5D2C-47B4-88E7-1A30A438ADF5}" destId="{53766CBB-E400-4739-9ED7-27DE075B99B6}" srcOrd="1" destOrd="0" presId="urn:microsoft.com/office/officeart/2005/8/layout/process5"/>
    <dgm:cxn modelId="{221011B9-824E-4BA3-A147-4C7D3CF0FA2C}" srcId="{E66AA746-5926-4C98-A855-886A1BACEFCB}" destId="{BA55535E-6F6E-4F52-BAAF-8F37C48B3EEA}" srcOrd="3" destOrd="0" parTransId="{394FD104-15EC-404D-930A-418DB39F917A}" sibTransId="{3D030740-9170-4437-99BD-A85437EC4604}"/>
    <dgm:cxn modelId="{CE3C69CB-68F9-4F47-A466-2CA8B5B9C2B0}" type="presOf" srcId="{68751DFE-54FE-40CA-8F29-68F92E0746A7}" destId="{BAA02C4D-15B6-47C8-A3D7-012A35AAA3BD}" srcOrd="0" destOrd="0" presId="urn:microsoft.com/office/officeart/2005/8/layout/process5"/>
    <dgm:cxn modelId="{D6DEF2D5-AE11-494C-9569-4ADCA5016C58}" type="presOf" srcId="{8D13CF32-9F28-40B8-B20E-86B995A8C779}" destId="{EDD90C88-7245-4B59-ADEA-EEF29FDB98A4}" srcOrd="0" destOrd="0" presId="urn:microsoft.com/office/officeart/2005/8/layout/process5"/>
    <dgm:cxn modelId="{9CC5C0DA-3B36-4FA1-BEFC-ACD44EFF8226}" type="presOf" srcId="{3D030740-9170-4437-99BD-A85437EC4604}" destId="{983AF7E0-E226-4E68-9B1C-DF11FBBF2406}" srcOrd="1" destOrd="0" presId="urn:microsoft.com/office/officeart/2005/8/layout/process5"/>
    <dgm:cxn modelId="{ACC16EF0-8179-4542-A9BC-471BA55F2EF5}" type="presOf" srcId="{BA55535E-6F6E-4F52-BAAF-8F37C48B3EEA}" destId="{9C87CC3F-0F16-4FD3-B67A-32163BECA2BF}" srcOrd="0" destOrd="0" presId="urn:microsoft.com/office/officeart/2005/8/layout/process5"/>
    <dgm:cxn modelId="{5CD19AF4-D2FC-4C97-B9BB-F51AD50D377B}" type="presOf" srcId="{7A195C74-5D2C-47B4-88E7-1A30A438ADF5}" destId="{9D0A9653-B36E-462F-B6E2-212799BE34E7}" srcOrd="0" destOrd="0" presId="urn:microsoft.com/office/officeart/2005/8/layout/process5"/>
    <dgm:cxn modelId="{383D11F6-302D-4A31-838C-43C472C65294}" srcId="{E66AA746-5926-4C98-A855-886A1BACEFCB}" destId="{4C402881-AC29-47D1-A1F2-A52D2CE23888}" srcOrd="2" destOrd="0" parTransId="{0D849BEE-055F-447C-883C-A3C578DD0E65}" sibTransId="{0A219067-9EBE-4CDD-8C1F-FC1A8B8183D9}"/>
    <dgm:cxn modelId="{45BD38A6-1E68-48C4-A16E-B80FF88BFD31}" type="presParOf" srcId="{E6288ED7-CC7B-4E6E-9139-D6A9AF8D52D2}" destId="{EDD90C88-7245-4B59-ADEA-EEF29FDB98A4}" srcOrd="0" destOrd="0" presId="urn:microsoft.com/office/officeart/2005/8/layout/process5"/>
    <dgm:cxn modelId="{C94E0E65-7D74-4DC6-8DFF-A096BBD162E4}" type="presParOf" srcId="{E6288ED7-CC7B-4E6E-9139-D6A9AF8D52D2}" destId="{9D0A9653-B36E-462F-B6E2-212799BE34E7}" srcOrd="1" destOrd="0" presId="urn:microsoft.com/office/officeart/2005/8/layout/process5"/>
    <dgm:cxn modelId="{002B2366-9AA6-4427-ABB5-A6A61D3BE58E}" type="presParOf" srcId="{9D0A9653-B36E-462F-B6E2-212799BE34E7}" destId="{53766CBB-E400-4739-9ED7-27DE075B99B6}" srcOrd="0" destOrd="0" presId="urn:microsoft.com/office/officeart/2005/8/layout/process5"/>
    <dgm:cxn modelId="{737D3206-2F37-4A2B-A309-D27126FCF358}" type="presParOf" srcId="{E6288ED7-CC7B-4E6E-9139-D6A9AF8D52D2}" destId="{C9D653E5-9718-404D-A612-76ECE20EA022}" srcOrd="2" destOrd="0" presId="urn:microsoft.com/office/officeart/2005/8/layout/process5"/>
    <dgm:cxn modelId="{570828A4-2F3E-475F-8DE2-63FBB00A0806}" type="presParOf" srcId="{E6288ED7-CC7B-4E6E-9139-D6A9AF8D52D2}" destId="{BAA02C4D-15B6-47C8-A3D7-012A35AAA3BD}" srcOrd="3" destOrd="0" presId="urn:microsoft.com/office/officeart/2005/8/layout/process5"/>
    <dgm:cxn modelId="{E09B2C5A-CC1B-471A-8A1B-CD19F7E80E96}" type="presParOf" srcId="{BAA02C4D-15B6-47C8-A3D7-012A35AAA3BD}" destId="{AA74E6BE-046D-4CF1-8D18-60731597BEED}" srcOrd="0" destOrd="0" presId="urn:microsoft.com/office/officeart/2005/8/layout/process5"/>
    <dgm:cxn modelId="{A924AFF3-7312-4095-8C19-717A0485C8F1}" type="presParOf" srcId="{E6288ED7-CC7B-4E6E-9139-D6A9AF8D52D2}" destId="{26D98855-30FB-4B52-8F14-CF44894B42F0}" srcOrd="4" destOrd="0" presId="urn:microsoft.com/office/officeart/2005/8/layout/process5"/>
    <dgm:cxn modelId="{0E1BE033-EF4A-4FBB-B034-682EE86BA9C2}" type="presParOf" srcId="{E6288ED7-CC7B-4E6E-9139-D6A9AF8D52D2}" destId="{BB5DB394-FEE5-4086-8F3C-25F25815C281}" srcOrd="5" destOrd="0" presId="urn:microsoft.com/office/officeart/2005/8/layout/process5"/>
    <dgm:cxn modelId="{8CD27805-5EBD-442A-91F4-2BDA0EA41DC3}" type="presParOf" srcId="{BB5DB394-FEE5-4086-8F3C-25F25815C281}" destId="{E618723C-FBC5-41BD-A964-7AA3B451875B}" srcOrd="0" destOrd="0" presId="urn:microsoft.com/office/officeart/2005/8/layout/process5"/>
    <dgm:cxn modelId="{B3D65711-CBDF-445C-B891-3A4BB75CFA7B}" type="presParOf" srcId="{E6288ED7-CC7B-4E6E-9139-D6A9AF8D52D2}" destId="{9C87CC3F-0F16-4FD3-B67A-32163BECA2BF}" srcOrd="6" destOrd="0" presId="urn:microsoft.com/office/officeart/2005/8/layout/process5"/>
    <dgm:cxn modelId="{7C9A8CAE-F8A8-47A3-B383-CE8BBAEED84F}" type="presParOf" srcId="{E6288ED7-CC7B-4E6E-9139-D6A9AF8D52D2}" destId="{16BE28E5-2902-4CBE-8768-172C741C811F}" srcOrd="7" destOrd="0" presId="urn:microsoft.com/office/officeart/2005/8/layout/process5"/>
    <dgm:cxn modelId="{A4E9F36F-FE5A-4C10-BEFE-2942E2731EF6}" type="presParOf" srcId="{16BE28E5-2902-4CBE-8768-172C741C811F}" destId="{983AF7E0-E226-4E68-9B1C-DF11FBBF2406}" srcOrd="0" destOrd="0" presId="urn:microsoft.com/office/officeart/2005/8/layout/process5"/>
    <dgm:cxn modelId="{CD5BFAB2-82FC-4ED9-8BB2-B66EAE902B66}" type="presParOf" srcId="{E6288ED7-CC7B-4E6E-9139-D6A9AF8D52D2}" destId="{76A0807B-E52A-404C-BF5B-12BF105622F5}" srcOrd="8" destOrd="0" presId="urn:microsoft.com/office/officeart/2005/8/layout/process5"/>
    <dgm:cxn modelId="{0050D317-8C9D-45C2-A52D-618998009723}" type="presParOf" srcId="{E6288ED7-CC7B-4E6E-9139-D6A9AF8D52D2}" destId="{7903242B-8B24-43A5-99E5-CFC3F883DF3F}" srcOrd="9" destOrd="0" presId="urn:microsoft.com/office/officeart/2005/8/layout/process5"/>
    <dgm:cxn modelId="{EBDD12DC-CBAC-4763-BE96-426B1A1D5A58}" type="presParOf" srcId="{7903242B-8B24-43A5-99E5-CFC3F883DF3F}" destId="{1A838958-556D-4182-9AF0-C728589B1263}" srcOrd="0" destOrd="0" presId="urn:microsoft.com/office/officeart/2005/8/layout/process5"/>
    <dgm:cxn modelId="{F8F59028-87CD-49FC-9248-D4DB5F5D9573}" type="presParOf" srcId="{E6288ED7-CC7B-4E6E-9139-D6A9AF8D52D2}" destId="{C3D1D9D9-8808-4F88-8354-046C41FC1FA2}" srcOrd="10" destOrd="0" presId="urn:microsoft.com/office/officeart/2005/8/layout/process5"/>
    <dgm:cxn modelId="{E829760A-99AF-4098-B40A-DD50E90E8A93}" type="presParOf" srcId="{E6288ED7-CC7B-4E6E-9139-D6A9AF8D52D2}" destId="{63C5A126-DA6C-42F1-89D9-A2AE27CD3661}" srcOrd="11" destOrd="0" presId="urn:microsoft.com/office/officeart/2005/8/layout/process5"/>
    <dgm:cxn modelId="{358351E6-AA67-42D4-9042-4FFD24798D3E}" type="presParOf" srcId="{63C5A126-DA6C-42F1-89D9-A2AE27CD3661}" destId="{BB96BBE3-58B3-4590-A18A-6BB581B8A5D7}" srcOrd="0" destOrd="0" presId="urn:microsoft.com/office/officeart/2005/8/layout/process5"/>
    <dgm:cxn modelId="{8A5A9CDF-8BE7-4C80-B4E6-387241D7511A}" type="presParOf" srcId="{E6288ED7-CC7B-4E6E-9139-D6A9AF8D52D2}" destId="{9E4647CD-6DE6-4D64-9934-C3587B5AA1FF}"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0C88-7245-4B59-ADEA-EEF29FDB98A4}">
      <dsp:nvSpPr>
        <dsp:cNvPr id="0" name=""/>
        <dsp:cNvSpPr/>
      </dsp:nvSpPr>
      <dsp:spPr>
        <a:xfrm>
          <a:off x="4993" y="853461"/>
          <a:ext cx="2183339" cy="131000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altLang="zh-CN" sz="2100" kern="1200">
              <a:latin typeface="Arial"/>
              <a:cs typeface="Arial"/>
            </a:rPr>
            <a:t>Scrambled Message Input</a:t>
          </a:r>
          <a:endParaRPr lang="zh-CN" altLang="en-US" sz="2100" kern="1200">
            <a:latin typeface="Arial"/>
            <a:cs typeface="Arial"/>
          </a:endParaRPr>
        </a:p>
      </dsp:txBody>
      <dsp:txXfrm>
        <a:off x="43362" y="891830"/>
        <a:ext cx="2106601" cy="1233265"/>
      </dsp:txXfrm>
    </dsp:sp>
    <dsp:sp modelId="{9D0A9653-B36E-462F-B6E2-212799BE34E7}">
      <dsp:nvSpPr>
        <dsp:cNvPr id="0" name=""/>
        <dsp:cNvSpPr/>
      </dsp:nvSpPr>
      <dsp:spPr>
        <a:xfrm>
          <a:off x="2380466" y="1237729"/>
          <a:ext cx="462867" cy="54146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2380466" y="1346023"/>
        <a:ext cx="324007" cy="324880"/>
      </dsp:txXfrm>
    </dsp:sp>
    <dsp:sp modelId="{C9D653E5-9718-404D-A612-76ECE20EA022}">
      <dsp:nvSpPr>
        <dsp:cNvPr id="0" name=""/>
        <dsp:cNvSpPr/>
      </dsp:nvSpPr>
      <dsp:spPr>
        <a:xfrm>
          <a:off x="3061668" y="853461"/>
          <a:ext cx="2183339" cy="131000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a:latin typeface="Arial"/>
              <a:cs typeface="Arial"/>
            </a:rPr>
            <a:t>ADC Process</a:t>
          </a:r>
          <a:endParaRPr lang="zh-CN" altLang="zh-CN" sz="2100" kern="1200">
            <a:latin typeface="Arial"/>
            <a:cs typeface="Arial"/>
          </a:endParaRPr>
        </a:p>
      </dsp:txBody>
      <dsp:txXfrm>
        <a:off x="3100037" y="891830"/>
        <a:ext cx="2106601" cy="1233265"/>
      </dsp:txXfrm>
    </dsp:sp>
    <dsp:sp modelId="{BAA02C4D-15B6-47C8-A3D7-012A35AAA3BD}">
      <dsp:nvSpPr>
        <dsp:cNvPr id="0" name=""/>
        <dsp:cNvSpPr/>
      </dsp:nvSpPr>
      <dsp:spPr>
        <a:xfrm>
          <a:off x="5437141" y="1237729"/>
          <a:ext cx="462867" cy="54146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5437141" y="1346023"/>
        <a:ext cx="324007" cy="324880"/>
      </dsp:txXfrm>
    </dsp:sp>
    <dsp:sp modelId="{26D98855-30FB-4B52-8F14-CF44894B42F0}">
      <dsp:nvSpPr>
        <dsp:cNvPr id="0" name=""/>
        <dsp:cNvSpPr/>
      </dsp:nvSpPr>
      <dsp:spPr>
        <a:xfrm>
          <a:off x="6118343" y="853461"/>
          <a:ext cx="2183339" cy="131000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a:latin typeface="Arial"/>
              <a:cs typeface="Arial"/>
            </a:rPr>
            <a:t>8kHz Band-stop filter</a:t>
          </a:r>
          <a:endParaRPr lang="zh-CN" altLang="en-US" sz="2100" kern="1200">
            <a:latin typeface="Arial"/>
            <a:cs typeface="Arial"/>
          </a:endParaRPr>
        </a:p>
      </dsp:txBody>
      <dsp:txXfrm>
        <a:off x="6156712" y="891830"/>
        <a:ext cx="2106601" cy="1233265"/>
      </dsp:txXfrm>
    </dsp:sp>
    <dsp:sp modelId="{BB5DB394-FEE5-4086-8F3C-25F25815C281}">
      <dsp:nvSpPr>
        <dsp:cNvPr id="0" name=""/>
        <dsp:cNvSpPr/>
      </dsp:nvSpPr>
      <dsp:spPr>
        <a:xfrm>
          <a:off x="8493817" y="1237729"/>
          <a:ext cx="462867" cy="54146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8493817" y="1346023"/>
        <a:ext cx="324007" cy="324880"/>
      </dsp:txXfrm>
    </dsp:sp>
    <dsp:sp modelId="{9C87CC3F-0F16-4FD3-B67A-32163BECA2BF}">
      <dsp:nvSpPr>
        <dsp:cNvPr id="0" name=""/>
        <dsp:cNvSpPr/>
      </dsp:nvSpPr>
      <dsp:spPr>
        <a:xfrm>
          <a:off x="9175018" y="853461"/>
          <a:ext cx="2183339" cy="131000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altLang="zh-CN" sz="1800" kern="1200">
              <a:latin typeface="Arial"/>
              <a:cs typeface="Arial"/>
            </a:rPr>
            <a:t>Signal Multiplication with a 7kHz sine wave </a:t>
          </a:r>
          <a:endParaRPr lang="zh-CN" altLang="en-US" sz="1800" kern="1200">
            <a:latin typeface="Arial" panose="020B0604020202020204" pitchFamily="34" charset="0"/>
            <a:cs typeface="Arial" panose="020B0604020202020204" pitchFamily="34" charset="0"/>
          </a:endParaRPr>
        </a:p>
      </dsp:txBody>
      <dsp:txXfrm>
        <a:off x="9213387" y="891830"/>
        <a:ext cx="2106601" cy="1233265"/>
      </dsp:txXfrm>
    </dsp:sp>
    <dsp:sp modelId="{16BE28E5-2902-4CBE-8768-172C741C811F}">
      <dsp:nvSpPr>
        <dsp:cNvPr id="0" name=""/>
        <dsp:cNvSpPr/>
      </dsp:nvSpPr>
      <dsp:spPr>
        <a:xfrm rot="5400000">
          <a:off x="10035254" y="2316298"/>
          <a:ext cx="462867" cy="54146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10104248" y="2355598"/>
        <a:ext cx="324880" cy="324007"/>
      </dsp:txXfrm>
    </dsp:sp>
    <dsp:sp modelId="{76A0807B-E52A-404C-BF5B-12BF105622F5}">
      <dsp:nvSpPr>
        <dsp:cNvPr id="0" name=""/>
        <dsp:cNvSpPr/>
      </dsp:nvSpPr>
      <dsp:spPr>
        <a:xfrm>
          <a:off x="9175018" y="3036800"/>
          <a:ext cx="2183339" cy="131000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a:latin typeface="Arial"/>
              <a:cs typeface="Arial"/>
            </a:rPr>
            <a:t>DAC</a:t>
          </a:r>
          <a:r>
            <a:rPr lang="en-US" altLang="zh-CN" sz="2100" kern="1200" baseline="0">
              <a:latin typeface="Arial"/>
              <a:cs typeface="Arial"/>
            </a:rPr>
            <a:t> Process</a:t>
          </a:r>
          <a:endParaRPr lang="zh-CN" altLang="zh-CN" sz="2100" kern="1200">
            <a:latin typeface="Arial"/>
            <a:cs typeface="Arial"/>
          </a:endParaRPr>
        </a:p>
      </dsp:txBody>
      <dsp:txXfrm>
        <a:off x="9213387" y="3075169"/>
        <a:ext cx="2106601" cy="1233265"/>
      </dsp:txXfrm>
    </dsp:sp>
    <dsp:sp modelId="{7903242B-8B24-43A5-99E5-CFC3F883DF3F}">
      <dsp:nvSpPr>
        <dsp:cNvPr id="0" name=""/>
        <dsp:cNvSpPr/>
      </dsp:nvSpPr>
      <dsp:spPr>
        <a:xfrm rot="10800000">
          <a:off x="8520017" y="3421068"/>
          <a:ext cx="462867" cy="54146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10800000">
        <a:off x="8658877" y="3529362"/>
        <a:ext cx="324007" cy="324880"/>
      </dsp:txXfrm>
    </dsp:sp>
    <dsp:sp modelId="{C3D1D9D9-8808-4F88-8354-046C41FC1FA2}">
      <dsp:nvSpPr>
        <dsp:cNvPr id="0" name=""/>
        <dsp:cNvSpPr/>
      </dsp:nvSpPr>
      <dsp:spPr>
        <a:xfrm>
          <a:off x="6118343" y="3036800"/>
          <a:ext cx="2183339" cy="131000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altLang="zh-CN" sz="2100" kern="1200">
              <a:latin typeface="Arial"/>
              <a:cs typeface="Arial"/>
            </a:rPr>
            <a:t>Physical</a:t>
          </a:r>
          <a:r>
            <a:rPr lang="en-US" altLang="zh-CN" sz="2100" kern="1200" baseline="0">
              <a:latin typeface="Arial"/>
              <a:cs typeface="Arial"/>
            </a:rPr>
            <a:t> low-pass filter</a:t>
          </a:r>
          <a:endParaRPr lang="zh-CN" altLang="en-US" sz="2100" kern="1200">
            <a:latin typeface="Arial"/>
            <a:cs typeface="Arial"/>
          </a:endParaRPr>
        </a:p>
      </dsp:txBody>
      <dsp:txXfrm>
        <a:off x="6156712" y="3075169"/>
        <a:ext cx="2106601" cy="1233265"/>
      </dsp:txXfrm>
    </dsp:sp>
    <dsp:sp modelId="{63C5A126-DA6C-42F1-89D9-A2AE27CD3661}">
      <dsp:nvSpPr>
        <dsp:cNvPr id="0" name=""/>
        <dsp:cNvSpPr/>
      </dsp:nvSpPr>
      <dsp:spPr>
        <a:xfrm rot="10800000">
          <a:off x="5463342" y="3421068"/>
          <a:ext cx="462867" cy="54146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10800000">
        <a:off x="5602202" y="3529362"/>
        <a:ext cx="324007" cy="324880"/>
      </dsp:txXfrm>
    </dsp:sp>
    <dsp:sp modelId="{9E4647CD-6DE6-4D64-9934-C3587B5AA1FF}">
      <dsp:nvSpPr>
        <dsp:cNvPr id="0" name=""/>
        <dsp:cNvSpPr/>
      </dsp:nvSpPr>
      <dsp:spPr>
        <a:xfrm>
          <a:off x="3061668" y="3036800"/>
          <a:ext cx="2183339" cy="131000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altLang="zh-CN" sz="2100" kern="1200">
              <a:latin typeface="Arial"/>
              <a:cs typeface="Arial"/>
            </a:rPr>
            <a:t>Speaker playing Descrambled Message</a:t>
          </a:r>
          <a:endParaRPr lang="zh-CN" altLang="en-US" sz="2100" kern="1200">
            <a:latin typeface="Arial"/>
            <a:cs typeface="Arial"/>
          </a:endParaRPr>
        </a:p>
      </dsp:txBody>
      <dsp:txXfrm>
        <a:off x="3100037" y="3075169"/>
        <a:ext cx="2106601" cy="12332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04E45-7B51-422F-80B8-C3404C97F764}" type="datetimeFigureOut">
              <a:rPr lang="zh-CN" altLang="en-US" smtClean="0"/>
              <a:t>2024/3/7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DA0A7-543C-47B9-AAF8-B99BE0CEF08E}" type="slidenum">
              <a:rPr lang="zh-CN" altLang="en-US" smtClean="0"/>
              <a:t>‹#›</a:t>
            </a:fld>
            <a:endParaRPr lang="zh-CN" altLang="en-US"/>
          </a:p>
        </p:txBody>
      </p:sp>
    </p:spTree>
    <p:extLst>
      <p:ext uri="{BB962C8B-B14F-4D97-AF65-F5344CB8AC3E}">
        <p14:creationId xmlns:p14="http://schemas.microsoft.com/office/powerpoint/2010/main" val="927235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36DA0A7-543C-47B9-AAF8-B99BE0CEF08E}" type="slidenum">
              <a:rPr lang="zh-CN" altLang="en-US" smtClean="0"/>
              <a:t>1</a:t>
            </a:fld>
            <a:endParaRPr lang="zh-CN" altLang="en-US"/>
          </a:p>
        </p:txBody>
      </p:sp>
    </p:spTree>
    <p:extLst>
      <p:ext uri="{BB962C8B-B14F-4D97-AF65-F5344CB8AC3E}">
        <p14:creationId xmlns:p14="http://schemas.microsoft.com/office/powerpoint/2010/main" val="67396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A gang of criminals is working together with a computer expert to rob a van</a:t>
            </a:r>
          </a:p>
          <a:p>
            <a:pPr marL="285750" indent="-285750">
              <a:lnSpc>
                <a:spcPct val="90000"/>
              </a:lnSpc>
              <a:spcBef>
                <a:spcPts val="1000"/>
              </a:spcBef>
              <a:buFont typeface="Arial"/>
              <a:buChar char="•"/>
            </a:pPr>
            <a:endParaRPr lang="en-US"/>
          </a:p>
          <a:p>
            <a:pPr marL="285750" indent="-285750">
              <a:lnSpc>
                <a:spcPct val="90000"/>
              </a:lnSpc>
              <a:spcBef>
                <a:spcPts val="1000"/>
              </a:spcBef>
              <a:buFont typeface="Arial"/>
              <a:buChar char="•"/>
            </a:pPr>
            <a:r>
              <a:rPr lang="en-US"/>
              <a:t>The police has found a scrambled message relating to the crime, however, it does not make any sense</a:t>
            </a:r>
          </a:p>
          <a:p>
            <a:pPr marL="285750" indent="-285750">
              <a:lnSpc>
                <a:spcPct val="90000"/>
              </a:lnSpc>
              <a:spcBef>
                <a:spcPts val="1000"/>
              </a:spcBef>
              <a:buFont typeface="Arial"/>
              <a:buChar char="•"/>
            </a:pPr>
            <a:endParaRPr lang="en-US"/>
          </a:p>
          <a:p>
            <a:pPr marL="285750" indent="-285750">
              <a:lnSpc>
                <a:spcPct val="90000"/>
              </a:lnSpc>
              <a:spcBef>
                <a:spcPts val="1000"/>
              </a:spcBef>
              <a:buFont typeface="Arial"/>
              <a:buChar char="•"/>
            </a:pPr>
            <a:r>
              <a:rPr lang="en-US"/>
              <a:t>The goal of this project is to descramble the audio using an FPGA board</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236DA0A7-543C-47B9-AAF8-B99BE0CEF08E}" type="slidenum">
              <a:rPr lang="zh-CN" altLang="en-US" smtClean="0"/>
              <a:t>2</a:t>
            </a:fld>
            <a:endParaRPr lang="zh-CN" altLang="en-US"/>
          </a:p>
        </p:txBody>
      </p:sp>
    </p:spTree>
    <p:extLst>
      <p:ext uri="{BB962C8B-B14F-4D97-AF65-F5344CB8AC3E}">
        <p14:creationId xmlns:p14="http://schemas.microsoft.com/office/powerpoint/2010/main" val="3926333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400" kern="100">
                <a:effectLst/>
                <a:latin typeface="Arial" panose="020B0604020202020204" pitchFamily="34" charset="0"/>
                <a:ea typeface="等线" panose="02010600030101010101" pitchFamily="2" charset="-122"/>
                <a:cs typeface="Times New Roman" panose="02020603050405020304" pitchFamily="18" charset="0"/>
              </a:rPr>
              <a:t>Phase-locked loop and Serial peripheral interface are two main parts of our analog-to-digital converter.</a:t>
            </a:r>
            <a:endParaRPr lang="zh-CN" altLang="zh-CN" sz="14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400" kern="100">
                <a:effectLst/>
                <a:latin typeface="Arial" panose="020B0604020202020204" pitchFamily="34" charset="0"/>
                <a:ea typeface="等线" panose="02010600030101010101" pitchFamily="2" charset="-122"/>
                <a:cs typeface="Times New Roman" panose="02020603050405020304" pitchFamily="18" charset="0"/>
              </a:rPr>
              <a:t>For the purpose of guaranteeing that the sampling clock of the ADC is in sync with the system clock, </a:t>
            </a:r>
            <a:r>
              <a:rPr lang="en-US" altLang="zh-CN" sz="1400" kern="10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PLL</a:t>
            </a:r>
            <a:r>
              <a:rPr lang="en-US" altLang="zh-CN" sz="1400" kern="100">
                <a:effectLst/>
                <a:latin typeface="Arial" panose="020B0604020202020204" pitchFamily="34" charset="0"/>
                <a:ea typeface="等线" panose="02010600030101010101" pitchFamily="2" charset="-122"/>
                <a:cs typeface="Times New Roman" panose="02020603050405020304" pitchFamily="18" charset="0"/>
              </a:rPr>
              <a:t> is generally employed to provide an accurate clock signal. The PLL Block's </a:t>
            </a:r>
            <a:r>
              <a:rPr lang="en-US" altLang="zh-CN" sz="1400" kern="10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clock frequency </a:t>
            </a:r>
            <a:r>
              <a:rPr lang="en-US" altLang="zh-CN" sz="1400" kern="100">
                <a:effectLst/>
                <a:latin typeface="Arial" panose="020B0604020202020204" pitchFamily="34" charset="0"/>
                <a:ea typeface="等线" panose="02010600030101010101" pitchFamily="2" charset="-122"/>
                <a:cs typeface="Times New Roman" panose="02020603050405020304" pitchFamily="18" charset="0"/>
              </a:rPr>
              <a:t>is set at 56 kHz since it will facilitate the construction of a sinusoidal wave for signal multiplication.</a:t>
            </a:r>
            <a:endParaRPr lang="zh-CN" altLang="zh-CN" sz="14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400" kern="10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SPI</a:t>
            </a:r>
            <a:r>
              <a:rPr lang="en-US" altLang="zh-CN" sz="1400" kern="100">
                <a:effectLst/>
                <a:latin typeface="Arial" panose="020B0604020202020204" pitchFamily="34" charset="0"/>
                <a:ea typeface="等线" panose="02010600030101010101" pitchFamily="2" charset="-122"/>
                <a:cs typeface="Times New Roman" panose="02020603050405020304" pitchFamily="18" charset="0"/>
              </a:rPr>
              <a:t> is used to transfer the analog-to-digital converted data to other devices. Serial clock generates the clock signal is used for synchronous data transmission. Data in and out are input and output of the slave device. The ADC sends the converted digital signal to other devices via the DOUT pin.</a:t>
            </a:r>
            <a:endParaRPr lang="zh-CN" altLang="zh-CN" sz="1400" kern="10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a:p>
        </p:txBody>
      </p:sp>
      <p:sp>
        <p:nvSpPr>
          <p:cNvPr id="4" name="灯片编号占位符 3"/>
          <p:cNvSpPr>
            <a:spLocks noGrp="1"/>
          </p:cNvSpPr>
          <p:nvPr>
            <p:ph type="sldNum" sz="quarter" idx="5"/>
          </p:nvPr>
        </p:nvSpPr>
        <p:spPr/>
        <p:txBody>
          <a:bodyPr/>
          <a:lstStyle/>
          <a:p>
            <a:fld id="{236DA0A7-543C-47B9-AAF8-B99BE0CEF08E}" type="slidenum">
              <a:rPr lang="zh-CN" altLang="en-US" smtClean="0"/>
              <a:t>4</a:t>
            </a:fld>
            <a:endParaRPr lang="zh-CN" altLang="en-US"/>
          </a:p>
        </p:txBody>
      </p:sp>
    </p:spTree>
    <p:extLst>
      <p:ext uri="{BB962C8B-B14F-4D97-AF65-F5344CB8AC3E}">
        <p14:creationId xmlns:p14="http://schemas.microsoft.com/office/powerpoint/2010/main" val="468299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291168"/>
          </a:xfr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a:solidFill>
                  <a:srgbClr val="212121"/>
                </a:solidFill>
                <a:latin typeface="Roboto" panose="02000000000000000000" pitchFamily="2" charset="0"/>
                <a:ea typeface="等线" panose="02010600030101010101" pitchFamily="2" charset="-122"/>
                <a:cs typeface="Roboto"/>
              </a:rPr>
              <a:t>W</a:t>
            </a:r>
            <a:r>
              <a:rPr lang="en-US" altLang="zh-CN" sz="1000" b="0" i="0" u="none" strike="noStrike" kern="1200" cap="none" spc="0" normalizeH="0" baseline="0" noProof="0">
                <a:ln>
                  <a:noFill/>
                </a:ln>
                <a:solidFill>
                  <a:srgbClr val="212121"/>
                </a:solidFill>
                <a:effectLst/>
                <a:uLnTx/>
                <a:uFillTx/>
                <a:latin typeface="Roboto" panose="02000000000000000000" pitchFamily="2" charset="0"/>
                <a:ea typeface="等线" panose="02010600030101010101" pitchFamily="2" charset="-122"/>
                <a:cs typeface="Roboto"/>
              </a:rPr>
              <a:t>e used MATLAB to create a digital band-stop filter to eliminate the 8kHz tone while without affecting the remainder part of this signal. It has magnitude of </a:t>
            </a:r>
            <a:r>
              <a:rPr lang="en-US" altLang="zh-CN" sz="1000" b="0" i="0" u="none" strike="noStrike" kern="1200" cap="none" spc="0" normalizeH="0" baseline="0" noProof="0" err="1">
                <a:ln>
                  <a:noFill/>
                </a:ln>
                <a:solidFill>
                  <a:srgbClr val="212121"/>
                </a:solidFill>
                <a:effectLst/>
                <a:uLnTx/>
                <a:uFillTx/>
                <a:latin typeface="Roboto" panose="02000000000000000000" pitchFamily="2" charset="0"/>
                <a:ea typeface="等线" panose="02010600030101010101" pitchFamily="2" charset="-122"/>
                <a:cs typeface="Roboto"/>
              </a:rPr>
              <a:t>xxdB</a:t>
            </a:r>
            <a:r>
              <a:rPr lang="en-US" altLang="zh-CN" sz="1000" b="0" i="0" u="none" strike="noStrike" kern="1200" cap="none" spc="0" normalizeH="0" baseline="0" noProof="0">
                <a:ln>
                  <a:noFill/>
                </a:ln>
                <a:solidFill>
                  <a:srgbClr val="212121"/>
                </a:solidFill>
                <a:effectLst/>
                <a:uLnTx/>
                <a:uFillTx/>
                <a:latin typeface="Roboto" panose="02000000000000000000" pitchFamily="2" charset="0"/>
                <a:ea typeface="等线" panose="02010600030101010101" pitchFamily="2" charset="-122"/>
                <a:cs typeface="Roboto"/>
              </a:rPr>
              <a:t> with stop frequency from </a:t>
            </a:r>
            <a:r>
              <a:rPr lang="en-US" altLang="zh-CN" sz="1000" b="0" i="0" u="none" strike="noStrike" kern="1200" cap="none" spc="0" normalizeH="0" baseline="0" noProof="0" err="1">
                <a:ln>
                  <a:noFill/>
                </a:ln>
                <a:solidFill>
                  <a:srgbClr val="212121"/>
                </a:solidFill>
                <a:effectLst/>
                <a:uLnTx/>
                <a:uFillTx/>
                <a:latin typeface="Roboto" panose="02000000000000000000" pitchFamily="2" charset="0"/>
                <a:ea typeface="等线" panose="02010600030101010101" pitchFamily="2" charset="-122"/>
                <a:cs typeface="Roboto"/>
              </a:rPr>
              <a:t>xxkHz</a:t>
            </a:r>
            <a:r>
              <a:rPr lang="en-US" altLang="zh-CN" sz="1000" b="0" i="0" u="none" strike="noStrike" kern="1200" cap="none" spc="0" normalizeH="0" baseline="0" noProof="0">
                <a:ln>
                  <a:noFill/>
                </a:ln>
                <a:solidFill>
                  <a:srgbClr val="212121"/>
                </a:solidFill>
                <a:effectLst/>
                <a:uLnTx/>
                <a:uFillTx/>
                <a:latin typeface="Roboto" panose="02000000000000000000" pitchFamily="2" charset="0"/>
                <a:ea typeface="等线" panose="02010600030101010101" pitchFamily="2" charset="-122"/>
                <a:cs typeface="Roboto"/>
              </a:rPr>
              <a:t> to </a:t>
            </a:r>
            <a:r>
              <a:rPr lang="en-US" altLang="zh-CN" sz="1000" b="0" i="0" u="none" strike="noStrike" kern="1200" cap="none" spc="0" normalizeH="0" baseline="0" noProof="0" err="1">
                <a:ln>
                  <a:noFill/>
                </a:ln>
                <a:solidFill>
                  <a:srgbClr val="212121"/>
                </a:solidFill>
                <a:effectLst/>
                <a:uLnTx/>
                <a:uFillTx/>
                <a:latin typeface="Roboto" panose="02000000000000000000" pitchFamily="2" charset="0"/>
                <a:ea typeface="等线" panose="02010600030101010101" pitchFamily="2" charset="-122"/>
                <a:cs typeface="Roboto"/>
              </a:rPr>
              <a:t>xxkHz</a:t>
            </a:r>
            <a:r>
              <a:rPr lang="en-US" altLang="zh-CN" sz="1000" b="0" i="0" u="none" strike="noStrike" kern="1200" cap="none" spc="0" normalizeH="0" baseline="0" noProof="0">
                <a:ln>
                  <a:noFill/>
                </a:ln>
                <a:solidFill>
                  <a:srgbClr val="212121"/>
                </a:solidFill>
                <a:effectLst/>
                <a:uLnTx/>
                <a:uFillTx/>
                <a:latin typeface="Roboto" panose="02000000000000000000" pitchFamily="2" charset="0"/>
                <a:ea typeface="等线" panose="02010600030101010101" pitchFamily="2" charset="-122"/>
                <a:cs typeface="Roboto"/>
              </a:rPr>
              <a:t>, designed by equiripple finite impulse response and its sampling frequency is 56kHz.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b="0" i="0" u="none" strike="noStrike" kern="1200" cap="none" spc="0" normalizeH="0" baseline="0" noProof="0">
                <a:ln>
                  <a:noFill/>
                </a:ln>
                <a:solidFill>
                  <a:srgbClr val="212121"/>
                </a:solidFill>
                <a:effectLst/>
                <a:uLnTx/>
                <a:uFillTx/>
                <a:latin typeface="Roboto" panose="02000000000000000000" pitchFamily="2" charset="0"/>
                <a:ea typeface="等线" panose="02010600030101010101" pitchFamily="2" charset="-122"/>
                <a:cs typeface="Roboto"/>
              </a:rPr>
              <a:t>Above all, there are two possibilities for design methods: infinite impulse response and finite impulse response. The output of IIR is dependent on the current input, past input, and output. And there is no past output for FIR. We can argue that FIR does not have feedback, or its output is not recursive.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b="0" i="0" u="none" strike="noStrike" kern="1200" cap="none" spc="0" normalizeH="0" baseline="0" noProof="0">
                <a:ln>
                  <a:noFill/>
                </a:ln>
                <a:solidFill>
                  <a:srgbClr val="212121"/>
                </a:solidFill>
                <a:effectLst/>
                <a:uLnTx/>
                <a:uFillTx/>
                <a:latin typeface="Roboto" panose="02000000000000000000" pitchFamily="2" charset="0"/>
                <a:ea typeface="等线" panose="02010600030101010101" pitchFamily="2" charset="-122"/>
                <a:cs typeface="Roboto"/>
              </a:rPr>
              <a:t>An FIR filter is built since it is more suitable for audio signals. For starters, FIR can have a perfectly </a:t>
            </a:r>
            <a:r>
              <a:rPr lang="en-US" altLang="zh-CN" sz="1000" b="0" i="0" u="none" strike="noStrike" kern="1200" cap="none" spc="0" normalizeH="0" baseline="0" noProof="0">
                <a:ln>
                  <a:noFill/>
                </a:ln>
                <a:solidFill>
                  <a:srgbClr val="FF0000"/>
                </a:solidFill>
                <a:effectLst/>
                <a:uLnTx/>
                <a:uFillTx/>
                <a:latin typeface="Roboto" panose="02000000000000000000" pitchFamily="2" charset="0"/>
                <a:ea typeface="等线" panose="02010600030101010101" pitchFamily="2" charset="-122"/>
                <a:cs typeface="Roboto"/>
              </a:rPr>
              <a:t>linear phase</a:t>
            </a:r>
            <a:r>
              <a:rPr lang="en-US" altLang="zh-CN" sz="1000" b="0" i="0" u="none" strike="noStrike" kern="1200" cap="none" spc="0" normalizeH="0" baseline="0" noProof="0">
                <a:ln>
                  <a:noFill/>
                </a:ln>
                <a:solidFill>
                  <a:srgbClr val="212121"/>
                </a:solidFill>
                <a:effectLst/>
                <a:uLnTx/>
                <a:uFillTx/>
                <a:latin typeface="Roboto" panose="02000000000000000000" pitchFamily="2" charset="0"/>
                <a:ea typeface="等线" panose="02010600030101010101" pitchFamily="2" charset="-122"/>
                <a:cs typeface="Roboto"/>
              </a:rPr>
              <a:t>. The phase delay of IIR, on the other hand, may be modified by the input waveform. Furthermore, FIR is more </a:t>
            </a:r>
            <a:r>
              <a:rPr lang="en-US" altLang="zh-CN" sz="1000" b="0" i="0" u="none" strike="noStrike" kern="1200" cap="none" spc="0" normalizeH="0" baseline="0" noProof="0">
                <a:ln>
                  <a:noFill/>
                </a:ln>
                <a:solidFill>
                  <a:srgbClr val="FF0000"/>
                </a:solidFill>
                <a:effectLst/>
                <a:uLnTx/>
                <a:uFillTx/>
                <a:latin typeface="Roboto" panose="02000000000000000000" pitchFamily="2" charset="0"/>
                <a:ea typeface="等线" panose="02010600030101010101" pitchFamily="2" charset="-122"/>
                <a:cs typeface="Roboto"/>
              </a:rPr>
              <a:t>stable</a:t>
            </a:r>
            <a:r>
              <a:rPr lang="en-US" altLang="zh-CN" sz="1000" b="0" i="0" u="none" strike="noStrike" kern="1200" cap="none" spc="0" normalizeH="0" baseline="0" noProof="0">
                <a:ln>
                  <a:noFill/>
                </a:ln>
                <a:solidFill>
                  <a:srgbClr val="212121"/>
                </a:solidFill>
                <a:effectLst/>
                <a:uLnTx/>
                <a:uFillTx/>
                <a:latin typeface="Roboto" panose="02000000000000000000" pitchFamily="2" charset="0"/>
                <a:ea typeface="等线" panose="02010600030101010101" pitchFamily="2" charset="-122"/>
                <a:cs typeface="Roboto"/>
              </a:rPr>
              <a:t> than IIR. When we examined alternative ways for designing filters, we discovered that the minimal order for IIR is 2 and for FIR is around 200 to obtain a similar output. </a:t>
            </a:r>
            <a:r>
              <a:rPr lang="en-US" altLang="zh-CN" sz="1000" b="0" i="0" u="none" strike="noStrike" kern="1200" cap="none" spc="0" normalizeH="0" baseline="0" noProof="0">
                <a:ln>
                  <a:noFill/>
                </a:ln>
                <a:solidFill>
                  <a:srgbClr val="FF0000"/>
                </a:solidFill>
                <a:effectLst/>
                <a:uLnTx/>
                <a:uFillTx/>
                <a:latin typeface="Roboto" panose="02000000000000000000" pitchFamily="2" charset="0"/>
                <a:ea typeface="等线" panose="02010600030101010101" pitchFamily="2" charset="-122"/>
                <a:cs typeface="Roboto"/>
              </a:rPr>
              <a:t>The negative </a:t>
            </a:r>
            <a:r>
              <a:rPr lang="en-US" altLang="zh-CN" sz="1000" b="0" i="0" u="none" strike="noStrike" kern="1200" cap="none" spc="0" normalizeH="0" baseline="0" noProof="0">
                <a:ln>
                  <a:noFill/>
                </a:ln>
                <a:solidFill>
                  <a:srgbClr val="212121"/>
                </a:solidFill>
                <a:effectLst/>
                <a:uLnTx/>
                <a:uFillTx/>
                <a:latin typeface="Roboto" panose="02000000000000000000" pitchFamily="2" charset="0"/>
                <a:ea typeface="等线" panose="02010600030101010101" pitchFamily="2" charset="-122"/>
                <a:cs typeface="Roboto"/>
              </a:rPr>
              <a:t>is that the higher filter order may result in a great delay of DSP, but there is only one brief message to be descrambled.</a:t>
            </a:r>
          </a:p>
          <a:p>
            <a:pPr algn="just"/>
            <a:r>
              <a:rPr lang="en-US" altLang="zh-CN" sz="1000">
                <a:solidFill>
                  <a:srgbClr val="212121"/>
                </a:solidFill>
                <a:latin typeface="Roboto" panose="02000000000000000000" pitchFamily="2" charset="0"/>
                <a:cs typeface="Roboto"/>
              </a:rPr>
              <a:t>At the same time, the </a:t>
            </a:r>
            <a:r>
              <a:rPr lang="en-US" altLang="zh-CN" sz="1000">
                <a:solidFill>
                  <a:srgbClr val="FF0000"/>
                </a:solidFill>
                <a:latin typeface="Roboto" panose="02000000000000000000" pitchFamily="2" charset="0"/>
                <a:cs typeface="Roboto"/>
              </a:rPr>
              <a:t>equiripple</a:t>
            </a:r>
            <a:r>
              <a:rPr lang="en-US" altLang="zh-CN" sz="1000">
                <a:solidFill>
                  <a:srgbClr val="212121"/>
                </a:solidFill>
                <a:latin typeface="Roboto" panose="02000000000000000000" pitchFamily="2" charset="0"/>
                <a:cs typeface="Roboto"/>
              </a:rPr>
              <a:t> we used often concentrate the main energy of the frequency response. This is beneficial for effectively filtering out unwanted frequency and it can avoid the signal distortion happens at the edge of the passband due to presence of a large ripple.</a:t>
            </a:r>
          </a:p>
          <a:p>
            <a:pPr algn="just"/>
            <a:r>
              <a:rPr lang="en-US" altLang="zh-CN" sz="1000" kern="100">
                <a:effectLst/>
                <a:latin typeface="Roboto" panose="02000000000000000000" pitchFamily="2" charset="0"/>
                <a:ea typeface="Roboto" panose="02000000000000000000" pitchFamily="2" charset="0"/>
                <a:cs typeface="Roboto" panose="02000000000000000000" pitchFamily="2" charset="0"/>
              </a:rPr>
              <a:t>Then, the filter is </a:t>
            </a:r>
            <a:r>
              <a:rPr lang="en-US" altLang="zh-CN" sz="1000" kern="100">
                <a:solidFill>
                  <a:srgbClr val="FF0000"/>
                </a:solidFill>
                <a:effectLst/>
                <a:latin typeface="Roboto" panose="02000000000000000000" pitchFamily="2" charset="0"/>
                <a:ea typeface="Roboto" panose="02000000000000000000" pitchFamily="2" charset="0"/>
                <a:cs typeface="Roboto" panose="02000000000000000000" pitchFamily="2" charset="0"/>
              </a:rPr>
              <a:t>quantized</a:t>
            </a:r>
            <a:r>
              <a:rPr lang="en-US" altLang="zh-CN" sz="1000" kern="100">
                <a:effectLst/>
                <a:latin typeface="Roboto" panose="02000000000000000000" pitchFamily="2" charset="0"/>
                <a:ea typeface="Roboto" panose="02000000000000000000" pitchFamily="2" charset="0"/>
                <a:cs typeface="Roboto" panose="02000000000000000000" pitchFamily="2" charset="0"/>
              </a:rPr>
              <a:t> using fixed-point arithmetic, changing the input and output bits to 12 bits to match the ADC as it produces a 12-bit digital signal as well.</a:t>
            </a:r>
            <a:endParaRPr lang="zh-CN" altLang="zh-CN" sz="1000" kern="100">
              <a:effectLst/>
              <a:latin typeface="Roboto" panose="02000000000000000000" pitchFamily="2" charset="0"/>
              <a:ea typeface="等线" panose="02010600030101010101" pitchFamily="2" charset="-122"/>
              <a:cs typeface="Roboto" panose="02000000000000000000" pitchFamily="2" charset="0"/>
            </a:endParaRPr>
          </a:p>
          <a:p>
            <a:pPr algn="just"/>
            <a:r>
              <a:rPr lang="en-US" altLang="zh-CN" sz="1000" kern="100">
                <a:effectLst/>
                <a:latin typeface="Roboto" panose="02000000000000000000" pitchFamily="2" charset="0"/>
                <a:ea typeface="Roboto" panose="02000000000000000000" pitchFamily="2" charset="0"/>
                <a:cs typeface="Roboto" panose="02000000000000000000" pitchFamily="2" charset="0"/>
              </a:rPr>
              <a:t>The last step is to convert the filter </a:t>
            </a:r>
            <a:r>
              <a:rPr lang="en-US" altLang="zh-CN" sz="1000" kern="100">
                <a:solidFill>
                  <a:srgbClr val="FF0000"/>
                </a:solidFill>
                <a:effectLst/>
                <a:latin typeface="Roboto" panose="02000000000000000000" pitchFamily="2" charset="0"/>
                <a:ea typeface="Roboto" panose="02000000000000000000" pitchFamily="2" charset="0"/>
                <a:cs typeface="Roboto" panose="02000000000000000000" pitchFamily="2" charset="0"/>
              </a:rPr>
              <a:t>into </a:t>
            </a:r>
            <a:r>
              <a:rPr lang="en-US" altLang="zh-CN" sz="1000" kern="100" err="1">
                <a:solidFill>
                  <a:srgbClr val="FF0000"/>
                </a:solidFill>
                <a:effectLst/>
                <a:latin typeface="Roboto" panose="02000000000000000000" pitchFamily="2" charset="0"/>
                <a:ea typeface="Roboto" panose="02000000000000000000" pitchFamily="2" charset="0"/>
                <a:cs typeface="Roboto" panose="02000000000000000000" pitchFamily="2" charset="0"/>
              </a:rPr>
              <a:t>verilog</a:t>
            </a:r>
            <a:r>
              <a:rPr lang="en-US" altLang="zh-CN" sz="1000" kern="100">
                <a:solidFill>
                  <a:srgbClr val="FF0000"/>
                </a:solidFill>
                <a:effectLst/>
                <a:latin typeface="Roboto" panose="02000000000000000000" pitchFamily="2" charset="0"/>
                <a:ea typeface="Roboto" panose="02000000000000000000" pitchFamily="2" charset="0"/>
                <a:cs typeface="Roboto" panose="02000000000000000000" pitchFamily="2" charset="0"/>
              </a:rPr>
              <a:t> code </a:t>
            </a:r>
            <a:r>
              <a:rPr lang="en-US" altLang="zh-CN" sz="1000" kern="100">
                <a:effectLst/>
                <a:latin typeface="Roboto" panose="02000000000000000000" pitchFamily="2" charset="0"/>
                <a:ea typeface="Roboto" panose="02000000000000000000" pitchFamily="2" charset="0"/>
                <a:cs typeface="Roboto" panose="02000000000000000000" pitchFamily="2" charset="0"/>
              </a:rPr>
              <a:t>and use the code to create symbol in our </a:t>
            </a:r>
            <a:r>
              <a:rPr lang="en-US" altLang="zh-CN" sz="1000" kern="100">
                <a:latin typeface="Roboto" panose="02000000000000000000" pitchFamily="2" charset="0"/>
                <a:ea typeface="Roboto" panose="02000000000000000000" pitchFamily="2" charset="0"/>
                <a:cs typeface="Roboto" panose="02000000000000000000" pitchFamily="2" charset="0"/>
              </a:rPr>
              <a:t>Q</a:t>
            </a:r>
            <a:r>
              <a:rPr lang="en-US" altLang="zh-CN" sz="1000" kern="100">
                <a:effectLst/>
                <a:latin typeface="Roboto" panose="02000000000000000000" pitchFamily="2" charset="0"/>
                <a:ea typeface="Roboto" panose="02000000000000000000" pitchFamily="2" charset="0"/>
                <a:cs typeface="Roboto" panose="02000000000000000000" pitchFamily="2" charset="0"/>
              </a:rPr>
              <a:t>uartus schematic</a:t>
            </a:r>
            <a:r>
              <a:rPr lang="en-US" altLang="zh-CN" sz="1000" kern="10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0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236DA0A7-543C-47B9-AAF8-B99BE0CEF08E}" type="slidenum">
              <a:rPr lang="zh-CN" altLang="en-US" smtClean="0"/>
              <a:t>5</a:t>
            </a:fld>
            <a:endParaRPr lang="zh-CN" altLang="en-US"/>
          </a:p>
        </p:txBody>
      </p:sp>
    </p:spTree>
    <p:extLst>
      <p:ext uri="{BB962C8B-B14F-4D97-AF65-F5344CB8AC3E}">
        <p14:creationId xmlns:p14="http://schemas.microsoft.com/office/powerpoint/2010/main" val="1120716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Ladder configuration </a:t>
            </a:r>
          </a:p>
          <a:p>
            <a:r>
              <a:rPr lang="en-US"/>
              <a:t>If the input bit is 0, use 500ohm, 1, using 1k ohm </a:t>
            </a:r>
          </a:p>
          <a:p>
            <a:r>
              <a:rPr lang="en-US"/>
              <a:t>8 bit, 256 = 2^8 cases, </a:t>
            </a:r>
          </a:p>
          <a:p>
            <a:r>
              <a:rPr lang="en-US"/>
              <a:t>Every input have Thevenin’s resistor of 2R </a:t>
            </a:r>
          </a:p>
          <a:p>
            <a:r>
              <a:rPr lang="en-US"/>
              <a:t>Advantage: </a:t>
            </a:r>
          </a:p>
          <a:p>
            <a:r>
              <a:rPr lang="en-US"/>
              <a:t>Simpler than other DAC such as…, N input only need 2N resistors(cheap)</a:t>
            </a:r>
          </a:p>
          <a:p>
            <a:r>
              <a:rPr lang="en-US"/>
              <a:t>Disadvantage:</a:t>
            </a:r>
          </a:p>
          <a:p>
            <a:r>
              <a:rPr lang="en-US"/>
              <a:t>Mismatch issue: since many resistors, mismatching can cause noise and current biasing </a:t>
            </a:r>
          </a:p>
          <a:p>
            <a:r>
              <a:rPr lang="en-US"/>
              <a:t>Noise: </a:t>
            </a:r>
            <a:r>
              <a:rPr lang="en-US" altLang="zh-CN" b="0" i="0" u="none" strike="noStrike">
                <a:solidFill>
                  <a:srgbClr val="374151"/>
                </a:solidFill>
                <a:effectLst/>
                <a:latin typeface="Söhne"/>
              </a:rPr>
              <a:t>Switching Transients: When switches are are switched on or off, transient currents and voltages may be generated, leading to transient noise. In time domain </a:t>
            </a:r>
          </a:p>
          <a:p>
            <a:r>
              <a:rPr lang="en-US"/>
              <a:t>Voltage follower:</a:t>
            </a:r>
          </a:p>
          <a:p>
            <a:r>
              <a:rPr lang="en-US" altLang="zh-CN" b="0" i="0" u="none" strike="noStrike">
                <a:solidFill>
                  <a:srgbClr val="374151"/>
                </a:solidFill>
                <a:effectLst/>
                <a:latin typeface="Söhne"/>
              </a:rPr>
              <a:t>improves signal integrity and stability</a:t>
            </a:r>
          </a:p>
          <a:p>
            <a:r>
              <a:rPr lang="en-US" altLang="zh-CN" b="0" i="0" u="none" strike="noStrike">
                <a:solidFill>
                  <a:srgbClr val="374151"/>
                </a:solidFill>
                <a:effectLst/>
                <a:latin typeface="Söhne"/>
              </a:rPr>
              <a:t>In specific: R-2R DACs typically have a relatively high output impedance. voltage follower provides a low output impedance</a:t>
            </a:r>
          </a:p>
          <a:p>
            <a:r>
              <a:rPr lang="en-US" altLang="zh-CN" b="0" i="0" u="none" strike="noStrike">
                <a:solidFill>
                  <a:srgbClr val="374151"/>
                </a:solidFill>
                <a:effectLst/>
                <a:latin typeface="Söhne"/>
              </a:rPr>
              <a:t>minimizes signal distortion and ensures effective impedance matching with subsequent low pass filter</a:t>
            </a:r>
            <a:endParaRPr lang="en-US"/>
          </a:p>
          <a:p>
            <a:endParaRPr lang="en-US"/>
          </a:p>
        </p:txBody>
      </p:sp>
      <p:sp>
        <p:nvSpPr>
          <p:cNvPr id="4" name="Slide Number Placeholder 3"/>
          <p:cNvSpPr>
            <a:spLocks noGrp="1"/>
          </p:cNvSpPr>
          <p:nvPr>
            <p:ph type="sldNum" sz="quarter" idx="5"/>
          </p:nvPr>
        </p:nvSpPr>
        <p:spPr/>
        <p:txBody>
          <a:bodyPr/>
          <a:lstStyle/>
          <a:p>
            <a:fld id="{236DA0A7-543C-47B9-AAF8-B99BE0CEF08E}" type="slidenum">
              <a:rPr lang="zh-CN" altLang="en-US" smtClean="0"/>
              <a:t>8</a:t>
            </a:fld>
            <a:endParaRPr lang="zh-CN" altLang="en-US"/>
          </a:p>
        </p:txBody>
      </p:sp>
    </p:spTree>
    <p:extLst>
      <p:ext uri="{BB962C8B-B14F-4D97-AF65-F5344CB8AC3E}">
        <p14:creationId xmlns:p14="http://schemas.microsoft.com/office/powerpoint/2010/main" val="914263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ea typeface="+mn-lt"/>
                <a:cs typeface="+mn-lt"/>
              </a:rPr>
              <a:t>Reason of choosing the gain and stop band</a:t>
            </a:r>
          </a:p>
          <a:p>
            <a:endParaRPr kumimoji="1" lang="en-US" altLang="zh-CN"/>
          </a:p>
          <a:p>
            <a:r>
              <a:rPr kumimoji="1" lang="en-US" altLang="zh-CN"/>
              <a:t>Use the filter design tool to design the lowpass filter </a:t>
            </a:r>
          </a:p>
          <a:p>
            <a:r>
              <a:rPr lang="en-US" altLang="zh-CN" b="0" i="0" u="none" strike="noStrike">
                <a:solidFill>
                  <a:srgbClr val="374151"/>
                </a:solidFill>
                <a:effectLst/>
                <a:latin typeface="Söhne"/>
              </a:rPr>
              <a:t>Aliasing occurs if a signal contains frequencies higher than the Nyquist frequency and is not properly filtered before sampling</a:t>
            </a:r>
          </a:p>
          <a:p>
            <a:r>
              <a:rPr lang="en-US" altLang="zh-CN" b="0" i="0" u="none" strike="noStrike">
                <a:solidFill>
                  <a:srgbClr val="374151"/>
                </a:solidFill>
                <a:effectLst/>
                <a:latin typeface="Söhne"/>
              </a:rPr>
              <a:t>these high-frequency components fold back into the sampled signal, causing distortion and inaccuracies</a:t>
            </a:r>
          </a:p>
          <a:p>
            <a:r>
              <a:rPr lang="en-US" altLang="zh-CN" b="0" i="0" u="none" strike="noStrike">
                <a:solidFill>
                  <a:srgbClr val="374151"/>
                </a:solidFill>
                <a:effectLst/>
                <a:latin typeface="Söhne"/>
              </a:rPr>
              <a:t>So the stopband is chosen based on the sampling frequency, just below It</a:t>
            </a:r>
          </a:p>
          <a:p>
            <a:r>
              <a:rPr lang="en-US" altLang="zh-CN" b="0" i="0" u="none" strike="noStrike">
                <a:solidFill>
                  <a:srgbClr val="374151"/>
                </a:solidFill>
                <a:effectLst/>
                <a:latin typeface="Söhne"/>
              </a:rPr>
              <a:t>Since a new upper band signal will occur when, and this lowpass filter is aiming to filtering out this. </a:t>
            </a:r>
            <a:endParaRPr kumimoji="1" lang="en-US" altLang="zh-CN" b="0" i="0" u="none" strike="noStrike">
              <a:solidFill>
                <a:srgbClr val="374151"/>
              </a:solidFill>
              <a:effectLst/>
              <a:latin typeface="Söhne"/>
            </a:endParaRPr>
          </a:p>
        </p:txBody>
      </p:sp>
      <p:sp>
        <p:nvSpPr>
          <p:cNvPr id="4" name="灯片编号占位符 3"/>
          <p:cNvSpPr>
            <a:spLocks noGrp="1"/>
          </p:cNvSpPr>
          <p:nvPr>
            <p:ph type="sldNum" sz="quarter" idx="5"/>
          </p:nvPr>
        </p:nvSpPr>
        <p:spPr/>
        <p:txBody>
          <a:bodyPr/>
          <a:lstStyle/>
          <a:p>
            <a:fld id="{236DA0A7-543C-47B9-AAF8-B99BE0CEF08E}" type="slidenum">
              <a:rPr lang="zh-CN" altLang="en-US" smtClean="0"/>
              <a:t>9</a:t>
            </a:fld>
            <a:endParaRPr lang="zh-CN" altLang="en-US"/>
          </a:p>
        </p:txBody>
      </p:sp>
    </p:spTree>
    <p:extLst>
      <p:ext uri="{BB962C8B-B14F-4D97-AF65-F5344CB8AC3E}">
        <p14:creationId xmlns:p14="http://schemas.microsoft.com/office/powerpoint/2010/main" val="341174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655EA-1A0A-D595-610B-2FF39ACA941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294429A-D5F1-1CC2-F65D-5F737B61CF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8FC6F2-D49F-832F-88EE-C2D37142759A}"/>
              </a:ext>
            </a:extLst>
          </p:cNvPr>
          <p:cNvSpPr>
            <a:spLocks noGrp="1"/>
          </p:cNvSpPr>
          <p:nvPr>
            <p:ph type="dt" sz="half" idx="10"/>
          </p:nvPr>
        </p:nvSpPr>
        <p:spPr/>
        <p:txBody>
          <a:bodyPr/>
          <a:lstStyle/>
          <a:p>
            <a:fld id="{C06B8112-A6F7-4C2B-A4F2-595762D5FD96}" type="datetimeFigureOut">
              <a:rPr lang="zh-CN" altLang="en-US" smtClean="0"/>
              <a:t>2024/3/7</a:t>
            </a:fld>
            <a:endParaRPr lang="zh-CN" altLang="en-US"/>
          </a:p>
        </p:txBody>
      </p:sp>
      <p:sp>
        <p:nvSpPr>
          <p:cNvPr id="5" name="页脚占位符 4">
            <a:extLst>
              <a:ext uri="{FF2B5EF4-FFF2-40B4-BE49-F238E27FC236}">
                <a16:creationId xmlns:a16="http://schemas.microsoft.com/office/drawing/2014/main" id="{2A5B5F07-008C-8458-CA1E-CCA533C83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97DF48-E3CC-B96C-C1BA-0515147E21E4}"/>
              </a:ext>
            </a:extLst>
          </p:cNvPr>
          <p:cNvSpPr>
            <a:spLocks noGrp="1"/>
          </p:cNvSpPr>
          <p:nvPr>
            <p:ph type="sldNum" sz="quarter" idx="12"/>
          </p:nvPr>
        </p:nvSpPr>
        <p:spPr/>
        <p:txBody>
          <a:bodyPr/>
          <a:lstStyle/>
          <a:p>
            <a:fld id="{64932065-A38A-4649-9656-8B7481F644C4}" type="slidenum">
              <a:rPr lang="zh-CN" altLang="en-US" smtClean="0"/>
              <a:t>‹#›</a:t>
            </a:fld>
            <a:endParaRPr lang="zh-CN" altLang="en-US"/>
          </a:p>
        </p:txBody>
      </p:sp>
    </p:spTree>
    <p:extLst>
      <p:ext uri="{BB962C8B-B14F-4D97-AF65-F5344CB8AC3E}">
        <p14:creationId xmlns:p14="http://schemas.microsoft.com/office/powerpoint/2010/main" val="379631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53668-4726-246A-E144-7EDEC58CACE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A29390B-7386-8CAA-C677-DA8C1E42020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15A7B4-3E5E-83DF-A381-CA5D8FA46CFC}"/>
              </a:ext>
            </a:extLst>
          </p:cNvPr>
          <p:cNvSpPr>
            <a:spLocks noGrp="1"/>
          </p:cNvSpPr>
          <p:nvPr>
            <p:ph type="dt" sz="half" idx="10"/>
          </p:nvPr>
        </p:nvSpPr>
        <p:spPr/>
        <p:txBody>
          <a:bodyPr/>
          <a:lstStyle/>
          <a:p>
            <a:fld id="{C06B8112-A6F7-4C2B-A4F2-595762D5FD96}" type="datetimeFigureOut">
              <a:rPr lang="zh-CN" altLang="en-US" smtClean="0"/>
              <a:t>2024/3/7</a:t>
            </a:fld>
            <a:endParaRPr lang="zh-CN" altLang="en-US"/>
          </a:p>
        </p:txBody>
      </p:sp>
      <p:sp>
        <p:nvSpPr>
          <p:cNvPr id="5" name="页脚占位符 4">
            <a:extLst>
              <a:ext uri="{FF2B5EF4-FFF2-40B4-BE49-F238E27FC236}">
                <a16:creationId xmlns:a16="http://schemas.microsoft.com/office/drawing/2014/main" id="{846B95CF-F8E2-60D7-D012-701FAB180A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65BBBC-6910-8562-D7F9-E665BE5B3A17}"/>
              </a:ext>
            </a:extLst>
          </p:cNvPr>
          <p:cNvSpPr>
            <a:spLocks noGrp="1"/>
          </p:cNvSpPr>
          <p:nvPr>
            <p:ph type="sldNum" sz="quarter" idx="12"/>
          </p:nvPr>
        </p:nvSpPr>
        <p:spPr/>
        <p:txBody>
          <a:bodyPr/>
          <a:lstStyle/>
          <a:p>
            <a:fld id="{64932065-A38A-4649-9656-8B7481F644C4}" type="slidenum">
              <a:rPr lang="zh-CN" altLang="en-US" smtClean="0"/>
              <a:t>‹#›</a:t>
            </a:fld>
            <a:endParaRPr lang="zh-CN" altLang="en-US"/>
          </a:p>
        </p:txBody>
      </p:sp>
    </p:spTree>
    <p:extLst>
      <p:ext uri="{BB962C8B-B14F-4D97-AF65-F5344CB8AC3E}">
        <p14:creationId xmlns:p14="http://schemas.microsoft.com/office/powerpoint/2010/main" val="90641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79141A-3096-8D43-7637-AAA6EC6D4E4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CF15AE-676D-ADF6-91AD-465F3C2A4E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14E69B-F2B6-3D07-EC72-E3A1A7B39294}"/>
              </a:ext>
            </a:extLst>
          </p:cNvPr>
          <p:cNvSpPr>
            <a:spLocks noGrp="1"/>
          </p:cNvSpPr>
          <p:nvPr>
            <p:ph type="dt" sz="half" idx="10"/>
          </p:nvPr>
        </p:nvSpPr>
        <p:spPr/>
        <p:txBody>
          <a:bodyPr/>
          <a:lstStyle/>
          <a:p>
            <a:fld id="{C06B8112-A6F7-4C2B-A4F2-595762D5FD96}" type="datetimeFigureOut">
              <a:rPr lang="zh-CN" altLang="en-US" smtClean="0"/>
              <a:t>2024/3/7</a:t>
            </a:fld>
            <a:endParaRPr lang="zh-CN" altLang="en-US"/>
          </a:p>
        </p:txBody>
      </p:sp>
      <p:sp>
        <p:nvSpPr>
          <p:cNvPr id="5" name="页脚占位符 4">
            <a:extLst>
              <a:ext uri="{FF2B5EF4-FFF2-40B4-BE49-F238E27FC236}">
                <a16:creationId xmlns:a16="http://schemas.microsoft.com/office/drawing/2014/main" id="{162C0CDB-0213-42AE-CD9A-2E8B375C58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31EAB9-32E0-3E96-D9E8-DD432217BC65}"/>
              </a:ext>
            </a:extLst>
          </p:cNvPr>
          <p:cNvSpPr>
            <a:spLocks noGrp="1"/>
          </p:cNvSpPr>
          <p:nvPr>
            <p:ph type="sldNum" sz="quarter" idx="12"/>
          </p:nvPr>
        </p:nvSpPr>
        <p:spPr/>
        <p:txBody>
          <a:bodyPr/>
          <a:lstStyle/>
          <a:p>
            <a:fld id="{64932065-A38A-4649-9656-8B7481F644C4}" type="slidenum">
              <a:rPr lang="zh-CN" altLang="en-US" smtClean="0"/>
              <a:t>‹#›</a:t>
            </a:fld>
            <a:endParaRPr lang="zh-CN" altLang="en-US"/>
          </a:p>
        </p:txBody>
      </p:sp>
    </p:spTree>
    <p:extLst>
      <p:ext uri="{BB962C8B-B14F-4D97-AF65-F5344CB8AC3E}">
        <p14:creationId xmlns:p14="http://schemas.microsoft.com/office/powerpoint/2010/main" val="82973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88599-9602-17B7-67C5-3BD1E6D7C5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67A3D4-B69F-6655-9564-6776733D8BD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659AEF-0F23-C787-4B89-3B5B37754213}"/>
              </a:ext>
            </a:extLst>
          </p:cNvPr>
          <p:cNvSpPr>
            <a:spLocks noGrp="1"/>
          </p:cNvSpPr>
          <p:nvPr>
            <p:ph type="dt" sz="half" idx="10"/>
          </p:nvPr>
        </p:nvSpPr>
        <p:spPr/>
        <p:txBody>
          <a:bodyPr/>
          <a:lstStyle/>
          <a:p>
            <a:fld id="{C06B8112-A6F7-4C2B-A4F2-595762D5FD96}" type="datetimeFigureOut">
              <a:rPr lang="zh-CN" altLang="en-US" smtClean="0"/>
              <a:t>2024/3/7</a:t>
            </a:fld>
            <a:endParaRPr lang="zh-CN" altLang="en-US"/>
          </a:p>
        </p:txBody>
      </p:sp>
      <p:sp>
        <p:nvSpPr>
          <p:cNvPr id="5" name="页脚占位符 4">
            <a:extLst>
              <a:ext uri="{FF2B5EF4-FFF2-40B4-BE49-F238E27FC236}">
                <a16:creationId xmlns:a16="http://schemas.microsoft.com/office/drawing/2014/main" id="{5061018C-C7DE-7315-0CF7-32111A2AF1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64A2E7-B55C-34BC-7D51-1E9EC763DDAC}"/>
              </a:ext>
            </a:extLst>
          </p:cNvPr>
          <p:cNvSpPr>
            <a:spLocks noGrp="1"/>
          </p:cNvSpPr>
          <p:nvPr>
            <p:ph type="sldNum" sz="quarter" idx="12"/>
          </p:nvPr>
        </p:nvSpPr>
        <p:spPr/>
        <p:txBody>
          <a:bodyPr/>
          <a:lstStyle/>
          <a:p>
            <a:fld id="{64932065-A38A-4649-9656-8B7481F644C4}" type="slidenum">
              <a:rPr lang="zh-CN" altLang="en-US" smtClean="0"/>
              <a:t>‹#›</a:t>
            </a:fld>
            <a:endParaRPr lang="zh-CN" altLang="en-US"/>
          </a:p>
        </p:txBody>
      </p:sp>
    </p:spTree>
    <p:extLst>
      <p:ext uri="{BB962C8B-B14F-4D97-AF65-F5344CB8AC3E}">
        <p14:creationId xmlns:p14="http://schemas.microsoft.com/office/powerpoint/2010/main" val="91407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85F19-CBEB-D8C3-7DA7-7751F5DA58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62077D1-EE62-C470-9056-261CA929F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14FD454-8C8E-48D8-F621-568C54D2229B}"/>
              </a:ext>
            </a:extLst>
          </p:cNvPr>
          <p:cNvSpPr>
            <a:spLocks noGrp="1"/>
          </p:cNvSpPr>
          <p:nvPr>
            <p:ph type="dt" sz="half" idx="10"/>
          </p:nvPr>
        </p:nvSpPr>
        <p:spPr/>
        <p:txBody>
          <a:bodyPr/>
          <a:lstStyle/>
          <a:p>
            <a:fld id="{C06B8112-A6F7-4C2B-A4F2-595762D5FD96}" type="datetimeFigureOut">
              <a:rPr lang="zh-CN" altLang="en-US" smtClean="0"/>
              <a:t>2024/3/7</a:t>
            </a:fld>
            <a:endParaRPr lang="zh-CN" altLang="en-US"/>
          </a:p>
        </p:txBody>
      </p:sp>
      <p:sp>
        <p:nvSpPr>
          <p:cNvPr id="5" name="页脚占位符 4">
            <a:extLst>
              <a:ext uri="{FF2B5EF4-FFF2-40B4-BE49-F238E27FC236}">
                <a16:creationId xmlns:a16="http://schemas.microsoft.com/office/drawing/2014/main" id="{DB2A5571-4B4A-13EA-7805-8F4988E57D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C6337D-6754-594D-EF16-C8D3E7412B1D}"/>
              </a:ext>
            </a:extLst>
          </p:cNvPr>
          <p:cNvSpPr>
            <a:spLocks noGrp="1"/>
          </p:cNvSpPr>
          <p:nvPr>
            <p:ph type="sldNum" sz="quarter" idx="12"/>
          </p:nvPr>
        </p:nvSpPr>
        <p:spPr/>
        <p:txBody>
          <a:bodyPr/>
          <a:lstStyle/>
          <a:p>
            <a:fld id="{64932065-A38A-4649-9656-8B7481F644C4}" type="slidenum">
              <a:rPr lang="zh-CN" altLang="en-US" smtClean="0"/>
              <a:t>‹#›</a:t>
            </a:fld>
            <a:endParaRPr lang="zh-CN" altLang="en-US"/>
          </a:p>
        </p:txBody>
      </p:sp>
    </p:spTree>
    <p:extLst>
      <p:ext uri="{BB962C8B-B14F-4D97-AF65-F5344CB8AC3E}">
        <p14:creationId xmlns:p14="http://schemas.microsoft.com/office/powerpoint/2010/main" val="292881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AD49C-E8EC-E67F-56AE-D58297D283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C7FBD8-9D51-7CFE-6C68-D4753DA92D7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0D480C-8D66-7A91-DE9F-52184B8BC97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093837C-6496-3ED9-9AF4-8D138A364649}"/>
              </a:ext>
            </a:extLst>
          </p:cNvPr>
          <p:cNvSpPr>
            <a:spLocks noGrp="1"/>
          </p:cNvSpPr>
          <p:nvPr>
            <p:ph type="dt" sz="half" idx="10"/>
          </p:nvPr>
        </p:nvSpPr>
        <p:spPr/>
        <p:txBody>
          <a:bodyPr/>
          <a:lstStyle/>
          <a:p>
            <a:fld id="{C06B8112-A6F7-4C2B-A4F2-595762D5FD96}" type="datetimeFigureOut">
              <a:rPr lang="zh-CN" altLang="en-US" smtClean="0"/>
              <a:t>2024/3/7</a:t>
            </a:fld>
            <a:endParaRPr lang="zh-CN" altLang="en-US"/>
          </a:p>
        </p:txBody>
      </p:sp>
      <p:sp>
        <p:nvSpPr>
          <p:cNvPr id="6" name="页脚占位符 5">
            <a:extLst>
              <a:ext uri="{FF2B5EF4-FFF2-40B4-BE49-F238E27FC236}">
                <a16:creationId xmlns:a16="http://schemas.microsoft.com/office/drawing/2014/main" id="{482F53E9-7B81-CE13-42DF-2513D603E8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7F14D3-8FB1-D72C-1363-048B8A223DF0}"/>
              </a:ext>
            </a:extLst>
          </p:cNvPr>
          <p:cNvSpPr>
            <a:spLocks noGrp="1"/>
          </p:cNvSpPr>
          <p:nvPr>
            <p:ph type="sldNum" sz="quarter" idx="12"/>
          </p:nvPr>
        </p:nvSpPr>
        <p:spPr/>
        <p:txBody>
          <a:bodyPr/>
          <a:lstStyle/>
          <a:p>
            <a:fld id="{64932065-A38A-4649-9656-8B7481F644C4}" type="slidenum">
              <a:rPr lang="zh-CN" altLang="en-US" smtClean="0"/>
              <a:t>‹#›</a:t>
            </a:fld>
            <a:endParaRPr lang="zh-CN" altLang="en-US"/>
          </a:p>
        </p:txBody>
      </p:sp>
    </p:spTree>
    <p:extLst>
      <p:ext uri="{BB962C8B-B14F-4D97-AF65-F5344CB8AC3E}">
        <p14:creationId xmlns:p14="http://schemas.microsoft.com/office/powerpoint/2010/main" val="333356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09411-1418-A536-5B34-0815860088D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3358A4-CD64-E0C5-027D-C30DE5A196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0E2728-43C2-642D-37D2-8BD53080FF9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6C297B7-8B5B-13DF-A33E-D9863B99C7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EC3092C-7B2F-2DDD-38CB-CA1F68B23D6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6176FC5-965E-0A48-8B4C-7E82B00D3E13}"/>
              </a:ext>
            </a:extLst>
          </p:cNvPr>
          <p:cNvSpPr>
            <a:spLocks noGrp="1"/>
          </p:cNvSpPr>
          <p:nvPr>
            <p:ph type="dt" sz="half" idx="10"/>
          </p:nvPr>
        </p:nvSpPr>
        <p:spPr/>
        <p:txBody>
          <a:bodyPr/>
          <a:lstStyle/>
          <a:p>
            <a:fld id="{C06B8112-A6F7-4C2B-A4F2-595762D5FD96}" type="datetimeFigureOut">
              <a:rPr lang="zh-CN" altLang="en-US" smtClean="0"/>
              <a:t>2024/3/7</a:t>
            </a:fld>
            <a:endParaRPr lang="zh-CN" altLang="en-US"/>
          </a:p>
        </p:txBody>
      </p:sp>
      <p:sp>
        <p:nvSpPr>
          <p:cNvPr id="8" name="页脚占位符 7">
            <a:extLst>
              <a:ext uri="{FF2B5EF4-FFF2-40B4-BE49-F238E27FC236}">
                <a16:creationId xmlns:a16="http://schemas.microsoft.com/office/drawing/2014/main" id="{2E3FC647-D7F3-2DCB-720E-C0BEEEC42C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8DA6F9A-6BE5-61A8-B67A-6552B1D34D7F}"/>
              </a:ext>
            </a:extLst>
          </p:cNvPr>
          <p:cNvSpPr>
            <a:spLocks noGrp="1"/>
          </p:cNvSpPr>
          <p:nvPr>
            <p:ph type="sldNum" sz="quarter" idx="12"/>
          </p:nvPr>
        </p:nvSpPr>
        <p:spPr/>
        <p:txBody>
          <a:bodyPr/>
          <a:lstStyle/>
          <a:p>
            <a:fld id="{64932065-A38A-4649-9656-8B7481F644C4}" type="slidenum">
              <a:rPr lang="zh-CN" altLang="en-US" smtClean="0"/>
              <a:t>‹#›</a:t>
            </a:fld>
            <a:endParaRPr lang="zh-CN" altLang="en-US"/>
          </a:p>
        </p:txBody>
      </p:sp>
    </p:spTree>
    <p:extLst>
      <p:ext uri="{BB962C8B-B14F-4D97-AF65-F5344CB8AC3E}">
        <p14:creationId xmlns:p14="http://schemas.microsoft.com/office/powerpoint/2010/main" val="28188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75E89-F530-57FA-3D54-13B4AF1146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70B81C-9FE1-37B4-C522-818313F20094}"/>
              </a:ext>
            </a:extLst>
          </p:cNvPr>
          <p:cNvSpPr>
            <a:spLocks noGrp="1"/>
          </p:cNvSpPr>
          <p:nvPr>
            <p:ph type="dt" sz="half" idx="10"/>
          </p:nvPr>
        </p:nvSpPr>
        <p:spPr/>
        <p:txBody>
          <a:bodyPr/>
          <a:lstStyle/>
          <a:p>
            <a:fld id="{C06B8112-A6F7-4C2B-A4F2-595762D5FD96}" type="datetimeFigureOut">
              <a:rPr lang="zh-CN" altLang="en-US" smtClean="0"/>
              <a:t>2024/3/7</a:t>
            </a:fld>
            <a:endParaRPr lang="zh-CN" altLang="en-US"/>
          </a:p>
        </p:txBody>
      </p:sp>
      <p:sp>
        <p:nvSpPr>
          <p:cNvPr id="4" name="页脚占位符 3">
            <a:extLst>
              <a:ext uri="{FF2B5EF4-FFF2-40B4-BE49-F238E27FC236}">
                <a16:creationId xmlns:a16="http://schemas.microsoft.com/office/drawing/2014/main" id="{C76E88D8-D88B-EA1B-A32A-4B3B7D481E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09BC801-C6D3-AFAF-85AB-87E2E9297029}"/>
              </a:ext>
            </a:extLst>
          </p:cNvPr>
          <p:cNvSpPr>
            <a:spLocks noGrp="1"/>
          </p:cNvSpPr>
          <p:nvPr>
            <p:ph type="sldNum" sz="quarter" idx="12"/>
          </p:nvPr>
        </p:nvSpPr>
        <p:spPr/>
        <p:txBody>
          <a:bodyPr/>
          <a:lstStyle/>
          <a:p>
            <a:fld id="{64932065-A38A-4649-9656-8B7481F644C4}" type="slidenum">
              <a:rPr lang="zh-CN" altLang="en-US" smtClean="0"/>
              <a:t>‹#›</a:t>
            </a:fld>
            <a:endParaRPr lang="zh-CN" altLang="en-US"/>
          </a:p>
        </p:txBody>
      </p:sp>
    </p:spTree>
    <p:extLst>
      <p:ext uri="{BB962C8B-B14F-4D97-AF65-F5344CB8AC3E}">
        <p14:creationId xmlns:p14="http://schemas.microsoft.com/office/powerpoint/2010/main" val="204755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7C9B89-434C-1107-13A5-7B7D2BFFEC12}"/>
              </a:ext>
            </a:extLst>
          </p:cNvPr>
          <p:cNvSpPr>
            <a:spLocks noGrp="1"/>
          </p:cNvSpPr>
          <p:nvPr>
            <p:ph type="dt" sz="half" idx="10"/>
          </p:nvPr>
        </p:nvSpPr>
        <p:spPr/>
        <p:txBody>
          <a:bodyPr/>
          <a:lstStyle/>
          <a:p>
            <a:fld id="{C06B8112-A6F7-4C2B-A4F2-595762D5FD96}" type="datetimeFigureOut">
              <a:rPr lang="zh-CN" altLang="en-US" smtClean="0"/>
              <a:t>2024/3/7</a:t>
            </a:fld>
            <a:endParaRPr lang="zh-CN" altLang="en-US"/>
          </a:p>
        </p:txBody>
      </p:sp>
      <p:sp>
        <p:nvSpPr>
          <p:cNvPr id="3" name="页脚占位符 2">
            <a:extLst>
              <a:ext uri="{FF2B5EF4-FFF2-40B4-BE49-F238E27FC236}">
                <a16:creationId xmlns:a16="http://schemas.microsoft.com/office/drawing/2014/main" id="{44A60C70-8165-862A-EB66-0F691A3670C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21D9F89-D49F-BCC3-0C4B-2300A1C8C200}"/>
              </a:ext>
            </a:extLst>
          </p:cNvPr>
          <p:cNvSpPr>
            <a:spLocks noGrp="1"/>
          </p:cNvSpPr>
          <p:nvPr>
            <p:ph type="sldNum" sz="quarter" idx="12"/>
          </p:nvPr>
        </p:nvSpPr>
        <p:spPr/>
        <p:txBody>
          <a:bodyPr/>
          <a:lstStyle/>
          <a:p>
            <a:fld id="{64932065-A38A-4649-9656-8B7481F644C4}" type="slidenum">
              <a:rPr lang="zh-CN" altLang="en-US" smtClean="0"/>
              <a:t>‹#›</a:t>
            </a:fld>
            <a:endParaRPr lang="zh-CN" altLang="en-US"/>
          </a:p>
        </p:txBody>
      </p:sp>
    </p:spTree>
    <p:extLst>
      <p:ext uri="{BB962C8B-B14F-4D97-AF65-F5344CB8AC3E}">
        <p14:creationId xmlns:p14="http://schemas.microsoft.com/office/powerpoint/2010/main" val="601226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972E-CE8A-18BB-EC63-23A0CB2319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1A4B01-9BE9-0FAB-8D30-F87DA83EC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FA5F9F7-44E9-091C-1826-DA28E9577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0E64EB5-A526-B65A-C560-0A8F6E96D066}"/>
              </a:ext>
            </a:extLst>
          </p:cNvPr>
          <p:cNvSpPr>
            <a:spLocks noGrp="1"/>
          </p:cNvSpPr>
          <p:nvPr>
            <p:ph type="dt" sz="half" idx="10"/>
          </p:nvPr>
        </p:nvSpPr>
        <p:spPr/>
        <p:txBody>
          <a:bodyPr/>
          <a:lstStyle/>
          <a:p>
            <a:fld id="{C06B8112-A6F7-4C2B-A4F2-595762D5FD96}" type="datetimeFigureOut">
              <a:rPr lang="zh-CN" altLang="en-US" smtClean="0"/>
              <a:t>2024/3/7</a:t>
            </a:fld>
            <a:endParaRPr lang="zh-CN" altLang="en-US"/>
          </a:p>
        </p:txBody>
      </p:sp>
      <p:sp>
        <p:nvSpPr>
          <p:cNvPr id="6" name="页脚占位符 5">
            <a:extLst>
              <a:ext uri="{FF2B5EF4-FFF2-40B4-BE49-F238E27FC236}">
                <a16:creationId xmlns:a16="http://schemas.microsoft.com/office/drawing/2014/main" id="{37212DF0-26F4-2B0D-3782-B82EA14587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1A9E0A-38D7-1F90-FA4B-ECDE53BA1A1E}"/>
              </a:ext>
            </a:extLst>
          </p:cNvPr>
          <p:cNvSpPr>
            <a:spLocks noGrp="1"/>
          </p:cNvSpPr>
          <p:nvPr>
            <p:ph type="sldNum" sz="quarter" idx="12"/>
          </p:nvPr>
        </p:nvSpPr>
        <p:spPr/>
        <p:txBody>
          <a:bodyPr/>
          <a:lstStyle/>
          <a:p>
            <a:fld id="{64932065-A38A-4649-9656-8B7481F644C4}" type="slidenum">
              <a:rPr lang="zh-CN" altLang="en-US" smtClean="0"/>
              <a:t>‹#›</a:t>
            </a:fld>
            <a:endParaRPr lang="zh-CN" altLang="en-US"/>
          </a:p>
        </p:txBody>
      </p:sp>
    </p:spTree>
    <p:extLst>
      <p:ext uri="{BB962C8B-B14F-4D97-AF65-F5344CB8AC3E}">
        <p14:creationId xmlns:p14="http://schemas.microsoft.com/office/powerpoint/2010/main" val="4177833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1DAE5-4195-DE93-4CA9-F6957375C2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74A183E-5599-86E8-536F-51AC4C247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B2654E8-4912-4EDF-309B-9F7BE2552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802766-9BF5-3B65-7CC3-ECD38A16AA2F}"/>
              </a:ext>
            </a:extLst>
          </p:cNvPr>
          <p:cNvSpPr>
            <a:spLocks noGrp="1"/>
          </p:cNvSpPr>
          <p:nvPr>
            <p:ph type="dt" sz="half" idx="10"/>
          </p:nvPr>
        </p:nvSpPr>
        <p:spPr/>
        <p:txBody>
          <a:bodyPr/>
          <a:lstStyle/>
          <a:p>
            <a:fld id="{C06B8112-A6F7-4C2B-A4F2-595762D5FD96}" type="datetimeFigureOut">
              <a:rPr lang="zh-CN" altLang="en-US" smtClean="0"/>
              <a:t>2024/3/7</a:t>
            </a:fld>
            <a:endParaRPr lang="zh-CN" altLang="en-US"/>
          </a:p>
        </p:txBody>
      </p:sp>
      <p:sp>
        <p:nvSpPr>
          <p:cNvPr id="6" name="页脚占位符 5">
            <a:extLst>
              <a:ext uri="{FF2B5EF4-FFF2-40B4-BE49-F238E27FC236}">
                <a16:creationId xmlns:a16="http://schemas.microsoft.com/office/drawing/2014/main" id="{42F90C62-4461-2049-2355-C4E8225F4A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9AE1EF-ABA9-2CA5-9BCE-2ACCD0F63E3D}"/>
              </a:ext>
            </a:extLst>
          </p:cNvPr>
          <p:cNvSpPr>
            <a:spLocks noGrp="1"/>
          </p:cNvSpPr>
          <p:nvPr>
            <p:ph type="sldNum" sz="quarter" idx="12"/>
          </p:nvPr>
        </p:nvSpPr>
        <p:spPr/>
        <p:txBody>
          <a:bodyPr/>
          <a:lstStyle/>
          <a:p>
            <a:fld id="{64932065-A38A-4649-9656-8B7481F644C4}" type="slidenum">
              <a:rPr lang="zh-CN" altLang="en-US" smtClean="0"/>
              <a:t>‹#›</a:t>
            </a:fld>
            <a:endParaRPr lang="zh-CN" altLang="en-US"/>
          </a:p>
        </p:txBody>
      </p:sp>
    </p:spTree>
    <p:extLst>
      <p:ext uri="{BB962C8B-B14F-4D97-AF65-F5344CB8AC3E}">
        <p14:creationId xmlns:p14="http://schemas.microsoft.com/office/powerpoint/2010/main" val="1731358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5DC4D7E-2A31-1141-56EB-AFD4D221C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7162F2-7A0D-84C4-4404-4A0663ACF7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493DB4-692D-5243-CF3C-09878C125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B8112-A6F7-4C2B-A4F2-595762D5FD96}" type="datetimeFigureOut">
              <a:rPr lang="zh-CN" altLang="en-US" smtClean="0"/>
              <a:t>2024/3/7</a:t>
            </a:fld>
            <a:endParaRPr lang="zh-CN" altLang="en-US"/>
          </a:p>
        </p:txBody>
      </p:sp>
      <p:sp>
        <p:nvSpPr>
          <p:cNvPr id="5" name="页脚占位符 4">
            <a:extLst>
              <a:ext uri="{FF2B5EF4-FFF2-40B4-BE49-F238E27FC236}">
                <a16:creationId xmlns:a16="http://schemas.microsoft.com/office/drawing/2014/main" id="{512BDBD7-C1BF-74D2-D632-A73CC5780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C342181-ED92-D30C-211F-2823F56687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32065-A38A-4649-9656-8B7481F644C4}" type="slidenum">
              <a:rPr lang="zh-CN" altLang="en-US" smtClean="0"/>
              <a:t>‹#›</a:t>
            </a:fld>
            <a:endParaRPr lang="zh-CN" altLang="en-US"/>
          </a:p>
        </p:txBody>
      </p:sp>
    </p:spTree>
    <p:extLst>
      <p:ext uri="{BB962C8B-B14F-4D97-AF65-F5344CB8AC3E}">
        <p14:creationId xmlns:p14="http://schemas.microsoft.com/office/powerpoint/2010/main" val="747664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uk.mathworks.com/help/signal/ug/fir-filter-design.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https:/info.erdosmiller.com/blog/filtering-basics-importance-of-linear-phase" TargetMode="External"/><Relationship Id="rId4" Type="http://schemas.openxmlformats.org/officeDocument/2006/relationships/hyperlink" Target="https://info.erdosmiller.com/blog/filtering-basics-importance-of-linear-phas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www.electronics-tutorials.ws/combination/r-2r-dac.html"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hyperlink" Target="https://tools.analog.com/en/filterwiza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CAFD66-D2AE-FE4C-F665-5D0124BAD9D1}"/>
              </a:ext>
            </a:extLst>
          </p:cNvPr>
          <p:cNvSpPr txBox="1"/>
          <p:nvPr/>
        </p:nvSpPr>
        <p:spPr>
          <a:xfrm>
            <a:off x="435864" y="393192"/>
            <a:ext cx="675436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rgbClr val="1A1A1A"/>
                </a:solidFill>
                <a:latin typeface="Arial"/>
                <a:ea typeface="+mn-lt"/>
                <a:cs typeface="+mn-lt"/>
              </a:rPr>
              <a:t>Real-time audio descrambler</a:t>
            </a:r>
            <a:endParaRPr lang="en-US" sz="4000">
              <a:solidFill>
                <a:srgbClr val="000000"/>
              </a:solidFill>
              <a:latin typeface="Arial"/>
              <a:ea typeface="+mn-lt"/>
              <a:cs typeface="Arial"/>
            </a:endParaRPr>
          </a:p>
          <a:p>
            <a:r>
              <a:rPr lang="en-US" sz="4000">
                <a:solidFill>
                  <a:srgbClr val="1A1A1A"/>
                </a:solidFill>
                <a:latin typeface="Arial"/>
                <a:ea typeface="+mn-lt"/>
                <a:cs typeface="+mn-lt"/>
              </a:rPr>
              <a:t>Using FPGA</a:t>
            </a:r>
          </a:p>
          <a:p>
            <a:r>
              <a:rPr lang="en-US" altLang="zh-CN" sz="3200">
                <a:latin typeface="Arial"/>
                <a:ea typeface="等线"/>
                <a:cs typeface="Arial"/>
              </a:rPr>
              <a:t>Group 26</a:t>
            </a:r>
            <a:endParaRPr lang="en-US" sz="3200">
              <a:solidFill>
                <a:srgbClr val="1A1A1A"/>
              </a:solidFill>
              <a:latin typeface="Arial"/>
              <a:ea typeface="等线"/>
              <a:cs typeface="Arial"/>
            </a:endParaRPr>
          </a:p>
          <a:p>
            <a:endParaRPr lang="en-US" sz="4000">
              <a:solidFill>
                <a:srgbClr val="1A1A1A"/>
              </a:solidFill>
              <a:latin typeface="Arial"/>
              <a:ea typeface="等线"/>
              <a:cs typeface="Arial"/>
            </a:endParaRPr>
          </a:p>
          <a:p>
            <a:endParaRPr lang="en-US" sz="4000">
              <a:solidFill>
                <a:srgbClr val="1A1A1A"/>
              </a:solidFill>
              <a:latin typeface="Arial"/>
              <a:ea typeface="等线"/>
              <a:cs typeface="Arial"/>
            </a:endParaRPr>
          </a:p>
          <a:p>
            <a:endParaRPr lang="en-US" sz="4000">
              <a:solidFill>
                <a:srgbClr val="1A1A1A"/>
              </a:solidFill>
              <a:latin typeface="Arial"/>
              <a:ea typeface="等线"/>
              <a:cs typeface="Arial"/>
            </a:endParaRPr>
          </a:p>
        </p:txBody>
      </p:sp>
      <p:sp>
        <p:nvSpPr>
          <p:cNvPr id="3" name="TextBox 2">
            <a:extLst>
              <a:ext uri="{FF2B5EF4-FFF2-40B4-BE49-F238E27FC236}">
                <a16:creationId xmlns:a16="http://schemas.microsoft.com/office/drawing/2014/main" id="{304BE993-3F9D-2A9B-46C5-DC14A74FBEF7}"/>
              </a:ext>
            </a:extLst>
          </p:cNvPr>
          <p:cNvSpPr txBox="1"/>
          <p:nvPr/>
        </p:nvSpPr>
        <p:spPr>
          <a:xfrm>
            <a:off x="470370" y="4987480"/>
            <a:ext cx="863168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rial"/>
                <a:ea typeface="+mn-lt"/>
                <a:cs typeface="+mn-lt"/>
              </a:rPr>
              <a:t>Individual contribution:</a:t>
            </a:r>
          </a:p>
          <a:p>
            <a:r>
              <a:rPr lang="en-US" err="1">
                <a:latin typeface="Arial"/>
                <a:ea typeface="+mn-lt"/>
                <a:cs typeface="+mn-lt"/>
              </a:rPr>
              <a:t>Yunong</a:t>
            </a:r>
            <a:r>
              <a:rPr lang="en-US">
                <a:latin typeface="Arial"/>
                <a:ea typeface="+mn-lt"/>
                <a:cs typeface="+mn-lt"/>
              </a:rPr>
              <a:t> Chen (DAC &amp; low pass filter)</a:t>
            </a:r>
          </a:p>
          <a:p>
            <a:r>
              <a:rPr lang="en-US">
                <a:latin typeface="Arial"/>
                <a:ea typeface="+mn-lt"/>
                <a:cs typeface="+mn-lt"/>
              </a:rPr>
              <a:t>Siyu Liu (ADC &amp; digital filter) </a:t>
            </a:r>
          </a:p>
          <a:p>
            <a:r>
              <a:rPr lang="en-US">
                <a:latin typeface="Arial"/>
                <a:ea typeface="+mn-lt"/>
                <a:cs typeface="+mn-lt"/>
              </a:rPr>
              <a:t>Henry Sun (block diagram &amp; research)</a:t>
            </a:r>
          </a:p>
          <a:p>
            <a:r>
              <a:rPr lang="en-US">
                <a:latin typeface="Arial"/>
                <a:ea typeface="+mn-lt"/>
                <a:cs typeface="+mn-lt"/>
              </a:rPr>
              <a:t>Nathan Yuen (signal multiplier, generating sine wave &amp; DC bias circuit)</a:t>
            </a:r>
            <a:endParaRPr lang="en-US">
              <a:latin typeface="Arial"/>
              <a:cs typeface="Arial"/>
            </a:endParaRPr>
          </a:p>
        </p:txBody>
      </p:sp>
    </p:spTree>
    <p:extLst>
      <p:ext uri="{BB962C8B-B14F-4D97-AF65-F5344CB8AC3E}">
        <p14:creationId xmlns:p14="http://schemas.microsoft.com/office/powerpoint/2010/main" val="2902982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4F06-D7C0-796B-72AB-CB753C49FB57}"/>
              </a:ext>
            </a:extLst>
          </p:cNvPr>
          <p:cNvSpPr>
            <a:spLocks noGrp="1"/>
          </p:cNvSpPr>
          <p:nvPr>
            <p:ph type="title"/>
          </p:nvPr>
        </p:nvSpPr>
        <p:spPr>
          <a:xfrm>
            <a:off x="495300" y="73025"/>
            <a:ext cx="10515600" cy="1325563"/>
          </a:xfrm>
        </p:spPr>
        <p:txBody>
          <a:bodyPr>
            <a:normAutofit/>
          </a:bodyPr>
          <a:lstStyle/>
          <a:p>
            <a:r>
              <a:rPr lang="en-US" sz="4000">
                <a:latin typeface="Arial"/>
                <a:ea typeface="等线 Light"/>
                <a:cs typeface="Arial"/>
              </a:rPr>
              <a:t>DC Biasing</a:t>
            </a:r>
            <a:endParaRPr lang="en-US" sz="4000">
              <a:latin typeface="Arial"/>
              <a:cs typeface="Arial"/>
            </a:endParaRPr>
          </a:p>
        </p:txBody>
      </p:sp>
      <p:sp>
        <p:nvSpPr>
          <p:cNvPr id="3" name="Content Placeholder 2">
            <a:extLst>
              <a:ext uri="{FF2B5EF4-FFF2-40B4-BE49-F238E27FC236}">
                <a16:creationId xmlns:a16="http://schemas.microsoft.com/office/drawing/2014/main" id="{2B7E7B14-058C-B162-0423-B17E035A8A8F}"/>
              </a:ext>
            </a:extLst>
          </p:cNvPr>
          <p:cNvSpPr>
            <a:spLocks noGrp="1"/>
          </p:cNvSpPr>
          <p:nvPr>
            <p:ph idx="1"/>
          </p:nvPr>
        </p:nvSpPr>
        <p:spPr>
          <a:xfrm>
            <a:off x="495300" y="1520825"/>
            <a:ext cx="10515600" cy="4351338"/>
          </a:xfrm>
        </p:spPr>
        <p:txBody>
          <a:bodyPr vert="horz" lIns="91440" tIns="45720" rIns="91440" bIns="45720" rtlCol="0" anchor="t">
            <a:normAutofit/>
          </a:bodyPr>
          <a:lstStyle/>
          <a:p>
            <a:r>
              <a:rPr lang="en-US" sz="2000">
                <a:latin typeface="Arial"/>
                <a:ea typeface="等线"/>
                <a:cs typeface="Arial"/>
              </a:rPr>
              <a:t>The DC bias circuit increases the signal to a point above 0 and centered at 1.65V.</a:t>
            </a:r>
            <a:r>
              <a:rPr lang="zh-CN" altLang="en-US">
                <a:ea typeface="等线"/>
              </a:rPr>
              <a:t> </a:t>
            </a:r>
            <a:endParaRPr lang="en-US"/>
          </a:p>
        </p:txBody>
      </p:sp>
      <p:pic>
        <p:nvPicPr>
          <p:cNvPr id="4" name="图片 3">
            <a:extLst>
              <a:ext uri="{FF2B5EF4-FFF2-40B4-BE49-F238E27FC236}">
                <a16:creationId xmlns:a16="http://schemas.microsoft.com/office/drawing/2014/main" id="{9223FC7B-1071-5DF8-FD58-50E8A2BE678F}"/>
              </a:ext>
            </a:extLst>
          </p:cNvPr>
          <p:cNvPicPr>
            <a:picLocks noChangeAspect="1"/>
          </p:cNvPicPr>
          <p:nvPr/>
        </p:nvPicPr>
        <p:blipFill>
          <a:blip r:embed="rId2"/>
          <a:stretch>
            <a:fillRect/>
          </a:stretch>
        </p:blipFill>
        <p:spPr>
          <a:xfrm>
            <a:off x="493712" y="2444749"/>
            <a:ext cx="3188570" cy="3429001"/>
          </a:xfrm>
          <a:prstGeom prst="rect">
            <a:avLst/>
          </a:prstGeom>
        </p:spPr>
      </p:pic>
    </p:spTree>
    <p:extLst>
      <p:ext uri="{BB962C8B-B14F-4D97-AF65-F5344CB8AC3E}">
        <p14:creationId xmlns:p14="http://schemas.microsoft.com/office/powerpoint/2010/main" val="240942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18EFF36-DA73-7BC8-7A90-812312790803}"/>
              </a:ext>
            </a:extLst>
          </p:cNvPr>
          <p:cNvSpPr txBox="1"/>
          <p:nvPr/>
        </p:nvSpPr>
        <p:spPr>
          <a:xfrm>
            <a:off x="3784600" y="4361396"/>
            <a:ext cx="4630522" cy="707886"/>
          </a:xfrm>
          <a:prstGeom prst="rect">
            <a:avLst/>
          </a:prstGeom>
          <a:noFill/>
        </p:spPr>
        <p:txBody>
          <a:bodyPr wrap="square" lIns="91440" tIns="45720" rIns="91440" bIns="45720" rtlCol="0" anchor="t">
            <a:spAutoFit/>
          </a:bodyPr>
          <a:lstStyle/>
          <a:p>
            <a:pPr algn="ctr"/>
            <a:r>
              <a:rPr lang="en-US" altLang="zh-CN" sz="4000">
                <a:latin typeface="Arial" panose="020B0604020202020204" pitchFamily="34" charset="0"/>
                <a:cs typeface="Arial" panose="020B0604020202020204" pitchFamily="34" charset="0"/>
              </a:rPr>
              <a:t>END</a:t>
            </a:r>
            <a:endParaRPr lang="zh-CN" altLang="en-US" sz="4000">
              <a:latin typeface="Arial" panose="020B0604020202020204" pitchFamily="34" charset="0"/>
              <a:cs typeface="Arial" panose="020B0604020202020204" pitchFamily="34" charset="0"/>
            </a:endParaRPr>
          </a:p>
        </p:txBody>
      </p:sp>
      <p:sp>
        <p:nvSpPr>
          <p:cNvPr id="4" name="TextBox 2">
            <a:extLst>
              <a:ext uri="{FF2B5EF4-FFF2-40B4-BE49-F238E27FC236}">
                <a16:creationId xmlns:a16="http://schemas.microsoft.com/office/drawing/2014/main" id="{89E03275-9ED2-D70E-728B-21953FC9F44F}"/>
              </a:ext>
            </a:extLst>
          </p:cNvPr>
          <p:cNvSpPr txBox="1"/>
          <p:nvPr/>
        </p:nvSpPr>
        <p:spPr>
          <a:xfrm>
            <a:off x="3155950" y="5604510"/>
            <a:ext cx="58948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rial"/>
                <a:ea typeface="等线"/>
                <a:cs typeface="Arial"/>
              </a:rPr>
              <a:t>Group 26</a:t>
            </a:r>
            <a:endParaRPr lang="en-US"/>
          </a:p>
          <a:p>
            <a:pPr algn="ctr"/>
            <a:r>
              <a:rPr lang="en-US">
                <a:latin typeface="Arial"/>
                <a:ea typeface="+mn-lt"/>
                <a:cs typeface="+mn-lt"/>
              </a:rPr>
              <a:t>15.12.2023</a:t>
            </a:r>
            <a:endParaRPr lang="en-US">
              <a:latin typeface="Arial"/>
              <a:cs typeface="Arial"/>
            </a:endParaRPr>
          </a:p>
        </p:txBody>
      </p:sp>
    </p:spTree>
    <p:extLst>
      <p:ext uri="{BB962C8B-B14F-4D97-AF65-F5344CB8AC3E}">
        <p14:creationId xmlns:p14="http://schemas.microsoft.com/office/powerpoint/2010/main" val="345488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A9F4CBD-9FC4-3DC5-CA5E-56AE7413F790}"/>
              </a:ext>
            </a:extLst>
          </p:cNvPr>
          <p:cNvPicPr>
            <a:picLocks noChangeAspect="1"/>
          </p:cNvPicPr>
          <p:nvPr/>
        </p:nvPicPr>
        <p:blipFill rotWithShape="1">
          <a:blip r:embed="rId3"/>
          <a:srcRect l="5870" t="4578" r="7061" b="3429"/>
          <a:stretch/>
        </p:blipFill>
        <p:spPr>
          <a:xfrm>
            <a:off x="6498057" y="143989"/>
            <a:ext cx="4315318" cy="3383589"/>
          </a:xfrm>
          <a:prstGeom prst="rect">
            <a:avLst/>
          </a:prstGeom>
        </p:spPr>
      </p:pic>
      <p:pic>
        <p:nvPicPr>
          <p:cNvPr id="3" name="图片 2">
            <a:extLst>
              <a:ext uri="{FF2B5EF4-FFF2-40B4-BE49-F238E27FC236}">
                <a16:creationId xmlns:a16="http://schemas.microsoft.com/office/drawing/2014/main" id="{BC02332F-F2DF-4696-FADC-0E3A9544A6E9}"/>
              </a:ext>
            </a:extLst>
          </p:cNvPr>
          <p:cNvPicPr>
            <a:picLocks noChangeAspect="1"/>
          </p:cNvPicPr>
          <p:nvPr/>
        </p:nvPicPr>
        <p:blipFill rotWithShape="1">
          <a:blip r:embed="rId4"/>
          <a:srcRect l="6369" t="4167" r="7638" b="2353"/>
          <a:stretch/>
        </p:blipFill>
        <p:spPr>
          <a:xfrm>
            <a:off x="6641123" y="3528539"/>
            <a:ext cx="4029186" cy="3285011"/>
          </a:xfrm>
          <a:prstGeom prst="rect">
            <a:avLst/>
          </a:prstGeom>
        </p:spPr>
      </p:pic>
      <p:sp>
        <p:nvSpPr>
          <p:cNvPr id="4" name="文本框 3">
            <a:extLst>
              <a:ext uri="{FF2B5EF4-FFF2-40B4-BE49-F238E27FC236}">
                <a16:creationId xmlns:a16="http://schemas.microsoft.com/office/drawing/2014/main" id="{14A89FFE-A167-592C-90CD-E834ACA388F3}"/>
              </a:ext>
            </a:extLst>
          </p:cNvPr>
          <p:cNvSpPr txBox="1"/>
          <p:nvPr/>
        </p:nvSpPr>
        <p:spPr>
          <a:xfrm>
            <a:off x="426838" y="1937929"/>
            <a:ext cx="5267105" cy="3170099"/>
          </a:xfrm>
          <a:prstGeom prst="rect">
            <a:avLst/>
          </a:prstGeom>
          <a:noFill/>
        </p:spPr>
        <p:txBody>
          <a:bodyPr wrap="square" lIns="91440" tIns="45720" rIns="91440" bIns="45720" rtlCol="0" anchor="t">
            <a:spAutoFit/>
          </a:bodyPr>
          <a:lstStyle/>
          <a:p>
            <a:r>
              <a:rPr lang="en-US" altLang="zh-CN" sz="2000">
                <a:latin typeface="Arial"/>
                <a:ea typeface="+mn-lt"/>
                <a:cs typeface="Arial"/>
              </a:rPr>
              <a:t>Using the scrambler provided, we are able to figure out how the message was scrambled. This two signals in the time domain has the same tempo, however the scrambled audio has a larger amplitude.</a:t>
            </a:r>
          </a:p>
          <a:p>
            <a:r>
              <a:rPr lang="en-US" altLang="zh-CN" sz="2000">
                <a:latin typeface="Arial"/>
                <a:ea typeface="+mn-lt"/>
                <a:cs typeface="Arial"/>
              </a:rPr>
              <a:t>Using the fast Fourier transform function in MATLAB, we get the diagram in the frequency domain. The original signal has been flipped at 3.5kHz and there is also an extra tone at 8kHz added.</a:t>
            </a:r>
            <a:endParaRPr lang="en-US" altLang="zh-CN" sz="2000">
              <a:latin typeface="Arial"/>
              <a:ea typeface="等线"/>
              <a:cs typeface="Arial"/>
            </a:endParaRPr>
          </a:p>
        </p:txBody>
      </p:sp>
      <p:sp>
        <p:nvSpPr>
          <p:cNvPr id="6" name="文本框 5">
            <a:extLst>
              <a:ext uri="{FF2B5EF4-FFF2-40B4-BE49-F238E27FC236}">
                <a16:creationId xmlns:a16="http://schemas.microsoft.com/office/drawing/2014/main" id="{21257D84-82A8-B98E-478E-709718C71320}"/>
              </a:ext>
            </a:extLst>
          </p:cNvPr>
          <p:cNvSpPr txBox="1"/>
          <p:nvPr/>
        </p:nvSpPr>
        <p:spPr>
          <a:xfrm>
            <a:off x="426839" y="385673"/>
            <a:ext cx="4535817" cy="1200329"/>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altLang="zh-CN" sz="4000" b="0" i="0" u="none" strike="noStrike" kern="1200" cap="none" spc="0" normalizeH="0" baseline="0" noProof="0">
                <a:ln>
                  <a:noFill/>
                </a:ln>
                <a:solidFill>
                  <a:prstClr val="black"/>
                </a:solidFill>
                <a:effectLst/>
                <a:uLnTx/>
                <a:uFillTx/>
                <a:latin typeface="Arial"/>
                <a:ea typeface="+mn-ea"/>
                <a:cs typeface="Arial"/>
              </a:rPr>
              <a:t>Original and Scrambled Signals</a:t>
            </a:r>
          </a:p>
        </p:txBody>
      </p:sp>
    </p:spTree>
    <p:extLst>
      <p:ext uri="{BB962C8B-B14F-4D97-AF65-F5344CB8AC3E}">
        <p14:creationId xmlns:p14="http://schemas.microsoft.com/office/powerpoint/2010/main" val="47848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B51D93-EF1C-3404-3CBF-54E7EEAD889A}"/>
              </a:ext>
            </a:extLst>
          </p:cNvPr>
          <p:cNvSpPr txBox="1"/>
          <p:nvPr/>
        </p:nvSpPr>
        <p:spPr>
          <a:xfrm>
            <a:off x="426270" y="399288"/>
            <a:ext cx="327355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latin typeface="Arial"/>
                <a:ea typeface="等线"/>
                <a:cs typeface="Arial"/>
              </a:rPr>
              <a:t>Introduction</a:t>
            </a:r>
          </a:p>
          <a:p>
            <a:endParaRPr lang="en-US" sz="2000">
              <a:latin typeface="Arial"/>
              <a:ea typeface="等线"/>
              <a:cs typeface="Arial"/>
            </a:endParaRPr>
          </a:p>
          <a:p>
            <a:endParaRPr lang="en-US" sz="4000">
              <a:latin typeface="Arial"/>
              <a:ea typeface="等线"/>
              <a:cs typeface="Arial"/>
            </a:endParaRPr>
          </a:p>
          <a:p>
            <a:endParaRPr lang="en-US" sz="4000">
              <a:latin typeface="Arial"/>
              <a:ea typeface="等线"/>
              <a:cs typeface="Arial"/>
            </a:endParaRPr>
          </a:p>
          <a:p>
            <a:endParaRPr lang="en-US" sz="4000">
              <a:latin typeface="Arial"/>
              <a:ea typeface="等线"/>
              <a:cs typeface="Arial"/>
            </a:endParaRPr>
          </a:p>
        </p:txBody>
      </p:sp>
      <p:graphicFrame>
        <p:nvGraphicFramePr>
          <p:cNvPr id="9" name="图示 8">
            <a:extLst>
              <a:ext uri="{FF2B5EF4-FFF2-40B4-BE49-F238E27FC236}">
                <a16:creationId xmlns:a16="http://schemas.microsoft.com/office/drawing/2014/main" id="{50C50679-2992-FD90-A11D-BFB74514DF8F}"/>
              </a:ext>
            </a:extLst>
          </p:cNvPr>
          <p:cNvGraphicFramePr/>
          <p:nvPr>
            <p:extLst>
              <p:ext uri="{D42A27DB-BD31-4B8C-83A1-F6EECF244321}">
                <p14:modId xmlns:p14="http://schemas.microsoft.com/office/powerpoint/2010/main" val="773512109"/>
              </p:ext>
            </p:extLst>
          </p:nvPr>
        </p:nvGraphicFramePr>
        <p:xfrm>
          <a:off x="402378" y="1056106"/>
          <a:ext cx="11363352" cy="5200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29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F5BE08-BB68-2BDD-6843-E8F942E7DCE3}"/>
              </a:ext>
            </a:extLst>
          </p:cNvPr>
          <p:cNvSpPr txBox="1"/>
          <p:nvPr/>
        </p:nvSpPr>
        <p:spPr>
          <a:xfrm>
            <a:off x="353212" y="366687"/>
            <a:ext cx="11058308" cy="193899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a:latin typeface="Arial"/>
                <a:ea typeface="等线"/>
                <a:cs typeface="Arial"/>
              </a:rPr>
              <a:t>Clock Frequency and </a:t>
            </a:r>
            <a:endParaRPr lang="en-US" altLang="zh-CN" sz="4000">
              <a:latin typeface="Arial"/>
              <a:ea typeface="等线"/>
              <a:cs typeface="Arial"/>
            </a:endParaRPr>
          </a:p>
          <a:p>
            <a:r>
              <a:rPr lang="en-US" sz="4000">
                <a:latin typeface="Arial"/>
                <a:ea typeface="等线"/>
                <a:cs typeface="Arial"/>
              </a:rPr>
              <a:t>Analog-to-Digital Converter (ADC)</a:t>
            </a:r>
            <a:endParaRPr lang="en-US" altLang="zh-CN" sz="4000">
              <a:latin typeface="Arial"/>
              <a:ea typeface="等线"/>
              <a:cs typeface="Arial"/>
            </a:endParaRPr>
          </a:p>
          <a:p>
            <a:endParaRPr lang="en-US" sz="4000">
              <a:latin typeface="Arial"/>
              <a:ea typeface="等线"/>
              <a:cs typeface="Arial"/>
            </a:endParaRPr>
          </a:p>
        </p:txBody>
      </p:sp>
      <p:sp>
        <p:nvSpPr>
          <p:cNvPr id="2" name="TextBox 1">
            <a:extLst>
              <a:ext uri="{FF2B5EF4-FFF2-40B4-BE49-F238E27FC236}">
                <a16:creationId xmlns:a16="http://schemas.microsoft.com/office/drawing/2014/main" id="{2C85CBE4-E513-D941-1E8D-BA898B5172B3}"/>
              </a:ext>
            </a:extLst>
          </p:cNvPr>
          <p:cNvSpPr txBox="1"/>
          <p:nvPr/>
        </p:nvSpPr>
        <p:spPr>
          <a:xfrm>
            <a:off x="397662" y="4542391"/>
            <a:ext cx="5850034" cy="20151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0000"/>
                </a:solidFill>
                <a:latin typeface="Arial"/>
                <a:ea typeface="等线"/>
                <a:cs typeface="Arial"/>
              </a:rPr>
              <a:t>It can convert the analog signal of the scrambled message into a 12-bit digital signal</a:t>
            </a:r>
            <a:endParaRPr lang="en-US">
              <a:latin typeface="Arial"/>
              <a:cs typeface="Arial"/>
            </a:endParaRPr>
          </a:p>
          <a:p>
            <a:endParaRPr lang="en-US" sz="2000">
              <a:solidFill>
                <a:srgbClr val="000000"/>
              </a:solidFill>
              <a:latin typeface="Arial" panose="020B0604020202020204" pitchFamily="34" charset="0"/>
              <a:ea typeface="等线"/>
              <a:cs typeface="Arial" panose="020B0604020202020204" pitchFamily="34" charset="0"/>
            </a:endParaRPr>
          </a:p>
          <a:p>
            <a:r>
              <a:rPr lang="en-US" sz="2000">
                <a:solidFill>
                  <a:srgbClr val="000000"/>
                </a:solidFill>
                <a:latin typeface="Arial"/>
                <a:ea typeface="等线"/>
                <a:cs typeface="Arial"/>
              </a:rPr>
              <a:t>Clock Frequency is provided the PLL Block and set to 56kHz as it will make it easier to design the sinusoidal wave for signal multiplication</a:t>
            </a:r>
            <a:endParaRPr lang="en-US" sz="2000">
              <a:latin typeface="Arial"/>
              <a:ea typeface="等线"/>
              <a:cs typeface="Arial"/>
            </a:endParaRPr>
          </a:p>
        </p:txBody>
      </p:sp>
      <p:pic>
        <p:nvPicPr>
          <p:cNvPr id="5" name="图片 4">
            <a:extLst>
              <a:ext uri="{FF2B5EF4-FFF2-40B4-BE49-F238E27FC236}">
                <a16:creationId xmlns:a16="http://schemas.microsoft.com/office/drawing/2014/main" id="{CC3485F3-80E8-6815-8F86-7BC20DE8495A}"/>
              </a:ext>
            </a:extLst>
          </p:cNvPr>
          <p:cNvPicPr>
            <a:picLocks noChangeAspect="1"/>
          </p:cNvPicPr>
          <p:nvPr/>
        </p:nvPicPr>
        <p:blipFill>
          <a:blip r:embed="rId3"/>
          <a:stretch>
            <a:fillRect/>
          </a:stretch>
        </p:blipFill>
        <p:spPr>
          <a:xfrm>
            <a:off x="6477743" y="1835058"/>
            <a:ext cx="5357051" cy="2606565"/>
          </a:xfrm>
          <a:prstGeom prst="rect">
            <a:avLst/>
          </a:prstGeom>
        </p:spPr>
      </p:pic>
      <p:pic>
        <p:nvPicPr>
          <p:cNvPr id="3" name="Picture 2" descr="A diagram of a circuit&#10;&#10;Description automatically generated">
            <a:extLst>
              <a:ext uri="{FF2B5EF4-FFF2-40B4-BE49-F238E27FC236}">
                <a16:creationId xmlns:a16="http://schemas.microsoft.com/office/drawing/2014/main" id="{E0D5E4F6-0042-26B7-956B-CEFDC0545081}"/>
              </a:ext>
            </a:extLst>
          </p:cNvPr>
          <p:cNvPicPr>
            <a:picLocks noChangeAspect="1"/>
          </p:cNvPicPr>
          <p:nvPr/>
        </p:nvPicPr>
        <p:blipFill rotWithShape="1">
          <a:blip r:embed="rId4"/>
          <a:srcRect r="48054" b="-820"/>
          <a:stretch/>
        </p:blipFill>
        <p:spPr>
          <a:xfrm>
            <a:off x="227814" y="1832873"/>
            <a:ext cx="6021769" cy="2606463"/>
          </a:xfrm>
          <a:prstGeom prst="rect">
            <a:avLst/>
          </a:prstGeom>
        </p:spPr>
      </p:pic>
    </p:spTree>
    <p:extLst>
      <p:ext uri="{BB962C8B-B14F-4D97-AF65-F5344CB8AC3E}">
        <p14:creationId xmlns:p14="http://schemas.microsoft.com/office/powerpoint/2010/main" val="161011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9397C-0E3C-26FD-446C-1A44B9E2BFFA}"/>
              </a:ext>
            </a:extLst>
          </p:cNvPr>
          <p:cNvSpPr txBox="1"/>
          <p:nvPr/>
        </p:nvSpPr>
        <p:spPr>
          <a:xfrm>
            <a:off x="369416" y="437109"/>
            <a:ext cx="327355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a:latin typeface="Arial"/>
                <a:ea typeface="等线"/>
                <a:cs typeface="Arial"/>
              </a:rPr>
              <a:t>Digital</a:t>
            </a:r>
            <a:r>
              <a:rPr lang="zh-CN" altLang="en-US" sz="4000">
                <a:latin typeface="Arial"/>
                <a:ea typeface="等线"/>
                <a:cs typeface="Arial"/>
              </a:rPr>
              <a:t> </a:t>
            </a:r>
            <a:r>
              <a:rPr lang="en-US" altLang="zh-CN" sz="4000">
                <a:latin typeface="Arial"/>
                <a:ea typeface="等线"/>
                <a:cs typeface="Arial"/>
              </a:rPr>
              <a:t>Filter</a:t>
            </a:r>
            <a:endParaRPr lang="en-US" sz="4000">
              <a:latin typeface="Arial"/>
              <a:ea typeface="等线"/>
              <a:cs typeface="Arial"/>
            </a:endParaRPr>
          </a:p>
        </p:txBody>
      </p:sp>
      <p:sp>
        <p:nvSpPr>
          <p:cNvPr id="2" name="TextBox 1">
            <a:extLst>
              <a:ext uri="{FF2B5EF4-FFF2-40B4-BE49-F238E27FC236}">
                <a16:creationId xmlns:a16="http://schemas.microsoft.com/office/drawing/2014/main" id="{16E9A373-E4CA-3086-6B9E-F12C80227E60}"/>
              </a:ext>
            </a:extLst>
          </p:cNvPr>
          <p:cNvSpPr txBox="1"/>
          <p:nvPr/>
        </p:nvSpPr>
        <p:spPr>
          <a:xfrm>
            <a:off x="369416" y="3485736"/>
            <a:ext cx="844530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solidFill>
                <a:srgbClr val="FF0000"/>
              </a:solidFill>
              <a:latin typeface="Arial"/>
              <a:ea typeface="等线"/>
              <a:cs typeface="Arial"/>
            </a:endParaRPr>
          </a:p>
          <a:p>
            <a:pPr marL="342900" indent="-342900">
              <a:buFont typeface="Arial"/>
              <a:buChar char="•"/>
            </a:pPr>
            <a:r>
              <a:rPr kumimoji="0" lang="en-US" altLang="zh-CN" sz="2000" b="0" i="0" u="none" strike="noStrike" kern="1200" cap="none" spc="0" normalizeH="0" baseline="0" noProof="0">
                <a:ln>
                  <a:noFill/>
                </a:ln>
                <a:solidFill>
                  <a:prstClr val="black"/>
                </a:solidFill>
                <a:effectLst/>
                <a:uLnTx/>
                <a:uFillTx/>
                <a:latin typeface="Arial"/>
                <a:ea typeface="等线"/>
                <a:cs typeface="Arial"/>
              </a:rPr>
              <a:t>By comparison with </a:t>
            </a:r>
            <a:r>
              <a:rPr lang="en-US" altLang="zh-CN" sz="2000">
                <a:solidFill>
                  <a:prstClr val="black"/>
                </a:solidFill>
                <a:latin typeface="Arial"/>
                <a:ea typeface="等线"/>
                <a:cs typeface="Arial"/>
              </a:rPr>
              <a:t>the Infinite Impulse Response (IIR) filter,</a:t>
            </a:r>
            <a:r>
              <a:rPr kumimoji="0" lang="en-US" altLang="zh-CN" sz="2000" b="0" i="0" u="none" strike="noStrike" kern="1200" cap="none" spc="0" normalizeH="0" baseline="0" noProof="0">
                <a:ln>
                  <a:noFill/>
                </a:ln>
                <a:solidFill>
                  <a:prstClr val="black"/>
                </a:solidFill>
                <a:effectLst/>
                <a:uLnTx/>
                <a:uFillTx/>
                <a:latin typeface="Arial"/>
                <a:ea typeface="等线"/>
                <a:cs typeface="Arial"/>
              </a:rPr>
              <a:t> </a:t>
            </a:r>
            <a:r>
              <a:rPr lang="en-US" altLang="zh-CN" sz="2000">
                <a:solidFill>
                  <a:prstClr val="black"/>
                </a:solidFill>
                <a:latin typeface="Arial"/>
                <a:ea typeface="等线"/>
                <a:cs typeface="Arial"/>
              </a:rPr>
              <a:t>the Finite Impulse Response (FIR) filter </a:t>
            </a:r>
            <a:r>
              <a:rPr kumimoji="0" lang="en-US" altLang="zh-CN" sz="2000" b="0" i="0" u="none" strike="noStrike" kern="1200" cap="none" spc="0" normalizeH="0" baseline="0" noProof="0">
                <a:ln>
                  <a:noFill/>
                </a:ln>
                <a:solidFill>
                  <a:prstClr val="black"/>
                </a:solidFill>
                <a:effectLst/>
                <a:uLnTx/>
                <a:uFillTx/>
                <a:latin typeface="Arial"/>
                <a:ea typeface="等线"/>
                <a:cs typeface="Arial"/>
              </a:rPr>
              <a:t>is more suitable for applications require linear phase response, such as audio signals</a:t>
            </a:r>
            <a:r>
              <a:rPr lang="en-US" altLang="zh-CN" sz="2000">
                <a:solidFill>
                  <a:prstClr val="black"/>
                </a:solidFill>
                <a:latin typeface="Arial"/>
                <a:ea typeface="等线"/>
                <a:cs typeface="Arial"/>
              </a:rPr>
              <a:t>, and is more stable with greater orders.</a:t>
            </a:r>
          </a:p>
          <a:p>
            <a:pPr marL="342900" indent="-342900">
              <a:buFont typeface="Arial"/>
              <a:buChar char="•"/>
            </a:pPr>
            <a:r>
              <a:rPr lang="en-US" altLang="zh-CN" sz="2000" err="1">
                <a:solidFill>
                  <a:prstClr val="black"/>
                </a:solidFill>
                <a:latin typeface="Arial"/>
                <a:ea typeface="等线"/>
                <a:cs typeface="Arial"/>
              </a:rPr>
              <a:t>Equiripple</a:t>
            </a:r>
            <a:r>
              <a:rPr lang="en-US" altLang="zh-CN" sz="2000">
                <a:solidFill>
                  <a:prstClr val="black"/>
                </a:solidFill>
                <a:latin typeface="Arial"/>
                <a:ea typeface="等线"/>
                <a:cs typeface="Arial"/>
              </a:rPr>
              <a:t> method  can produce higher energy concentration and avoid the distortion by ripple.</a:t>
            </a:r>
          </a:p>
          <a:p>
            <a:pPr marL="342900" indent="-342900">
              <a:buFont typeface="Arial"/>
              <a:buChar char="•"/>
            </a:pPr>
            <a:r>
              <a:rPr lang="en-US" altLang="zh-CN" sz="2000">
                <a:solidFill>
                  <a:prstClr val="black"/>
                </a:solidFill>
                <a:latin typeface="Arial"/>
                <a:ea typeface="等线"/>
                <a:cs typeface="Arial"/>
              </a:rPr>
              <a:t>The filter is quantized into 12 bits and generate a Verilog code.</a:t>
            </a:r>
          </a:p>
        </p:txBody>
      </p:sp>
      <p:sp>
        <p:nvSpPr>
          <p:cNvPr id="7" name="文本框 6">
            <a:extLst>
              <a:ext uri="{FF2B5EF4-FFF2-40B4-BE49-F238E27FC236}">
                <a16:creationId xmlns:a16="http://schemas.microsoft.com/office/drawing/2014/main" id="{796C0043-9854-DFD5-C2D8-8CAFB33E7618}"/>
              </a:ext>
            </a:extLst>
          </p:cNvPr>
          <p:cNvSpPr txBox="1"/>
          <p:nvPr/>
        </p:nvSpPr>
        <p:spPr>
          <a:xfrm>
            <a:off x="369416" y="6230887"/>
            <a:ext cx="11116665" cy="553998"/>
          </a:xfrm>
          <a:prstGeom prst="rect">
            <a:avLst/>
          </a:prstGeom>
          <a:noFill/>
        </p:spPr>
        <p:txBody>
          <a:bodyPr wrap="square" lIns="91440" tIns="45720" rIns="91440" bIns="45720" rtlCol="0" anchor="t">
            <a:spAutoFit/>
          </a:bodyPr>
          <a:lstStyle/>
          <a:p>
            <a:r>
              <a:rPr lang="en-GB" altLang="zh-CN" sz="1000">
                <a:solidFill>
                  <a:schemeClr val="accent1"/>
                </a:solidFill>
                <a:latin typeface="Arial"/>
                <a:ea typeface="等线"/>
                <a:cs typeface="Arial"/>
              </a:rPr>
              <a:t>Signal Processing Toolbox Document, MATLAB, </a:t>
            </a:r>
            <a:r>
              <a:rPr lang="en-GB" altLang="zh-CN" sz="1000">
                <a:solidFill>
                  <a:schemeClr val="accent1"/>
                </a:solidFill>
                <a:latin typeface="Arial"/>
                <a:ea typeface="等线"/>
                <a:cs typeface="Arial"/>
                <a:hlinkClick r:id="rId3">
                  <a:extLst>
                    <a:ext uri="{A12FA001-AC4F-418D-AE19-62706E023703}">
                      <ahyp:hlinkClr xmlns:ahyp="http://schemas.microsoft.com/office/drawing/2018/hyperlinkcolor" val="tx"/>
                    </a:ext>
                  </a:extLst>
                </a:hlinkClick>
              </a:rPr>
              <a:t>https</a:t>
            </a:r>
            <a:r>
              <a:rPr kumimoji="0" lang="en-GB" altLang="zh-CN" sz="1000" b="0" i="0" u="none" strike="noStrike" kern="1200" cap="none" spc="0" normalizeH="0" baseline="0" noProof="0">
                <a:ln>
                  <a:noFill/>
                </a:ln>
                <a:solidFill>
                  <a:schemeClr val="accent1"/>
                </a:solidFill>
                <a:effectLst/>
                <a:uLnTx/>
                <a:uFillTx/>
                <a:latin typeface="Arial"/>
                <a:ea typeface="等线"/>
                <a:cs typeface="Arial"/>
                <a:hlinkClick r:id="rId3">
                  <a:extLst>
                    <a:ext uri="{A12FA001-AC4F-418D-AE19-62706E023703}">
                      <ahyp:hlinkClr xmlns:ahyp="http://schemas.microsoft.com/office/drawing/2018/hyperlinkcolor" val="tx"/>
                    </a:ext>
                  </a:extLst>
                </a:hlinkClick>
              </a:rPr>
              <a:t>://uk.mathworks.com/help/signal/ug/fir-filter-design.html</a:t>
            </a:r>
            <a:endParaRPr lang="en-GB" altLang="zh-CN" sz="1000">
              <a:solidFill>
                <a:schemeClr val="accent1"/>
              </a:solidFill>
              <a:latin typeface="Arial" panose="020B0604020202020204" pitchFamily="34" charset="0"/>
              <a:ea typeface="等线" panose="02010600030101010101" pitchFamily="2" charset="-122"/>
              <a:cs typeface="Arial" panose="020B0604020202020204" pitchFamily="34" charset="0"/>
            </a:endParaRPr>
          </a:p>
          <a:p>
            <a:pPr>
              <a:defRPr/>
            </a:pPr>
            <a:r>
              <a:rPr lang="en-GB" sz="1000">
                <a:solidFill>
                  <a:schemeClr val="accent1"/>
                </a:solidFill>
                <a:latin typeface="Arial"/>
                <a:cs typeface="Arial"/>
              </a:rPr>
              <a:t>IIR Filters and FIR Filters, </a:t>
            </a:r>
            <a:r>
              <a:rPr lang="en-GB" sz="1000" err="1">
                <a:solidFill>
                  <a:schemeClr val="accent1"/>
                </a:solidFill>
                <a:latin typeface="Arial"/>
                <a:cs typeface="Arial"/>
              </a:rPr>
              <a:t>DIAdem</a:t>
            </a:r>
            <a:r>
              <a:rPr lang="en-GB" sz="1000">
                <a:solidFill>
                  <a:schemeClr val="accent1"/>
                </a:solidFill>
                <a:latin typeface="Arial"/>
                <a:cs typeface="Arial"/>
              </a:rPr>
              <a:t> Help,</a:t>
            </a:r>
            <a:r>
              <a:rPr lang="en-GB" sz="1000">
                <a:solidFill>
                  <a:schemeClr val="accent1"/>
                </a:solidFill>
                <a:latin typeface="Arial"/>
                <a:ea typeface="等线"/>
                <a:cs typeface="Arial"/>
              </a:rPr>
              <a:t> </a:t>
            </a:r>
            <a:r>
              <a:rPr lang="en-GB" altLang="zh-CN" sz="1000">
                <a:solidFill>
                  <a:schemeClr val="accent1"/>
                </a:solidFill>
                <a:latin typeface="Arial"/>
                <a:ea typeface="等线"/>
                <a:cs typeface="Arial"/>
                <a:hlinkClick r:id="rId4">
                  <a:extLst>
                    <a:ext uri="{A12FA001-AC4F-418D-AE19-62706E023703}">
                      <ahyp:hlinkClr xmlns:ahyp="http://schemas.microsoft.com/office/drawing/2018/hyperlinkcolor" val="tx"/>
                    </a:ext>
                  </a:extLst>
                </a:hlinkClick>
              </a:rPr>
              <a:t>https</a:t>
            </a:r>
            <a:r>
              <a:rPr kumimoji="0" lang="en-GB" altLang="zh-CN" sz="1000" b="0" i="0" u="none" strike="noStrike" kern="1200" cap="none" spc="0" normalizeH="0" baseline="0" noProof="0">
                <a:ln>
                  <a:noFill/>
                </a:ln>
                <a:solidFill>
                  <a:schemeClr val="accent1"/>
                </a:solidFill>
                <a:effectLst/>
                <a:uLnTx/>
                <a:uFillTx/>
                <a:latin typeface="Arial"/>
                <a:ea typeface="等线"/>
                <a:cs typeface="Arial"/>
                <a:hlinkClick r:id="rId4">
                  <a:extLst>
                    <a:ext uri="{A12FA001-AC4F-418D-AE19-62706E023703}">
                      <ahyp:hlinkClr xmlns:ahyp="http://schemas.microsoft.com/office/drawing/2018/hyperlinkcolor" val="tx"/>
                    </a:ext>
                  </a:extLst>
                </a:hlinkClick>
              </a:rPr>
              <a:t>://www.ni.com/docs/en-US/bundle/diadem/page/genmaths/genmaths/calc_filterfir_iir.htm</a:t>
            </a:r>
            <a:endParaRPr lang="en-GB" sz="1000">
              <a:solidFill>
                <a:schemeClr val="accent1"/>
              </a:solidFill>
              <a:latin typeface="Arial"/>
              <a:ea typeface="等线"/>
              <a:cs typeface="Arial"/>
            </a:endParaRPr>
          </a:p>
          <a:p>
            <a:pPr>
              <a:defRPr/>
            </a:pPr>
            <a:r>
              <a:rPr lang="en-GB" sz="1000">
                <a:solidFill>
                  <a:schemeClr val="accent1"/>
                </a:solidFill>
                <a:latin typeface="Arial"/>
                <a:cs typeface="Arial"/>
              </a:rPr>
              <a:t>Filtering Basics: Importance of Linear Phase, </a:t>
            </a:r>
            <a:r>
              <a:rPr lang="en-GB" sz="1000" err="1">
                <a:solidFill>
                  <a:schemeClr val="accent1"/>
                </a:solidFill>
                <a:latin typeface="Arial"/>
                <a:cs typeface="Arial"/>
              </a:rPr>
              <a:t>J.Thai</a:t>
            </a:r>
            <a:r>
              <a:rPr lang="en-GB" sz="1000">
                <a:solidFill>
                  <a:schemeClr val="accent1"/>
                </a:solidFill>
                <a:latin typeface="Arial"/>
                <a:cs typeface="Arial"/>
              </a:rPr>
              <a:t>, 2022,</a:t>
            </a:r>
            <a:r>
              <a:rPr lang="en-GB" sz="1000">
                <a:solidFill>
                  <a:schemeClr val="accent1"/>
                </a:solidFill>
                <a:latin typeface="Arial"/>
                <a:ea typeface="等线"/>
                <a:cs typeface="Arial"/>
              </a:rPr>
              <a:t> </a:t>
            </a:r>
            <a:r>
              <a:rPr kumimoji="0" lang="en-GB" altLang="zh-CN" sz="1000" b="0" i="0" u="none" strike="noStrike" kern="1200" cap="none" spc="0" normalizeH="0" baseline="0" noProof="0">
                <a:ln>
                  <a:noFill/>
                </a:ln>
                <a:solidFill>
                  <a:schemeClr val="accent1"/>
                </a:solidFill>
                <a:effectLst/>
                <a:uLnTx/>
                <a:uFillTx/>
                <a:latin typeface="Arial"/>
                <a:ea typeface="等线"/>
                <a:cs typeface="Arial"/>
                <a:hlinkClick r:id="rId5">
                  <a:extLst>
                    <a:ext uri="{A12FA001-AC4F-418D-AE19-62706E023703}">
                      <ahyp:hlinkClr xmlns:ahyp="http://schemas.microsoft.com/office/drawing/2018/hyperlinkcolor" val="tx"/>
                    </a:ext>
                  </a:extLst>
                </a:hlinkClick>
              </a:rPr>
              <a:t>https://info.erdosmiller.com/blog/filtering-basics-importance-of-linear-phase</a:t>
            </a:r>
            <a:endParaRPr lang="en-GB" sz="1000">
              <a:solidFill>
                <a:schemeClr val="accent1"/>
              </a:solidFill>
              <a:latin typeface="Arial"/>
              <a:ea typeface="等线"/>
              <a:cs typeface="Arial"/>
            </a:endParaRPr>
          </a:p>
        </p:txBody>
      </p:sp>
      <p:pic>
        <p:nvPicPr>
          <p:cNvPr id="3" name="Picture 2" descr="A graph of a frequency&#10;&#10;Description automatically generated">
            <a:extLst>
              <a:ext uri="{FF2B5EF4-FFF2-40B4-BE49-F238E27FC236}">
                <a16:creationId xmlns:a16="http://schemas.microsoft.com/office/drawing/2014/main" id="{7AE6B8E0-43C3-B2FA-18E2-4DC653D580FE}"/>
              </a:ext>
            </a:extLst>
          </p:cNvPr>
          <p:cNvPicPr>
            <a:picLocks noChangeAspect="1"/>
          </p:cNvPicPr>
          <p:nvPr/>
        </p:nvPicPr>
        <p:blipFill rotWithShape="1">
          <a:blip r:embed="rId6"/>
          <a:srcRect l="1771" t="3015" r="3125" b="2261"/>
          <a:stretch/>
        </p:blipFill>
        <p:spPr>
          <a:xfrm>
            <a:off x="371764" y="1139917"/>
            <a:ext cx="6324604" cy="2617073"/>
          </a:xfrm>
          <a:prstGeom prst="rect">
            <a:avLst/>
          </a:prstGeom>
        </p:spPr>
      </p:pic>
    </p:spTree>
    <p:extLst>
      <p:ext uri="{BB962C8B-B14F-4D97-AF65-F5344CB8AC3E}">
        <p14:creationId xmlns:p14="http://schemas.microsoft.com/office/powerpoint/2010/main" val="63932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2787-1489-C955-9081-AA154A3C50A6}"/>
              </a:ext>
            </a:extLst>
          </p:cNvPr>
          <p:cNvSpPr>
            <a:spLocks noGrp="1"/>
          </p:cNvSpPr>
          <p:nvPr>
            <p:ph type="title"/>
          </p:nvPr>
        </p:nvSpPr>
        <p:spPr>
          <a:xfrm>
            <a:off x="377931" y="138059"/>
            <a:ext cx="10515600" cy="1325563"/>
          </a:xfrm>
        </p:spPr>
        <p:txBody>
          <a:bodyPr>
            <a:normAutofit/>
          </a:bodyPr>
          <a:lstStyle/>
          <a:p>
            <a:r>
              <a:rPr lang="en-US" sz="4000">
                <a:latin typeface="Arial" panose="020B0604020202020204" pitchFamily="34" charset="0"/>
                <a:ea typeface="等线 Light"/>
                <a:cs typeface="Arial" panose="020B0604020202020204" pitchFamily="34" charset="0"/>
              </a:rPr>
              <a:t>Generating Sinusoidal Wave</a:t>
            </a:r>
          </a:p>
        </p:txBody>
      </p:sp>
      <p:sp>
        <p:nvSpPr>
          <p:cNvPr id="3" name="Content Placeholder 2">
            <a:extLst>
              <a:ext uri="{FF2B5EF4-FFF2-40B4-BE49-F238E27FC236}">
                <a16:creationId xmlns:a16="http://schemas.microsoft.com/office/drawing/2014/main" id="{A6A6669D-9957-A109-E296-ACB31C1E97F9}"/>
              </a:ext>
            </a:extLst>
          </p:cNvPr>
          <p:cNvSpPr>
            <a:spLocks noGrp="1"/>
          </p:cNvSpPr>
          <p:nvPr>
            <p:ph idx="1"/>
          </p:nvPr>
        </p:nvSpPr>
        <p:spPr>
          <a:xfrm>
            <a:off x="377938" y="2608150"/>
            <a:ext cx="5537200" cy="3655344"/>
          </a:xfrm>
        </p:spPr>
        <p:txBody>
          <a:bodyPr vert="horz" lIns="91440" tIns="45720" rIns="91440" bIns="45720" rtlCol="0" anchor="t">
            <a:noAutofit/>
          </a:bodyPr>
          <a:lstStyle/>
          <a:p>
            <a:pPr marL="0" indent="0">
              <a:buNone/>
            </a:pPr>
            <a:r>
              <a:rPr lang="en-US" sz="2000">
                <a:solidFill>
                  <a:srgbClr val="000000"/>
                </a:solidFill>
                <a:latin typeface="Arial"/>
                <a:ea typeface="等线"/>
                <a:cs typeface="Arial"/>
              </a:rPr>
              <a:t>56kHz Sampling Frequency means that the</a:t>
            </a:r>
            <a:endParaRPr lang="en-US" sz="2000">
              <a:solidFill>
                <a:srgbClr val="FF0000"/>
              </a:solidFill>
              <a:latin typeface="Arial"/>
              <a:ea typeface="等线"/>
              <a:cs typeface="Arial"/>
            </a:endParaRPr>
          </a:p>
          <a:p>
            <a:pPr marL="0" indent="0">
              <a:buNone/>
            </a:pPr>
            <a:endParaRPr lang="en-US" sz="2000">
              <a:solidFill>
                <a:srgbClr val="000000"/>
              </a:solidFill>
              <a:latin typeface="Arial"/>
              <a:ea typeface="等线"/>
              <a:cs typeface="Arial"/>
            </a:endParaRPr>
          </a:p>
          <a:p>
            <a:pPr marL="0" indent="0">
              <a:buNone/>
            </a:pPr>
            <a:r>
              <a:rPr lang="en-US" sz="2000">
                <a:solidFill>
                  <a:srgbClr val="000000"/>
                </a:solidFill>
                <a:latin typeface="Arial"/>
                <a:ea typeface="等线"/>
                <a:cs typeface="Arial"/>
              </a:rPr>
              <a:t> 7kHz sine wave is sampled 8 times in one oscillation</a:t>
            </a:r>
            <a:endParaRPr lang="en-US" sz="2000">
              <a:solidFill>
                <a:srgbClr val="FF0000"/>
              </a:solidFill>
              <a:latin typeface="Arial"/>
              <a:ea typeface="等线"/>
              <a:cs typeface="Arial"/>
            </a:endParaRPr>
          </a:p>
          <a:p>
            <a:pPr marL="0" indent="0">
              <a:buNone/>
            </a:pPr>
            <a:endParaRPr lang="en-US" sz="2000">
              <a:solidFill>
                <a:srgbClr val="000000"/>
              </a:solidFill>
              <a:latin typeface="Arial"/>
              <a:ea typeface="等线"/>
              <a:cs typeface="Arial"/>
            </a:endParaRPr>
          </a:p>
          <a:p>
            <a:pPr marL="0" indent="0">
              <a:buNone/>
            </a:pPr>
            <a:r>
              <a:rPr lang="en-US" sz="2000">
                <a:solidFill>
                  <a:srgbClr val="000000"/>
                </a:solidFill>
                <a:latin typeface="Arial"/>
                <a:ea typeface="等线"/>
                <a:cs typeface="Arial"/>
              </a:rPr>
              <a:t>Wave is sampled on every positive edge of the clock</a:t>
            </a:r>
          </a:p>
          <a:p>
            <a:pPr marL="0" indent="0">
              <a:buNone/>
            </a:pPr>
            <a:endParaRPr lang="en-US" sz="2000">
              <a:solidFill>
                <a:srgbClr val="000000"/>
              </a:solidFill>
              <a:latin typeface="Arial"/>
              <a:ea typeface="等线"/>
              <a:cs typeface="Arial"/>
            </a:endParaRPr>
          </a:p>
          <a:p>
            <a:pPr marL="0" indent="0">
              <a:buNone/>
            </a:pPr>
            <a:r>
              <a:rPr lang="en-US" sz="2000">
                <a:solidFill>
                  <a:srgbClr val="000000"/>
                </a:solidFill>
                <a:latin typeface="Arial"/>
                <a:ea typeface="等线"/>
                <a:cs typeface="Arial"/>
              </a:rPr>
              <a:t>The sinusoidal wave can be observed on the signal tap logic </a:t>
            </a:r>
            <a:r>
              <a:rPr lang="en-US" sz="2000" err="1">
                <a:solidFill>
                  <a:srgbClr val="000000"/>
                </a:solidFill>
                <a:latin typeface="Arial"/>
                <a:ea typeface="等线"/>
                <a:cs typeface="Arial"/>
              </a:rPr>
              <a:t>analyser</a:t>
            </a:r>
          </a:p>
          <a:p>
            <a:endParaRPr lang="en-US">
              <a:solidFill>
                <a:srgbClr val="000000"/>
              </a:solidFill>
              <a:latin typeface="等线" panose="020F0502020204030204"/>
              <a:ea typeface="等线"/>
              <a:cs typeface="Arial"/>
            </a:endParaRPr>
          </a:p>
        </p:txBody>
      </p:sp>
      <p:pic>
        <p:nvPicPr>
          <p:cNvPr id="4" name="Picture 3" descr="A screenshot of a computer&#10;&#10;Description automatically generated">
            <a:extLst>
              <a:ext uri="{FF2B5EF4-FFF2-40B4-BE49-F238E27FC236}">
                <a16:creationId xmlns:a16="http://schemas.microsoft.com/office/drawing/2014/main" id="{F48AD503-FF6B-7559-8FA9-F94EFB3D4978}"/>
              </a:ext>
            </a:extLst>
          </p:cNvPr>
          <p:cNvPicPr>
            <a:picLocks noChangeAspect="1"/>
          </p:cNvPicPr>
          <p:nvPr/>
        </p:nvPicPr>
        <p:blipFill>
          <a:blip r:embed="rId2"/>
          <a:stretch>
            <a:fillRect/>
          </a:stretch>
        </p:blipFill>
        <p:spPr>
          <a:xfrm>
            <a:off x="7468125" y="2454507"/>
            <a:ext cx="3429000" cy="4006850"/>
          </a:xfrm>
          <a:prstGeom prst="rect">
            <a:avLst/>
          </a:prstGeom>
        </p:spPr>
      </p:pic>
      <p:pic>
        <p:nvPicPr>
          <p:cNvPr id="6" name="Picture 5" descr="A screen shot of a graph&#10;&#10;Description automatically generated">
            <a:extLst>
              <a:ext uri="{FF2B5EF4-FFF2-40B4-BE49-F238E27FC236}">
                <a16:creationId xmlns:a16="http://schemas.microsoft.com/office/drawing/2014/main" id="{CE1FB66D-4B24-65ED-1BF6-61F9BD65F249}"/>
              </a:ext>
            </a:extLst>
          </p:cNvPr>
          <p:cNvPicPr>
            <a:picLocks noChangeAspect="1"/>
          </p:cNvPicPr>
          <p:nvPr/>
        </p:nvPicPr>
        <p:blipFill>
          <a:blip r:embed="rId3"/>
          <a:stretch>
            <a:fillRect/>
          </a:stretch>
        </p:blipFill>
        <p:spPr>
          <a:xfrm>
            <a:off x="381000" y="1312209"/>
            <a:ext cx="10909300" cy="829982"/>
          </a:xfrm>
          <a:prstGeom prst="rect">
            <a:avLst/>
          </a:prstGeom>
        </p:spPr>
      </p:pic>
    </p:spTree>
    <p:extLst>
      <p:ext uri="{BB962C8B-B14F-4D97-AF65-F5344CB8AC3E}">
        <p14:creationId xmlns:p14="http://schemas.microsoft.com/office/powerpoint/2010/main" val="321254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F17F-B16B-31C8-D8C8-8EB43A86AA2F}"/>
              </a:ext>
            </a:extLst>
          </p:cNvPr>
          <p:cNvSpPr>
            <a:spLocks noGrp="1"/>
          </p:cNvSpPr>
          <p:nvPr>
            <p:ph type="title"/>
          </p:nvPr>
        </p:nvSpPr>
        <p:spPr>
          <a:xfrm>
            <a:off x="402480" y="174881"/>
            <a:ext cx="10515600" cy="1325563"/>
          </a:xfrm>
        </p:spPr>
        <p:txBody>
          <a:bodyPr>
            <a:normAutofit/>
          </a:bodyPr>
          <a:lstStyle/>
          <a:p>
            <a:r>
              <a:rPr lang="en-US" sz="4000">
                <a:latin typeface="Arial" panose="020B0604020202020204" pitchFamily="34" charset="0"/>
                <a:ea typeface="等线 Light"/>
                <a:cs typeface="Arial" panose="020B0604020202020204" pitchFamily="34" charset="0"/>
              </a:rPr>
              <a:t>Signal Multiplier</a:t>
            </a:r>
            <a:endParaRPr lang="en-US" sz="400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6ACAE62-7B2B-6A39-94DE-24FF5F264146}"/>
              </a:ext>
            </a:extLst>
          </p:cNvPr>
          <p:cNvSpPr>
            <a:spLocks noGrp="1"/>
          </p:cNvSpPr>
          <p:nvPr>
            <p:ph idx="1"/>
          </p:nvPr>
        </p:nvSpPr>
        <p:spPr>
          <a:xfrm>
            <a:off x="402480" y="4921461"/>
            <a:ext cx="11056347" cy="1653877"/>
          </a:xfrm>
        </p:spPr>
        <p:txBody>
          <a:bodyPr vert="horz" lIns="91440" tIns="45720" rIns="91440" bIns="45720" rtlCol="0" anchor="t">
            <a:noAutofit/>
          </a:bodyPr>
          <a:lstStyle/>
          <a:p>
            <a:r>
              <a:rPr lang="en-US" sz="2000">
                <a:solidFill>
                  <a:srgbClr val="000000"/>
                </a:solidFill>
                <a:latin typeface="Arial"/>
                <a:ea typeface="等线"/>
                <a:cs typeface="Arial"/>
              </a:rPr>
              <a:t>The ADC outputs unsigned binary while the digital filter produces in filter designer in MATLAB uses 2's Compliment</a:t>
            </a:r>
            <a:endParaRPr lang="en-US" sz="2000">
              <a:latin typeface="Arial"/>
              <a:ea typeface="等线" panose="020F0502020204030204"/>
              <a:cs typeface="Arial"/>
            </a:endParaRPr>
          </a:p>
          <a:p>
            <a:r>
              <a:rPr lang="en-US" sz="2000">
                <a:solidFill>
                  <a:srgbClr val="000000"/>
                </a:solidFill>
                <a:latin typeface="Arial"/>
                <a:ea typeface="等线"/>
                <a:cs typeface="Arial"/>
              </a:rPr>
              <a:t>The output of the filter is multiplied with the generated sinusoidal wave</a:t>
            </a:r>
          </a:p>
          <a:p>
            <a:r>
              <a:rPr lang="en-US" sz="2000">
                <a:solidFill>
                  <a:srgbClr val="000000"/>
                </a:solidFill>
                <a:latin typeface="Arial"/>
                <a:ea typeface="等线"/>
                <a:cs typeface="Arial"/>
              </a:rPr>
              <a:t>The eight most significant bits are output to the DAC circuit</a:t>
            </a:r>
          </a:p>
        </p:txBody>
      </p:sp>
      <p:pic>
        <p:nvPicPr>
          <p:cNvPr id="5" name="Picture 4" descr="A screenshot of a computer&#10;&#10;Description automatically generated">
            <a:extLst>
              <a:ext uri="{FF2B5EF4-FFF2-40B4-BE49-F238E27FC236}">
                <a16:creationId xmlns:a16="http://schemas.microsoft.com/office/drawing/2014/main" id="{F0A69674-DA18-B54C-6D72-2A6E634E57BA}"/>
              </a:ext>
            </a:extLst>
          </p:cNvPr>
          <p:cNvPicPr>
            <a:picLocks noChangeAspect="1"/>
          </p:cNvPicPr>
          <p:nvPr/>
        </p:nvPicPr>
        <p:blipFill>
          <a:blip r:embed="rId2"/>
          <a:stretch>
            <a:fillRect/>
          </a:stretch>
        </p:blipFill>
        <p:spPr>
          <a:xfrm>
            <a:off x="380295" y="1208131"/>
            <a:ext cx="11433570" cy="3654735"/>
          </a:xfrm>
          <a:prstGeom prst="rect">
            <a:avLst/>
          </a:prstGeom>
        </p:spPr>
      </p:pic>
    </p:spTree>
    <p:extLst>
      <p:ext uri="{BB962C8B-B14F-4D97-AF65-F5344CB8AC3E}">
        <p14:creationId xmlns:p14="http://schemas.microsoft.com/office/powerpoint/2010/main" val="123335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79A5072-C785-7612-412F-27B6A8FF66B9}"/>
              </a:ext>
            </a:extLst>
          </p:cNvPr>
          <p:cNvSpPr txBox="1"/>
          <p:nvPr/>
        </p:nvSpPr>
        <p:spPr>
          <a:xfrm>
            <a:off x="416966" y="264566"/>
            <a:ext cx="10610905" cy="707886"/>
          </a:xfrm>
          <a:prstGeom prst="rect">
            <a:avLst/>
          </a:prstGeom>
          <a:noFill/>
        </p:spPr>
        <p:txBody>
          <a:bodyPr wrap="square" lIns="91440" tIns="45720" rIns="91440" bIns="45720" rtlCol="0" anchor="t">
            <a:spAutoFit/>
          </a:bodyPr>
          <a:lstStyle/>
          <a:p>
            <a:r>
              <a:rPr lang="en-US" altLang="zh-CN" sz="4000">
                <a:latin typeface="Arial"/>
                <a:ea typeface="等线"/>
                <a:cs typeface="Arial"/>
              </a:rPr>
              <a:t>R-2R Digital Analog Converter (DAC)</a:t>
            </a:r>
            <a:endParaRPr lang="zh-CN" altLang="en-US" sz="400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1532A9A4-BA68-AC3C-CEE9-2DE4D5119A27}"/>
              </a:ext>
            </a:extLst>
          </p:cNvPr>
          <p:cNvPicPr>
            <a:picLocks noChangeAspect="1"/>
          </p:cNvPicPr>
          <p:nvPr/>
        </p:nvPicPr>
        <p:blipFill rotWithShape="1">
          <a:blip r:embed="rId3">
            <a:extLst>
              <a:ext uri="{28A0092B-C50C-407E-A947-70E740481C1C}">
                <a14:useLocalDpi xmlns:a14="http://schemas.microsoft.com/office/drawing/2010/main" val="0"/>
              </a:ext>
            </a:extLst>
          </a:blip>
          <a:srcRect t="10431"/>
          <a:stretch/>
        </p:blipFill>
        <p:spPr>
          <a:xfrm>
            <a:off x="278786" y="944661"/>
            <a:ext cx="10484389" cy="1740504"/>
          </a:xfrm>
          <a:prstGeom prst="rect">
            <a:avLst/>
          </a:prstGeom>
        </p:spPr>
      </p:pic>
      <p:sp>
        <p:nvSpPr>
          <p:cNvPr id="5" name="TextBox 4">
            <a:extLst>
              <a:ext uri="{FF2B5EF4-FFF2-40B4-BE49-F238E27FC236}">
                <a16:creationId xmlns:a16="http://schemas.microsoft.com/office/drawing/2014/main" id="{6AD60C1B-F004-D7A0-3780-00C22971E14F}"/>
              </a:ext>
            </a:extLst>
          </p:cNvPr>
          <p:cNvSpPr txBox="1"/>
          <p:nvPr/>
        </p:nvSpPr>
        <p:spPr>
          <a:xfrm>
            <a:off x="416966" y="2640308"/>
            <a:ext cx="363321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ea typeface="等线"/>
                <a:cs typeface="Arial"/>
              </a:rPr>
              <a:t>R = 500Ω with 5V DC input</a:t>
            </a:r>
          </a:p>
        </p:txBody>
      </p:sp>
      <p:sp>
        <p:nvSpPr>
          <p:cNvPr id="6" name="文本框 5">
            <a:extLst>
              <a:ext uri="{FF2B5EF4-FFF2-40B4-BE49-F238E27FC236}">
                <a16:creationId xmlns:a16="http://schemas.microsoft.com/office/drawing/2014/main" id="{200241A9-08E2-FC92-08EF-25CFD9ED2485}"/>
              </a:ext>
            </a:extLst>
          </p:cNvPr>
          <p:cNvSpPr txBox="1"/>
          <p:nvPr/>
        </p:nvSpPr>
        <p:spPr>
          <a:xfrm>
            <a:off x="10600514" y="1320435"/>
            <a:ext cx="1080232" cy="338554"/>
          </a:xfrm>
          <a:prstGeom prst="rect">
            <a:avLst/>
          </a:prstGeom>
          <a:noFill/>
        </p:spPr>
        <p:txBody>
          <a:bodyPr wrap="none" rtlCol="0">
            <a:spAutoFit/>
          </a:bodyPr>
          <a:lstStyle/>
          <a:p>
            <a:r>
              <a:rPr kumimoji="1" lang="en-US" altLang="zh-CN" sz="1600">
                <a:latin typeface="Arial" panose="020B0604020202020204" pitchFamily="34" charset="0"/>
                <a:cs typeface="Arial" panose="020B0604020202020204" pitchFamily="34" charset="0"/>
              </a:rPr>
              <a:t>OUTPUT </a:t>
            </a:r>
            <a:endParaRPr kumimoji="1" lang="zh-CN" altLang="en-US" sz="1600">
              <a:latin typeface="Arial" panose="020B0604020202020204" pitchFamily="34" charset="0"/>
              <a:cs typeface="Arial" panose="020B0604020202020204" pitchFamily="34" charset="0"/>
            </a:endParaRPr>
          </a:p>
        </p:txBody>
      </p:sp>
      <p:sp>
        <p:nvSpPr>
          <p:cNvPr id="7" name="TextBox 2">
            <a:extLst>
              <a:ext uri="{FF2B5EF4-FFF2-40B4-BE49-F238E27FC236}">
                <a16:creationId xmlns:a16="http://schemas.microsoft.com/office/drawing/2014/main" id="{046CE814-4EAA-6BE7-BD10-4C74ED3C31D9}"/>
              </a:ext>
            </a:extLst>
          </p:cNvPr>
          <p:cNvSpPr txBox="1"/>
          <p:nvPr/>
        </p:nvSpPr>
        <p:spPr>
          <a:xfrm>
            <a:off x="418846" y="3934136"/>
            <a:ext cx="10805297"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a:latin typeface="Arial" panose="020B0604020202020204" pitchFamily="34" charset="0"/>
                <a:ea typeface="等线"/>
                <a:cs typeface="Arial" panose="020B0604020202020204" pitchFamily="34" charset="0"/>
              </a:rPr>
              <a:t>Overall configuration </a:t>
            </a:r>
          </a:p>
          <a:p>
            <a:r>
              <a:rPr lang="en-US" altLang="zh-CN" sz="2000">
                <a:latin typeface="Arial" panose="020B0604020202020204" pitchFamily="34" charset="0"/>
                <a:ea typeface="等线"/>
                <a:cs typeface="Arial" panose="020B0604020202020204" pitchFamily="34" charset="0"/>
              </a:rPr>
              <a:t>DAC</a:t>
            </a:r>
            <a:r>
              <a:rPr lang="zh-CN" altLang="en-US" sz="2000">
                <a:latin typeface="Arial" panose="020B0604020202020204" pitchFamily="34" charset="0"/>
                <a:ea typeface="等线"/>
                <a:cs typeface="Arial" panose="020B0604020202020204" pitchFamily="34" charset="0"/>
              </a:rPr>
              <a:t> </a:t>
            </a:r>
            <a:r>
              <a:rPr lang="en-US" altLang="zh-CN" sz="2000">
                <a:latin typeface="Arial" panose="020B0604020202020204" pitchFamily="34" charset="0"/>
                <a:ea typeface="等线"/>
                <a:cs typeface="Arial" panose="020B0604020202020204" pitchFamily="34" charset="0"/>
              </a:rPr>
              <a:t>consists of 8-bit R-2R Resistive Ladder Network and a voltage follower </a:t>
            </a:r>
            <a:endParaRPr lang="en-US" sz="2000">
              <a:latin typeface="Arial" panose="020B0604020202020204" pitchFamily="34" charset="0"/>
              <a:ea typeface="等线"/>
              <a:cs typeface="Arial" panose="020B0604020202020204" pitchFamily="34" charset="0"/>
            </a:endParaRPr>
          </a:p>
          <a:p>
            <a:pPr marL="285750" indent="-285750">
              <a:buFont typeface="Arial" panose="020B0604020202020204" pitchFamily="34" charset="0"/>
              <a:buChar char="•"/>
            </a:pPr>
            <a:r>
              <a:rPr lang="en-US" sz="2000">
                <a:latin typeface="Arial" panose="020B0604020202020204" pitchFamily="34" charset="0"/>
                <a:ea typeface="等线"/>
                <a:cs typeface="Arial" panose="020B0604020202020204" pitchFamily="34" charset="0"/>
              </a:rPr>
              <a:t>Ladder configuration </a:t>
            </a:r>
          </a:p>
          <a:p>
            <a:r>
              <a:rPr lang="en-US" altLang="zh-CN" sz="2000">
                <a:latin typeface="Arial" panose="020B0604020202020204" pitchFamily="34" charset="0"/>
                <a:ea typeface="等线"/>
                <a:cs typeface="Arial" panose="020B0604020202020204" pitchFamily="34" charset="0"/>
              </a:rPr>
              <a:t>R-2R can be easily scaled to the desired number of bits and only requires two resistors</a:t>
            </a:r>
          </a:p>
          <a:p>
            <a:r>
              <a:rPr lang="en-US" sz="2000">
                <a:latin typeface="Arial" panose="020B0604020202020204" pitchFamily="34" charset="0"/>
                <a:ea typeface="等线"/>
                <a:cs typeface="Arial" panose="020B0604020202020204" pitchFamily="34" charset="0"/>
              </a:rPr>
              <a:t>Mismatching and noise issues </a:t>
            </a:r>
          </a:p>
          <a:p>
            <a:pPr marL="285750" indent="-285750">
              <a:buFont typeface="Arial" panose="020B0604020202020204" pitchFamily="34" charset="0"/>
              <a:buChar char="•"/>
            </a:pPr>
            <a:r>
              <a:rPr lang="en-US" sz="2000">
                <a:latin typeface="Arial" panose="020B0604020202020204" pitchFamily="34" charset="0"/>
                <a:ea typeface="等线"/>
                <a:cs typeface="Arial" panose="020B0604020202020204" pitchFamily="34" charset="0"/>
              </a:rPr>
              <a:t>Voltage follower</a:t>
            </a:r>
          </a:p>
          <a:p>
            <a:r>
              <a:rPr lang="en-US" altLang="zh-CN" sz="2000">
                <a:latin typeface="Arial" panose="020B0604020202020204" pitchFamily="34" charset="0"/>
                <a:ea typeface="等线"/>
                <a:cs typeface="Arial" panose="020B0604020202020204" pitchFamily="34" charset="0"/>
              </a:rPr>
              <a:t>Voltage follower configuration is safer than the inverting amplifier configuration</a:t>
            </a:r>
          </a:p>
          <a:p>
            <a:endParaRPr lang="en-US">
              <a:ea typeface="等线"/>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5D73AA7-5871-F723-5F65-2DAE1A269DF2}"/>
                  </a:ext>
                </a:extLst>
              </p:cNvPr>
              <p:cNvSpPr txBox="1"/>
              <p:nvPr/>
            </p:nvSpPr>
            <p:spPr>
              <a:xfrm>
                <a:off x="3973150" y="2957627"/>
                <a:ext cx="3955505" cy="8993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𝑉</m:t>
                          </m:r>
                        </m:e>
                        <m:sub>
                          <m:r>
                            <a:rPr kumimoji="1" lang="en-US" altLang="zh-CN" b="0" i="1" smtClean="0">
                              <a:latin typeface="Cambria Math" panose="02040503050406030204" pitchFamily="18" charset="0"/>
                            </a:rPr>
                            <m:t>𝑜𝑢𝑡</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𝑉</m:t>
                              </m:r>
                            </m:e>
                            <m:sub>
                              <m:r>
                                <a:rPr kumimoji="1" lang="en-US" altLang="zh-CN" b="0" i="1" smtClean="0">
                                  <a:latin typeface="Cambria Math" panose="02040503050406030204" pitchFamily="18" charset="0"/>
                                </a:rPr>
                                <m:t>𝑅𝑒𝑓</m:t>
                              </m:r>
                            </m:sub>
                          </m:sSub>
                        </m:num>
                        <m:den>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2</m:t>
                              </m:r>
                            </m:e>
                            <m:sup>
                              <m:r>
                                <a:rPr kumimoji="1" lang="en-US" altLang="zh-CN" b="0" i="1" smtClean="0">
                                  <a:latin typeface="Cambria Math" panose="02040503050406030204" pitchFamily="18" charset="0"/>
                                </a:rPr>
                                <m:t>𝑁</m:t>
                              </m:r>
                            </m:sup>
                          </m:sSup>
                        </m:den>
                      </m:f>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𝑏</m:t>
                                  </m:r>
                                </m:e>
                                <m:sub>
                                  <m:r>
                                    <a:rPr kumimoji="1" lang="en-US" altLang="zh-CN" b="0" i="1" smtClean="0">
                                      <a:latin typeface="Cambria Math" panose="02040503050406030204" pitchFamily="18" charset="0"/>
                                    </a:rPr>
                                    <m:t>𝑁</m:t>
                                  </m:r>
                                  <m:r>
                                    <a:rPr kumimoji="1" lang="en-US" altLang="zh-CN" b="0" i="1" smtClean="0">
                                      <a:latin typeface="Cambria Math" panose="02040503050406030204" pitchFamily="18" charset="0"/>
                                    </a:rPr>
                                    <m:t>−1</m:t>
                                  </m:r>
                                </m:sub>
                              </m:sSub>
                            </m:num>
                            <m:den>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2</m:t>
                                  </m:r>
                                </m:e>
                                <m:sup>
                                  <m:r>
                                    <a:rPr kumimoji="1" lang="en-US" altLang="zh-CN" b="0" i="1" smtClean="0">
                                      <a:latin typeface="Cambria Math" panose="02040503050406030204" pitchFamily="18" charset="0"/>
                                    </a:rPr>
                                    <m:t>1</m:t>
                                  </m:r>
                                </m:sup>
                              </m:sSup>
                            </m:den>
                          </m:f>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𝑏</m:t>
                                  </m:r>
                                </m:e>
                                <m:sub>
                                  <m:r>
                                    <a:rPr kumimoji="1" lang="en-US" altLang="zh-CN" b="0" i="1" smtClean="0">
                                      <a:latin typeface="Cambria Math" panose="02040503050406030204" pitchFamily="18" charset="0"/>
                                    </a:rPr>
                                    <m:t>𝑁</m:t>
                                  </m:r>
                                  <m:r>
                                    <a:rPr kumimoji="1" lang="en-US" altLang="zh-CN" b="0" i="1" smtClean="0">
                                      <a:latin typeface="Cambria Math" panose="02040503050406030204" pitchFamily="18" charset="0"/>
                                    </a:rPr>
                                    <m:t>−2 </m:t>
                                  </m:r>
                                </m:sub>
                              </m:sSub>
                            </m:num>
                            <m:den>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2</m:t>
                                  </m:r>
                                </m:e>
                                <m:sup>
                                  <m:r>
                                    <a:rPr kumimoji="1" lang="en-US" altLang="zh-CN" b="0" i="1" smtClean="0">
                                      <a:latin typeface="Cambria Math" panose="02040503050406030204" pitchFamily="18" charset="0"/>
                                    </a:rPr>
                                    <m:t>2</m:t>
                                  </m:r>
                                </m:sup>
                              </m:sSup>
                            </m:den>
                          </m:f>
                          <m:r>
                            <a:rPr kumimoji="1" lang="en-US" altLang="zh-CN" b="0" i="1" smtClean="0">
                              <a:latin typeface="Cambria Math" panose="02040503050406030204" pitchFamily="18" charset="0"/>
                            </a:rPr>
                            <m:t>+…+</m:t>
                          </m:r>
                          <m:f>
                            <m:fPr>
                              <m:ctrlPr>
                                <a:rPr kumimoji="1" lang="en-US" altLang="zh-CN" i="1">
                                  <a:latin typeface="Cambria Math" panose="02040503050406030204" pitchFamily="18" charset="0"/>
                                </a:rPr>
                              </m:ctrlPr>
                            </m:fPr>
                            <m:num>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𝑏</m:t>
                                  </m:r>
                                </m:e>
                                <m:sub>
                                  <m:r>
                                    <a:rPr kumimoji="1" lang="en-US" altLang="zh-CN" b="0" i="1" smtClean="0">
                                      <a:latin typeface="Cambria Math" panose="02040503050406030204" pitchFamily="18" charset="0"/>
                                    </a:rPr>
                                    <m:t>0</m:t>
                                  </m:r>
                                  <m:r>
                                    <a:rPr kumimoji="1" lang="en-US" altLang="zh-CN" i="1">
                                      <a:latin typeface="Cambria Math" panose="02040503050406030204" pitchFamily="18" charset="0"/>
                                    </a:rPr>
                                    <m:t> </m:t>
                                  </m:r>
                                </m:sub>
                              </m:sSub>
                            </m:num>
                            <m:den>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b="0" i="1" smtClean="0">
                                      <a:latin typeface="Cambria Math" panose="02040503050406030204" pitchFamily="18" charset="0"/>
                                    </a:rPr>
                                    <m:t>𝑁</m:t>
                                  </m:r>
                                </m:sup>
                              </m:sSup>
                            </m:den>
                          </m:f>
                        </m:e>
                      </m:d>
                    </m:oMath>
                  </m:oMathPara>
                </a14:m>
                <a:endParaRPr kumimoji="1" lang="en-US" altLang="zh-CN" b="0"/>
              </a:p>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𝑉</m:t>
                      </m:r>
                      <m:r>
                        <a:rPr kumimoji="1" lang="en-US" altLang="zh-CN" b="0" i="1" smtClean="0">
                          <a:latin typeface="Cambria Math" panose="02040503050406030204" pitchFamily="18" charset="0"/>
                        </a:rPr>
                        <m:t>_</m:t>
                      </m:r>
                      <m:r>
                        <a:rPr kumimoji="1" lang="en-US" altLang="zh-CN" b="0" i="1" smtClean="0">
                          <a:latin typeface="Cambria Math" panose="02040503050406030204" pitchFamily="18" charset="0"/>
                        </a:rPr>
                        <m:t>𝑅𝑒𝑓</m:t>
                      </m:r>
                      <m:r>
                        <a:rPr kumimoji="1" lang="en-US" altLang="zh-CN" b="0" i="1" smtClean="0">
                          <a:latin typeface="Cambria Math" panose="02040503050406030204" pitchFamily="18" charset="0"/>
                        </a:rPr>
                        <m:t>=3.3</m:t>
                      </m:r>
                      <m:r>
                        <a:rPr kumimoji="1" lang="en-US" altLang="zh-CN" b="0" i="1" smtClean="0">
                          <a:latin typeface="Cambria Math" panose="02040503050406030204" pitchFamily="18" charset="0"/>
                        </a:rPr>
                        <m:t>𝑉</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𝑁</m:t>
                      </m:r>
                      <m:r>
                        <a:rPr kumimoji="1" lang="en-US" altLang="zh-CN" b="0" i="1" smtClean="0">
                          <a:latin typeface="Cambria Math" panose="02040503050406030204" pitchFamily="18" charset="0"/>
                        </a:rPr>
                        <m:t>=8</m:t>
                      </m:r>
                    </m:oMath>
                  </m:oMathPara>
                </a14:m>
                <a:endParaRPr kumimoji="1" lang="en-US" altLang="zh-CN" b="0"/>
              </a:p>
            </p:txBody>
          </p:sp>
        </mc:Choice>
        <mc:Fallback xmlns="">
          <p:sp>
            <p:nvSpPr>
              <p:cNvPr id="8" name="文本框 7">
                <a:extLst>
                  <a:ext uri="{FF2B5EF4-FFF2-40B4-BE49-F238E27FC236}">
                    <a16:creationId xmlns:a16="http://schemas.microsoft.com/office/drawing/2014/main" id="{A5D73AA7-5871-F723-5F65-2DAE1A269DF2}"/>
                  </a:ext>
                </a:extLst>
              </p:cNvPr>
              <p:cNvSpPr txBox="1">
                <a:spLocks noRot="1" noChangeAspect="1" noMove="1" noResize="1" noEditPoints="1" noAdjustHandles="1" noChangeArrowheads="1" noChangeShapeType="1" noTextEdit="1"/>
              </p:cNvSpPr>
              <p:nvPr/>
            </p:nvSpPr>
            <p:spPr>
              <a:xfrm>
                <a:off x="3973150" y="2957627"/>
                <a:ext cx="3955505" cy="899349"/>
              </a:xfrm>
              <a:prstGeom prst="rect">
                <a:avLst/>
              </a:prstGeom>
              <a:blipFill>
                <a:blip r:embed="rId4"/>
                <a:stretch>
                  <a:fillRect b="-9459"/>
                </a:stretch>
              </a:blipFill>
            </p:spPr>
            <p:txBody>
              <a:bodyPr/>
              <a:lstStyle/>
              <a:p>
                <a:r>
                  <a:rPr lang="en-US">
                    <a:noFill/>
                  </a:rPr>
                  <a:t> </a:t>
                </a:r>
              </a:p>
            </p:txBody>
          </p:sp>
        </mc:Fallback>
      </mc:AlternateContent>
      <p:sp>
        <p:nvSpPr>
          <p:cNvPr id="9" name="文本框 8">
            <a:extLst>
              <a:ext uri="{FF2B5EF4-FFF2-40B4-BE49-F238E27FC236}">
                <a16:creationId xmlns:a16="http://schemas.microsoft.com/office/drawing/2014/main" id="{6A424955-16D3-08C8-E207-97F52403A57B}"/>
              </a:ext>
            </a:extLst>
          </p:cNvPr>
          <p:cNvSpPr txBox="1"/>
          <p:nvPr/>
        </p:nvSpPr>
        <p:spPr>
          <a:xfrm>
            <a:off x="5642517" y="2971800"/>
            <a:ext cx="65" cy="276999"/>
          </a:xfrm>
          <a:prstGeom prst="rect">
            <a:avLst/>
          </a:prstGeom>
          <a:noFill/>
        </p:spPr>
        <p:txBody>
          <a:bodyPr wrap="none" lIns="0" tIns="0" rIns="0" bIns="0" rtlCol="0">
            <a:spAutoFit/>
          </a:bodyPr>
          <a:lstStyle/>
          <a:p>
            <a:endParaRPr kumimoji="1"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21E33F6-5621-577D-58DE-E9DD872F7A3F}"/>
                  </a:ext>
                </a:extLst>
              </p:cNvPr>
              <p:cNvSpPr txBox="1"/>
              <p:nvPr/>
            </p:nvSpPr>
            <p:spPr>
              <a:xfrm>
                <a:off x="7928655" y="2979325"/>
                <a:ext cx="3987374" cy="8993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𝑉</m:t>
                          </m:r>
                        </m:e>
                        <m:sub>
                          <m:r>
                            <a:rPr kumimoji="1" lang="en-US" altLang="zh-CN" i="1">
                              <a:latin typeface="Cambria Math" panose="02040503050406030204" pitchFamily="18" charset="0"/>
                            </a:rPr>
                            <m:t>𝑜𝑢𝑡</m:t>
                          </m:r>
                        </m:sub>
                      </m:sSub>
                      <m:r>
                        <a:rPr kumimoji="1" lang="en-US" altLang="zh-CN" i="1">
                          <a:latin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b="0" i="1" smtClean="0">
                              <a:latin typeface="Cambria Math" panose="02040503050406030204" pitchFamily="18" charset="0"/>
                            </a:rPr>
                            <m:t>3.3</m:t>
                          </m:r>
                        </m:num>
                        <m:den>
                          <m:r>
                            <a:rPr kumimoji="1" lang="en-US" altLang="zh-CN" b="0" i="1" smtClean="0">
                              <a:latin typeface="Cambria Math" panose="02040503050406030204" pitchFamily="18" charset="0"/>
                            </a:rPr>
                            <m:t>256</m:t>
                          </m:r>
                        </m:den>
                      </m:f>
                      <m:r>
                        <a:rPr kumimoji="1" lang="en-US" altLang="zh-CN" i="1">
                          <a:latin typeface="Cambria Math" panose="02040503050406030204" pitchFamily="18" charset="0"/>
                        </a:rPr>
                        <m:t>∗</m:t>
                      </m:r>
                      <m:d>
                        <m:dPr>
                          <m:ctrlPr>
                            <a:rPr kumimoji="1" lang="en-US" altLang="zh-CN" i="1">
                              <a:latin typeface="Cambria Math" panose="02040503050406030204" pitchFamily="18" charset="0"/>
                            </a:rPr>
                          </m:ctrlPr>
                        </m:dPr>
                        <m:e>
                          <m:f>
                            <m:fPr>
                              <m:ctrlPr>
                                <a:rPr kumimoji="1" lang="en-US" altLang="zh-CN" i="1">
                                  <a:latin typeface="Cambria Math" panose="02040503050406030204" pitchFamily="18" charset="0"/>
                                </a:rPr>
                              </m:ctrlPr>
                            </m:fPr>
                            <m:num>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𝑏</m:t>
                                  </m:r>
                                </m:e>
                                <m:sub>
                                  <m:r>
                                    <a:rPr kumimoji="1" lang="en-US" altLang="zh-CN" i="1">
                                      <a:latin typeface="Cambria Math" panose="02040503050406030204" pitchFamily="18" charset="0"/>
                                    </a:rPr>
                                    <m:t>𝑁</m:t>
                                  </m:r>
                                  <m:r>
                                    <a:rPr kumimoji="1" lang="en-US" altLang="zh-CN" i="1">
                                      <a:latin typeface="Cambria Math" panose="02040503050406030204" pitchFamily="18" charset="0"/>
                                    </a:rPr>
                                    <m:t>−1</m:t>
                                  </m:r>
                                </m:sub>
                              </m:sSub>
                            </m:num>
                            <m:den>
                              <m:r>
                                <a:rPr kumimoji="1" lang="en-US" altLang="zh-CN" b="0" i="1" smtClean="0">
                                  <a:latin typeface="Cambria Math" panose="02040503050406030204" pitchFamily="18" charset="0"/>
                                </a:rPr>
                                <m:t>2</m:t>
                              </m:r>
                            </m:den>
                          </m:f>
                          <m:r>
                            <a:rPr kumimoji="1" lang="en-US" altLang="zh-CN" i="1">
                              <a:latin typeface="Cambria Math" panose="02040503050406030204" pitchFamily="18" charset="0"/>
                            </a:rPr>
                            <m:t>+</m:t>
                          </m:r>
                          <m:f>
                            <m:fPr>
                              <m:ctrlPr>
                                <a:rPr kumimoji="1" lang="en-US" altLang="zh-CN" i="1">
                                  <a:latin typeface="Cambria Math" panose="02040503050406030204" pitchFamily="18" charset="0"/>
                                </a:rPr>
                              </m:ctrlPr>
                            </m:fPr>
                            <m:num>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𝑏</m:t>
                                  </m:r>
                                </m:e>
                                <m:sub>
                                  <m:r>
                                    <a:rPr kumimoji="1" lang="en-US" altLang="zh-CN" i="1">
                                      <a:latin typeface="Cambria Math" panose="02040503050406030204" pitchFamily="18" charset="0"/>
                                    </a:rPr>
                                    <m:t>𝑁</m:t>
                                  </m:r>
                                  <m:r>
                                    <a:rPr kumimoji="1" lang="en-US" altLang="zh-CN" i="1">
                                      <a:latin typeface="Cambria Math" panose="02040503050406030204" pitchFamily="18" charset="0"/>
                                    </a:rPr>
                                    <m:t>−2 </m:t>
                                  </m:r>
                                </m:sub>
                              </m:sSub>
                            </m:num>
                            <m:den>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i="1">
                                      <a:latin typeface="Cambria Math" panose="02040503050406030204" pitchFamily="18" charset="0"/>
                                    </a:rPr>
                                    <m:t>2</m:t>
                                  </m:r>
                                </m:sup>
                              </m:sSup>
                            </m:den>
                          </m:f>
                          <m:r>
                            <a:rPr kumimoji="1" lang="en-US" altLang="zh-CN" i="1">
                              <a:latin typeface="Cambria Math" panose="02040503050406030204" pitchFamily="18" charset="0"/>
                            </a:rPr>
                            <m:t>+…+</m:t>
                          </m:r>
                          <m:f>
                            <m:fPr>
                              <m:ctrlPr>
                                <a:rPr kumimoji="1" lang="en-US" altLang="zh-CN" i="1">
                                  <a:latin typeface="Cambria Math" panose="02040503050406030204" pitchFamily="18" charset="0"/>
                                </a:rPr>
                              </m:ctrlPr>
                            </m:fPr>
                            <m:num>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𝑏</m:t>
                                  </m:r>
                                </m:e>
                                <m:sub>
                                  <m:r>
                                    <a:rPr kumimoji="1" lang="en-US" altLang="zh-CN" i="1">
                                      <a:latin typeface="Cambria Math" panose="02040503050406030204" pitchFamily="18" charset="0"/>
                                    </a:rPr>
                                    <m:t>0 </m:t>
                                  </m:r>
                                </m:sub>
                              </m:sSub>
                            </m:num>
                            <m:den>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2</m:t>
                                  </m:r>
                                </m:e>
                                <m:sup>
                                  <m:r>
                                    <a:rPr kumimoji="1" lang="en-US" altLang="zh-CN" b="0" i="1" smtClean="0">
                                      <a:latin typeface="Cambria Math" panose="02040503050406030204" pitchFamily="18" charset="0"/>
                                    </a:rPr>
                                    <m:t>8</m:t>
                                  </m:r>
                                </m:sup>
                              </m:sSup>
                            </m:den>
                          </m:f>
                        </m:e>
                      </m:d>
                    </m:oMath>
                  </m:oMathPara>
                </a14:m>
                <a:endParaRPr kumimoji="1" lang="en-US" altLang="zh-CN"/>
              </a:p>
              <a:p>
                <a:endParaRPr kumimoji="1" lang="zh-CN" altLang="en-US"/>
              </a:p>
            </p:txBody>
          </p:sp>
        </mc:Choice>
        <mc:Fallback xmlns="">
          <p:sp>
            <p:nvSpPr>
              <p:cNvPr id="10" name="文本框 9">
                <a:extLst>
                  <a:ext uri="{FF2B5EF4-FFF2-40B4-BE49-F238E27FC236}">
                    <a16:creationId xmlns:a16="http://schemas.microsoft.com/office/drawing/2014/main" id="{821E33F6-5621-577D-58DE-E9DD872F7A3F}"/>
                  </a:ext>
                </a:extLst>
              </p:cNvPr>
              <p:cNvSpPr txBox="1">
                <a:spLocks noRot="1" noChangeAspect="1" noMove="1" noResize="1" noEditPoints="1" noAdjustHandles="1" noChangeArrowheads="1" noChangeShapeType="1" noTextEdit="1"/>
              </p:cNvSpPr>
              <p:nvPr/>
            </p:nvSpPr>
            <p:spPr>
              <a:xfrm>
                <a:off x="7928655" y="2979325"/>
                <a:ext cx="3987374" cy="899349"/>
              </a:xfrm>
              <a:prstGeom prst="rect">
                <a:avLst/>
              </a:prstGeom>
              <a:blipFill>
                <a:blip r:embed="rId5"/>
                <a:stretch>
                  <a:fillRect/>
                </a:stretch>
              </a:blipFill>
            </p:spPr>
            <p:txBody>
              <a:bodyPr/>
              <a:lstStyle/>
              <a:p>
                <a:r>
                  <a:rPr lang="en-US">
                    <a:noFill/>
                  </a:rPr>
                  <a:t> </a:t>
                </a:r>
              </a:p>
            </p:txBody>
          </p:sp>
        </mc:Fallback>
      </mc:AlternateContent>
      <p:sp>
        <p:nvSpPr>
          <p:cNvPr id="12" name="文本框 11">
            <a:extLst>
              <a:ext uri="{FF2B5EF4-FFF2-40B4-BE49-F238E27FC236}">
                <a16:creationId xmlns:a16="http://schemas.microsoft.com/office/drawing/2014/main" id="{D157D934-066B-35CA-8B2D-2F82E17FBF3B}"/>
              </a:ext>
            </a:extLst>
          </p:cNvPr>
          <p:cNvSpPr txBox="1"/>
          <p:nvPr/>
        </p:nvSpPr>
        <p:spPr>
          <a:xfrm>
            <a:off x="278786" y="6212073"/>
            <a:ext cx="6096000" cy="246221"/>
          </a:xfrm>
          <a:prstGeom prst="rect">
            <a:avLst/>
          </a:prstGeom>
          <a:noFill/>
        </p:spPr>
        <p:txBody>
          <a:bodyPr wrap="square">
            <a:spAutoFit/>
          </a:bodyPr>
          <a:lstStyle/>
          <a:p>
            <a:r>
              <a:rPr lang="en-US" altLang="zh-CN" sz="1000">
                <a:solidFill>
                  <a:srgbClr val="0070C0"/>
                </a:solidFill>
                <a:latin typeface="Arial" panose="020B0604020202020204" pitchFamily="34" charset="0"/>
                <a:ea typeface="等线" panose="02010600030101010101" pitchFamily="2" charset="-122"/>
                <a:cs typeface="Arial" panose="020B0604020202020204" pitchFamily="34" charset="0"/>
                <a:hlinkClick r:id="rId6">
                  <a:extLst>
                    <a:ext uri="{A12FA001-AC4F-418D-AE19-62706E023703}">
                      <ahyp:hlinkClr xmlns:ahyp="http://schemas.microsoft.com/office/drawing/2018/hyperlinkcolor" val="tx"/>
                    </a:ext>
                  </a:extLst>
                </a:hlinkClick>
              </a:rPr>
              <a:t>https://www.electronics-tutorials.ws/combination/r-2r-dac.html</a:t>
            </a:r>
            <a:endParaRPr lang="en-US" altLang="zh-CN" sz="1000">
              <a:solidFill>
                <a:srgbClr val="0070C0"/>
              </a:solidFill>
              <a:latin typeface="Arial" panose="020B0604020202020204" pitchFamily="34" charset="0"/>
              <a:ea typeface="等线" panose="02010600030101010101" pitchFamily="2" charset="-122"/>
              <a:cs typeface="Arial" panose="020B0604020202020204" pitchFamily="34" charset="0"/>
            </a:endParaRPr>
          </a:p>
        </p:txBody>
      </p:sp>
      <p:sp>
        <p:nvSpPr>
          <p:cNvPr id="16" name="文本框 15">
            <a:extLst>
              <a:ext uri="{FF2B5EF4-FFF2-40B4-BE49-F238E27FC236}">
                <a16:creationId xmlns:a16="http://schemas.microsoft.com/office/drawing/2014/main" id="{7548D880-F992-64E2-792D-6AA25259D4A3}"/>
              </a:ext>
            </a:extLst>
          </p:cNvPr>
          <p:cNvSpPr txBox="1"/>
          <p:nvPr/>
        </p:nvSpPr>
        <p:spPr>
          <a:xfrm>
            <a:off x="278786" y="6397959"/>
            <a:ext cx="11219862" cy="400110"/>
          </a:xfrm>
          <a:prstGeom prst="rect">
            <a:avLst/>
          </a:prstGeom>
          <a:noFill/>
        </p:spPr>
        <p:txBody>
          <a:bodyPr wrap="square">
            <a:spAutoFit/>
          </a:bodyPr>
          <a:lstStyle/>
          <a:p>
            <a:r>
              <a:rPr lang="zh-CN" altLang="en-US" sz="1000" u="sng">
                <a:solidFill>
                  <a:srgbClr val="0070C0"/>
                </a:solidFill>
                <a:latin typeface="Arial" panose="020B0604020202020204" pitchFamily="34" charset="0"/>
                <a:ea typeface="等线" panose="02010600030101010101" pitchFamily="2" charset="-122"/>
                <a:cs typeface="Arial" panose="020B0604020202020204" pitchFamily="34" charset="0"/>
              </a:rPr>
              <a:t>S. S. Parmar and A. P. Gharge, "R-2R ladder circuit design for 32-bit digital-to-analog converter (DAC) with noise analysis and performance parameters," 2016 International Conference on Communication and Signal Processing (ICCSP), Melmaruvathur, India, 2016, pp. 0467-0471, doi: 10.1109/ICCSP.2016.7754180.</a:t>
            </a:r>
          </a:p>
        </p:txBody>
      </p:sp>
    </p:spTree>
    <p:extLst>
      <p:ext uri="{BB962C8B-B14F-4D97-AF65-F5344CB8AC3E}">
        <p14:creationId xmlns:p14="http://schemas.microsoft.com/office/powerpoint/2010/main" val="280713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1E61FBD-6ECD-A505-ADA1-BE01A4A97D71}"/>
              </a:ext>
            </a:extLst>
          </p:cNvPr>
          <p:cNvSpPr txBox="1"/>
          <p:nvPr/>
        </p:nvSpPr>
        <p:spPr>
          <a:xfrm>
            <a:off x="461789" y="320002"/>
            <a:ext cx="4630522" cy="707886"/>
          </a:xfrm>
          <a:prstGeom prst="rect">
            <a:avLst/>
          </a:prstGeom>
          <a:noFill/>
        </p:spPr>
        <p:txBody>
          <a:bodyPr wrap="square" rtlCol="0">
            <a:spAutoFit/>
          </a:bodyPr>
          <a:lstStyle/>
          <a:p>
            <a:r>
              <a:rPr lang="en-US" altLang="zh-CN" sz="4000">
                <a:latin typeface="Arial" panose="020B0604020202020204" pitchFamily="34" charset="0"/>
                <a:cs typeface="Arial" panose="020B0604020202020204" pitchFamily="34" charset="0"/>
              </a:rPr>
              <a:t>Low-pass Filter </a:t>
            </a:r>
            <a:endParaRPr lang="zh-CN" altLang="en-US" sz="40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91B4237-67DE-ABF1-B9AD-8D067F19D299}"/>
              </a:ext>
            </a:extLst>
          </p:cNvPr>
          <p:cNvPicPr>
            <a:picLocks noChangeAspect="1"/>
          </p:cNvPicPr>
          <p:nvPr/>
        </p:nvPicPr>
        <p:blipFill>
          <a:blip r:embed="rId3"/>
          <a:stretch>
            <a:fillRect/>
          </a:stretch>
        </p:blipFill>
        <p:spPr>
          <a:xfrm>
            <a:off x="1237" y="1095454"/>
            <a:ext cx="6710702" cy="2488631"/>
          </a:xfrm>
          <a:prstGeom prst="rect">
            <a:avLst/>
          </a:prstGeom>
        </p:spPr>
      </p:pic>
      <p:sp>
        <p:nvSpPr>
          <p:cNvPr id="3" name="TextBox 2">
            <a:extLst>
              <a:ext uri="{FF2B5EF4-FFF2-40B4-BE49-F238E27FC236}">
                <a16:creationId xmlns:a16="http://schemas.microsoft.com/office/drawing/2014/main" id="{4E393603-9D58-F089-6470-110BAFAECCD7}"/>
              </a:ext>
            </a:extLst>
          </p:cNvPr>
          <p:cNvSpPr txBox="1"/>
          <p:nvPr/>
        </p:nvSpPr>
        <p:spPr>
          <a:xfrm>
            <a:off x="464414" y="6609014"/>
            <a:ext cx="592992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chemeClr val="accent1"/>
                </a:solidFill>
                <a:latin typeface="Arial"/>
                <a:cs typeface="Calibri"/>
              </a:rPr>
              <a:t>Analog Filter Wizard,</a:t>
            </a:r>
            <a:r>
              <a:rPr lang="en-US" sz="1000">
                <a:solidFill>
                  <a:schemeClr val="accent1"/>
                </a:solidFill>
                <a:latin typeface="Arial"/>
                <a:ea typeface="+mn-lt"/>
                <a:cs typeface="Calibri"/>
              </a:rPr>
              <a:t> </a:t>
            </a:r>
            <a:r>
              <a:rPr lang="en-US" sz="1000">
                <a:latin typeface="Arial"/>
                <a:ea typeface="+mn-lt"/>
                <a:cs typeface="Arial"/>
                <a:hlinkClick r:id="rId4"/>
              </a:rPr>
              <a:t>Filter Design Tool | Filter Wizard | Analog Devices</a:t>
            </a:r>
            <a:endParaRPr lang="en-US" sz="1000">
              <a:latin typeface="Arial"/>
              <a:cs typeface="Arial"/>
            </a:endParaRPr>
          </a:p>
        </p:txBody>
      </p:sp>
      <p:sp>
        <p:nvSpPr>
          <p:cNvPr id="4" name="TextBox 3">
            <a:extLst>
              <a:ext uri="{FF2B5EF4-FFF2-40B4-BE49-F238E27FC236}">
                <a16:creationId xmlns:a16="http://schemas.microsoft.com/office/drawing/2014/main" id="{647EDA3C-E492-ECDE-ADF8-6CB1CC050016}"/>
              </a:ext>
            </a:extLst>
          </p:cNvPr>
          <p:cNvSpPr txBox="1"/>
          <p:nvPr/>
        </p:nvSpPr>
        <p:spPr>
          <a:xfrm>
            <a:off x="461789" y="4089801"/>
            <a:ext cx="602065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a:ea typeface="等线"/>
                <a:cs typeface="Arial"/>
              </a:rPr>
              <a:t>Filter Analog Wizard is used to design the filter with cutoff frequency at 5kHz</a:t>
            </a:r>
          </a:p>
          <a:p>
            <a:endParaRPr lang="en-US" sz="2000">
              <a:latin typeface="Arial" panose="020B0604020202020204" pitchFamily="34" charset="0"/>
              <a:ea typeface="等线"/>
              <a:cs typeface="Arial" panose="020B0604020202020204" pitchFamily="34" charset="0"/>
            </a:endParaRPr>
          </a:p>
          <a:p>
            <a:r>
              <a:rPr lang="en-US" sz="2000">
                <a:latin typeface="Arial"/>
                <a:ea typeface="等线"/>
                <a:cs typeface="Arial"/>
              </a:rPr>
              <a:t>Used as an anti-aliasing filter</a:t>
            </a:r>
          </a:p>
          <a:p>
            <a:endParaRPr lang="en-US" sz="2000">
              <a:latin typeface="Arial" panose="020B0604020202020204" pitchFamily="34" charset="0"/>
              <a:ea typeface="等线"/>
              <a:cs typeface="Arial" panose="020B0604020202020204" pitchFamily="34" charset="0"/>
            </a:endParaRPr>
          </a:p>
          <a:p>
            <a:endParaRPr lang="en-US" sz="2000">
              <a:latin typeface="Arial" panose="020B0604020202020204" pitchFamily="34" charset="0"/>
              <a:ea typeface="等线"/>
              <a:cs typeface="Arial" panose="020B0604020202020204" pitchFamily="34" charset="0"/>
            </a:endParaRPr>
          </a:p>
        </p:txBody>
      </p:sp>
      <p:pic>
        <p:nvPicPr>
          <p:cNvPr id="6" name="Picture 5">
            <a:extLst>
              <a:ext uri="{FF2B5EF4-FFF2-40B4-BE49-F238E27FC236}">
                <a16:creationId xmlns:a16="http://schemas.microsoft.com/office/drawing/2014/main" id="{AF82E7A6-7C69-3132-60B7-F24BCD8045A0}"/>
              </a:ext>
            </a:extLst>
          </p:cNvPr>
          <p:cNvPicPr>
            <a:picLocks noChangeAspect="1"/>
          </p:cNvPicPr>
          <p:nvPr/>
        </p:nvPicPr>
        <p:blipFill>
          <a:blip r:embed="rId5"/>
          <a:stretch>
            <a:fillRect/>
          </a:stretch>
        </p:blipFill>
        <p:spPr>
          <a:xfrm>
            <a:off x="6485316" y="1171654"/>
            <a:ext cx="5654163" cy="2815285"/>
          </a:xfrm>
          <a:prstGeom prst="rect">
            <a:avLst/>
          </a:prstGeom>
        </p:spPr>
      </p:pic>
    </p:spTree>
    <p:extLst>
      <p:ext uri="{BB962C8B-B14F-4D97-AF65-F5344CB8AC3E}">
        <p14:creationId xmlns:p14="http://schemas.microsoft.com/office/powerpoint/2010/main" val="3660583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59E728A12D284D89731DC0BBA4ABCD" ma:contentTypeVersion="11" ma:contentTypeDescription="Create a new document." ma:contentTypeScope="" ma:versionID="e96428109261e2ccddb482da66975820">
  <xsd:schema xmlns:xsd="http://www.w3.org/2001/XMLSchema" xmlns:xs="http://www.w3.org/2001/XMLSchema" xmlns:p="http://schemas.microsoft.com/office/2006/metadata/properties" xmlns:ns3="1b850d8d-6fd0-4cc7-83e1-a371ff5d6ca7" xmlns:ns4="28e323d4-82d3-41f5-8d9d-6b97afc07e4f" targetNamespace="http://schemas.microsoft.com/office/2006/metadata/properties" ma:root="true" ma:fieldsID="15e4a7425d2069b20ab313b427bcfaf0" ns3:_="" ns4:_="">
    <xsd:import namespace="1b850d8d-6fd0-4cc7-83e1-a371ff5d6ca7"/>
    <xsd:import namespace="28e323d4-82d3-41f5-8d9d-6b97afc07e4f"/>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850d8d-6fd0-4cc7-83e1-a371ff5d6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e323d4-82d3-41f5-8d9d-6b97afc07e4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1b850d8d-6fd0-4cc7-83e1-a371ff5d6ca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0C52FB-AA25-45A1-B4DD-01AB09F849BA}">
  <ds:schemaRefs>
    <ds:schemaRef ds:uri="1b850d8d-6fd0-4cc7-83e1-a371ff5d6ca7"/>
    <ds:schemaRef ds:uri="28e323d4-82d3-41f5-8d9d-6b97afc07e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3CB7043F-ED21-4FB9-8BBD-2B97D239CF89}">
  <ds:schemaRefs>
    <ds:schemaRef ds:uri="http://schemas.microsoft.com/office/2006/metadata/properties"/>
    <ds:schemaRef ds:uri="http://schemas.microsoft.com/office/2006/documentManagement/types"/>
    <ds:schemaRef ds:uri="http://schemas.openxmlformats.org/package/2006/metadata/core-properties"/>
    <ds:schemaRef ds:uri="http://purl.org/dc/terms/"/>
    <ds:schemaRef ds:uri="http://purl.org/dc/elements/1.1/"/>
    <ds:schemaRef ds:uri="http://www.w3.org/XML/1998/namespace"/>
    <ds:schemaRef ds:uri="http://purl.org/dc/dcmitype/"/>
    <ds:schemaRef ds:uri="http://schemas.microsoft.com/office/infopath/2007/PartnerControls"/>
    <ds:schemaRef ds:uri="28e323d4-82d3-41f5-8d9d-6b97afc07e4f"/>
    <ds:schemaRef ds:uri="1b850d8d-6fd0-4cc7-83e1-a371ff5d6ca7"/>
  </ds:schemaRefs>
</ds:datastoreItem>
</file>

<file path=customXml/itemProps3.xml><?xml version="1.0" encoding="utf-8"?>
<ds:datastoreItem xmlns:ds="http://schemas.openxmlformats.org/officeDocument/2006/customXml" ds:itemID="{A51EE91B-0FB4-485C-98D2-5FC73FBAFE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1401</Words>
  <Application>Microsoft Macintosh PowerPoint</Application>
  <PresentationFormat>Widescreen</PresentationFormat>
  <Paragraphs>112</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等线</vt:lpstr>
      <vt:lpstr>等线 Light</vt:lpstr>
      <vt:lpstr>Söhne</vt:lpstr>
      <vt:lpstr>Arial</vt:lpstr>
      <vt:lpstr>Calibri</vt:lpstr>
      <vt:lpstr>Cambria Math</vt:lpstr>
      <vt:lpstr>Roboto</vt:lpstr>
      <vt:lpstr>Office 主题​​</vt:lpstr>
      <vt:lpstr>PowerPoint Presentation</vt:lpstr>
      <vt:lpstr>PowerPoint Presentation</vt:lpstr>
      <vt:lpstr>PowerPoint Presentation</vt:lpstr>
      <vt:lpstr>PowerPoint Presentation</vt:lpstr>
      <vt:lpstr>PowerPoint Presentation</vt:lpstr>
      <vt:lpstr>Generating Sinusoidal Wave</vt:lpstr>
      <vt:lpstr>Signal Multiplier</vt:lpstr>
      <vt:lpstr>PowerPoint Presentation</vt:lpstr>
      <vt:lpstr>PowerPoint Presentation</vt:lpstr>
      <vt:lpstr>DC Biasing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Siyu</dc:creator>
  <cp:lastModifiedBy>Yuen, Nathan</cp:lastModifiedBy>
  <cp:revision>2</cp:revision>
  <dcterms:created xsi:type="dcterms:W3CDTF">2023-12-14T10:30:11Z</dcterms:created>
  <dcterms:modified xsi:type="dcterms:W3CDTF">2024-03-07T13:49:17Z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0x0101003A59E728A12D284D89731DC0BBA4ABCD</vt:lpwstr>
  </property>
</Properties>
</file>