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208" r:id="rId2"/>
    <p:sldId id="256"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58"/>
  </p:normalViewPr>
  <p:slideViewPr>
    <p:cSldViewPr snapToGrid="0">
      <p:cViewPr varScale="1">
        <p:scale>
          <a:sx n="116" d="100"/>
          <a:sy n="116" d="100"/>
        </p:scale>
        <p:origin x="86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3B9C70-71FE-B74E-930B-C7C08EB5AFC1}" type="datetimeFigureOut">
              <a:rPr lang="en-US" smtClean="0"/>
              <a:t>7/18/25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9F49BD-AA91-BA41-B613-F886CFA1EF89}" type="slidenum">
              <a:rPr lang="en-US" smtClean="0"/>
              <a:t>‹#›</a:t>
            </a:fld>
            <a:endParaRPr lang="en-US"/>
          </a:p>
        </p:txBody>
      </p:sp>
    </p:spTree>
    <p:extLst>
      <p:ext uri="{BB962C8B-B14F-4D97-AF65-F5344CB8AC3E}">
        <p14:creationId xmlns:p14="http://schemas.microsoft.com/office/powerpoint/2010/main" val="1443790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our solution featuring a dedicated E3SM component configuration within the CIME framework, as illustrated in the figure. The solution integrates a data atmosphere model that reads large atmospheric forcings from disk, conducts temporal interpolation, and sends the data to the Coupler. The Coupler then performs grid mapping if necessary and forwards data to uELM. uELM, in turn, retrieves large input data from disk, executes massive parallel computations, and generates substantial data, such as history data and restart files, at user-defined time intervals. To facilitate this process, we've developed a data toolkit called kiloCraft to format and prepare several necessary uELM input data, including domain, atmospheric forcings, and surface properties data. Currently, uELM supports six partition schemes, as illustrated in the top figure. In our study,  round-robin partition is selected for our scaling experiments. The I/O configuration of uELM depends on fine-tuning the Software for Caching Output and Reads for Parallel I/O (SCORPIO), a high-level I/O Library containing APIs for two parallel I/O libraries, PnetCDF and ADOIS. Performance profiling is conducted using built-in general-purpose timing libraries (GPTL), and we have published and archived our performance data on a public website hosted and managed by Oak Ridge National Laboratory.</a:t>
            </a:r>
          </a:p>
        </p:txBody>
      </p:sp>
      <p:sp>
        <p:nvSpPr>
          <p:cNvPr id="4" name="Slide Number Placeholder 3"/>
          <p:cNvSpPr>
            <a:spLocks noGrp="1"/>
          </p:cNvSpPr>
          <p:nvPr>
            <p:ph type="sldNum" sz="quarter" idx="5"/>
          </p:nvPr>
        </p:nvSpPr>
        <p:spPr/>
        <p:txBody>
          <a:bodyPr/>
          <a:lstStyle/>
          <a:p>
            <a:fld id="{1630D330-DF8B-0C47-8715-1E132E43B715}" type="slidenum">
              <a:rPr lang="en-US" smtClean="0"/>
              <a:t>1</a:t>
            </a:fld>
            <a:endParaRPr lang="en-US"/>
          </a:p>
        </p:txBody>
      </p:sp>
    </p:spTree>
    <p:extLst>
      <p:ext uri="{BB962C8B-B14F-4D97-AF65-F5344CB8AC3E}">
        <p14:creationId xmlns:p14="http://schemas.microsoft.com/office/powerpoint/2010/main" val="32409752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8D0B7C-385B-2B5A-E0B9-A688BE8901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246A73F-3F40-7ED9-BF41-F08B371CF1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3040FC-E576-9116-8704-CC51D92D98CB}"/>
              </a:ext>
            </a:extLst>
          </p:cNvPr>
          <p:cNvSpPr>
            <a:spLocks noGrp="1"/>
          </p:cNvSpPr>
          <p:nvPr>
            <p:ph type="dt" sz="half" idx="10"/>
          </p:nvPr>
        </p:nvSpPr>
        <p:spPr/>
        <p:txBody>
          <a:bodyPr/>
          <a:lstStyle/>
          <a:p>
            <a:fld id="{ED9A4B8C-5101-F741-814C-EE8A7705F4C3}" type="datetimeFigureOut">
              <a:rPr lang="en-US" smtClean="0"/>
              <a:t>7/18/25</a:t>
            </a:fld>
            <a:endParaRPr lang="en-US"/>
          </a:p>
        </p:txBody>
      </p:sp>
      <p:sp>
        <p:nvSpPr>
          <p:cNvPr id="5" name="Footer Placeholder 4">
            <a:extLst>
              <a:ext uri="{FF2B5EF4-FFF2-40B4-BE49-F238E27FC236}">
                <a16:creationId xmlns:a16="http://schemas.microsoft.com/office/drawing/2014/main" id="{4AA91E82-FB38-828B-D2E7-DABBDFC651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973956-4E45-5CD2-634D-9E24A94FA3AE}"/>
              </a:ext>
            </a:extLst>
          </p:cNvPr>
          <p:cNvSpPr>
            <a:spLocks noGrp="1"/>
          </p:cNvSpPr>
          <p:nvPr>
            <p:ph type="sldNum" sz="quarter" idx="12"/>
          </p:nvPr>
        </p:nvSpPr>
        <p:spPr/>
        <p:txBody>
          <a:bodyPr/>
          <a:lstStyle/>
          <a:p>
            <a:fld id="{91CBD6BF-03E9-3C43-97C3-DDDA525B387B}" type="slidenum">
              <a:rPr lang="en-US" smtClean="0"/>
              <a:t>‹#›</a:t>
            </a:fld>
            <a:endParaRPr lang="en-US"/>
          </a:p>
        </p:txBody>
      </p:sp>
    </p:spTree>
    <p:extLst>
      <p:ext uri="{BB962C8B-B14F-4D97-AF65-F5344CB8AC3E}">
        <p14:creationId xmlns:p14="http://schemas.microsoft.com/office/powerpoint/2010/main" val="287319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E9B572-7816-15DA-0896-727C775F95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E4F8531-032C-1391-8A25-EC726BEADD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60D4DA-8D78-C6D8-ABBF-8C9C32A5DA54}"/>
              </a:ext>
            </a:extLst>
          </p:cNvPr>
          <p:cNvSpPr>
            <a:spLocks noGrp="1"/>
          </p:cNvSpPr>
          <p:nvPr>
            <p:ph type="dt" sz="half" idx="10"/>
          </p:nvPr>
        </p:nvSpPr>
        <p:spPr/>
        <p:txBody>
          <a:bodyPr/>
          <a:lstStyle/>
          <a:p>
            <a:fld id="{ED9A4B8C-5101-F741-814C-EE8A7705F4C3}" type="datetimeFigureOut">
              <a:rPr lang="en-US" smtClean="0"/>
              <a:t>7/18/25</a:t>
            </a:fld>
            <a:endParaRPr lang="en-US"/>
          </a:p>
        </p:txBody>
      </p:sp>
      <p:sp>
        <p:nvSpPr>
          <p:cNvPr id="5" name="Footer Placeholder 4">
            <a:extLst>
              <a:ext uri="{FF2B5EF4-FFF2-40B4-BE49-F238E27FC236}">
                <a16:creationId xmlns:a16="http://schemas.microsoft.com/office/drawing/2014/main" id="{D4B22C8B-6F6A-1109-4F2C-7BDF0EE73F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AFC0B36-A87D-FF03-4D40-49106CF852B2}"/>
              </a:ext>
            </a:extLst>
          </p:cNvPr>
          <p:cNvSpPr>
            <a:spLocks noGrp="1"/>
          </p:cNvSpPr>
          <p:nvPr>
            <p:ph type="sldNum" sz="quarter" idx="12"/>
          </p:nvPr>
        </p:nvSpPr>
        <p:spPr/>
        <p:txBody>
          <a:bodyPr/>
          <a:lstStyle/>
          <a:p>
            <a:fld id="{91CBD6BF-03E9-3C43-97C3-DDDA525B387B}" type="slidenum">
              <a:rPr lang="en-US" smtClean="0"/>
              <a:t>‹#›</a:t>
            </a:fld>
            <a:endParaRPr lang="en-US"/>
          </a:p>
        </p:txBody>
      </p:sp>
    </p:spTree>
    <p:extLst>
      <p:ext uri="{BB962C8B-B14F-4D97-AF65-F5344CB8AC3E}">
        <p14:creationId xmlns:p14="http://schemas.microsoft.com/office/powerpoint/2010/main" val="2524294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D9989C5-DEC4-A786-45B7-C9DA6792738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CB56193-1455-8E0F-B560-E371BAEC0C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5B04CA-32E0-41B3-A1A3-14953721FDF8}"/>
              </a:ext>
            </a:extLst>
          </p:cNvPr>
          <p:cNvSpPr>
            <a:spLocks noGrp="1"/>
          </p:cNvSpPr>
          <p:nvPr>
            <p:ph type="dt" sz="half" idx="10"/>
          </p:nvPr>
        </p:nvSpPr>
        <p:spPr/>
        <p:txBody>
          <a:bodyPr/>
          <a:lstStyle/>
          <a:p>
            <a:fld id="{ED9A4B8C-5101-F741-814C-EE8A7705F4C3}" type="datetimeFigureOut">
              <a:rPr lang="en-US" smtClean="0"/>
              <a:t>7/18/25</a:t>
            </a:fld>
            <a:endParaRPr lang="en-US"/>
          </a:p>
        </p:txBody>
      </p:sp>
      <p:sp>
        <p:nvSpPr>
          <p:cNvPr id="5" name="Footer Placeholder 4">
            <a:extLst>
              <a:ext uri="{FF2B5EF4-FFF2-40B4-BE49-F238E27FC236}">
                <a16:creationId xmlns:a16="http://schemas.microsoft.com/office/drawing/2014/main" id="{58ADA17A-E4BE-F374-FECD-86992CCEA9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CCB702-B92A-3F46-A7CD-86B6229750EC}"/>
              </a:ext>
            </a:extLst>
          </p:cNvPr>
          <p:cNvSpPr>
            <a:spLocks noGrp="1"/>
          </p:cNvSpPr>
          <p:nvPr>
            <p:ph type="sldNum" sz="quarter" idx="12"/>
          </p:nvPr>
        </p:nvSpPr>
        <p:spPr/>
        <p:txBody>
          <a:bodyPr/>
          <a:lstStyle/>
          <a:p>
            <a:fld id="{91CBD6BF-03E9-3C43-97C3-DDDA525B387B}" type="slidenum">
              <a:rPr lang="en-US" smtClean="0"/>
              <a:t>‹#›</a:t>
            </a:fld>
            <a:endParaRPr lang="en-US"/>
          </a:p>
        </p:txBody>
      </p:sp>
    </p:spTree>
    <p:extLst>
      <p:ext uri="{BB962C8B-B14F-4D97-AF65-F5344CB8AC3E}">
        <p14:creationId xmlns:p14="http://schemas.microsoft.com/office/powerpoint/2010/main" val="19742174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42E867-4C62-14B7-A043-349742461BC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D2243AB-6CE8-D0CC-6A67-2A3630432F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0ED84E-7936-959D-5A38-D60251CE1100}"/>
              </a:ext>
            </a:extLst>
          </p:cNvPr>
          <p:cNvSpPr>
            <a:spLocks noGrp="1"/>
          </p:cNvSpPr>
          <p:nvPr>
            <p:ph type="dt" sz="half" idx="10"/>
          </p:nvPr>
        </p:nvSpPr>
        <p:spPr/>
        <p:txBody>
          <a:bodyPr/>
          <a:lstStyle/>
          <a:p>
            <a:fld id="{ED9A4B8C-5101-F741-814C-EE8A7705F4C3}" type="datetimeFigureOut">
              <a:rPr lang="en-US" smtClean="0"/>
              <a:t>7/18/25</a:t>
            </a:fld>
            <a:endParaRPr lang="en-US"/>
          </a:p>
        </p:txBody>
      </p:sp>
      <p:sp>
        <p:nvSpPr>
          <p:cNvPr id="5" name="Footer Placeholder 4">
            <a:extLst>
              <a:ext uri="{FF2B5EF4-FFF2-40B4-BE49-F238E27FC236}">
                <a16:creationId xmlns:a16="http://schemas.microsoft.com/office/drawing/2014/main" id="{7419BE62-8DB7-634D-EC52-F692714146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D2F435-3915-35DD-29E7-DBC6C2BCFA03}"/>
              </a:ext>
            </a:extLst>
          </p:cNvPr>
          <p:cNvSpPr>
            <a:spLocks noGrp="1"/>
          </p:cNvSpPr>
          <p:nvPr>
            <p:ph type="sldNum" sz="quarter" idx="12"/>
          </p:nvPr>
        </p:nvSpPr>
        <p:spPr/>
        <p:txBody>
          <a:bodyPr/>
          <a:lstStyle/>
          <a:p>
            <a:fld id="{91CBD6BF-03E9-3C43-97C3-DDDA525B387B}" type="slidenum">
              <a:rPr lang="en-US" smtClean="0"/>
              <a:t>‹#›</a:t>
            </a:fld>
            <a:endParaRPr lang="en-US"/>
          </a:p>
        </p:txBody>
      </p:sp>
    </p:spTree>
    <p:extLst>
      <p:ext uri="{BB962C8B-B14F-4D97-AF65-F5344CB8AC3E}">
        <p14:creationId xmlns:p14="http://schemas.microsoft.com/office/powerpoint/2010/main" val="1977341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42156E-3C08-A3F4-B3E8-2ABF055681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B90A33B-1C9F-F0A1-727F-00077109CE8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6232042-C7C8-D833-22D2-AFE87F0B6414}"/>
              </a:ext>
            </a:extLst>
          </p:cNvPr>
          <p:cNvSpPr>
            <a:spLocks noGrp="1"/>
          </p:cNvSpPr>
          <p:nvPr>
            <p:ph type="dt" sz="half" idx="10"/>
          </p:nvPr>
        </p:nvSpPr>
        <p:spPr/>
        <p:txBody>
          <a:bodyPr/>
          <a:lstStyle/>
          <a:p>
            <a:fld id="{ED9A4B8C-5101-F741-814C-EE8A7705F4C3}" type="datetimeFigureOut">
              <a:rPr lang="en-US" smtClean="0"/>
              <a:t>7/18/25</a:t>
            </a:fld>
            <a:endParaRPr lang="en-US"/>
          </a:p>
        </p:txBody>
      </p:sp>
      <p:sp>
        <p:nvSpPr>
          <p:cNvPr id="5" name="Footer Placeholder 4">
            <a:extLst>
              <a:ext uri="{FF2B5EF4-FFF2-40B4-BE49-F238E27FC236}">
                <a16:creationId xmlns:a16="http://schemas.microsoft.com/office/drawing/2014/main" id="{BD13EDCB-9ADE-0EF3-4862-126808ED39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199699-8D47-9857-484E-35DBE8970427}"/>
              </a:ext>
            </a:extLst>
          </p:cNvPr>
          <p:cNvSpPr>
            <a:spLocks noGrp="1"/>
          </p:cNvSpPr>
          <p:nvPr>
            <p:ph type="sldNum" sz="quarter" idx="12"/>
          </p:nvPr>
        </p:nvSpPr>
        <p:spPr/>
        <p:txBody>
          <a:bodyPr/>
          <a:lstStyle/>
          <a:p>
            <a:fld id="{91CBD6BF-03E9-3C43-97C3-DDDA525B387B}" type="slidenum">
              <a:rPr lang="en-US" smtClean="0"/>
              <a:t>‹#›</a:t>
            </a:fld>
            <a:endParaRPr lang="en-US"/>
          </a:p>
        </p:txBody>
      </p:sp>
    </p:spTree>
    <p:extLst>
      <p:ext uri="{BB962C8B-B14F-4D97-AF65-F5344CB8AC3E}">
        <p14:creationId xmlns:p14="http://schemas.microsoft.com/office/powerpoint/2010/main" val="995372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8D9286-22B4-2DA0-C62B-7F646A88F0A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43A948E-4C64-B4E6-21BA-7D63CF0C85D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6D52797-0032-FA70-5D14-DD0892FEAB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D521369-A754-A9DD-42D6-FD1352518957}"/>
              </a:ext>
            </a:extLst>
          </p:cNvPr>
          <p:cNvSpPr>
            <a:spLocks noGrp="1"/>
          </p:cNvSpPr>
          <p:nvPr>
            <p:ph type="dt" sz="half" idx="10"/>
          </p:nvPr>
        </p:nvSpPr>
        <p:spPr/>
        <p:txBody>
          <a:bodyPr/>
          <a:lstStyle/>
          <a:p>
            <a:fld id="{ED9A4B8C-5101-F741-814C-EE8A7705F4C3}" type="datetimeFigureOut">
              <a:rPr lang="en-US" smtClean="0"/>
              <a:t>7/18/25</a:t>
            </a:fld>
            <a:endParaRPr lang="en-US"/>
          </a:p>
        </p:txBody>
      </p:sp>
      <p:sp>
        <p:nvSpPr>
          <p:cNvPr id="6" name="Footer Placeholder 5">
            <a:extLst>
              <a:ext uri="{FF2B5EF4-FFF2-40B4-BE49-F238E27FC236}">
                <a16:creationId xmlns:a16="http://schemas.microsoft.com/office/drawing/2014/main" id="{21F97A4D-113D-D6E6-C709-8214D41BBD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61F001-7375-C290-AC7F-D96677D48EA8}"/>
              </a:ext>
            </a:extLst>
          </p:cNvPr>
          <p:cNvSpPr>
            <a:spLocks noGrp="1"/>
          </p:cNvSpPr>
          <p:nvPr>
            <p:ph type="sldNum" sz="quarter" idx="12"/>
          </p:nvPr>
        </p:nvSpPr>
        <p:spPr/>
        <p:txBody>
          <a:bodyPr/>
          <a:lstStyle/>
          <a:p>
            <a:fld id="{91CBD6BF-03E9-3C43-97C3-DDDA525B387B}" type="slidenum">
              <a:rPr lang="en-US" smtClean="0"/>
              <a:t>‹#›</a:t>
            </a:fld>
            <a:endParaRPr lang="en-US"/>
          </a:p>
        </p:txBody>
      </p:sp>
    </p:spTree>
    <p:extLst>
      <p:ext uri="{BB962C8B-B14F-4D97-AF65-F5344CB8AC3E}">
        <p14:creationId xmlns:p14="http://schemas.microsoft.com/office/powerpoint/2010/main" val="9380050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82B6A-E02C-6FE3-5FAC-35D7096E3DA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858FD4-B455-48B2-EA4F-6FA99313AB4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FA01EE2-DF2B-137B-5755-3D681072B5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4E9B37-FC7D-1669-F1E2-03F323B21F8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7392C0C-6489-B2AA-3518-CC432DCDCB5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43B0DC2-9E52-8D2E-3BB9-118B4C8A43C8}"/>
              </a:ext>
            </a:extLst>
          </p:cNvPr>
          <p:cNvSpPr>
            <a:spLocks noGrp="1"/>
          </p:cNvSpPr>
          <p:nvPr>
            <p:ph type="dt" sz="half" idx="10"/>
          </p:nvPr>
        </p:nvSpPr>
        <p:spPr/>
        <p:txBody>
          <a:bodyPr/>
          <a:lstStyle/>
          <a:p>
            <a:fld id="{ED9A4B8C-5101-F741-814C-EE8A7705F4C3}" type="datetimeFigureOut">
              <a:rPr lang="en-US" smtClean="0"/>
              <a:t>7/18/25</a:t>
            </a:fld>
            <a:endParaRPr lang="en-US"/>
          </a:p>
        </p:txBody>
      </p:sp>
      <p:sp>
        <p:nvSpPr>
          <p:cNvPr id="8" name="Footer Placeholder 7">
            <a:extLst>
              <a:ext uri="{FF2B5EF4-FFF2-40B4-BE49-F238E27FC236}">
                <a16:creationId xmlns:a16="http://schemas.microsoft.com/office/drawing/2014/main" id="{D1DB0027-C9B8-3266-00A4-B8AD114127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631A61D-BF9A-3AA1-D0DB-A3C035D4A7CE}"/>
              </a:ext>
            </a:extLst>
          </p:cNvPr>
          <p:cNvSpPr>
            <a:spLocks noGrp="1"/>
          </p:cNvSpPr>
          <p:nvPr>
            <p:ph type="sldNum" sz="quarter" idx="12"/>
          </p:nvPr>
        </p:nvSpPr>
        <p:spPr/>
        <p:txBody>
          <a:bodyPr/>
          <a:lstStyle/>
          <a:p>
            <a:fld id="{91CBD6BF-03E9-3C43-97C3-DDDA525B387B}" type="slidenum">
              <a:rPr lang="en-US" smtClean="0"/>
              <a:t>‹#›</a:t>
            </a:fld>
            <a:endParaRPr lang="en-US"/>
          </a:p>
        </p:txBody>
      </p:sp>
    </p:spTree>
    <p:extLst>
      <p:ext uri="{BB962C8B-B14F-4D97-AF65-F5344CB8AC3E}">
        <p14:creationId xmlns:p14="http://schemas.microsoft.com/office/powerpoint/2010/main" val="29706220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59AF8D-489C-C4AC-D266-CCC5D82AEB8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9AF16CA-5C7C-FAE6-FDE3-AE8797CA68D4}"/>
              </a:ext>
            </a:extLst>
          </p:cNvPr>
          <p:cNvSpPr>
            <a:spLocks noGrp="1"/>
          </p:cNvSpPr>
          <p:nvPr>
            <p:ph type="dt" sz="half" idx="10"/>
          </p:nvPr>
        </p:nvSpPr>
        <p:spPr/>
        <p:txBody>
          <a:bodyPr/>
          <a:lstStyle/>
          <a:p>
            <a:fld id="{ED9A4B8C-5101-F741-814C-EE8A7705F4C3}" type="datetimeFigureOut">
              <a:rPr lang="en-US" smtClean="0"/>
              <a:t>7/18/25</a:t>
            </a:fld>
            <a:endParaRPr lang="en-US"/>
          </a:p>
        </p:txBody>
      </p:sp>
      <p:sp>
        <p:nvSpPr>
          <p:cNvPr id="4" name="Footer Placeholder 3">
            <a:extLst>
              <a:ext uri="{FF2B5EF4-FFF2-40B4-BE49-F238E27FC236}">
                <a16:creationId xmlns:a16="http://schemas.microsoft.com/office/drawing/2014/main" id="{62597933-FCE0-DAC9-8D80-EAB96877091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D4A14F8-2206-878B-FBBB-B1B0EBCCE6C6}"/>
              </a:ext>
            </a:extLst>
          </p:cNvPr>
          <p:cNvSpPr>
            <a:spLocks noGrp="1"/>
          </p:cNvSpPr>
          <p:nvPr>
            <p:ph type="sldNum" sz="quarter" idx="12"/>
          </p:nvPr>
        </p:nvSpPr>
        <p:spPr/>
        <p:txBody>
          <a:bodyPr/>
          <a:lstStyle/>
          <a:p>
            <a:fld id="{91CBD6BF-03E9-3C43-97C3-DDDA525B387B}" type="slidenum">
              <a:rPr lang="en-US" smtClean="0"/>
              <a:t>‹#›</a:t>
            </a:fld>
            <a:endParaRPr lang="en-US"/>
          </a:p>
        </p:txBody>
      </p:sp>
    </p:spTree>
    <p:extLst>
      <p:ext uri="{BB962C8B-B14F-4D97-AF65-F5344CB8AC3E}">
        <p14:creationId xmlns:p14="http://schemas.microsoft.com/office/powerpoint/2010/main" val="38897752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3F07EBF-3DFB-B4CD-FBDD-F183F329ADBA}"/>
              </a:ext>
            </a:extLst>
          </p:cNvPr>
          <p:cNvSpPr>
            <a:spLocks noGrp="1"/>
          </p:cNvSpPr>
          <p:nvPr>
            <p:ph type="dt" sz="half" idx="10"/>
          </p:nvPr>
        </p:nvSpPr>
        <p:spPr/>
        <p:txBody>
          <a:bodyPr/>
          <a:lstStyle/>
          <a:p>
            <a:fld id="{ED9A4B8C-5101-F741-814C-EE8A7705F4C3}" type="datetimeFigureOut">
              <a:rPr lang="en-US" smtClean="0"/>
              <a:t>7/18/25</a:t>
            </a:fld>
            <a:endParaRPr lang="en-US"/>
          </a:p>
        </p:txBody>
      </p:sp>
      <p:sp>
        <p:nvSpPr>
          <p:cNvPr id="3" name="Footer Placeholder 2">
            <a:extLst>
              <a:ext uri="{FF2B5EF4-FFF2-40B4-BE49-F238E27FC236}">
                <a16:creationId xmlns:a16="http://schemas.microsoft.com/office/drawing/2014/main" id="{A807D158-03FA-8064-FBBA-5CEDC6EEED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2F5069-E979-DAC7-ECAE-FE4F6AADEF82}"/>
              </a:ext>
            </a:extLst>
          </p:cNvPr>
          <p:cNvSpPr>
            <a:spLocks noGrp="1"/>
          </p:cNvSpPr>
          <p:nvPr>
            <p:ph type="sldNum" sz="quarter" idx="12"/>
          </p:nvPr>
        </p:nvSpPr>
        <p:spPr/>
        <p:txBody>
          <a:bodyPr/>
          <a:lstStyle/>
          <a:p>
            <a:fld id="{91CBD6BF-03E9-3C43-97C3-DDDA525B387B}" type="slidenum">
              <a:rPr lang="en-US" smtClean="0"/>
              <a:t>‹#›</a:t>
            </a:fld>
            <a:endParaRPr lang="en-US"/>
          </a:p>
        </p:txBody>
      </p:sp>
    </p:spTree>
    <p:extLst>
      <p:ext uri="{BB962C8B-B14F-4D97-AF65-F5344CB8AC3E}">
        <p14:creationId xmlns:p14="http://schemas.microsoft.com/office/powerpoint/2010/main" val="1190287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A458B-B4C4-5F89-9D06-C600CBD5BD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F84F62-8F18-7592-094B-04904C9395E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39E8998-6482-1593-812B-A9951F01B7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126D1A-36E9-7777-38E7-E2C01D285963}"/>
              </a:ext>
            </a:extLst>
          </p:cNvPr>
          <p:cNvSpPr>
            <a:spLocks noGrp="1"/>
          </p:cNvSpPr>
          <p:nvPr>
            <p:ph type="dt" sz="half" idx="10"/>
          </p:nvPr>
        </p:nvSpPr>
        <p:spPr/>
        <p:txBody>
          <a:bodyPr/>
          <a:lstStyle/>
          <a:p>
            <a:fld id="{ED9A4B8C-5101-F741-814C-EE8A7705F4C3}" type="datetimeFigureOut">
              <a:rPr lang="en-US" smtClean="0"/>
              <a:t>7/18/25</a:t>
            </a:fld>
            <a:endParaRPr lang="en-US"/>
          </a:p>
        </p:txBody>
      </p:sp>
      <p:sp>
        <p:nvSpPr>
          <p:cNvPr id="6" name="Footer Placeholder 5">
            <a:extLst>
              <a:ext uri="{FF2B5EF4-FFF2-40B4-BE49-F238E27FC236}">
                <a16:creationId xmlns:a16="http://schemas.microsoft.com/office/drawing/2014/main" id="{3BECC00B-AABE-4DB5-C66A-C5209AB882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6A29BEA-70B6-ECAB-95E8-294C9BBB46E2}"/>
              </a:ext>
            </a:extLst>
          </p:cNvPr>
          <p:cNvSpPr>
            <a:spLocks noGrp="1"/>
          </p:cNvSpPr>
          <p:nvPr>
            <p:ph type="sldNum" sz="quarter" idx="12"/>
          </p:nvPr>
        </p:nvSpPr>
        <p:spPr/>
        <p:txBody>
          <a:bodyPr/>
          <a:lstStyle/>
          <a:p>
            <a:fld id="{91CBD6BF-03E9-3C43-97C3-DDDA525B387B}" type="slidenum">
              <a:rPr lang="en-US" smtClean="0"/>
              <a:t>‹#›</a:t>
            </a:fld>
            <a:endParaRPr lang="en-US"/>
          </a:p>
        </p:txBody>
      </p:sp>
    </p:spTree>
    <p:extLst>
      <p:ext uri="{BB962C8B-B14F-4D97-AF65-F5344CB8AC3E}">
        <p14:creationId xmlns:p14="http://schemas.microsoft.com/office/powerpoint/2010/main" val="2460909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F2517D-7D26-A21E-0957-3DD6114AFE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22E0395-E4FD-1234-23C8-AA5282BD5A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B84BC02-629C-92A4-3CFE-2ADDEF245E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9E71BC-FCAE-D362-842C-C3D0220ED493}"/>
              </a:ext>
            </a:extLst>
          </p:cNvPr>
          <p:cNvSpPr>
            <a:spLocks noGrp="1"/>
          </p:cNvSpPr>
          <p:nvPr>
            <p:ph type="dt" sz="half" idx="10"/>
          </p:nvPr>
        </p:nvSpPr>
        <p:spPr/>
        <p:txBody>
          <a:bodyPr/>
          <a:lstStyle/>
          <a:p>
            <a:fld id="{ED9A4B8C-5101-F741-814C-EE8A7705F4C3}" type="datetimeFigureOut">
              <a:rPr lang="en-US" smtClean="0"/>
              <a:t>7/18/25</a:t>
            </a:fld>
            <a:endParaRPr lang="en-US"/>
          </a:p>
        </p:txBody>
      </p:sp>
      <p:sp>
        <p:nvSpPr>
          <p:cNvPr id="6" name="Footer Placeholder 5">
            <a:extLst>
              <a:ext uri="{FF2B5EF4-FFF2-40B4-BE49-F238E27FC236}">
                <a16:creationId xmlns:a16="http://schemas.microsoft.com/office/drawing/2014/main" id="{76F2093B-42C3-4672-E413-787214DE2E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39A03B7-F2C2-B3BB-7049-487692E0B4D8}"/>
              </a:ext>
            </a:extLst>
          </p:cNvPr>
          <p:cNvSpPr>
            <a:spLocks noGrp="1"/>
          </p:cNvSpPr>
          <p:nvPr>
            <p:ph type="sldNum" sz="quarter" idx="12"/>
          </p:nvPr>
        </p:nvSpPr>
        <p:spPr/>
        <p:txBody>
          <a:bodyPr/>
          <a:lstStyle/>
          <a:p>
            <a:fld id="{91CBD6BF-03E9-3C43-97C3-DDDA525B387B}" type="slidenum">
              <a:rPr lang="en-US" smtClean="0"/>
              <a:t>‹#›</a:t>
            </a:fld>
            <a:endParaRPr lang="en-US"/>
          </a:p>
        </p:txBody>
      </p:sp>
    </p:spTree>
    <p:extLst>
      <p:ext uri="{BB962C8B-B14F-4D97-AF65-F5344CB8AC3E}">
        <p14:creationId xmlns:p14="http://schemas.microsoft.com/office/powerpoint/2010/main" val="34525494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71CDB7-825C-C9DD-5C3B-74E881BF8BA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61848FC-90FA-28F9-707C-899609DFAC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F44A3EB-85DD-8C26-1351-ACCA5964CDA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D9A4B8C-5101-F741-814C-EE8A7705F4C3}" type="datetimeFigureOut">
              <a:rPr lang="en-US" smtClean="0"/>
              <a:t>7/18/25</a:t>
            </a:fld>
            <a:endParaRPr lang="en-US"/>
          </a:p>
        </p:txBody>
      </p:sp>
      <p:sp>
        <p:nvSpPr>
          <p:cNvPr id="5" name="Footer Placeholder 4">
            <a:extLst>
              <a:ext uri="{FF2B5EF4-FFF2-40B4-BE49-F238E27FC236}">
                <a16:creationId xmlns:a16="http://schemas.microsoft.com/office/drawing/2014/main" id="{3D056DE4-FA41-7E75-5831-349EF938B03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9B20667-6815-D533-8E63-83B0F201D1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1CBD6BF-03E9-3C43-97C3-DDDA525B387B}" type="slidenum">
              <a:rPr lang="en-US" smtClean="0"/>
              <a:t>‹#›</a:t>
            </a:fld>
            <a:endParaRPr lang="en-US"/>
          </a:p>
        </p:txBody>
      </p:sp>
    </p:spTree>
    <p:extLst>
      <p:ext uri="{BB962C8B-B14F-4D97-AF65-F5344CB8AC3E}">
        <p14:creationId xmlns:p14="http://schemas.microsoft.com/office/powerpoint/2010/main" val="27060426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A0522D-F218-F019-28A9-14355F992D06}"/>
              </a:ext>
            </a:extLst>
          </p:cNvPr>
          <p:cNvSpPr>
            <a:spLocks noGrp="1"/>
          </p:cNvSpPr>
          <p:nvPr>
            <p:ph type="title"/>
          </p:nvPr>
        </p:nvSpPr>
        <p:spPr>
          <a:xfrm>
            <a:off x="110836" y="83963"/>
            <a:ext cx="12081164" cy="581378"/>
          </a:xfrm>
        </p:spPr>
        <p:txBody>
          <a:bodyPr>
            <a:normAutofit fontScale="90000"/>
          </a:bodyPr>
          <a:lstStyle/>
          <a:p>
            <a:r>
              <a:rPr lang="en-US" dirty="0" err="1"/>
              <a:t>uELM</a:t>
            </a:r>
            <a:r>
              <a:rPr lang="en-US" dirty="0"/>
              <a:t> Configuration</a:t>
            </a:r>
          </a:p>
        </p:txBody>
      </p:sp>
      <p:sp>
        <p:nvSpPr>
          <p:cNvPr id="3" name="Content Placeholder 2">
            <a:extLst>
              <a:ext uri="{FF2B5EF4-FFF2-40B4-BE49-F238E27FC236}">
                <a16:creationId xmlns:a16="http://schemas.microsoft.com/office/drawing/2014/main" id="{0F9EBF3D-9F81-A7CF-C223-756A90E0D751}"/>
              </a:ext>
            </a:extLst>
          </p:cNvPr>
          <p:cNvSpPr>
            <a:spLocks noGrp="1"/>
          </p:cNvSpPr>
          <p:nvPr>
            <p:ph idx="1"/>
          </p:nvPr>
        </p:nvSpPr>
        <p:spPr>
          <a:xfrm>
            <a:off x="321182" y="1794028"/>
            <a:ext cx="6193102" cy="4351338"/>
          </a:xfrm>
        </p:spPr>
        <p:txBody>
          <a:bodyPr>
            <a:normAutofit fontScale="85000" lnSpcReduction="10000"/>
          </a:bodyPr>
          <a:lstStyle/>
          <a:p>
            <a:r>
              <a:rPr lang="en-US" dirty="0" err="1"/>
              <a:t>uELM</a:t>
            </a:r>
            <a:r>
              <a:rPr lang="en-US" dirty="0"/>
              <a:t>: </a:t>
            </a:r>
          </a:p>
          <a:p>
            <a:pPr lvl="1"/>
            <a:r>
              <a:rPr lang="en-US" dirty="0"/>
              <a:t>Dedicated component configuration within CIME</a:t>
            </a:r>
          </a:p>
          <a:p>
            <a:pPr lvl="1"/>
            <a:r>
              <a:rPr lang="en-US" dirty="0"/>
              <a:t>Data Atmosphere / Coupler / BGC-active ELM</a:t>
            </a:r>
          </a:p>
          <a:p>
            <a:r>
              <a:rPr lang="en-US" dirty="0"/>
              <a:t>KiloCraft: </a:t>
            </a:r>
          </a:p>
          <a:p>
            <a:pPr lvl="1"/>
            <a:r>
              <a:rPr lang="en-US" dirty="0"/>
              <a:t>data toolkit for </a:t>
            </a:r>
            <a:r>
              <a:rPr lang="en-US" dirty="0" err="1"/>
              <a:t>kmELM</a:t>
            </a:r>
            <a:endParaRPr lang="en-US" dirty="0"/>
          </a:p>
          <a:p>
            <a:r>
              <a:rPr lang="en-US" dirty="0"/>
              <a:t>Partition schemes</a:t>
            </a:r>
          </a:p>
          <a:p>
            <a:pPr lvl="1"/>
            <a:r>
              <a:rPr lang="en-US" dirty="0"/>
              <a:t>Round-robin partition </a:t>
            </a:r>
          </a:p>
          <a:p>
            <a:r>
              <a:rPr lang="en-US" dirty="0"/>
              <a:t>IO configuration</a:t>
            </a:r>
          </a:p>
          <a:p>
            <a:pPr lvl="1"/>
            <a:r>
              <a:rPr lang="en-US" dirty="0"/>
              <a:t>SCROPIO </a:t>
            </a:r>
          </a:p>
          <a:p>
            <a:pPr lvl="2"/>
            <a:r>
              <a:rPr lang="en-US" dirty="0"/>
              <a:t>PnetCDF and ADIOS </a:t>
            </a:r>
          </a:p>
          <a:p>
            <a:r>
              <a:rPr lang="en-US" dirty="0"/>
              <a:t>Performance profiling/archiving </a:t>
            </a:r>
          </a:p>
          <a:p>
            <a:pPr lvl="1"/>
            <a:r>
              <a:rPr lang="en-US" dirty="0"/>
              <a:t>GPTL and PACE website</a:t>
            </a:r>
          </a:p>
        </p:txBody>
      </p:sp>
      <p:pic>
        <p:nvPicPr>
          <p:cNvPr id="4" name="Picture 3">
            <a:extLst>
              <a:ext uri="{FF2B5EF4-FFF2-40B4-BE49-F238E27FC236}">
                <a16:creationId xmlns:a16="http://schemas.microsoft.com/office/drawing/2014/main" id="{486F60A3-30FD-F1E8-C154-272ACC453A21}"/>
              </a:ext>
            </a:extLst>
          </p:cNvPr>
          <p:cNvPicPr>
            <a:picLocks noChangeAspect="1"/>
          </p:cNvPicPr>
          <p:nvPr/>
        </p:nvPicPr>
        <p:blipFill>
          <a:blip r:embed="rId3"/>
          <a:stretch>
            <a:fillRect/>
          </a:stretch>
        </p:blipFill>
        <p:spPr>
          <a:xfrm>
            <a:off x="4924540" y="2749803"/>
            <a:ext cx="6946278" cy="2273894"/>
          </a:xfrm>
          <a:prstGeom prst="rect">
            <a:avLst/>
          </a:prstGeom>
        </p:spPr>
      </p:pic>
      <p:sp>
        <p:nvSpPr>
          <p:cNvPr id="5" name="TextBox 4">
            <a:extLst>
              <a:ext uri="{FF2B5EF4-FFF2-40B4-BE49-F238E27FC236}">
                <a16:creationId xmlns:a16="http://schemas.microsoft.com/office/drawing/2014/main" id="{4AC4CAD0-51DC-5240-A37D-DAEC5D41903C}"/>
              </a:ext>
            </a:extLst>
          </p:cNvPr>
          <p:cNvSpPr txBox="1"/>
          <p:nvPr/>
        </p:nvSpPr>
        <p:spPr bwMode="auto">
          <a:xfrm>
            <a:off x="5485414" y="5250279"/>
            <a:ext cx="5987224" cy="55226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rtlCol="0" anchor="t" anchorCtr="0" compatLnSpc="1">
            <a:prstTxWarp prst="textNoShape">
              <a:avLst/>
            </a:prstTxWarp>
            <a:normAutofit fontScale="90000"/>
          </a:bodyPr>
          <a:lstStyle/>
          <a:p>
            <a:pPr algn="ctr"/>
            <a:r>
              <a:rPr lang="en-US" sz="2000" dirty="0"/>
              <a:t>Dedicated E3SM component setting for uELM Simulation</a:t>
            </a:r>
          </a:p>
        </p:txBody>
      </p:sp>
    </p:spTree>
    <p:extLst>
      <p:ext uri="{BB962C8B-B14F-4D97-AF65-F5344CB8AC3E}">
        <p14:creationId xmlns:p14="http://schemas.microsoft.com/office/powerpoint/2010/main" val="2366591920"/>
      </p:ext>
    </p:extLst>
  </p:cSld>
  <p:clrMapOvr>
    <a:masterClrMapping/>
  </p:clrMapOvr>
  <mc:AlternateContent xmlns:mc="http://schemas.openxmlformats.org/markup-compatibility/2006" xmlns:p14="http://schemas.microsoft.com/office/powerpoint/2010/main">
    <mc:Choice Requires="p14">
      <p:transition spd="slow" p14:dur="2000" advTm="133901"/>
    </mc:Choice>
    <mc:Fallback xmlns="">
      <p:transition spd="slow" advTm="133901"/>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999B6-DA13-ECF1-A914-200F2AEDAA3F}"/>
              </a:ext>
            </a:extLst>
          </p:cNvPr>
          <p:cNvSpPr>
            <a:spLocks noGrp="1"/>
          </p:cNvSpPr>
          <p:nvPr>
            <p:ph type="ctrTitle"/>
          </p:nvPr>
        </p:nvSpPr>
        <p:spPr>
          <a:xfrm>
            <a:off x="1524000" y="868975"/>
            <a:ext cx="8743720" cy="827623"/>
          </a:xfrm>
        </p:spPr>
        <p:txBody>
          <a:bodyPr>
            <a:normAutofit fontScale="90000"/>
          </a:bodyPr>
          <a:lstStyle/>
          <a:p>
            <a:r>
              <a:rPr lang="en-US" dirty="0"/>
              <a:t>Input and output </a:t>
            </a:r>
            <a:r>
              <a:rPr lang="en-US"/>
              <a:t>data streams</a:t>
            </a:r>
            <a:endParaRPr lang="en-US" dirty="0"/>
          </a:p>
        </p:txBody>
      </p:sp>
      <p:sp>
        <p:nvSpPr>
          <p:cNvPr id="3" name="Subtitle 2">
            <a:extLst>
              <a:ext uri="{FF2B5EF4-FFF2-40B4-BE49-F238E27FC236}">
                <a16:creationId xmlns:a16="http://schemas.microsoft.com/office/drawing/2014/main" id="{F6300F9D-7BD2-A147-777C-A8B99B6B6E6A}"/>
              </a:ext>
            </a:extLst>
          </p:cNvPr>
          <p:cNvSpPr>
            <a:spLocks noGrp="1"/>
          </p:cNvSpPr>
          <p:nvPr>
            <p:ph type="subTitle" idx="1"/>
          </p:nvPr>
        </p:nvSpPr>
        <p:spPr>
          <a:xfrm>
            <a:off x="1524000" y="2004592"/>
            <a:ext cx="4766631" cy="1655762"/>
          </a:xfrm>
        </p:spPr>
        <p:txBody>
          <a:bodyPr>
            <a:noAutofit/>
          </a:bodyPr>
          <a:lstStyle/>
          <a:p>
            <a:pPr algn="l"/>
            <a:r>
              <a:rPr lang="en-US" sz="2000" b="1" dirty="0"/>
              <a:t>Major Input files:</a:t>
            </a:r>
          </a:p>
          <a:p>
            <a:pPr algn="l"/>
            <a:r>
              <a:rPr lang="en-US" sz="1600" dirty="0"/>
              <a:t>Atmospheric Forcing </a:t>
            </a:r>
          </a:p>
          <a:p>
            <a:pPr algn="l"/>
            <a:r>
              <a:rPr lang="en-US" sz="1600" dirty="0"/>
              <a:t>Aerosol </a:t>
            </a:r>
          </a:p>
          <a:p>
            <a:pPr algn="l"/>
            <a:r>
              <a:rPr lang="en-US" sz="1600" dirty="0"/>
              <a:t>CO2 Profile</a:t>
            </a:r>
          </a:p>
          <a:p>
            <a:pPr algn="l"/>
            <a:r>
              <a:rPr lang="en-US" sz="1600" dirty="0"/>
              <a:t>Domain File</a:t>
            </a:r>
          </a:p>
          <a:p>
            <a:pPr algn="l"/>
            <a:r>
              <a:rPr lang="en-US" sz="1600" dirty="0"/>
              <a:t>Surface Properties</a:t>
            </a:r>
          </a:p>
          <a:p>
            <a:pPr algn="l"/>
            <a:r>
              <a:rPr lang="en-US" sz="1600" dirty="0"/>
              <a:t>Initial Condition (empty if the simulation use cold start)</a:t>
            </a:r>
          </a:p>
          <a:p>
            <a:pPr algn="l"/>
            <a:r>
              <a:rPr lang="en-US" sz="1600" dirty="0"/>
              <a:t>Plant Functional Types (PFT) Parameters</a:t>
            </a:r>
          </a:p>
          <a:p>
            <a:pPr algn="l"/>
            <a:r>
              <a:rPr lang="en-US" sz="1600" dirty="0"/>
              <a:t>Nitrogen Deposition</a:t>
            </a:r>
          </a:p>
          <a:p>
            <a:pPr algn="l"/>
            <a:r>
              <a:rPr lang="en-US" sz="1600" dirty="0"/>
              <a:t>Phosphorus Deposition’</a:t>
            </a:r>
          </a:p>
          <a:p>
            <a:pPr algn="l"/>
            <a:r>
              <a:rPr lang="en-US" sz="1600" dirty="0"/>
              <a:t>Population Density</a:t>
            </a:r>
          </a:p>
          <a:p>
            <a:pPr algn="l"/>
            <a:r>
              <a:rPr lang="en-US" sz="1600" dirty="0"/>
              <a:t>Lighting Location, Frequency and Possibility</a:t>
            </a:r>
          </a:p>
        </p:txBody>
      </p:sp>
      <p:sp>
        <p:nvSpPr>
          <p:cNvPr id="4" name="Subtitle 2">
            <a:extLst>
              <a:ext uri="{FF2B5EF4-FFF2-40B4-BE49-F238E27FC236}">
                <a16:creationId xmlns:a16="http://schemas.microsoft.com/office/drawing/2014/main" id="{93093A69-AFF5-8F57-3BD5-3CFA8A318CEB}"/>
              </a:ext>
            </a:extLst>
          </p:cNvPr>
          <p:cNvSpPr txBox="1">
            <a:spLocks/>
          </p:cNvSpPr>
          <p:nvPr/>
        </p:nvSpPr>
        <p:spPr>
          <a:xfrm>
            <a:off x="6656024" y="1925638"/>
            <a:ext cx="4766631" cy="1655762"/>
          </a:xfrm>
          <a:prstGeom prst="rect">
            <a:avLst/>
          </a:prstGeom>
        </p:spPr>
        <p:txBody>
          <a:bodyPr vert="horz" lIns="91440" tIns="45720" rIns="91440" bIns="45720" rtlCol="0">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r>
              <a:rPr lang="en-US" sz="2000" b="1" dirty="0"/>
              <a:t>Output files:</a:t>
            </a:r>
          </a:p>
          <a:p>
            <a:pPr algn="l"/>
            <a:r>
              <a:rPr lang="en-US" sz="1600" dirty="0"/>
              <a:t>History: ~500 Variables (float, int)</a:t>
            </a:r>
          </a:p>
          <a:p>
            <a:pPr algn="l"/>
            <a:r>
              <a:rPr lang="en-US" sz="1600" dirty="0"/>
              <a:t>Restart: 390 Variables (double)</a:t>
            </a:r>
          </a:p>
          <a:p>
            <a:pPr algn="l"/>
            <a:endParaRPr lang="en-US" sz="1600" dirty="0"/>
          </a:p>
        </p:txBody>
      </p:sp>
    </p:spTree>
    <p:extLst>
      <p:ext uri="{BB962C8B-B14F-4D97-AF65-F5344CB8AC3E}">
        <p14:creationId xmlns:p14="http://schemas.microsoft.com/office/powerpoint/2010/main" val="16837199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849</TotalTime>
  <Words>354</Words>
  <Application>Microsoft Macintosh PowerPoint</Application>
  <PresentationFormat>Widescreen</PresentationFormat>
  <Paragraphs>32</Paragraphs>
  <Slides>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Aptos</vt:lpstr>
      <vt:lpstr>Aptos Display</vt:lpstr>
      <vt:lpstr>Arial</vt:lpstr>
      <vt:lpstr>Office Theme</vt:lpstr>
      <vt:lpstr>uELM Configuration</vt:lpstr>
      <vt:lpstr>Input and output data streams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Wang, Dali</dc:creator>
  <cp:lastModifiedBy>Wang, Dali</cp:lastModifiedBy>
  <cp:revision>7</cp:revision>
  <dcterms:created xsi:type="dcterms:W3CDTF">2025-07-18T22:57:19Z</dcterms:created>
  <dcterms:modified xsi:type="dcterms:W3CDTF">2025-07-19T13:06:33Z</dcterms:modified>
</cp:coreProperties>
</file>