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0" r:id="rId4"/>
    <p:sldId id="273" r:id="rId5"/>
    <p:sldId id="262" r:id="rId6"/>
    <p:sldId id="268" r:id="rId7"/>
    <p:sldId id="269" r:id="rId8"/>
  </p:sldIdLst>
  <p:sldSz cx="18288000" cy="10287000"/>
  <p:notesSz cx="6858000" cy="9144000"/>
  <p:embeddedFontLst>
    <p:embeddedFont>
      <p:font typeface="G마켓 산스 TTF Bold" panose="02000000000000000000" pitchFamily="2" charset="-127"/>
      <p:bold r:id="rId9"/>
    </p:embeddedFont>
    <p:embeddedFont>
      <p:font typeface="G마켓 산스 TTF Light" panose="02000000000000000000" pitchFamily="2" charset="-127"/>
      <p:regular r:id="rId10"/>
    </p:embeddedFont>
    <p:embeddedFont>
      <p:font typeface="G마켓 산스 TTF Medium" panose="020000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9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56" t="-22750" b="-2395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9333" y="3165984"/>
            <a:ext cx="9715053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</a:pPr>
            <a:r>
              <a:rPr lang="ko-KR" altLang="en-US" sz="9000" spc="54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Black" panose="02000A03000000020004" pitchFamily="50" charset="-127"/>
              </a:rPr>
              <a:t>회원관리 및 게시판</a:t>
            </a:r>
            <a:endParaRPr lang="en-US" sz="9000" spc="54" dirty="0">
              <a:solidFill>
                <a:srgbClr val="1C30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47824" y="5090693"/>
            <a:ext cx="5661276" cy="532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75"/>
              </a:lnSpc>
            </a:pPr>
            <a:r>
              <a:rPr lang="en-US" sz="4800" u="none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MINI PROJECT_1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-63232" y="8207458"/>
            <a:ext cx="1834463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3563600" y="6874948"/>
            <a:ext cx="1828800" cy="4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ko-KR" altLang="en-US" sz="4400" spc="168" dirty="0" err="1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Pretendard SemiBold" panose="02000703000000020004" pitchFamily="50" charset="-127"/>
              </a:rPr>
              <a:t>이연지</a:t>
            </a:r>
            <a:endParaRPr lang="en-US" sz="4400" spc="168" dirty="0">
              <a:solidFill>
                <a:srgbClr val="1C30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Pretendard SemiBold" panose="020007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6A07A8-D2C6-4125-B17E-7E0C7F8B8D3B}"/>
              </a:ext>
            </a:extLst>
          </p:cNvPr>
          <p:cNvGrpSpPr/>
          <p:nvPr/>
        </p:nvGrpSpPr>
        <p:grpSpPr>
          <a:xfrm>
            <a:off x="5289681" y="9043679"/>
            <a:ext cx="7638811" cy="436574"/>
            <a:chOff x="1947824" y="9103395"/>
            <a:chExt cx="7638811" cy="436574"/>
          </a:xfrm>
        </p:grpSpPr>
        <p:sp>
          <p:nvSpPr>
            <p:cNvPr id="11" name="TextBox 11"/>
            <p:cNvSpPr txBox="1"/>
            <p:nvPr/>
          </p:nvSpPr>
          <p:spPr>
            <a:xfrm>
              <a:off x="2722968" y="9103952"/>
              <a:ext cx="6863667" cy="4360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200" spc="168" dirty="0">
                  <a:solidFill>
                    <a:srgbClr val="1C3027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  <a:cs typeface="Pretendard Light" panose="02000403000000020004" pitchFamily="50" charset="-127"/>
                </a:rPr>
                <a:t>https://github.com/NZ-e/NZ_Project.git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AF36686-95C1-4E5C-88A9-74391E3F2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824" y="9103395"/>
              <a:ext cx="775144" cy="436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56" t="-22750" b="-23954"/>
            </a:stretch>
          </a:blipFill>
        </p:spPr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136C1A-FD3E-4D53-B80D-2187DC818B1F}"/>
              </a:ext>
            </a:extLst>
          </p:cNvPr>
          <p:cNvGrpSpPr/>
          <p:nvPr/>
        </p:nvGrpSpPr>
        <p:grpSpPr>
          <a:xfrm>
            <a:off x="842962" y="4533900"/>
            <a:ext cx="16602075" cy="2137768"/>
            <a:chOff x="609600" y="4153197"/>
            <a:chExt cx="16602075" cy="2137768"/>
          </a:xfrm>
        </p:grpSpPr>
        <p:sp>
          <p:nvSpPr>
            <p:cNvPr id="3" name="AutoShape 3"/>
            <p:cNvSpPr/>
            <p:nvPr/>
          </p:nvSpPr>
          <p:spPr>
            <a:xfrm>
              <a:off x="2057400" y="5143500"/>
              <a:ext cx="13868400" cy="0"/>
            </a:xfrm>
            <a:prstGeom prst="line">
              <a:avLst/>
            </a:prstGeom>
            <a:ln w="19050" cap="rnd">
              <a:solidFill>
                <a:srgbClr val="1C3027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4" name="Group 4"/>
            <p:cNvGrpSpPr/>
            <p:nvPr/>
          </p:nvGrpSpPr>
          <p:grpSpPr>
            <a:xfrm>
              <a:off x="1895474" y="4991100"/>
              <a:ext cx="323850" cy="323850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C3027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6464299" y="5001491"/>
              <a:ext cx="323850" cy="323850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C3027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11033124" y="4981575"/>
              <a:ext cx="323850" cy="323850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C3027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5601950" y="4991100"/>
              <a:ext cx="323850" cy="323850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C3027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609600" y="4160733"/>
              <a:ext cx="2895600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1. </a:t>
              </a:r>
              <a:r>
                <a:rPr lang="ko-KR" alt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설계</a:t>
              </a:r>
              <a:endParaRPr lang="en-US" sz="3000" spc="27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83211" y="5829300"/>
              <a:ext cx="3086025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2. </a:t>
              </a:r>
              <a:r>
                <a:rPr lang="ko-KR" alt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기능</a:t>
              </a:r>
              <a:endParaRPr lang="en-US" sz="3000" spc="27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577227" y="4153197"/>
              <a:ext cx="3235644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3. </a:t>
              </a:r>
              <a:r>
                <a:rPr lang="ko-KR" alt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시연</a:t>
              </a:r>
              <a:endParaRPr lang="en-US" sz="3000" spc="27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316075" y="5829300"/>
              <a:ext cx="2895600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4. </a:t>
              </a:r>
              <a:r>
                <a:rPr lang="ko-KR" altLang="en-US" sz="3000" spc="27" dirty="0">
                  <a:solidFill>
                    <a:srgbClr val="00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소감</a:t>
              </a:r>
              <a:endParaRPr lang="en-US" sz="3000" spc="27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758868FE-918C-4E0C-81BA-197846E0D9FE}"/>
              </a:ext>
            </a:extLst>
          </p:cNvPr>
          <p:cNvSpPr txBox="1"/>
          <p:nvPr/>
        </p:nvSpPr>
        <p:spPr>
          <a:xfrm>
            <a:off x="1028700" y="885825"/>
            <a:ext cx="16230600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ko-KR" altLang="en-US" sz="8000" spc="80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en-US" sz="8000" spc="80" dirty="0">
              <a:solidFill>
                <a:srgbClr val="1C30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66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56" t="-22750" b="-2395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40280" y="2670716"/>
            <a:ext cx="2559787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ko-KR" altLang="en-US" sz="3600" spc="26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설계 </a:t>
            </a:r>
            <a:endParaRPr lang="en-US" sz="3600" spc="26" dirty="0">
              <a:solidFill>
                <a:srgbClr val="1C30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40280" y="3532362"/>
            <a:ext cx="6248400" cy="5721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>
              <a:lnSpc>
                <a:spcPct val="110000"/>
              </a:lnSpc>
              <a:buFont typeface="Arial"/>
              <a:buChar char="•"/>
            </a:pPr>
            <a:r>
              <a:rPr lang="en-US" sz="2600" b="1" spc="102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DTO</a:t>
            </a:r>
            <a:r>
              <a:rPr lang="en-US" sz="2000" b="1" spc="102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(Data</a:t>
            </a:r>
            <a:r>
              <a:rPr lang="ko-KR" altLang="en-US" sz="2000" b="1" spc="102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spc="102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Transfer Object)</a:t>
            </a:r>
            <a:endParaRPr lang="en-US" sz="2000" b="1" spc="102" dirty="0">
              <a:solidFill>
                <a:srgbClr val="1C30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>
              <a:lnSpc>
                <a:spcPct val="110000"/>
              </a:lnSpc>
            </a:pPr>
            <a:r>
              <a:rPr lang="en-US" sz="2600" spc="102" dirty="0">
                <a:solidFill>
                  <a:srgbClr val="1C3027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</a:t>
            </a:r>
            <a:r>
              <a:rPr lang="en-US" altLang="ko-KR" sz="2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Boards</a:t>
            </a:r>
          </a:p>
          <a:p>
            <a:pPr lvl="0">
              <a:lnSpc>
                <a:spcPct val="110000"/>
              </a:lnSpc>
            </a:pPr>
            <a:r>
              <a:rPr lang="en-US" altLang="ko-KR" sz="2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en-US" altLang="ko-KR" sz="2600" spc="102" dirty="0">
                <a:solidFill>
                  <a:srgbClr val="1C3027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en-US" altLang="ko-KR" sz="2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Members</a:t>
            </a:r>
            <a:endParaRPr lang="en-US" sz="2600" spc="102" dirty="0">
              <a:solidFill>
                <a:srgbClr val="1C3027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>
              <a:lnSpc>
                <a:spcPct val="110000"/>
              </a:lnSpc>
            </a:pPr>
            <a:endParaRPr lang="en-US" sz="2600" spc="102" dirty="0">
              <a:solidFill>
                <a:srgbClr val="1C30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3390" lvl="1" indent="-226695">
              <a:lnSpc>
                <a:spcPct val="110000"/>
              </a:lnSpc>
              <a:buFont typeface="Arial"/>
              <a:buChar char="•"/>
            </a:pPr>
            <a:r>
              <a:rPr lang="en-US" sz="2600" b="1" spc="102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DAO</a:t>
            </a:r>
            <a:r>
              <a:rPr lang="en-US" altLang="ko-KR" sz="2000" b="1" spc="102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(Data</a:t>
            </a:r>
            <a:r>
              <a:rPr lang="ko-KR" altLang="en-US" sz="2000" b="1" spc="102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spc="102" dirty="0">
                <a:solidFill>
                  <a:srgbClr val="1C302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Access Object)</a:t>
            </a:r>
            <a:endParaRPr lang="en-US" sz="2000" b="1" spc="102" dirty="0">
              <a:solidFill>
                <a:srgbClr val="1C30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26695" lvl="1">
              <a:lnSpc>
                <a:spcPct val="110000"/>
              </a:lnSpc>
            </a:pPr>
            <a:r>
              <a:rPr lang="en-US" altLang="ko-KR" sz="2600" spc="102" dirty="0">
                <a:solidFill>
                  <a:srgbClr val="1C3027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- </a:t>
            </a:r>
            <a:r>
              <a:rPr lang="en-US" altLang="ko-KR" sz="2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BoardsDB</a:t>
            </a:r>
            <a:endParaRPr lang="en-US" altLang="ko-KR" sz="2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6695" lvl="1">
              <a:lnSpc>
                <a:spcPct val="110000"/>
              </a:lnSpc>
            </a:pPr>
            <a:r>
              <a:rPr lang="en-US" altLang="ko-KR" sz="2600" spc="102" dirty="0">
                <a:solidFill>
                  <a:srgbClr val="1C3027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- </a:t>
            </a:r>
            <a:r>
              <a:rPr lang="en-US" altLang="ko-KR" sz="2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MembersDB</a:t>
            </a:r>
            <a:endParaRPr lang="en-US" sz="2600" spc="102" dirty="0">
              <a:solidFill>
                <a:srgbClr val="1C3027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3390" lvl="1" indent="-226695">
              <a:lnSpc>
                <a:spcPct val="110000"/>
              </a:lnSpc>
              <a:buFont typeface="Arial"/>
              <a:buChar char="•"/>
            </a:pPr>
            <a:endParaRPr lang="en-US" sz="2600" spc="102" dirty="0">
              <a:solidFill>
                <a:srgbClr val="1C30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3390" lvl="1" indent="-226695">
              <a:lnSpc>
                <a:spcPct val="110000"/>
              </a:lnSpc>
              <a:buFont typeface="Arial"/>
              <a:buChar char="•"/>
            </a:pPr>
            <a:r>
              <a:rPr lang="en-US" sz="2600" b="1" spc="102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Service</a:t>
            </a:r>
          </a:p>
          <a:p>
            <a:pPr marL="226695" lvl="1">
              <a:lnSpc>
                <a:spcPct val="110000"/>
              </a:lnSpc>
            </a:pPr>
            <a:r>
              <a:rPr lang="en-US" altLang="ko-KR" sz="2600" spc="102" dirty="0">
                <a:solidFill>
                  <a:srgbClr val="1C3027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- </a:t>
            </a:r>
            <a:r>
              <a:rPr lang="en-US" altLang="ko-KR" sz="2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BoardService</a:t>
            </a:r>
            <a:endParaRPr lang="en-US" altLang="ko-KR" sz="2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6695" lvl="1">
              <a:lnSpc>
                <a:spcPct val="110000"/>
              </a:lnSpc>
            </a:pPr>
            <a:r>
              <a:rPr lang="en-US" altLang="ko-KR" sz="2600" spc="102" dirty="0">
                <a:solidFill>
                  <a:srgbClr val="1C3027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- </a:t>
            </a:r>
            <a:r>
              <a:rPr lang="en-US" altLang="ko-KR" sz="2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MemberService</a:t>
            </a:r>
            <a:endParaRPr lang="en-US" sz="2600" spc="102" dirty="0">
              <a:solidFill>
                <a:srgbClr val="1C3027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26695" lvl="1">
              <a:lnSpc>
                <a:spcPct val="110000"/>
              </a:lnSpc>
            </a:pPr>
            <a:endParaRPr lang="en-US" sz="2600" spc="102" dirty="0">
              <a:solidFill>
                <a:srgbClr val="1C302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3390" lvl="1" indent="-226695">
              <a:lnSpc>
                <a:spcPct val="110000"/>
              </a:lnSpc>
              <a:buFont typeface="Arial"/>
              <a:buChar char="•"/>
            </a:pPr>
            <a:r>
              <a:rPr lang="en-US" altLang="ko-KR" sz="2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 </a:t>
            </a:r>
            <a:endParaRPr lang="en-US" sz="2600" spc="102" dirty="0">
              <a:solidFill>
                <a:srgbClr val="1C30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2240280" y="3306361"/>
            <a:ext cx="5943600" cy="0"/>
          </a:xfrm>
          <a:prstGeom prst="line">
            <a:avLst/>
          </a:prstGeom>
          <a:ln w="9525" cap="rnd">
            <a:solidFill>
              <a:srgbClr val="1C302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028700" y="885825"/>
            <a:ext cx="16230600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ko-KR" altLang="en-US" sz="8000" spc="80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설계</a:t>
            </a:r>
            <a:endParaRPr lang="en-US" sz="8000" spc="80" dirty="0">
              <a:solidFill>
                <a:srgbClr val="1C30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ADFD9C-44E9-49B8-A8EE-3D28D20D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704" y="2124075"/>
            <a:ext cx="6043488" cy="7490517"/>
          </a:xfrm>
          <a:prstGeom prst="rect">
            <a:avLst/>
          </a:prstGeom>
        </p:spPr>
      </p:pic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35D05377-C01D-4366-8E9A-72ADCA8D9B0C}"/>
              </a:ext>
            </a:extLst>
          </p:cNvPr>
          <p:cNvSpPr/>
          <p:nvPr/>
        </p:nvSpPr>
        <p:spPr>
          <a:xfrm>
            <a:off x="2087880" y="8584244"/>
            <a:ext cx="2148307" cy="1849830"/>
          </a:xfrm>
          <a:custGeom>
            <a:avLst/>
            <a:gdLst>
              <a:gd name="connsiteX0" fmla="*/ 0 w 2840736"/>
              <a:gd name="connsiteY0" fmla="*/ 0 h 2202180"/>
              <a:gd name="connsiteX1" fmla="*/ 2840736 w 2840736"/>
              <a:gd name="connsiteY1" fmla="*/ 0 h 2202180"/>
              <a:gd name="connsiteX2" fmla="*/ 2840736 w 2840736"/>
              <a:gd name="connsiteY2" fmla="*/ 2202180 h 2202180"/>
              <a:gd name="connsiteX3" fmla="*/ 0 w 2840736"/>
              <a:gd name="connsiteY3" fmla="*/ 2202180 h 2202180"/>
              <a:gd name="connsiteX4" fmla="*/ 0 w 2840736"/>
              <a:gd name="connsiteY4" fmla="*/ 0 h 220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736" h="2202180">
                <a:moveTo>
                  <a:pt x="0" y="0"/>
                </a:moveTo>
                <a:lnTo>
                  <a:pt x="2840736" y="0"/>
                </a:lnTo>
                <a:lnTo>
                  <a:pt x="2840736" y="2202180"/>
                </a:lnTo>
                <a:lnTo>
                  <a:pt x="0" y="2202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967" tIns="0" rIns="0" bIns="0" numCol="1" spcCol="1270" anchor="t" anchorCtr="0">
            <a:noAutofit/>
          </a:bodyPr>
          <a:lstStyle/>
          <a:p>
            <a:pPr marL="0" lvl="0" indent="0" algn="l" defTabSz="2800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6300" kern="120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D421C5B-3E5C-44F6-BC78-F4D5AE15A528}"/>
              </a:ext>
            </a:extLst>
          </p:cNvPr>
          <p:cNvSpPr/>
          <p:nvPr/>
        </p:nvSpPr>
        <p:spPr>
          <a:xfrm>
            <a:off x="5013960" y="6641143"/>
            <a:ext cx="2212848" cy="3482033"/>
          </a:xfrm>
          <a:custGeom>
            <a:avLst/>
            <a:gdLst>
              <a:gd name="connsiteX0" fmla="*/ 0 w 2926080"/>
              <a:gd name="connsiteY0" fmla="*/ 0 h 4145280"/>
              <a:gd name="connsiteX1" fmla="*/ 2926080 w 2926080"/>
              <a:gd name="connsiteY1" fmla="*/ 0 h 4145280"/>
              <a:gd name="connsiteX2" fmla="*/ 2926080 w 2926080"/>
              <a:gd name="connsiteY2" fmla="*/ 4145280 h 4145280"/>
              <a:gd name="connsiteX3" fmla="*/ 0 w 2926080"/>
              <a:gd name="connsiteY3" fmla="*/ 4145280 h 4145280"/>
              <a:gd name="connsiteX4" fmla="*/ 0 w 2926080"/>
              <a:gd name="connsiteY4" fmla="*/ 0 h 414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080" h="4145280">
                <a:moveTo>
                  <a:pt x="0" y="0"/>
                </a:moveTo>
                <a:lnTo>
                  <a:pt x="2926080" y="0"/>
                </a:lnTo>
                <a:lnTo>
                  <a:pt x="2926080" y="4145280"/>
                </a:lnTo>
                <a:lnTo>
                  <a:pt x="0" y="4145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3634" tIns="0" rIns="0" bIns="0" numCol="1" spcCol="1270" anchor="t" anchorCtr="0">
            <a:noAutofit/>
          </a:bodyPr>
          <a:lstStyle/>
          <a:p>
            <a:pPr marL="0" lvl="0" indent="0" algn="l" defTabSz="2755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6200" kern="120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FC5A6CC-455E-4765-864F-D67D562748A5}"/>
              </a:ext>
            </a:extLst>
          </p:cNvPr>
          <p:cNvSpPr/>
          <p:nvPr/>
        </p:nvSpPr>
        <p:spPr>
          <a:xfrm>
            <a:off x="8488680" y="5490523"/>
            <a:ext cx="2212848" cy="4448553"/>
          </a:xfrm>
          <a:custGeom>
            <a:avLst/>
            <a:gdLst>
              <a:gd name="connsiteX0" fmla="*/ 0 w 2926080"/>
              <a:gd name="connsiteY0" fmla="*/ 0 h 5295900"/>
              <a:gd name="connsiteX1" fmla="*/ 2926080 w 2926080"/>
              <a:gd name="connsiteY1" fmla="*/ 0 h 5295900"/>
              <a:gd name="connsiteX2" fmla="*/ 2926080 w 2926080"/>
              <a:gd name="connsiteY2" fmla="*/ 5295900 h 5295900"/>
              <a:gd name="connsiteX3" fmla="*/ 0 w 2926080"/>
              <a:gd name="connsiteY3" fmla="*/ 5295900 h 5295900"/>
              <a:gd name="connsiteX4" fmla="*/ 0 w 2926080"/>
              <a:gd name="connsiteY4" fmla="*/ 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080" h="5295900">
                <a:moveTo>
                  <a:pt x="0" y="0"/>
                </a:moveTo>
                <a:lnTo>
                  <a:pt x="2926080" y="0"/>
                </a:lnTo>
                <a:lnTo>
                  <a:pt x="292608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919" tIns="0" rIns="0" bIns="0" numCol="1" spcCol="1270" anchor="t" anchorCtr="0">
            <a:noAutofit/>
          </a:bodyPr>
          <a:lstStyle/>
          <a:p>
            <a:pPr marL="0" lvl="0" indent="0" algn="l" defTabSz="2622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900" kern="1200"/>
          </a:p>
        </p:txBody>
      </p:sp>
    </p:spTree>
    <p:extLst>
      <p:ext uri="{BB962C8B-B14F-4D97-AF65-F5344CB8AC3E}">
        <p14:creationId xmlns:p14="http://schemas.microsoft.com/office/powerpoint/2010/main" val="67984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56" t="-22750" b="-23954"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758868FE-918C-4E0C-81BA-197846E0D9FE}"/>
              </a:ext>
            </a:extLst>
          </p:cNvPr>
          <p:cNvSpPr txBox="1"/>
          <p:nvPr/>
        </p:nvSpPr>
        <p:spPr>
          <a:xfrm>
            <a:off x="1028700" y="885825"/>
            <a:ext cx="16230600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ko-KR" altLang="en-US" sz="8000" spc="80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기능</a:t>
            </a:r>
            <a:endParaRPr lang="en-US" sz="8000" spc="80" dirty="0">
              <a:solidFill>
                <a:srgbClr val="1C30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C940E7-8154-4E7F-AEEC-C85279EDB659}"/>
              </a:ext>
            </a:extLst>
          </p:cNvPr>
          <p:cNvGrpSpPr/>
          <p:nvPr/>
        </p:nvGrpSpPr>
        <p:grpSpPr>
          <a:xfrm>
            <a:off x="1110506" y="2312889"/>
            <a:ext cx="5094187" cy="3863017"/>
            <a:chOff x="282579" y="3218767"/>
            <a:chExt cx="5094187" cy="38630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DA6B37-20C7-45E3-99D7-7B7F7A692600}"/>
                </a:ext>
              </a:extLst>
            </p:cNvPr>
            <p:cNvSpPr txBox="1"/>
            <p:nvPr/>
          </p:nvSpPr>
          <p:spPr>
            <a:xfrm>
              <a:off x="1799432" y="3218767"/>
              <a:ext cx="20604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Main</a:t>
              </a:r>
              <a:endParaRPr lang="ko-KR" altLang="en-US" sz="3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7BB26D-4BA0-435D-9C76-1394E7BCC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579" y="3875086"/>
              <a:ext cx="5094187" cy="320669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E36861-775B-4E31-B782-3D802CA6CAE2}"/>
              </a:ext>
            </a:extLst>
          </p:cNvPr>
          <p:cNvGrpSpPr/>
          <p:nvPr/>
        </p:nvGrpSpPr>
        <p:grpSpPr>
          <a:xfrm>
            <a:off x="7746238" y="2312889"/>
            <a:ext cx="9513062" cy="3254271"/>
            <a:chOff x="1028700" y="6808612"/>
            <a:chExt cx="9513062" cy="325427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60A06C-0976-4A63-B76A-6E7EAE5E02A3}"/>
                </a:ext>
              </a:extLst>
            </p:cNvPr>
            <p:cNvSpPr txBox="1"/>
            <p:nvPr/>
          </p:nvSpPr>
          <p:spPr>
            <a:xfrm>
              <a:off x="3678381" y="6808612"/>
              <a:ext cx="426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MemberService</a:t>
              </a:r>
              <a:endParaRPr lang="ko-KR" altLang="en-US" sz="3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B4C9A1-C00E-4726-AF74-F86DA5E1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700" y="7427201"/>
              <a:ext cx="4473864" cy="23622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C27C22-1B24-4178-B16C-82592C5A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1700" y="7362610"/>
              <a:ext cx="4560062" cy="270027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235C12-C45E-4D55-8687-27D8CBAE5A36}"/>
              </a:ext>
            </a:extLst>
          </p:cNvPr>
          <p:cNvGrpSpPr/>
          <p:nvPr/>
        </p:nvGrpSpPr>
        <p:grpSpPr>
          <a:xfrm>
            <a:off x="10703852" y="6713851"/>
            <a:ext cx="3651334" cy="2474702"/>
            <a:chOff x="9317011" y="3110411"/>
            <a:chExt cx="3651334" cy="24747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278664-D711-4682-9D06-A9729DA91424}"/>
                </a:ext>
              </a:extLst>
            </p:cNvPr>
            <p:cNvSpPr txBox="1"/>
            <p:nvPr/>
          </p:nvSpPr>
          <p:spPr>
            <a:xfrm>
              <a:off x="9448800" y="3110411"/>
              <a:ext cx="31970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/>
                <a:t> </a:t>
              </a:r>
              <a:r>
                <a:rPr lang="en-US" altLang="ko-KR" sz="3000" b="1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BoardService</a:t>
              </a:r>
              <a:endParaRPr lang="ko-KR" altLang="en-US" sz="3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5695D9-28E9-4177-A0F9-E93D365E7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17011" y="3740229"/>
              <a:ext cx="3651334" cy="184488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A8FA1-B2E9-4B5C-BE0C-562C4BEC1849}"/>
              </a:ext>
            </a:extLst>
          </p:cNvPr>
          <p:cNvGrpSpPr/>
          <p:nvPr/>
        </p:nvGrpSpPr>
        <p:grpSpPr>
          <a:xfrm>
            <a:off x="4244440" y="6799097"/>
            <a:ext cx="3197033" cy="2602078"/>
            <a:chOff x="13414567" y="3229878"/>
            <a:chExt cx="3197033" cy="260207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040FF1-BEC7-4934-9E1F-A18548A263AA}"/>
                </a:ext>
              </a:extLst>
            </p:cNvPr>
            <p:cNvSpPr txBox="1"/>
            <p:nvPr/>
          </p:nvSpPr>
          <p:spPr>
            <a:xfrm>
              <a:off x="13414567" y="3229878"/>
              <a:ext cx="31970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/>
                <a:t> </a:t>
              </a:r>
              <a:r>
                <a:rPr lang="en-US" altLang="ko-KR" sz="3000" b="1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BoardService</a:t>
              </a:r>
              <a:endParaRPr lang="ko-KR" altLang="en-US" sz="3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506DC35-3049-4C2E-8AA8-56377C36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20307" y="3830163"/>
              <a:ext cx="2765362" cy="2001793"/>
            </a:xfrm>
            <a:prstGeom prst="rect">
              <a:avLst/>
            </a:prstGeom>
          </p:spPr>
        </p:pic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7B0AC52-EE67-43F1-826F-C3499FBA78F5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183742" y="2589888"/>
            <a:ext cx="7212177" cy="1711582"/>
          </a:xfrm>
          <a:prstGeom prst="bentConnector3">
            <a:avLst/>
          </a:prstGeom>
          <a:ln w="254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7F182EB-7995-4C51-B9C1-7C2469B6B229}"/>
              </a:ext>
            </a:extLst>
          </p:cNvPr>
          <p:cNvGrpSpPr/>
          <p:nvPr/>
        </p:nvGrpSpPr>
        <p:grpSpPr>
          <a:xfrm>
            <a:off x="10672712" y="4110892"/>
            <a:ext cx="2634281" cy="2602959"/>
            <a:chOff x="10672712" y="4110892"/>
            <a:chExt cx="2634281" cy="260295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E9D5D47-BB0F-4E91-87DD-22B9286923B4}"/>
                </a:ext>
              </a:extLst>
            </p:cNvPr>
            <p:cNvCxnSpPr/>
            <p:nvPr/>
          </p:nvCxnSpPr>
          <p:spPr>
            <a:xfrm>
              <a:off x="10672712" y="4110892"/>
              <a:ext cx="263428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70F9852-658F-4B2D-9762-65F286789F4C}"/>
                </a:ext>
              </a:extLst>
            </p:cNvPr>
            <p:cNvCxnSpPr>
              <a:stCxn id="5" idx="3"/>
              <a:endCxn id="49" idx="0"/>
            </p:cNvCxnSpPr>
            <p:nvPr/>
          </p:nvCxnSpPr>
          <p:spPr>
            <a:xfrm>
              <a:off x="12220102" y="4112578"/>
              <a:ext cx="214056" cy="26012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DAB1B57-79AB-45F8-989E-ECBDA7C5546B}"/>
              </a:ext>
            </a:extLst>
          </p:cNvPr>
          <p:cNvCxnSpPr>
            <a:cxnSpLocks/>
          </p:cNvCxnSpPr>
          <p:nvPr/>
        </p:nvCxnSpPr>
        <p:spPr>
          <a:xfrm rot="10800000">
            <a:off x="7543532" y="7076096"/>
            <a:ext cx="3129181" cy="734404"/>
          </a:xfrm>
          <a:prstGeom prst="bentConnector3">
            <a:avLst/>
          </a:prstGeom>
          <a:ln w="254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A333158-3E6A-492D-AE31-8A55FBF6FC0F}"/>
              </a:ext>
            </a:extLst>
          </p:cNvPr>
          <p:cNvSpPr/>
          <p:nvPr/>
        </p:nvSpPr>
        <p:spPr>
          <a:xfrm>
            <a:off x="6067900" y="2142684"/>
            <a:ext cx="685800" cy="750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400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D536EEE-2E51-4B0A-A0A6-0D27A12F3B22}"/>
              </a:ext>
            </a:extLst>
          </p:cNvPr>
          <p:cNvSpPr/>
          <p:nvPr/>
        </p:nvSpPr>
        <p:spPr>
          <a:xfrm>
            <a:off x="11534302" y="5568410"/>
            <a:ext cx="685800" cy="750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400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BFB0EB-6C13-4EEE-B17E-BAABDB11CD19}"/>
              </a:ext>
            </a:extLst>
          </p:cNvPr>
          <p:cNvSpPr/>
          <p:nvPr/>
        </p:nvSpPr>
        <p:spPr>
          <a:xfrm>
            <a:off x="8055418" y="6243998"/>
            <a:ext cx="685800" cy="750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6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56" t="-22750" b="-2395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31493" y="4376737"/>
            <a:ext cx="11425013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99"/>
              </a:lnSpc>
            </a:pPr>
            <a:r>
              <a:rPr lang="ko-KR" altLang="en-US" sz="9999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시연</a:t>
            </a:r>
            <a:endParaRPr lang="en-US" sz="9999" dirty="0">
              <a:solidFill>
                <a:srgbClr val="1C30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9144000" y="6813512"/>
            <a:ext cx="0" cy="3556263"/>
          </a:xfrm>
          <a:prstGeom prst="line">
            <a:avLst/>
          </a:prstGeom>
          <a:ln w="28575" cap="flat">
            <a:solidFill>
              <a:srgbClr val="1C302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9144000" y="0"/>
            <a:ext cx="0" cy="3556263"/>
          </a:xfrm>
          <a:prstGeom prst="line">
            <a:avLst/>
          </a:prstGeom>
          <a:ln w="28575" cap="flat">
            <a:solidFill>
              <a:srgbClr val="1C302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56" t="-22750" b="-2395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096887" y="1425918"/>
            <a:ext cx="1409422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ko-KR" altLang="en-US" sz="8000" spc="80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소감</a:t>
            </a:r>
            <a:endParaRPr lang="en-US" sz="8000" spc="80" dirty="0">
              <a:solidFill>
                <a:srgbClr val="1C302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D9ED66-BE05-49B3-8004-308258D192D5}"/>
              </a:ext>
            </a:extLst>
          </p:cNvPr>
          <p:cNvSpPr txBox="1"/>
          <p:nvPr/>
        </p:nvSpPr>
        <p:spPr>
          <a:xfrm>
            <a:off x="1295400" y="3241964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좋았던 점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F3310-923C-475B-BCEB-592839F142B9}"/>
              </a:ext>
            </a:extLst>
          </p:cNvPr>
          <p:cNvSpPr txBox="1"/>
          <p:nvPr/>
        </p:nvSpPr>
        <p:spPr>
          <a:xfrm>
            <a:off x="1495771" y="4054869"/>
            <a:ext cx="1529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CRUD 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기능을 구현하며 데이터 베이스 설계와 기본적인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SQL 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쿼리 작성 능력을 향상 시킬 수 있었고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베이스와의 연동을 통해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DB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상호작용에 대한 이해도를 높일 수 있었습니다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2761F-A249-4B1F-8543-153DA74772AB}"/>
              </a:ext>
            </a:extLst>
          </p:cNvPr>
          <p:cNvSpPr txBox="1"/>
          <p:nvPr/>
        </p:nvSpPr>
        <p:spPr>
          <a:xfrm>
            <a:off x="1384675" y="665279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아쉬운 점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E209D-42F7-4478-B5E6-6D295C65924E}"/>
              </a:ext>
            </a:extLst>
          </p:cNvPr>
          <p:cNvSpPr txBox="1"/>
          <p:nvPr/>
        </p:nvSpPr>
        <p:spPr>
          <a:xfrm>
            <a:off x="1585046" y="7465696"/>
            <a:ext cx="1529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최대한 스스로 이해한 개념을 바탕으로 프로젝트 코드를 작성하고자 했으나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논리적인 접근에 있어 부족한 부분이 많음을 느꼈습니다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때문에 주어진 조건을 완벽히 반영하지 못했고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를 진행하며 외부의 도움을 많이 받아야 했던 점이 아쉬움으로 남았습니다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56" t="-22750" b="-2395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15937" y="4462462"/>
            <a:ext cx="1409422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39"/>
              </a:lnSpc>
              <a:spcBef>
                <a:spcPct val="0"/>
              </a:spcBef>
            </a:pPr>
            <a:r>
              <a:rPr lang="en-US" sz="8699" spc="347" dirty="0" err="1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sz="8699" spc="347" dirty="0">
                <a:solidFill>
                  <a:srgbClr val="1C302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4" name="AutoShape 4"/>
          <p:cNvSpPr/>
          <p:nvPr/>
        </p:nvSpPr>
        <p:spPr>
          <a:xfrm>
            <a:off x="9144000" y="0"/>
            <a:ext cx="0" cy="3613679"/>
          </a:xfrm>
          <a:prstGeom prst="line">
            <a:avLst/>
          </a:prstGeom>
          <a:ln w="38100" cap="flat">
            <a:solidFill>
              <a:srgbClr val="1C302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163</Words>
  <Application>Microsoft Office PowerPoint</Application>
  <PresentationFormat>사용자 지정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Pretendard SemiBold</vt:lpstr>
      <vt:lpstr>Pretendard Light</vt:lpstr>
      <vt:lpstr>G마켓 산스 TTF Bold</vt:lpstr>
      <vt:lpstr>Pretendard Black</vt:lpstr>
      <vt:lpstr>G마켓 산스 TTF Light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 종이 재질의 심플한 면접 포트폴리오 프레젠테이션</dc:title>
  <cp:lastModifiedBy>nz</cp:lastModifiedBy>
  <cp:revision>40</cp:revision>
  <dcterms:created xsi:type="dcterms:W3CDTF">2006-08-16T00:00:00Z</dcterms:created>
  <dcterms:modified xsi:type="dcterms:W3CDTF">2024-08-22T09:41:09Z</dcterms:modified>
  <dc:identifier>DAF75sBi2iA</dc:identifier>
</cp:coreProperties>
</file>