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Override7.xml" ContentType="application/vnd.openxmlformats-officedocument.themeOverrid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9" r:id="rId2"/>
    <p:sldMasterId id="2147483741" r:id="rId3"/>
    <p:sldMasterId id="2147483756" r:id="rId4"/>
    <p:sldMasterId id="2147483770" r:id="rId5"/>
    <p:sldMasterId id="2147483783" r:id="rId6"/>
    <p:sldMasterId id="2147483795" r:id="rId7"/>
    <p:sldMasterId id="2147483809" r:id="rId8"/>
    <p:sldMasterId id="2147483822" r:id="rId9"/>
  </p:sldMasterIdLst>
  <p:sldIdLst>
    <p:sldId id="256" r:id="rId10"/>
    <p:sldId id="258" r:id="rId11"/>
    <p:sldId id="261" r:id="rId12"/>
    <p:sldId id="267" r:id="rId13"/>
    <p:sldId id="279" r:id="rId14"/>
    <p:sldId id="259" r:id="rId15"/>
    <p:sldId id="262" r:id="rId16"/>
    <p:sldId id="264" r:id="rId17"/>
    <p:sldId id="265" r:id="rId18"/>
    <p:sldId id="2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165629-D0F8-495C-9F19-EC0FECF48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3B51-B826-4EDB-A60B-C79A6296D8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40016-F342-48F5-9DF3-00A0CC0B0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165629-D0F8-495C-9F19-EC0FECF48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B2E35-8DA8-4ACE-9D11-913F31D8D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7F01-CF25-43C8-ADFB-B283483F88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8821-645E-42DE-8F7C-8C14B916C2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2601-19EE-4744-886C-F26096A651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6AA1-F3A7-483F-BD3E-5FE27CDA6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F74D-9C04-441E-975F-6D013564D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AF41-A703-45E2-B3C7-E6AFD3962C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5B5F-048B-441B-A392-5D758AF40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ACD6-5361-4D3B-9CE9-43766CF50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3B51-B826-4EDB-A60B-C79A6296D8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ACD6-5361-4D3B-9CE9-43766CF50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6148-406B-40C2-BCDC-89A76FD93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EB51-B227-4461-AAB5-8C2E955F25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E0E78-29D1-49A6-8085-BD06C53D3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6148-406B-40C2-BCDC-89A76FD93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EB51-B227-4461-AAB5-8C2E955F25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E0E78-29D1-49A6-8085-BD06C53D3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9112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11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6816-E6C3-4D44-985B-3F99EB1DB0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78086-91C0-4479-B7BA-9D386C040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4ACF3-09EF-4345-B924-27EEC4441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3E74F-9B86-46F5-BDDD-3ECF9009B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3DC12-0D1F-491B-BB4A-282DAFD3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B2E35-8DA8-4ACE-9D11-913F31D8D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B2EC3-1976-4768-B732-790793A9B3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1DC1A-0EE6-4725-B672-08EA1BDDE5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76787-1D5A-4840-A35D-2DBB006840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A8D2-CAC4-4ED5-ADCA-C6F6BE407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7567-A1AC-49FD-8282-53436EC95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7109E-CB1D-41C5-85D2-677CBBC39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20664-3750-4429-9BAB-25663D9D7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4CF47-A831-488F-9F9E-0DF289A95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E4FC-AD60-42AC-A536-DD04838C1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467FC-0A8A-4A50-88F3-DE522025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7F01-CF25-43C8-ADFB-B283483F88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83477-663F-46D6-AA2D-672F47C6A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D20B-DED0-4CD9-9F90-8C1FD0AF4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E8889-CA07-4BB2-B35D-907B8E054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AF6DC-BC24-4E46-B544-ED8CB7610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903B-5FAE-4EDB-BFD0-1FCA309F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509C-6B49-4262-866C-7F04E44F4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D84F-3CBA-4424-8BFA-2967BCD7A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0C410-BF40-4FB1-AD73-D6DC950E1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E09-53B6-420A-B127-996F4C6DB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05ED0-DD3C-4131-82DA-FDCEBC5DF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8821-645E-42DE-8F7C-8C14B916C2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91DD159C-031D-4635-9E85-911E33DF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96EC0-94D9-4060-9516-168FDA096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053B6-4B91-486B-9EAA-74A51B143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88B42-4EEF-4361-BEAF-505ADAEC8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FFACC-3455-4FAF-8BA8-124DD219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02A8-D13D-43FB-92D8-2E125F5BF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DECD2-4666-4C3D-B030-E2B567CAA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2D8DF-3DDF-40FE-9D1B-D469747BD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1B06D-BBF3-45C4-B9BA-BC5761608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3807A-D731-470D-9691-68A9B7153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2601-19EE-4744-886C-F26096A651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4BCD0-1AA9-4B61-9A8E-326135300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21DE-B25E-4158-8BA4-0007B8347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27E7-3F08-4199-89F2-BAA912B40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7859D4-6C95-40C5-9356-71AD02E7E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3B48-C174-4CF9-8790-60D156F97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C8FAD2-655D-4DFA-B06E-4AB02242F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7C6E0-DAC4-47D4-8451-EC27B8734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9978AA-9AA3-45C4-97FF-6136EF125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0BE7A-DF4F-4A7C-99A6-D69597E6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EB2B21-3B2D-4C8B-AA86-A2EEA6DDD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6AA1-F3A7-483F-BD3E-5FE27CDA6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E2D1EC-164B-4646-9FEA-69801DE7C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1D5E73-9419-42DC-98A3-5EEDE2D8A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B7E61-F2DE-4883-912C-2DEE4F4B5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BBA6F-0444-417F-9859-F7A29BCCD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A8400-178C-4379-A9E6-02759E33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7C2616-5D7E-47B1-A9EA-FDAF4E378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48CB8-4A7F-4FA2-838E-1DF2622B8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70068-3348-4321-94B2-ADBFDC4DC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B24D4A-060E-44D9-8FAD-4C290EA3E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FD48D8-592A-47B1-96D7-B8DEBC995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F74D-9C04-441E-975F-6D013564D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E23E1D-1C3B-4499-B86B-51344E37F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16FBD-DCA0-4BC1-8334-8EBDC11F6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E75ABD-6362-4EB5-AEEB-D759DC4F2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5C1ED1-8E4B-48B8-A6BA-65C2EE593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A037F-4188-434E-BF0B-00AB93A2A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A291-FE98-475B-8A1C-98271DDC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6508E-09BF-49AB-B7B0-A64D4C9E1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78CBC-B17A-471C-973D-F7FF6EECB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120B-4BC4-4AC9-8442-0BA7480BC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743A4-45B7-41FB-8C73-607E441C9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AF41-A703-45E2-B3C7-E6AFD3962C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3DED-A0A2-44AF-A16D-C2CB3D79C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B2FE-F095-43A5-ACAA-E46CB3C2E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7E6D-1133-41DA-98BF-4F414EAD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DF36-1871-40E9-9597-4143915FA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8A38-FFC2-453F-BC87-FD0ACFB2E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611D0-366D-4AF7-A2A9-25164C3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FFD-D2D6-48ED-B0AB-BE761BD47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489AA-FE0E-42B3-8E0B-5C82BBB44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0FDA-51CE-4C56-A4D7-00779504F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7EB25E1-FBC8-48B2-9855-63754BCE301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5B5F-048B-441B-A392-5D758AF40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DA88-E831-475E-8E5C-DE995EECF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88C68A-7D30-4F19-A6E0-4A3541220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13C4D-697B-4EB4-87F0-27A5CC68B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2F9F-C5BD-4F82-85E6-983DA350C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03165-301B-4757-8D82-0BE383BB9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F40BD-EB00-4882-904A-70DE7EE2C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7DD8-E4CE-4495-BBE8-6FE990366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2BCB2D-5C0D-485A-B58F-9698B6D1D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84093-265F-4207-A009-63945E7C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3CE041B-CEAE-461F-982A-3A0D7D8E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8B035875-89BC-4F42-B857-6269A2DD6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8806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68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0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1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5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6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7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8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0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4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5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6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808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808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09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9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76C80B0-6492-45E3-8389-3F8C03E42A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809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8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536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811AB91-7F34-4B28-A4CE-E70543DB8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3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5B83A526-67C1-4C99-9EF4-E0476444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44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FAA4208-894D-47CB-A09A-79BEC905B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46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3433776-D9CA-4E04-82D1-5898E13F7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048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DB45409-7CB7-4FE2-83C9-0CCCBA14B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51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AA6C995-771A-4BF6-B5C1-5A8E7043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1" fontAlgn="base" hangingPunct="1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1" fontAlgn="base" hangingPunct="1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1" fontAlgn="base" hangingPunct="1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8B035875-89BC-4F42-B857-6269A2DD6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3.1 Introducing the Derivative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73650"/>
            <a:ext cx="6858000" cy="48895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US" dirty="0"/>
              <a:t>MATH 205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89" y="3539768"/>
            <a:ext cx="3271270" cy="32499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Determine the equation of the tangent line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</a:t>
                </a:r>
                <a:r>
                  <a:rPr lang="en-US" i="1" dirty="0"/>
                  <a:t>x</a:t>
                </a:r>
                <a:r>
                  <a:rPr lang="en-US" dirty="0"/>
                  <a:t> = 5.</a:t>
                </a:r>
              </a:p>
              <a:p>
                <a:r>
                  <a:rPr lang="en-US" dirty="0"/>
                  <a:t>Suppose the chart shows the</a:t>
                </a:r>
              </a:p>
              <a:p>
                <a:pPr marL="0" indent="0">
                  <a:buNone/>
                </a:pPr>
                <a:r>
                  <a:rPr lang="en-US" dirty="0"/>
                  <a:t>     growth of an insect where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i="1" dirty="0"/>
                  <a:t>M</a:t>
                </a:r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) is the mass t weeks after </a:t>
                </a:r>
              </a:p>
              <a:p>
                <a:pPr marL="0" indent="0">
                  <a:buNone/>
                </a:pPr>
                <a:r>
                  <a:rPr lang="en-US" dirty="0"/>
                  <a:t>    birth.  Estimate </a:t>
                </a:r>
                <a:r>
                  <a:rPr lang="en-US" i="1" dirty="0"/>
                  <a:t>M</a:t>
                </a:r>
                <a:r>
                  <a:rPr lang="en-US" dirty="0"/>
                  <a:t>´(1) and </a:t>
                </a:r>
              </a:p>
              <a:p>
                <a:pPr marL="0" indent="0">
                  <a:buNone/>
                </a:pPr>
                <a:r>
                  <a:rPr lang="en-US" dirty="0"/>
                  <a:t>    interpret its meaning.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b="-15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What is a tangent line?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In regards to a circle, a tangent line is a line that intersects the circle at only one point.</a:t>
            </a: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In regards to a general curve, a tangent line at a point of a graph is the line whose slope is the limit of the slope of the secant line {as the points move closer together}  and passes through the given point, provided the limit exists.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The Difference Quotient</a:t>
            </a:r>
          </a:p>
        </p:txBody>
      </p:sp>
      <p:graphicFrame>
        <p:nvGraphicFramePr>
          <p:cNvPr id="49163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52279"/>
              </p:ext>
            </p:extLst>
          </p:nvPr>
        </p:nvGraphicFramePr>
        <p:xfrm>
          <a:off x="2832429" y="2888714"/>
          <a:ext cx="23510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091880" imgH="393480" progId="Equation.3">
                  <p:embed/>
                </p:oleObj>
              </mc:Choice>
              <mc:Fallback>
                <p:oleObj name="Equation" r:id="rId3" imgW="10918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429" y="2888714"/>
                        <a:ext cx="23510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729672" y="2000663"/>
            <a:ext cx="7772400" cy="45307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+mj-lt"/>
              </a:rPr>
              <a:t>Recall from section 2.1, the average rate of change (slope of the secant line) of a function was given by the formula</a:t>
            </a:r>
          </a:p>
          <a:p>
            <a:pPr eaLnBrk="1" hangingPunct="1"/>
            <a:endParaRPr lang="en-US" sz="2400" dirty="0">
              <a:latin typeface="+mj-lt"/>
            </a:endParaRPr>
          </a:p>
          <a:p>
            <a:pPr eaLnBrk="1" hangingPunct="1"/>
            <a:endParaRPr lang="en-US" sz="2400" dirty="0">
              <a:latin typeface="+mj-lt"/>
            </a:endParaRPr>
          </a:p>
          <a:p>
            <a:pPr eaLnBrk="1" hangingPunct="1"/>
            <a:endParaRPr lang="en-US" sz="2400" dirty="0">
              <a:latin typeface="+mj-lt"/>
            </a:endParaRPr>
          </a:p>
          <a:p>
            <a:pPr eaLnBrk="1" hangingPunct="1"/>
            <a:r>
              <a:rPr lang="en-US" sz="2400" dirty="0">
                <a:latin typeface="+mj-lt"/>
              </a:rPr>
              <a:t>This is also known as the Difference Quotient</a:t>
            </a:r>
          </a:p>
          <a:p>
            <a:pPr eaLnBrk="1" hangingPunct="1"/>
            <a:endParaRPr lang="en-US" sz="2400" dirty="0">
              <a:latin typeface="+mj-lt"/>
            </a:endParaRPr>
          </a:p>
          <a:p>
            <a:pPr eaLnBrk="1" hangingPunct="1"/>
            <a:r>
              <a:rPr lang="en-US" sz="2400" dirty="0">
                <a:latin typeface="+mj-lt"/>
              </a:rPr>
              <a:t>If we take the limit as </a:t>
            </a:r>
            <a:r>
              <a:rPr lang="en-US" sz="2400" i="1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 approaches zero, then we can determine the instantaneous rate of change (slope of the tangent line), provided this limit exists</a:t>
            </a:r>
            <a:r>
              <a:rPr lang="en-US" sz="2400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Rates of Change and the Tangent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The average rate of change in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 on the interval [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 + </a:t>
            </a:r>
            <a:r>
              <a:rPr lang="en-US" sz="2400" i="1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] is the slope of the corresponding secant line: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The instantaneous rate of change in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 is the slope of the tangent line at (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i="1" dirty="0">
                <a:latin typeface="+mj-lt"/>
              </a:rPr>
              <a:t>f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)) {provided the limit exists}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Alternate Forms:  AROC on [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,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]: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	          IROC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:   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9226513"/>
              </p:ext>
            </p:extLst>
          </p:nvPr>
        </p:nvGraphicFramePr>
        <p:xfrm>
          <a:off x="5853402" y="2268103"/>
          <a:ext cx="3006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3" imgW="1396800" imgH="393480" progId="Equation.3">
                  <p:embed/>
                </p:oleObj>
              </mc:Choice>
              <mc:Fallback>
                <p:oleObj name="Equation" r:id="rId3" imgW="1396800" imgH="39348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402" y="2268103"/>
                        <a:ext cx="3006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43573633"/>
              </p:ext>
            </p:extLst>
          </p:nvPr>
        </p:nvGraphicFramePr>
        <p:xfrm>
          <a:off x="2254540" y="4471123"/>
          <a:ext cx="34988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5" imgW="1625400" imgH="393480" progId="Equation.3">
                  <p:embed/>
                </p:oleObj>
              </mc:Choice>
              <mc:Fallback>
                <p:oleObj name="Equation" r:id="rId5" imgW="1625400" imgH="39348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40" y="4471123"/>
                        <a:ext cx="34988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79770928"/>
              </p:ext>
            </p:extLst>
          </p:nvPr>
        </p:nvGraphicFramePr>
        <p:xfrm>
          <a:off x="5488277" y="5301963"/>
          <a:ext cx="2131724" cy="71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7" imgW="1180800" imgH="393480" progId="Equation.3">
                  <p:embed/>
                </p:oleObj>
              </mc:Choice>
              <mc:Fallback>
                <p:oleObj name="Equation" r:id="rId7" imgW="1180800" imgH="39348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277" y="5301963"/>
                        <a:ext cx="2131724" cy="711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31447391"/>
              </p:ext>
            </p:extLst>
          </p:nvPr>
        </p:nvGraphicFramePr>
        <p:xfrm>
          <a:off x="5479472" y="5954858"/>
          <a:ext cx="2528454" cy="70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9" imgW="1409400" imgH="393480" progId="Equation.3">
                  <p:embed/>
                </p:oleObj>
              </mc:Choice>
              <mc:Fallback>
                <p:oleObj name="Equation" r:id="rId9" imgW="1409400" imgH="39348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472" y="5954858"/>
                        <a:ext cx="2528454" cy="706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9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tangent line, at </a:t>
                </a:r>
                <a:r>
                  <a:rPr lang="en-US" i="1" dirty="0"/>
                  <a:t>x</a:t>
                </a:r>
                <a:r>
                  <a:rPr lang="en-US" dirty="0"/>
                  <a:t> = </a:t>
                </a:r>
                <a:r>
                  <a:rPr lang="en-US" i="1" dirty="0"/>
                  <a:t>a</a:t>
                </a:r>
                <a:r>
                  <a:rPr lang="en-US" dirty="0"/>
                  <a:t>, is the unique line through 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)), with the equation                        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983" r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8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Lets investigate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 baseline="30000"/>
              <a:t>2</a:t>
            </a:r>
            <a:r>
              <a:rPr lang="en-US"/>
              <a:t> – 2</a:t>
            </a:r>
            <a:r>
              <a:rPr lang="en-US" i="1"/>
              <a:t>x</a:t>
            </a:r>
            <a:r>
              <a:rPr lang="en-US"/>
              <a:t> + 3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Determine the slope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4.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Determine the equation of the tangent line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4.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Determine the slope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.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Where is the slope equal to 7?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Where is the slope equal to 0?</a:t>
            </a: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Lets investigate 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00557"/>
              </p:ext>
            </p:extLst>
          </p:nvPr>
        </p:nvGraphicFramePr>
        <p:xfrm>
          <a:off x="4263593" y="790287"/>
          <a:ext cx="32750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927000" imgH="241200" progId="Equation.3">
                  <p:embed/>
                </p:oleObj>
              </mc:Choice>
              <mc:Fallback>
                <p:oleObj name="Equation" r:id="rId3" imgW="927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593" y="790287"/>
                        <a:ext cx="3275012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08997" y="1946564"/>
            <a:ext cx="8194675" cy="45307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latin typeface="+mj-lt"/>
              </a:rPr>
              <a:t>Determine the rate of change of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5.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latin typeface="+mj-lt"/>
              </a:rPr>
              <a:t>Determine the equation of the tangent line to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5.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latin typeface="+mj-lt"/>
              </a:rPr>
              <a:t>Determine the rate of change of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) at </a:t>
            </a:r>
            <a:r>
              <a:rPr lang="en-US" sz="2400" i="1" dirty="0">
                <a:latin typeface="+mj-lt"/>
              </a:rPr>
              <a:t>x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latin typeface="+mj-lt"/>
              </a:rPr>
              <a:t>Describe the behavior of the slopes of the tangent lines as </a:t>
            </a:r>
            <a:r>
              <a:rPr lang="en-US" sz="2400" i="1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 increases.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endParaRPr lang="en-US" sz="2400" dirty="0">
              <a:latin typeface="+mj-lt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en-US" sz="2400" dirty="0">
                <a:latin typeface="+mj-lt"/>
              </a:rPr>
              <a:t>Where does the rate of change equal -1?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What the heck is a Derivative?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828800"/>
                <a:ext cx="8382000" cy="4302125"/>
              </a:xfrm>
            </p:spPr>
            <p:txBody>
              <a:bodyPr/>
              <a:lstStyle/>
              <a:p>
                <a:pPr>
                  <a:buFont typeface="+mj-lt"/>
                  <a:buAutoNum type="alphaLcPeriod"/>
                </a:pPr>
                <a:r>
                  <a:rPr lang="en-US" sz="2400" dirty="0">
                    <a:latin typeface="+mj-lt"/>
                  </a:rPr>
                  <a:t>The instantaneous rate of change of a function at a point.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2400" dirty="0">
                    <a:latin typeface="+mj-lt"/>
                  </a:rPr>
                  <a:t>The slope of the function at a point.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2400" dirty="0">
                    <a:latin typeface="+mj-lt"/>
                  </a:rPr>
                  <a:t>The slope of the tangent line to a point on the graph of a function.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2400" dirty="0">
                    <a:latin typeface="+mj-lt"/>
                  </a:rPr>
                  <a:t>The limit of the difference quotient of </a:t>
                </a:r>
                <a:r>
                  <a:rPr lang="en-US" sz="2400" i="1" dirty="0">
                    <a:latin typeface="+mj-lt"/>
                  </a:rPr>
                  <a:t>f</a:t>
                </a:r>
                <a:r>
                  <a:rPr lang="en-US" sz="2400" dirty="0">
                    <a:latin typeface="+mj-lt"/>
                  </a:rPr>
                  <a:t>  at </a:t>
                </a:r>
                <a:r>
                  <a:rPr lang="en-US" sz="2400" i="1" dirty="0"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 = </a:t>
                </a:r>
                <a:r>
                  <a:rPr lang="en-US" sz="2400" i="1" dirty="0">
                    <a:latin typeface="+mj-lt"/>
                  </a:rPr>
                  <a:t>a</a:t>
                </a:r>
                <a:r>
                  <a:rPr lang="en-US" sz="2400" dirty="0">
                    <a:latin typeface="+mj-lt"/>
                  </a:rPr>
                  <a:t>:</a:t>
                </a:r>
              </a:p>
              <a:p>
                <a:pPr>
                  <a:buFont typeface="+mj-lt"/>
                  <a:buAutoNum type="alphaLcPeriod"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 </a:t>
                </a:r>
              </a:p>
              <a:p>
                <a:pPr marL="609600" indent="-609600" eaLnBrk="1" hangingPunct="1">
                  <a:buFont typeface="Wingdings" pitchFamily="2" charset="2"/>
                  <a:buAutoNum type="arabicPeriod"/>
                </a:pPr>
                <a:endParaRPr lang="en-US" sz="2400" dirty="0">
                  <a:latin typeface="+mj-lt"/>
                </a:endParaRPr>
              </a:p>
              <a:p>
                <a:pPr marL="609600" indent="-609600" eaLnBrk="1" hangingPunct="1"/>
                <a:r>
                  <a:rPr lang="en-US" sz="2400" dirty="0">
                    <a:latin typeface="+mj-lt"/>
                  </a:rPr>
                  <a:t>All these mean the same thing: The DERIVATIVE of a function at a point</a:t>
                </a:r>
              </a:p>
              <a:p>
                <a:pPr marL="609600" indent="-609600" eaLnBrk="1" hangingPunct="1">
                  <a:buFont typeface="Wingdings" pitchFamily="2" charset="2"/>
                  <a:buAutoNum type="arabicPeriod"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828800"/>
                <a:ext cx="8382000" cy="4302125"/>
              </a:xfrm>
              <a:blipFill rotWithShape="0">
                <a:blip r:embed="rId2"/>
                <a:stretch>
                  <a:fillRect l="-364" t="-1133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dirty="0"/>
              <a:t>The Derivative of a function </a:t>
            </a:r>
            <a:r>
              <a:rPr lang="en-US" sz="3600" i="1" dirty="0"/>
              <a:t>f</a:t>
            </a:r>
            <a:r>
              <a:rPr lang="en-US" sz="3600" dirty="0"/>
              <a:t> at </a:t>
            </a:r>
            <a:r>
              <a:rPr lang="en-US" sz="3600" i="1" dirty="0"/>
              <a:t>x</a:t>
            </a:r>
            <a:r>
              <a:rPr lang="en-US" sz="3600" dirty="0"/>
              <a:t> = </a:t>
            </a:r>
            <a:r>
              <a:rPr lang="en-US" sz="3600" i="1" dirty="0"/>
              <a:t>a</a:t>
            </a:r>
            <a:endParaRPr lang="en-US" sz="3600" i="1" baseline="-25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The derivative of a function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) at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 = </a:t>
            </a:r>
            <a:r>
              <a:rPr lang="en-US" i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, called            is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+mj-lt"/>
              </a:rPr>
              <a:t>     provided this limit exists.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The limit of the difference quotient is the derivative.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+mj-lt"/>
              </a:rPr>
              <a:t>    {     is read as “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 prime”.  This is a variation of Newton’s notation.}</a:t>
            </a:r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19145605"/>
              </p:ext>
            </p:extLst>
          </p:nvPr>
        </p:nvGraphicFramePr>
        <p:xfrm>
          <a:off x="2097088" y="2243138"/>
          <a:ext cx="9318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" imgW="380880" imgH="203040" progId="Equation.3">
                  <p:embed/>
                </p:oleObj>
              </mc:Choice>
              <mc:Fallback>
                <p:oleObj name="Equation" r:id="rId3" imgW="3808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243138"/>
                        <a:ext cx="9318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48556468"/>
              </p:ext>
            </p:extLst>
          </p:nvPr>
        </p:nvGraphicFramePr>
        <p:xfrm>
          <a:off x="3660197" y="2334202"/>
          <a:ext cx="32702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5" imgW="1714320" imgH="393480" progId="Equation.3">
                  <p:embed/>
                </p:oleObj>
              </mc:Choice>
              <mc:Fallback>
                <p:oleObj name="Equation" r:id="rId5" imgW="17143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197" y="2334202"/>
                        <a:ext cx="327025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518489"/>
              </p:ext>
            </p:extLst>
          </p:nvPr>
        </p:nvGraphicFramePr>
        <p:xfrm>
          <a:off x="1218479" y="5442971"/>
          <a:ext cx="404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7" imgW="190440" imgH="203040" progId="Equation.3">
                  <p:embed/>
                </p:oleObj>
              </mc:Choice>
              <mc:Fallback>
                <p:oleObj name="Equation" r:id="rId7" imgW="1904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479" y="5442971"/>
                        <a:ext cx="404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3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3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Char char="o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Char char="o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Theme3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636</TotalTime>
  <Words>607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3" baseType="lpstr">
      <vt:lpstr>Arial</vt:lpstr>
      <vt:lpstr>Calibri</vt:lpstr>
      <vt:lpstr>Cambria Math</vt:lpstr>
      <vt:lpstr>Constantia</vt:lpstr>
      <vt:lpstr>Gill Sans MT</vt:lpstr>
      <vt:lpstr>Lucida Sans Unicode</vt:lpstr>
      <vt:lpstr>Tahoma</vt:lpstr>
      <vt:lpstr>Times New Roman</vt:lpstr>
      <vt:lpstr>Trebuchet MS</vt:lpstr>
      <vt:lpstr>Verdana</vt:lpstr>
      <vt:lpstr>Wingdings</vt:lpstr>
      <vt:lpstr>Wingdings 2</vt:lpstr>
      <vt:lpstr>Wingdings 3</vt:lpstr>
      <vt:lpstr>Theme13</vt:lpstr>
      <vt:lpstr>Curtain Call</vt:lpstr>
      <vt:lpstr>Watermark</vt:lpstr>
      <vt:lpstr>Theme3</vt:lpstr>
      <vt:lpstr>Solstice</vt:lpstr>
      <vt:lpstr>Concourse</vt:lpstr>
      <vt:lpstr>Flow</vt:lpstr>
      <vt:lpstr>Opulent</vt:lpstr>
      <vt:lpstr>1_Theme3</vt:lpstr>
      <vt:lpstr>Equation</vt:lpstr>
      <vt:lpstr>3.1 Introducing the Derivative</vt:lpstr>
      <vt:lpstr>What is a tangent line?</vt:lpstr>
      <vt:lpstr>The Difference Quotient</vt:lpstr>
      <vt:lpstr>Rates of Change and the Tangent Line</vt:lpstr>
      <vt:lpstr>The Tangent Line</vt:lpstr>
      <vt:lpstr>Lets investigate f(x) = x2 – 2x + 3</vt:lpstr>
      <vt:lpstr>Lets investigate </vt:lpstr>
      <vt:lpstr>What the heck is a Derivative?</vt:lpstr>
      <vt:lpstr>The Derivative of a function f at x = a</vt:lpstr>
      <vt:lpstr>Practice</vt:lpstr>
    </vt:vector>
  </TitlesOfParts>
  <Company>NHTI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2.7 Tangents and Derivatives</dc:title>
  <dc:creator>USER</dc:creator>
  <cp:lastModifiedBy>Dan Shagena</cp:lastModifiedBy>
  <cp:revision>54</cp:revision>
  <dcterms:created xsi:type="dcterms:W3CDTF">2007-09-19T21:50:57Z</dcterms:created>
  <dcterms:modified xsi:type="dcterms:W3CDTF">2020-08-24T18:16:05Z</dcterms:modified>
</cp:coreProperties>
</file>