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Roboto"/>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j4ZVwuClBzJPL0p7DIc69STlNWo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hamilton darry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Roboto-regular.fntdata"/><Relationship Id="rId41" Type="http://schemas.openxmlformats.org/officeDocument/2006/relationships/font" Target="fonts/Raleway-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La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22T07:44:54.490">
    <p:pos x="417" y="1341"/>
    <p:text>La programmation fonctionnelle, en revanche, se concentre sur l'évaluation des expressions et l'utilisation de fonctions pour effectuer des transformations de données. Elle met l'accent sur le concept de fonctions pures, qui n'ont pas d'effets de bord et ne modifient pas l'état global du programme. Au lieu de cela, les fonctions fonctionnelles produisent des résultats basés uniquement sur leurs entrées. La programmation fonctionnelle favorise l'immutabilité des données, ce qui signifie que les données ne sont pas modifiées une fois créées. Les langages de programmation fonctionnelle populaires comprennent Haskell, Lisp, Clojure et Erlang.</p:text>
    <p:extLst>
      <p:ext uri="{C676402C-5697-4E1C-873F-D02D1690AC5C}">
        <p15:threadingInfo timeZoneBias="0"/>
      </p:ext>
      <p:ext uri="http://customooxmlschemas.google.com/">
        <go:slidesCustomData xmlns:go="http://customooxmlschemas.google.com/" commentPostId="AAAAxm8JR40"/>
      </p:ext>
    </p:extLst>
  </p:cm>
  <p:cm authorId="0" idx="2" dt="2023-05-22T07:22:37.436">
    <p:pos x="417" y="1441"/>
    <p:text>La programmation impérative se concentre sur la séquence des instructions qui modifient l'état d'un programme. Elle utilise des structures de contrôle telles que les boucles et les conditions pour spécifier comment les opérations doivent être effectuées. La programmation impérative est souvent basée sur des variables mutables qui peuvent être modifiées au fil de l'exécution du programme. Les langages de programmation impérative les plus couramment utilisés incluent C, C++, Java et Python.</p:text>
    <p:extLst>
      <p:ext uri="{C676402C-5697-4E1C-873F-D02D1690AC5C}">
        <p15:threadingInfo timeZoneBias="0"/>
      </p:ext>
      <p:ext uri="http://customooxmlschemas.google.com/">
        <go:slidesCustomData xmlns:go="http://customooxmlschemas.google.com/" commentPostId="AAAAxm8JR4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84a57af17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84a57af1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84a57af17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484a57af1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84a57af17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484a57af17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84a57af17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484a57af17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84a57af1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484a57af1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84a57af17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484a57af1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84a57af17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484a57af17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84a57af17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484a57af17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84a57af17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484a57af17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84a57af17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484a57af17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84a57af17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484a57af17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84a57af17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484a57af17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84a57af17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484a57af17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84a57af1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484a57af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84a57af1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484a57af17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84a57af17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484a57af17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84a57af17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484a57af17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84a57af17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484a57af17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84a57af17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484a57af17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4a57af17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484a57af1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84a57af1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484a57af17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0"/>
          <p:cNvGrpSpPr/>
          <p:nvPr/>
        </p:nvGrpSpPr>
        <p:grpSpPr>
          <a:xfrm>
            <a:off x="830392" y="1191256"/>
            <a:ext cx="745763" cy="45826"/>
            <a:chOff x="4580561" y="2589004"/>
            <a:chExt cx="1064464" cy="25200"/>
          </a:xfrm>
        </p:grpSpPr>
        <p:sp>
          <p:nvSpPr>
            <p:cNvPr id="12" name="Google Shape;12;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0" name="Shape 70"/>
        <p:cNvGrpSpPr/>
        <p:nvPr/>
      </p:nvGrpSpPr>
      <p:grpSpPr>
        <a:xfrm>
          <a:off x="0" y="0"/>
          <a:ext cx="0" cy="0"/>
          <a:chOff x="0" y="0"/>
          <a:chExt cx="0" cy="0"/>
        </a:xfrm>
      </p:grpSpPr>
      <p:grpSp>
        <p:nvGrpSpPr>
          <p:cNvPr id="71" name="Google Shape;71;p49"/>
          <p:cNvGrpSpPr/>
          <p:nvPr/>
        </p:nvGrpSpPr>
        <p:grpSpPr>
          <a:xfrm>
            <a:off x="830392" y="4169130"/>
            <a:ext cx="745763" cy="45826"/>
            <a:chOff x="4580561" y="2589004"/>
            <a:chExt cx="1064464" cy="25200"/>
          </a:xfrm>
        </p:grpSpPr>
        <p:sp>
          <p:nvSpPr>
            <p:cNvPr id="72" name="Google Shape;72;p4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4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5" name="Google Shape;75;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5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8" name="Google Shape;78;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9" name="Shape 79"/>
        <p:cNvGrpSpPr/>
        <p:nvPr/>
      </p:nvGrpSpPr>
      <p:grpSpPr>
        <a:xfrm>
          <a:off x="0" y="0"/>
          <a:ext cx="0" cy="0"/>
          <a:chOff x="0" y="0"/>
          <a:chExt cx="0" cy="0"/>
        </a:xfrm>
      </p:grpSpPr>
      <p:grpSp>
        <p:nvGrpSpPr>
          <p:cNvPr id="80" name="Google Shape;80;p51"/>
          <p:cNvGrpSpPr/>
          <p:nvPr/>
        </p:nvGrpSpPr>
        <p:grpSpPr>
          <a:xfrm>
            <a:off x="830392" y="4169130"/>
            <a:ext cx="745763" cy="45826"/>
            <a:chOff x="4580561" y="2589004"/>
            <a:chExt cx="1064464" cy="25200"/>
          </a:xfrm>
        </p:grpSpPr>
        <p:sp>
          <p:nvSpPr>
            <p:cNvPr id="81" name="Google Shape;81;p5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5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4" name="Google Shape;84;p5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5" name="Google Shape;85;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86" name="Shape 86"/>
        <p:cNvGrpSpPr/>
        <p:nvPr/>
      </p:nvGrpSpPr>
      <p:grpSpPr>
        <a:xfrm>
          <a:off x="0" y="0"/>
          <a:ext cx="0" cy="0"/>
          <a:chOff x="0" y="0"/>
          <a:chExt cx="0" cy="0"/>
        </a:xfrm>
      </p:grpSpPr>
      <p:sp>
        <p:nvSpPr>
          <p:cNvPr id="87" name="Google Shape;87;p52"/>
          <p:cNvSpPr txBox="1"/>
          <p:nvPr>
            <p:ph type="title"/>
          </p:nvPr>
        </p:nvSpPr>
        <p:spPr>
          <a:xfrm>
            <a:off x="411480" y="374899"/>
            <a:ext cx="8520600" cy="7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b="1">
                <a:latin typeface="Arial"/>
                <a:ea typeface="Arial"/>
                <a:cs typeface="Arial"/>
                <a:sym typeface="Arial"/>
              </a:defRPr>
            </a:lvl1pPr>
            <a:lvl2pPr lvl="1" algn="l">
              <a:lnSpc>
                <a:spcPct val="100000"/>
              </a:lnSpc>
              <a:spcBef>
                <a:spcPts val="0"/>
              </a:spcBef>
              <a:spcAft>
                <a:spcPts val="0"/>
              </a:spcAft>
              <a:buSzPts val="2800"/>
              <a:buFont typeface="Arial"/>
              <a:buNone/>
              <a:defRPr b="1">
                <a:latin typeface="Arial"/>
                <a:ea typeface="Arial"/>
                <a:cs typeface="Arial"/>
                <a:sym typeface="Arial"/>
              </a:defRPr>
            </a:lvl2pPr>
            <a:lvl3pPr lvl="2" algn="l">
              <a:lnSpc>
                <a:spcPct val="100000"/>
              </a:lnSpc>
              <a:spcBef>
                <a:spcPts val="0"/>
              </a:spcBef>
              <a:spcAft>
                <a:spcPts val="0"/>
              </a:spcAft>
              <a:buSzPts val="2800"/>
              <a:buFont typeface="Arial"/>
              <a:buNone/>
              <a:defRPr b="1">
                <a:latin typeface="Arial"/>
                <a:ea typeface="Arial"/>
                <a:cs typeface="Arial"/>
                <a:sym typeface="Arial"/>
              </a:defRPr>
            </a:lvl3pPr>
            <a:lvl4pPr lvl="3" algn="l">
              <a:lnSpc>
                <a:spcPct val="100000"/>
              </a:lnSpc>
              <a:spcBef>
                <a:spcPts val="0"/>
              </a:spcBef>
              <a:spcAft>
                <a:spcPts val="0"/>
              </a:spcAft>
              <a:buSzPts val="2800"/>
              <a:buFont typeface="Arial"/>
              <a:buNone/>
              <a:defRPr b="1">
                <a:latin typeface="Arial"/>
                <a:ea typeface="Arial"/>
                <a:cs typeface="Arial"/>
                <a:sym typeface="Arial"/>
              </a:defRPr>
            </a:lvl4pPr>
            <a:lvl5pPr lvl="4" algn="l">
              <a:lnSpc>
                <a:spcPct val="100000"/>
              </a:lnSpc>
              <a:spcBef>
                <a:spcPts val="0"/>
              </a:spcBef>
              <a:spcAft>
                <a:spcPts val="0"/>
              </a:spcAft>
              <a:buSzPts val="2800"/>
              <a:buFont typeface="Arial"/>
              <a:buNone/>
              <a:defRPr b="1">
                <a:latin typeface="Arial"/>
                <a:ea typeface="Arial"/>
                <a:cs typeface="Arial"/>
                <a:sym typeface="Arial"/>
              </a:defRPr>
            </a:lvl5pPr>
            <a:lvl6pPr lvl="5" algn="l">
              <a:lnSpc>
                <a:spcPct val="100000"/>
              </a:lnSpc>
              <a:spcBef>
                <a:spcPts val="0"/>
              </a:spcBef>
              <a:spcAft>
                <a:spcPts val="0"/>
              </a:spcAft>
              <a:buSzPts val="2800"/>
              <a:buFont typeface="Arial"/>
              <a:buNone/>
              <a:defRPr b="1">
                <a:latin typeface="Arial"/>
                <a:ea typeface="Arial"/>
                <a:cs typeface="Arial"/>
                <a:sym typeface="Arial"/>
              </a:defRPr>
            </a:lvl6pPr>
            <a:lvl7pPr lvl="6" algn="l">
              <a:lnSpc>
                <a:spcPct val="100000"/>
              </a:lnSpc>
              <a:spcBef>
                <a:spcPts val="0"/>
              </a:spcBef>
              <a:spcAft>
                <a:spcPts val="0"/>
              </a:spcAft>
              <a:buSzPts val="2800"/>
              <a:buFont typeface="Arial"/>
              <a:buNone/>
              <a:defRPr b="1">
                <a:latin typeface="Arial"/>
                <a:ea typeface="Arial"/>
                <a:cs typeface="Arial"/>
                <a:sym typeface="Arial"/>
              </a:defRPr>
            </a:lvl7pPr>
            <a:lvl8pPr lvl="7" algn="l">
              <a:lnSpc>
                <a:spcPct val="100000"/>
              </a:lnSpc>
              <a:spcBef>
                <a:spcPts val="0"/>
              </a:spcBef>
              <a:spcAft>
                <a:spcPts val="0"/>
              </a:spcAft>
              <a:buSzPts val="2800"/>
              <a:buFont typeface="Arial"/>
              <a:buNone/>
              <a:defRPr b="1">
                <a:latin typeface="Arial"/>
                <a:ea typeface="Arial"/>
                <a:cs typeface="Arial"/>
                <a:sym typeface="Arial"/>
              </a:defRPr>
            </a:lvl8pPr>
            <a:lvl9pPr lvl="8" algn="l">
              <a:lnSpc>
                <a:spcPct val="100000"/>
              </a:lnSpc>
              <a:spcBef>
                <a:spcPts val="0"/>
              </a:spcBef>
              <a:spcAft>
                <a:spcPts val="0"/>
              </a:spcAft>
              <a:buSzPts val="2800"/>
              <a:buFont typeface="Arial"/>
              <a:buNone/>
              <a:defRPr b="1">
                <a:latin typeface="Arial"/>
                <a:ea typeface="Arial"/>
                <a:cs typeface="Arial"/>
                <a:sym typeface="Arial"/>
              </a:defRPr>
            </a:lvl9pPr>
          </a:lstStyle>
          <a:p/>
        </p:txBody>
      </p:sp>
      <p:sp>
        <p:nvSpPr>
          <p:cNvPr id="88" name="Google Shape;88;p52"/>
          <p:cNvSpPr txBox="1"/>
          <p:nvPr>
            <p:ph idx="1" type="body"/>
          </p:nvPr>
        </p:nvSpPr>
        <p:spPr>
          <a:xfrm>
            <a:off x="411475" y="1737360"/>
            <a:ext cx="5154000" cy="30603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00000"/>
              </a:buClr>
              <a:buSzPts val="1800"/>
              <a:buFont typeface="Arial"/>
              <a:buChar char="●"/>
              <a:defRPr>
                <a:solidFill>
                  <a:srgbClr val="000000"/>
                </a:solidFill>
                <a:latin typeface="Arial"/>
                <a:ea typeface="Arial"/>
                <a:cs typeface="Arial"/>
                <a:sym typeface="Arial"/>
              </a:defRPr>
            </a:lvl1pPr>
            <a:lvl2pPr indent="-317500" lvl="1" marL="9144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2pPr>
            <a:lvl3pPr indent="-317500" lvl="2" marL="13716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3pPr>
            <a:lvl4pPr indent="-317500" lvl="3" marL="18288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4pPr>
            <a:lvl5pPr indent="-317500" lvl="4" marL="22860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5pPr>
            <a:lvl6pPr indent="-317500" lvl="5" marL="27432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6pPr>
            <a:lvl7pPr indent="-317500" lvl="6" marL="32004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7pPr>
            <a:lvl8pPr indent="-317500" lvl="7" marL="3657600" algn="l">
              <a:lnSpc>
                <a:spcPct val="115000"/>
              </a:lnSpc>
              <a:spcBef>
                <a:spcPts val="100"/>
              </a:spcBef>
              <a:spcAft>
                <a:spcPts val="0"/>
              </a:spcAft>
              <a:buClr>
                <a:srgbClr val="000000"/>
              </a:buClr>
              <a:buSzPts val="1400"/>
              <a:buFont typeface="Arial"/>
              <a:buChar char="○"/>
              <a:defRPr>
                <a:solidFill>
                  <a:srgbClr val="000000"/>
                </a:solidFill>
                <a:latin typeface="Arial"/>
                <a:ea typeface="Arial"/>
                <a:cs typeface="Arial"/>
                <a:sym typeface="Arial"/>
              </a:defRPr>
            </a:lvl8pPr>
            <a:lvl9pPr indent="-317500" lvl="8" marL="4114800" algn="l">
              <a:lnSpc>
                <a:spcPct val="115000"/>
              </a:lnSpc>
              <a:spcBef>
                <a:spcPts val="100"/>
              </a:spcBef>
              <a:spcAft>
                <a:spcPts val="100"/>
              </a:spcAft>
              <a:buClr>
                <a:srgbClr val="000000"/>
              </a:buClr>
              <a:buSzPts val="1400"/>
              <a:buFont typeface="Arial"/>
              <a:buChar char="■"/>
              <a:defRPr>
                <a:solidFill>
                  <a:srgbClr val="000000"/>
                </a:solidFill>
                <a:latin typeface="Arial"/>
                <a:ea typeface="Arial"/>
                <a:cs typeface="Arial"/>
                <a:sym typeface="Arial"/>
              </a:defRPr>
            </a:lvl9pPr>
          </a:lstStyle>
          <a:p/>
        </p:txBody>
      </p:sp>
      <p:sp>
        <p:nvSpPr>
          <p:cNvPr id="89" name="Google Shape;8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90" name="Google Shape;90;p52"/>
          <p:cNvSpPr txBox="1"/>
          <p:nvPr>
            <p:ph idx="2" type="subTitle"/>
          </p:nvPr>
        </p:nvSpPr>
        <p:spPr>
          <a:xfrm>
            <a:off x="411474" y="918973"/>
            <a:ext cx="5407500" cy="540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200"/>
              <a:buNone/>
              <a:defRPr sz="2200"/>
            </a:lvl1pPr>
            <a:lvl2pPr lvl="1" algn="l">
              <a:lnSpc>
                <a:spcPct val="115000"/>
              </a:lnSpc>
              <a:spcBef>
                <a:spcPts val="100"/>
              </a:spcBef>
              <a:spcAft>
                <a:spcPts val="0"/>
              </a:spcAft>
              <a:buSzPts val="1400"/>
              <a:buNone/>
              <a:defRPr/>
            </a:lvl2pPr>
            <a:lvl3pPr lvl="2" algn="l">
              <a:lnSpc>
                <a:spcPct val="115000"/>
              </a:lnSpc>
              <a:spcBef>
                <a:spcPts val="100"/>
              </a:spcBef>
              <a:spcAft>
                <a:spcPts val="0"/>
              </a:spcAft>
              <a:buSzPts val="1400"/>
              <a:buNone/>
              <a:defRPr/>
            </a:lvl3pPr>
            <a:lvl4pPr lvl="3" algn="l">
              <a:lnSpc>
                <a:spcPct val="115000"/>
              </a:lnSpc>
              <a:spcBef>
                <a:spcPts val="100"/>
              </a:spcBef>
              <a:spcAft>
                <a:spcPts val="0"/>
              </a:spcAft>
              <a:buSzPts val="1400"/>
              <a:buNone/>
              <a:defRPr/>
            </a:lvl4pPr>
            <a:lvl5pPr lvl="4" algn="l">
              <a:lnSpc>
                <a:spcPct val="115000"/>
              </a:lnSpc>
              <a:spcBef>
                <a:spcPts val="100"/>
              </a:spcBef>
              <a:spcAft>
                <a:spcPts val="0"/>
              </a:spcAft>
              <a:buSzPts val="1400"/>
              <a:buNone/>
              <a:defRPr/>
            </a:lvl5pPr>
            <a:lvl6pPr lvl="5" algn="l">
              <a:lnSpc>
                <a:spcPct val="115000"/>
              </a:lnSpc>
              <a:spcBef>
                <a:spcPts val="100"/>
              </a:spcBef>
              <a:spcAft>
                <a:spcPts val="0"/>
              </a:spcAft>
              <a:buSzPts val="1400"/>
              <a:buNone/>
              <a:defRPr/>
            </a:lvl6pPr>
            <a:lvl7pPr lvl="6" algn="l">
              <a:lnSpc>
                <a:spcPct val="115000"/>
              </a:lnSpc>
              <a:spcBef>
                <a:spcPts val="100"/>
              </a:spcBef>
              <a:spcAft>
                <a:spcPts val="0"/>
              </a:spcAft>
              <a:buSzPts val="1400"/>
              <a:buNone/>
              <a:defRPr/>
            </a:lvl7pPr>
            <a:lvl8pPr lvl="7" algn="l">
              <a:lnSpc>
                <a:spcPct val="115000"/>
              </a:lnSpc>
              <a:spcBef>
                <a:spcPts val="100"/>
              </a:spcBef>
              <a:spcAft>
                <a:spcPts val="0"/>
              </a:spcAft>
              <a:buSzPts val="1400"/>
              <a:buNone/>
              <a:defRPr/>
            </a:lvl8pPr>
            <a:lvl9pPr lvl="8" algn="l">
              <a:lnSpc>
                <a:spcPct val="115000"/>
              </a:lnSpc>
              <a:spcBef>
                <a:spcPts val="100"/>
              </a:spcBef>
              <a:spcAft>
                <a:spcPts val="1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4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41"/>
          <p:cNvGrpSpPr/>
          <p:nvPr/>
        </p:nvGrpSpPr>
        <p:grpSpPr>
          <a:xfrm>
            <a:off x="830392" y="1191256"/>
            <a:ext cx="745763" cy="45826"/>
            <a:chOff x="4580561" y="2589004"/>
            <a:chExt cx="1064464" cy="25200"/>
          </a:xfrm>
        </p:grpSpPr>
        <p:sp>
          <p:nvSpPr>
            <p:cNvPr id="20" name="Google Shape;20;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4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4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4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grpSp>
        <p:nvGrpSpPr>
          <p:cNvPr id="27" name="Google Shape;27;p42"/>
          <p:cNvGrpSpPr/>
          <p:nvPr/>
        </p:nvGrpSpPr>
        <p:grpSpPr>
          <a:xfrm>
            <a:off x="830392" y="1191256"/>
            <a:ext cx="745763" cy="45826"/>
            <a:chOff x="4580561" y="2589004"/>
            <a:chExt cx="1064464" cy="25200"/>
          </a:xfrm>
        </p:grpSpPr>
        <p:sp>
          <p:nvSpPr>
            <p:cNvPr id="28" name="Google Shape;28;p4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43"/>
          <p:cNvGrpSpPr/>
          <p:nvPr/>
        </p:nvGrpSpPr>
        <p:grpSpPr>
          <a:xfrm>
            <a:off x="830392" y="1191256"/>
            <a:ext cx="745763" cy="45826"/>
            <a:chOff x="4580561" y="2589004"/>
            <a:chExt cx="1064464" cy="25200"/>
          </a:xfrm>
        </p:grpSpPr>
        <p:sp>
          <p:nvSpPr>
            <p:cNvPr id="35" name="Google Shape;35;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8" name="Google Shape;38;p4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2" name="Shape 42"/>
        <p:cNvGrpSpPr/>
        <p:nvPr/>
      </p:nvGrpSpPr>
      <p:grpSpPr>
        <a:xfrm>
          <a:off x="0" y="0"/>
          <a:ext cx="0" cy="0"/>
          <a:chOff x="0" y="0"/>
          <a:chExt cx="0" cy="0"/>
        </a:xfrm>
      </p:grpSpPr>
      <p:sp>
        <p:nvSpPr>
          <p:cNvPr id="43" name="Google Shape;43;p45"/>
          <p:cNvSpPr txBox="1"/>
          <p:nvPr>
            <p:ph type="title"/>
          </p:nvPr>
        </p:nvSpPr>
        <p:spPr>
          <a:xfrm>
            <a:off x="411480" y="374899"/>
            <a:ext cx="6017700" cy="72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Arial"/>
              <a:buNone/>
              <a:defRPr b="1">
                <a:latin typeface="Arial"/>
                <a:ea typeface="Arial"/>
                <a:cs typeface="Arial"/>
                <a:sym typeface="Arial"/>
              </a:defRPr>
            </a:lvl1pPr>
            <a:lvl2pPr lvl="1" algn="l">
              <a:lnSpc>
                <a:spcPct val="100000"/>
              </a:lnSpc>
              <a:spcBef>
                <a:spcPts val="0"/>
              </a:spcBef>
              <a:spcAft>
                <a:spcPts val="0"/>
              </a:spcAft>
              <a:buSzPts val="2800"/>
              <a:buFont typeface="Arial"/>
              <a:buNone/>
              <a:defRPr b="1">
                <a:latin typeface="Arial"/>
                <a:ea typeface="Arial"/>
                <a:cs typeface="Arial"/>
                <a:sym typeface="Arial"/>
              </a:defRPr>
            </a:lvl2pPr>
            <a:lvl3pPr lvl="2" algn="l">
              <a:lnSpc>
                <a:spcPct val="100000"/>
              </a:lnSpc>
              <a:spcBef>
                <a:spcPts val="0"/>
              </a:spcBef>
              <a:spcAft>
                <a:spcPts val="0"/>
              </a:spcAft>
              <a:buSzPts val="2800"/>
              <a:buFont typeface="Arial"/>
              <a:buNone/>
              <a:defRPr b="1">
                <a:latin typeface="Arial"/>
                <a:ea typeface="Arial"/>
                <a:cs typeface="Arial"/>
                <a:sym typeface="Arial"/>
              </a:defRPr>
            </a:lvl3pPr>
            <a:lvl4pPr lvl="3" algn="l">
              <a:lnSpc>
                <a:spcPct val="100000"/>
              </a:lnSpc>
              <a:spcBef>
                <a:spcPts val="0"/>
              </a:spcBef>
              <a:spcAft>
                <a:spcPts val="0"/>
              </a:spcAft>
              <a:buSzPts val="2800"/>
              <a:buFont typeface="Arial"/>
              <a:buNone/>
              <a:defRPr b="1">
                <a:latin typeface="Arial"/>
                <a:ea typeface="Arial"/>
                <a:cs typeface="Arial"/>
                <a:sym typeface="Arial"/>
              </a:defRPr>
            </a:lvl4pPr>
            <a:lvl5pPr lvl="4" algn="l">
              <a:lnSpc>
                <a:spcPct val="100000"/>
              </a:lnSpc>
              <a:spcBef>
                <a:spcPts val="0"/>
              </a:spcBef>
              <a:spcAft>
                <a:spcPts val="0"/>
              </a:spcAft>
              <a:buSzPts val="2800"/>
              <a:buFont typeface="Arial"/>
              <a:buNone/>
              <a:defRPr b="1">
                <a:latin typeface="Arial"/>
                <a:ea typeface="Arial"/>
                <a:cs typeface="Arial"/>
                <a:sym typeface="Arial"/>
              </a:defRPr>
            </a:lvl5pPr>
            <a:lvl6pPr lvl="5" algn="l">
              <a:lnSpc>
                <a:spcPct val="100000"/>
              </a:lnSpc>
              <a:spcBef>
                <a:spcPts val="0"/>
              </a:spcBef>
              <a:spcAft>
                <a:spcPts val="0"/>
              </a:spcAft>
              <a:buSzPts val="2800"/>
              <a:buFont typeface="Arial"/>
              <a:buNone/>
              <a:defRPr b="1">
                <a:latin typeface="Arial"/>
                <a:ea typeface="Arial"/>
                <a:cs typeface="Arial"/>
                <a:sym typeface="Arial"/>
              </a:defRPr>
            </a:lvl6pPr>
            <a:lvl7pPr lvl="6" algn="l">
              <a:lnSpc>
                <a:spcPct val="100000"/>
              </a:lnSpc>
              <a:spcBef>
                <a:spcPts val="0"/>
              </a:spcBef>
              <a:spcAft>
                <a:spcPts val="0"/>
              </a:spcAft>
              <a:buSzPts val="2800"/>
              <a:buFont typeface="Arial"/>
              <a:buNone/>
              <a:defRPr b="1">
                <a:latin typeface="Arial"/>
                <a:ea typeface="Arial"/>
                <a:cs typeface="Arial"/>
                <a:sym typeface="Arial"/>
              </a:defRPr>
            </a:lvl7pPr>
            <a:lvl8pPr lvl="7" algn="l">
              <a:lnSpc>
                <a:spcPct val="100000"/>
              </a:lnSpc>
              <a:spcBef>
                <a:spcPts val="0"/>
              </a:spcBef>
              <a:spcAft>
                <a:spcPts val="0"/>
              </a:spcAft>
              <a:buSzPts val="2800"/>
              <a:buFont typeface="Arial"/>
              <a:buNone/>
              <a:defRPr b="1">
                <a:latin typeface="Arial"/>
                <a:ea typeface="Arial"/>
                <a:cs typeface="Arial"/>
                <a:sym typeface="Arial"/>
              </a:defRPr>
            </a:lvl8pPr>
            <a:lvl9pPr lvl="8" algn="l">
              <a:lnSpc>
                <a:spcPct val="100000"/>
              </a:lnSpc>
              <a:spcBef>
                <a:spcPts val="0"/>
              </a:spcBef>
              <a:spcAft>
                <a:spcPts val="0"/>
              </a:spcAft>
              <a:buSzPts val="2800"/>
              <a:buFont typeface="Arial"/>
              <a:buNone/>
              <a:defRPr b="1">
                <a:latin typeface="Arial"/>
                <a:ea typeface="Arial"/>
                <a:cs typeface="Arial"/>
                <a:sym typeface="Arial"/>
              </a:defRPr>
            </a:lvl9pPr>
          </a:lstStyle>
          <a:p/>
        </p:txBody>
      </p:sp>
      <p:sp>
        <p:nvSpPr>
          <p:cNvPr id="44" name="Google Shape;4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
        <p:nvSpPr>
          <p:cNvPr id="45" name="Google Shape;45;p45"/>
          <p:cNvSpPr txBox="1"/>
          <p:nvPr>
            <p:ph idx="1" type="subTitle"/>
          </p:nvPr>
        </p:nvSpPr>
        <p:spPr>
          <a:xfrm>
            <a:off x="411474" y="918973"/>
            <a:ext cx="5407500" cy="540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200"/>
              <a:buNone/>
              <a:defRPr sz="2200"/>
            </a:lvl1pPr>
            <a:lvl2pPr lvl="1" algn="l">
              <a:lnSpc>
                <a:spcPct val="115000"/>
              </a:lnSpc>
              <a:spcBef>
                <a:spcPts val="100"/>
              </a:spcBef>
              <a:spcAft>
                <a:spcPts val="0"/>
              </a:spcAft>
              <a:buSzPts val="1400"/>
              <a:buNone/>
              <a:defRPr/>
            </a:lvl2pPr>
            <a:lvl3pPr lvl="2" algn="l">
              <a:lnSpc>
                <a:spcPct val="115000"/>
              </a:lnSpc>
              <a:spcBef>
                <a:spcPts val="100"/>
              </a:spcBef>
              <a:spcAft>
                <a:spcPts val="0"/>
              </a:spcAft>
              <a:buSzPts val="1400"/>
              <a:buNone/>
              <a:defRPr/>
            </a:lvl3pPr>
            <a:lvl4pPr lvl="3" algn="l">
              <a:lnSpc>
                <a:spcPct val="115000"/>
              </a:lnSpc>
              <a:spcBef>
                <a:spcPts val="100"/>
              </a:spcBef>
              <a:spcAft>
                <a:spcPts val="0"/>
              </a:spcAft>
              <a:buSzPts val="1400"/>
              <a:buNone/>
              <a:defRPr/>
            </a:lvl4pPr>
            <a:lvl5pPr lvl="4" algn="l">
              <a:lnSpc>
                <a:spcPct val="115000"/>
              </a:lnSpc>
              <a:spcBef>
                <a:spcPts val="100"/>
              </a:spcBef>
              <a:spcAft>
                <a:spcPts val="0"/>
              </a:spcAft>
              <a:buSzPts val="1400"/>
              <a:buNone/>
              <a:defRPr/>
            </a:lvl5pPr>
            <a:lvl6pPr lvl="5" algn="l">
              <a:lnSpc>
                <a:spcPct val="115000"/>
              </a:lnSpc>
              <a:spcBef>
                <a:spcPts val="100"/>
              </a:spcBef>
              <a:spcAft>
                <a:spcPts val="0"/>
              </a:spcAft>
              <a:buSzPts val="1400"/>
              <a:buNone/>
              <a:defRPr/>
            </a:lvl6pPr>
            <a:lvl7pPr lvl="6" algn="l">
              <a:lnSpc>
                <a:spcPct val="115000"/>
              </a:lnSpc>
              <a:spcBef>
                <a:spcPts val="100"/>
              </a:spcBef>
              <a:spcAft>
                <a:spcPts val="0"/>
              </a:spcAft>
              <a:buSzPts val="1400"/>
              <a:buNone/>
              <a:defRPr/>
            </a:lvl7pPr>
            <a:lvl8pPr lvl="7" algn="l">
              <a:lnSpc>
                <a:spcPct val="115000"/>
              </a:lnSpc>
              <a:spcBef>
                <a:spcPts val="100"/>
              </a:spcBef>
              <a:spcAft>
                <a:spcPts val="0"/>
              </a:spcAft>
              <a:buSzPts val="1400"/>
              <a:buNone/>
              <a:defRPr/>
            </a:lvl8pPr>
            <a:lvl9pPr lvl="8" algn="l">
              <a:lnSpc>
                <a:spcPct val="115000"/>
              </a:lnSpc>
              <a:spcBef>
                <a:spcPts val="100"/>
              </a:spcBef>
              <a:spcAft>
                <a:spcPts val="1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4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46"/>
          <p:cNvGrpSpPr/>
          <p:nvPr/>
        </p:nvGrpSpPr>
        <p:grpSpPr>
          <a:xfrm>
            <a:off x="830392" y="1191256"/>
            <a:ext cx="745763" cy="45826"/>
            <a:chOff x="4580561" y="2589004"/>
            <a:chExt cx="1064464" cy="25200"/>
          </a:xfrm>
        </p:grpSpPr>
        <p:sp>
          <p:nvSpPr>
            <p:cNvPr id="49" name="Google Shape;49;p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4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2" name="Google Shape;52;p4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 name="Google Shape;53;p4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7"/>
          <p:cNvGrpSpPr/>
          <p:nvPr/>
        </p:nvGrpSpPr>
        <p:grpSpPr>
          <a:xfrm>
            <a:off x="830392" y="1191256"/>
            <a:ext cx="745763" cy="45826"/>
            <a:chOff x="4580561" y="2589004"/>
            <a:chExt cx="1064464" cy="25200"/>
          </a:xfrm>
        </p:grpSpPr>
        <p:sp>
          <p:nvSpPr>
            <p:cNvPr id="58" name="Google Shape;58;p4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48"/>
          <p:cNvGrpSpPr/>
          <p:nvPr/>
        </p:nvGrpSpPr>
        <p:grpSpPr>
          <a:xfrm>
            <a:off x="830392" y="1191256"/>
            <a:ext cx="745763" cy="45826"/>
            <a:chOff x="4580561" y="2589004"/>
            <a:chExt cx="1064464" cy="25200"/>
          </a:xfrm>
        </p:grpSpPr>
        <p:sp>
          <p:nvSpPr>
            <p:cNvPr id="65" name="Google Shape;65;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8" name="Google Shape;68;p4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code.visualstudio.com/" TargetMode="External"/><Relationship Id="rId4" Type="http://schemas.openxmlformats.org/officeDocument/2006/relationships/hyperlink" Target="https://runjs.ap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youtube.com/@grafikart" TargetMode="External"/><Relationship Id="rId4" Type="http://schemas.openxmlformats.org/officeDocument/2006/relationships/hyperlink" Target="https://www.youtube.com/@PierreGiraud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githu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fr"/>
              <a:t>Javascript</a:t>
            </a:r>
            <a:r>
              <a:rPr lang="fr"/>
              <a:t> </a:t>
            </a:r>
            <a:endParaRPr/>
          </a:p>
        </p:txBody>
      </p:sp>
      <p:sp>
        <p:nvSpPr>
          <p:cNvPr id="96" name="Google Shape;96;p1"/>
          <p:cNvSpPr txBox="1"/>
          <p:nvPr>
            <p:ph idx="1" type="subTitle"/>
          </p:nvPr>
        </p:nvSpPr>
        <p:spPr>
          <a:xfrm>
            <a:off x="729625" y="3172900"/>
            <a:ext cx="7688100" cy="16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fr" sz="1660"/>
              <a:t>MAHANGA Hamilton</a:t>
            </a:r>
            <a:endParaRPr sz="1660"/>
          </a:p>
          <a:p>
            <a:pPr indent="0" lvl="0" marL="0" rtl="0" algn="l">
              <a:lnSpc>
                <a:spcPct val="115000"/>
              </a:lnSpc>
              <a:spcBef>
                <a:spcPts val="0"/>
              </a:spcBef>
              <a:spcAft>
                <a:spcPts val="0"/>
              </a:spcAft>
              <a:buSzPts val="935"/>
              <a:buNone/>
            </a:pPr>
            <a:r>
              <a:rPr lang="fr" sz="1660">
                <a:solidFill>
                  <a:schemeClr val="dk1"/>
                </a:solidFill>
              </a:rPr>
              <a:t>Développeur Mobile </a:t>
            </a:r>
            <a:endParaRPr sz="1660">
              <a:solidFill>
                <a:schemeClr val="dk1"/>
              </a:solidFill>
            </a:endParaRPr>
          </a:p>
          <a:p>
            <a:pPr indent="0" lvl="0" marL="0" rtl="0" algn="l">
              <a:lnSpc>
                <a:spcPct val="115000"/>
              </a:lnSpc>
              <a:spcBef>
                <a:spcPts val="0"/>
              </a:spcBef>
              <a:spcAft>
                <a:spcPts val="0"/>
              </a:spcAft>
              <a:buSzPts val="935"/>
              <a:buNone/>
            </a:pPr>
            <a:r>
              <a:rPr lang="fr" sz="1660">
                <a:solidFill>
                  <a:schemeClr val="dk1"/>
                </a:solidFill>
              </a:rPr>
              <a:t>&amp; Ingénieur en Administration réseau et système </a:t>
            </a:r>
            <a:endParaRPr sz="1660">
              <a:solidFill>
                <a:schemeClr val="dk1"/>
              </a:solidFill>
            </a:endParaRPr>
          </a:p>
          <a:p>
            <a:pPr indent="0" lvl="0" marL="0" rtl="0" algn="l">
              <a:lnSpc>
                <a:spcPct val="115000"/>
              </a:lnSpc>
              <a:spcBef>
                <a:spcPts val="0"/>
              </a:spcBef>
              <a:spcAft>
                <a:spcPts val="0"/>
              </a:spcAft>
              <a:buSzPts val="935"/>
              <a:buNone/>
            </a:pPr>
            <a:r>
              <a:rPr lang="fr" sz="1660"/>
              <a:t>Contact : 074387187 / 062332321</a:t>
            </a:r>
            <a:endParaRPr sz="1660"/>
          </a:p>
          <a:p>
            <a:pPr indent="0" lvl="0" marL="0" rtl="0" algn="l">
              <a:lnSpc>
                <a:spcPct val="115000"/>
              </a:lnSpc>
              <a:spcBef>
                <a:spcPts val="0"/>
              </a:spcBef>
              <a:spcAft>
                <a:spcPts val="0"/>
              </a:spcAft>
              <a:buSzPts val="935"/>
              <a:buNone/>
            </a:pPr>
            <a:r>
              <a:rPr lang="fr" sz="1660"/>
              <a:t>Email : hamiltondarryl24@gmail.com</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84a57af17_0_16"/>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2.  Que peut-on réaliser avec ?</a:t>
            </a:r>
            <a:endParaRPr/>
          </a:p>
        </p:txBody>
      </p:sp>
      <p:sp>
        <p:nvSpPr>
          <p:cNvPr id="149" name="Google Shape;149;g2484a57af17_0_16"/>
          <p:cNvSpPr txBox="1"/>
          <p:nvPr>
            <p:ph idx="1" type="body"/>
          </p:nvPr>
        </p:nvSpPr>
        <p:spPr>
          <a:xfrm>
            <a:off x="727650" y="203662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spcBef>
                <a:spcPts val="1500"/>
              </a:spcBef>
              <a:spcAft>
                <a:spcPts val="0"/>
              </a:spcAft>
              <a:buClr>
                <a:srgbClr val="4A4A4A"/>
              </a:buClr>
              <a:buSzPts val="1300"/>
              <a:buChar char="●"/>
            </a:pPr>
            <a:r>
              <a:rPr b="1" lang="fr">
                <a:solidFill>
                  <a:srgbClr val="4A4A4A"/>
                </a:solidFill>
              </a:rPr>
              <a:t>Géolocalisation : </a:t>
            </a:r>
            <a:r>
              <a:rPr lang="fr">
                <a:solidFill>
                  <a:srgbClr val="4A4A4A"/>
                </a:solidFill>
              </a:rPr>
              <a:t>JavaScript permet d'accéder aux fonctionnalités de géolocalisation du navigateur, permettant de récupérer les coordonnées géographiques de l'utilisateur. Cela peut être utilisé pour afficher des cartes, trouver des lieux à proximité, calculer des distances, etc.</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Communication en temps réel :</a:t>
            </a:r>
            <a:r>
              <a:rPr lang="fr">
                <a:solidFill>
                  <a:srgbClr val="4A4A4A"/>
                </a:solidFill>
              </a:rPr>
              <a:t> Avec l'utilisation d'API telles que WebSocket ou des bibliothèques comme Socket.io, JavaScript permet d'établir des connexions en temps réel entre les clients et les serveurs, permettant la diffusion d'informations instantanées, le chat en ligne, les mises à jour en direct, etc.</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Internet des objets (IoT) :</a:t>
            </a:r>
            <a:r>
              <a:rPr lang="fr">
                <a:solidFill>
                  <a:srgbClr val="4A4A4A"/>
                </a:solidFill>
              </a:rPr>
              <a:t> Avec des plateformes telles que Johnny-Five et Cylon.js, JavaScript peut être utilisé pour contrôler des dispositifs et des capteurs connectés à Internet, tels que des robots, des drones, des capteurs de température, etc.</a:t>
            </a:r>
            <a:endParaRPr>
              <a:solidFill>
                <a:srgbClr val="4A4A4A"/>
              </a:solidFill>
            </a:endParaRPr>
          </a:p>
          <a:p>
            <a:pPr indent="0" lvl="0" marL="0" rtl="0" algn="l">
              <a:lnSpc>
                <a:spcPct val="115000"/>
              </a:lnSpc>
              <a:spcBef>
                <a:spcPts val="1500"/>
              </a:spcBef>
              <a:spcAft>
                <a:spcPts val="0"/>
              </a:spcAft>
              <a:buNone/>
            </a:pPr>
            <a:r>
              <a:t/>
            </a:r>
            <a:endParaRPr>
              <a:solidFill>
                <a:srgbClr val="4A4A4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484a57af17_0_22"/>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2.  Que peut-on réaliser avec ?</a:t>
            </a:r>
            <a:endParaRPr/>
          </a:p>
        </p:txBody>
      </p:sp>
      <p:sp>
        <p:nvSpPr>
          <p:cNvPr id="155" name="Google Shape;155;g2484a57af17_0_22"/>
          <p:cNvSpPr txBox="1"/>
          <p:nvPr>
            <p:ph idx="1" type="body"/>
          </p:nvPr>
        </p:nvSpPr>
        <p:spPr>
          <a:xfrm>
            <a:off x="727650" y="20222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spcBef>
                <a:spcPts val="1500"/>
              </a:spcBef>
              <a:spcAft>
                <a:spcPts val="0"/>
              </a:spcAft>
              <a:buClr>
                <a:srgbClr val="4A4A4A"/>
              </a:buClr>
              <a:buSzPts val="1300"/>
              <a:buChar char="●"/>
            </a:pPr>
            <a:r>
              <a:rPr b="1" lang="fr">
                <a:solidFill>
                  <a:srgbClr val="4A4A4A"/>
                </a:solidFill>
              </a:rPr>
              <a:t>Manipulation des médias : </a:t>
            </a:r>
            <a:r>
              <a:rPr lang="fr">
                <a:solidFill>
                  <a:srgbClr val="4A4A4A"/>
                </a:solidFill>
              </a:rPr>
              <a:t>JavaScript offre des fonctionnalités pour travailler avec des médias, tels que la lecture et le contrôle des vidéos et des audios, la capture d'images à partir de la caméra, la création de galeries d'images interactives, etc.</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Manipulation de données :</a:t>
            </a:r>
            <a:r>
              <a:rPr lang="fr">
                <a:solidFill>
                  <a:srgbClr val="4A4A4A"/>
                </a:solidFill>
              </a:rPr>
              <a:t> JavaScript permet de manipuler des données en utilisant des structures de données telles que les tableaux et les objets, ce qui facilite les opérations de recherche, de tri, de filtrage et de transformation de données. Cela est utile pour le traitement de données, la génération de rapports, la gestion de bases de données locales, etc.</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Intelligence artificielle et apprentissage automatique :</a:t>
            </a:r>
            <a:r>
              <a:rPr lang="fr">
                <a:solidFill>
                  <a:srgbClr val="4A4A4A"/>
                </a:solidFill>
              </a:rPr>
              <a:t> JavaScript dispose de bibliothèques telles que TensorFlow.js et Brain.js qui permettent de créer des modèles d'intelligence artificielle et de réaliser des tâches d'apprentissage automatique directement dans le navigateur.</a:t>
            </a:r>
            <a:endParaRPr>
              <a:solidFill>
                <a:srgbClr val="4A4A4A"/>
              </a:solidFill>
            </a:endParaRPr>
          </a:p>
          <a:p>
            <a:pPr indent="0" lvl="0" marL="0" rtl="0" algn="l">
              <a:spcBef>
                <a:spcPts val="1500"/>
              </a:spcBef>
              <a:spcAft>
                <a:spcPts val="0"/>
              </a:spcAft>
              <a:buNone/>
            </a:pPr>
            <a:r>
              <a:t/>
            </a:r>
            <a:endParaRPr>
              <a:solidFill>
                <a:srgbClr val="4A4A4A"/>
              </a:solidFill>
            </a:endParaRPr>
          </a:p>
          <a:p>
            <a:pPr indent="0" lvl="0" marL="0" rtl="0" algn="l">
              <a:lnSpc>
                <a:spcPct val="115000"/>
              </a:lnSpc>
              <a:spcBef>
                <a:spcPts val="0"/>
              </a:spcBef>
              <a:spcAft>
                <a:spcPts val="0"/>
              </a:spcAft>
              <a:buNone/>
            </a:pPr>
            <a:r>
              <a:t/>
            </a:r>
            <a:endParaRPr>
              <a:solidFill>
                <a:srgbClr val="4A4A4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484a57af17_0_28"/>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2.  Que peut-on réaliser avec ?</a:t>
            </a:r>
            <a:endParaRPr/>
          </a:p>
        </p:txBody>
      </p:sp>
      <p:sp>
        <p:nvSpPr>
          <p:cNvPr id="161" name="Google Shape;161;g2484a57af17_0_28"/>
          <p:cNvSpPr txBox="1"/>
          <p:nvPr>
            <p:ph idx="1" type="body"/>
          </p:nvPr>
        </p:nvSpPr>
        <p:spPr>
          <a:xfrm>
            <a:off x="727650" y="2050950"/>
            <a:ext cx="7688700" cy="3006600"/>
          </a:xfrm>
          <a:prstGeom prst="rect">
            <a:avLst/>
          </a:prstGeom>
          <a:noFill/>
          <a:ln>
            <a:noFill/>
          </a:ln>
        </p:spPr>
        <p:txBody>
          <a:bodyPr anchorCtr="0" anchor="t" bIns="91425" lIns="91425" spcFirstLastPara="1" rIns="91425" wrap="square" tIns="91425">
            <a:noAutofit/>
          </a:bodyPr>
          <a:lstStyle/>
          <a:p>
            <a:pPr indent="-311150" lvl="0" marL="457200" rtl="0" algn="l">
              <a:spcBef>
                <a:spcPts val="1500"/>
              </a:spcBef>
              <a:spcAft>
                <a:spcPts val="0"/>
              </a:spcAft>
              <a:buClr>
                <a:srgbClr val="4A4A4A"/>
              </a:buClr>
              <a:buSzPts val="1300"/>
              <a:buChar char="●"/>
            </a:pPr>
            <a:r>
              <a:rPr b="1" lang="fr">
                <a:solidFill>
                  <a:srgbClr val="4A4A4A"/>
                </a:solidFill>
              </a:rPr>
              <a:t>Intégration de services tiers : </a:t>
            </a:r>
            <a:r>
              <a:rPr lang="fr">
                <a:solidFill>
                  <a:srgbClr val="4A4A4A"/>
                </a:solidFill>
              </a:rPr>
              <a:t>JavaScript permet d'intégrer des services tiers tels que les réseaux sociaux, les API de paiement, les services de messagerie, les cartes, etc., en utilisant des API et des SDK appropriés. Cela permet d'enrichir les fonctionnalités d'une application et d'exploiter les services existants.</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Jeux en ligne : </a:t>
            </a:r>
            <a:r>
              <a:rPr lang="fr">
                <a:solidFill>
                  <a:srgbClr val="4A4A4A"/>
                </a:solidFill>
              </a:rPr>
              <a:t>JavaScript peut être utilisé pour créer des jeux en ligne interactifs, en exploitant les fonctionnalités graphiques, d'animation et de gestion des événements du navigateur. Des bibliothèques comme Phaser et Pixi.js sont disponibles pour faciliter le développement de jeux en JavaScript.</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Développement d'applications mobiles :</a:t>
            </a:r>
            <a:r>
              <a:rPr lang="fr">
                <a:solidFill>
                  <a:srgbClr val="4A4A4A"/>
                </a:solidFill>
              </a:rPr>
              <a:t> Des frameworks tels que React Native et Ionic permettent d'utiliser JavaScript pour développer des applications mobiles multiplateformes. Cela permet de réutiliser le code JavaScript existant et de créer des applications pour iOS et Android.</a:t>
            </a:r>
            <a:endParaRPr>
              <a:solidFill>
                <a:srgbClr val="4A4A4A"/>
              </a:solidFill>
            </a:endParaRPr>
          </a:p>
          <a:p>
            <a:pPr indent="0" lvl="0" marL="457200" rtl="0" algn="l">
              <a:lnSpc>
                <a:spcPct val="115000"/>
              </a:lnSpc>
              <a:spcBef>
                <a:spcPts val="1500"/>
              </a:spcBef>
              <a:spcAft>
                <a:spcPts val="0"/>
              </a:spcAft>
              <a:buNone/>
            </a:pPr>
            <a:r>
              <a:t/>
            </a:r>
            <a:endParaRPr>
              <a:solidFill>
                <a:srgbClr val="4A4A4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484a57af17_0_41"/>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3</a:t>
            </a:r>
            <a:r>
              <a:rPr lang="fr"/>
              <a:t>.  Mise en place de notre environnement </a:t>
            </a:r>
            <a:endParaRPr/>
          </a:p>
        </p:txBody>
      </p:sp>
      <p:sp>
        <p:nvSpPr>
          <p:cNvPr id="167" name="Google Shape;167;g2484a57af17_0_41"/>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Comme outils nous aurons besoin : </a:t>
            </a:r>
            <a:endParaRPr>
              <a:solidFill>
                <a:srgbClr val="4A4A4A"/>
              </a:solidFill>
            </a:endParaRPr>
          </a:p>
          <a:p>
            <a:pPr indent="457200" lvl="0" marL="914400" rtl="0" algn="l">
              <a:lnSpc>
                <a:spcPct val="115000"/>
              </a:lnSpc>
              <a:spcBef>
                <a:spcPts val="0"/>
              </a:spcBef>
              <a:spcAft>
                <a:spcPts val="0"/>
              </a:spcAft>
              <a:buNone/>
            </a:pPr>
            <a:r>
              <a:t/>
            </a:r>
            <a:endParaRPr>
              <a:solidFill>
                <a:srgbClr val="4A4A4A"/>
              </a:solidFill>
            </a:endParaRPr>
          </a:p>
          <a:p>
            <a:pPr indent="-311150" lvl="0" marL="914400" rtl="0" algn="l">
              <a:lnSpc>
                <a:spcPct val="115000"/>
              </a:lnSpc>
              <a:spcBef>
                <a:spcPts val="0"/>
              </a:spcBef>
              <a:spcAft>
                <a:spcPts val="0"/>
              </a:spcAft>
              <a:buSzPts val="1300"/>
              <a:buChar char="●"/>
            </a:pPr>
            <a:r>
              <a:rPr lang="fr">
                <a:solidFill>
                  <a:srgbClr val="4A4A4A"/>
                </a:solidFill>
              </a:rPr>
              <a:t>Visual Studio Code (site officiel  : </a:t>
            </a:r>
            <a:r>
              <a:rPr lang="fr" u="sng">
                <a:solidFill>
                  <a:schemeClr val="hlink"/>
                </a:solidFill>
                <a:hlinkClick r:id="rId3"/>
              </a:rPr>
              <a:t>lien</a:t>
            </a:r>
            <a:r>
              <a:rPr lang="fr">
                <a:solidFill>
                  <a:srgbClr val="4A4A4A"/>
                </a:solidFill>
              </a:rPr>
              <a:t>), notre </a:t>
            </a:r>
            <a:r>
              <a:rPr lang="fr">
                <a:solidFill>
                  <a:srgbClr val="4A4A4A"/>
                </a:solidFill>
              </a:rPr>
              <a:t>éditeur</a:t>
            </a:r>
            <a:r>
              <a:rPr lang="fr">
                <a:solidFill>
                  <a:srgbClr val="4A4A4A"/>
                </a:solidFill>
              </a:rPr>
              <a:t> de code  </a:t>
            </a:r>
            <a:endParaRPr>
              <a:solidFill>
                <a:srgbClr val="4A4A4A"/>
              </a:solidFill>
            </a:endParaRPr>
          </a:p>
          <a:p>
            <a:pPr indent="-311150" lvl="0" marL="914400" rtl="0" algn="l">
              <a:lnSpc>
                <a:spcPct val="115000"/>
              </a:lnSpc>
              <a:spcBef>
                <a:spcPts val="0"/>
              </a:spcBef>
              <a:spcAft>
                <a:spcPts val="0"/>
              </a:spcAft>
              <a:buSzPts val="1300"/>
              <a:buChar char="●"/>
            </a:pPr>
            <a:r>
              <a:rPr lang="fr">
                <a:solidFill>
                  <a:srgbClr val="4A4A4A"/>
                </a:solidFill>
              </a:rPr>
              <a:t>RunJs (site officiel : </a:t>
            </a:r>
            <a:r>
              <a:rPr lang="fr" u="sng">
                <a:solidFill>
                  <a:schemeClr val="hlink"/>
                </a:solidFill>
                <a:hlinkClick r:id="rId4"/>
              </a:rPr>
              <a:t>lien</a:t>
            </a:r>
            <a:r>
              <a:rPr lang="fr">
                <a:solidFill>
                  <a:srgbClr val="4A4A4A"/>
                </a:solidFill>
              </a:rPr>
              <a:t> ) pour</a:t>
            </a:r>
            <a:r>
              <a:rPr lang="fr">
                <a:solidFill>
                  <a:srgbClr val="4A4A4A"/>
                </a:solidFill>
              </a:rPr>
              <a:t> nos tests  en console</a:t>
            </a:r>
            <a:endParaRPr>
              <a:solidFill>
                <a:srgbClr val="4A4A4A"/>
              </a:solidFill>
            </a:endParaRPr>
          </a:p>
          <a:p>
            <a:pPr indent="-311150" lvl="0" marL="914400" rtl="0" algn="l">
              <a:lnSpc>
                <a:spcPct val="115000"/>
              </a:lnSpc>
              <a:spcBef>
                <a:spcPts val="0"/>
              </a:spcBef>
              <a:spcAft>
                <a:spcPts val="0"/>
              </a:spcAft>
              <a:buSzPts val="1300"/>
              <a:buChar char="●"/>
            </a:pPr>
            <a:r>
              <a:rPr lang="fr">
                <a:solidFill>
                  <a:srgbClr val="4A4A4A"/>
                </a:solidFill>
              </a:rPr>
              <a:t>Un navigateur (au choix ) : Chrome, Firefox, Brave ….</a:t>
            </a:r>
            <a:endParaRPr>
              <a:solidFill>
                <a:srgbClr val="4A4A4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484a57af17_0_47"/>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4</a:t>
            </a:r>
            <a:r>
              <a:rPr lang="fr"/>
              <a:t>.  Où écrire du code javascript ?</a:t>
            </a:r>
            <a:endParaRPr/>
          </a:p>
        </p:txBody>
      </p:sp>
      <p:sp>
        <p:nvSpPr>
          <p:cNvPr id="173" name="Google Shape;173;g2484a57af17_0_47"/>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On va pouvoir placer du code JavaScript à trois endroits différents :</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Directement dans la balise ouvrante d’un élément HTML ;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Dans un élément script, au sein d’une page HTML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Dans un fichier séparé contenant exclusivement du JavaScript et portant l’extension .js.</a:t>
            </a:r>
            <a:endParaRPr>
              <a:solidFill>
                <a:srgbClr val="4A4A4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484a57af17_0_53"/>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4.  Où écrire du code javascript ?</a:t>
            </a:r>
            <a:endParaRPr/>
          </a:p>
        </p:txBody>
      </p:sp>
      <p:sp>
        <p:nvSpPr>
          <p:cNvPr id="179" name="Google Shape;179;g2484a57af17_0_53"/>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Placer le code JavaScript dans la balise ouvrante d’un élément HTML, Il est possible que vous rencontriez encore aujourd’hui du code JavaScript placé directement dans la balise ouvrante d’éléments HTML.</a:t>
            </a:r>
            <a:endParaRPr>
              <a:solidFill>
                <a:srgbClr val="4A4A4A"/>
              </a:solidFill>
            </a:endParaRPr>
          </a:p>
        </p:txBody>
      </p:sp>
      <p:pic>
        <p:nvPicPr>
          <p:cNvPr id="180" name="Google Shape;180;g2484a57af17_0_53"/>
          <p:cNvPicPr preferRelativeResize="0"/>
          <p:nvPr/>
        </p:nvPicPr>
        <p:blipFill>
          <a:blip r:embed="rId3">
            <a:alphaModFix/>
          </a:blip>
          <a:stretch>
            <a:fillRect/>
          </a:stretch>
        </p:blipFill>
        <p:spPr>
          <a:xfrm>
            <a:off x="4494387" y="2725700"/>
            <a:ext cx="3512525" cy="229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484a57af17_0_61"/>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4.  Où écrire du code javascript ?</a:t>
            </a:r>
            <a:endParaRPr/>
          </a:p>
        </p:txBody>
      </p:sp>
      <p:sp>
        <p:nvSpPr>
          <p:cNvPr id="186" name="Google Shape;186;g2484a57af17_0_61"/>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Placer le code JavaScript dans un élément script, au sein d’une page HTML On va également pouvoir placer notre code JavaScript dans un élément script qui est l’élément utilisé pour indiquer qu’on code en JavaScript.</a:t>
            </a:r>
            <a:endParaRPr>
              <a:solidFill>
                <a:srgbClr val="4A4A4A"/>
              </a:solidFill>
            </a:endParaRPr>
          </a:p>
        </p:txBody>
      </p:sp>
      <p:pic>
        <p:nvPicPr>
          <p:cNvPr id="187" name="Google Shape;187;g2484a57af17_0_61"/>
          <p:cNvPicPr preferRelativeResize="0"/>
          <p:nvPr/>
        </p:nvPicPr>
        <p:blipFill>
          <a:blip r:embed="rId3">
            <a:alphaModFix/>
          </a:blip>
          <a:stretch>
            <a:fillRect/>
          </a:stretch>
        </p:blipFill>
        <p:spPr>
          <a:xfrm>
            <a:off x="959025" y="2890950"/>
            <a:ext cx="3840725" cy="2152100"/>
          </a:xfrm>
          <a:prstGeom prst="rect">
            <a:avLst/>
          </a:prstGeom>
          <a:noFill/>
          <a:ln>
            <a:noFill/>
          </a:ln>
        </p:spPr>
      </p:pic>
      <p:pic>
        <p:nvPicPr>
          <p:cNvPr id="188" name="Google Shape;188;g2484a57af17_0_61"/>
          <p:cNvPicPr preferRelativeResize="0"/>
          <p:nvPr/>
        </p:nvPicPr>
        <p:blipFill>
          <a:blip r:embed="rId4">
            <a:alphaModFix/>
          </a:blip>
          <a:stretch>
            <a:fillRect/>
          </a:stretch>
        </p:blipFill>
        <p:spPr>
          <a:xfrm>
            <a:off x="4945075" y="2919675"/>
            <a:ext cx="3882924" cy="16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484a57af17_0_71"/>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4.  Où écrire du code javascript ?</a:t>
            </a:r>
            <a:endParaRPr/>
          </a:p>
        </p:txBody>
      </p:sp>
      <p:sp>
        <p:nvSpPr>
          <p:cNvPr id="194" name="Google Shape;194;g2484a57af17_0_71"/>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Placer le code JavaScript dans un fichier séparé Placer le code JavaScript dans un fichier séparé ne contenant que du code JavaScript est la méthode recommandée et que nous </a:t>
            </a:r>
            <a:r>
              <a:rPr lang="fr">
                <a:solidFill>
                  <a:srgbClr val="4A4A4A"/>
                </a:solidFill>
              </a:rPr>
              <a:t>préférons</a:t>
            </a:r>
            <a:r>
              <a:rPr lang="fr">
                <a:solidFill>
                  <a:srgbClr val="4A4A4A"/>
                </a:solidFill>
              </a:rPr>
              <a:t> tant que possible. Pour faire cela, nous allons devoir créer un nouveau fichier et l’enregistrer avec une extension .js. Ensuite, nous allons faire appel à notre fichier JavaScript depuis notre fichier HTML.</a:t>
            </a:r>
            <a:endParaRPr>
              <a:solidFill>
                <a:srgbClr val="4A4A4A"/>
              </a:solidFill>
            </a:endParaRPr>
          </a:p>
        </p:txBody>
      </p:sp>
      <p:pic>
        <p:nvPicPr>
          <p:cNvPr id="195" name="Google Shape;195;g2484a57af17_0_71"/>
          <p:cNvPicPr preferRelativeResize="0"/>
          <p:nvPr/>
        </p:nvPicPr>
        <p:blipFill>
          <a:blip r:embed="rId3">
            <a:alphaModFix/>
          </a:blip>
          <a:stretch>
            <a:fillRect/>
          </a:stretch>
        </p:blipFill>
        <p:spPr>
          <a:xfrm>
            <a:off x="887250" y="3118450"/>
            <a:ext cx="3452800" cy="1946125"/>
          </a:xfrm>
          <a:prstGeom prst="rect">
            <a:avLst/>
          </a:prstGeom>
          <a:noFill/>
          <a:ln>
            <a:noFill/>
          </a:ln>
        </p:spPr>
      </p:pic>
      <p:pic>
        <p:nvPicPr>
          <p:cNvPr id="196" name="Google Shape;196;g2484a57af17_0_71"/>
          <p:cNvPicPr preferRelativeResize="0"/>
          <p:nvPr/>
        </p:nvPicPr>
        <p:blipFill>
          <a:blip r:embed="rId4">
            <a:alphaModFix/>
          </a:blip>
          <a:stretch>
            <a:fillRect/>
          </a:stretch>
        </p:blipFill>
        <p:spPr>
          <a:xfrm>
            <a:off x="4457225" y="3118450"/>
            <a:ext cx="3872825" cy="194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84a57af17_0_81"/>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5</a:t>
            </a:r>
            <a:r>
              <a:rPr lang="fr"/>
              <a:t>.  Variables et constantes  </a:t>
            </a:r>
            <a:endParaRPr/>
          </a:p>
        </p:txBody>
      </p:sp>
      <p:sp>
        <p:nvSpPr>
          <p:cNvPr id="202" name="Google Shape;202;g2484a57af17_0_81"/>
          <p:cNvSpPr txBox="1"/>
          <p:nvPr>
            <p:ph idx="1" type="body"/>
          </p:nvPr>
        </p:nvSpPr>
        <p:spPr>
          <a:xfrm>
            <a:off x="727650" y="2050950"/>
            <a:ext cx="7688700" cy="30423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Une variable est un conteneur servant à stocker des informations de manière temporaire, comme une </a:t>
            </a:r>
            <a:r>
              <a:rPr lang="fr">
                <a:solidFill>
                  <a:srgbClr val="4A4A4A"/>
                </a:solidFill>
              </a:rPr>
              <a:t>chaîne</a:t>
            </a:r>
            <a:r>
              <a:rPr lang="fr">
                <a:solidFill>
                  <a:srgbClr val="4A4A4A"/>
                </a:solidFill>
              </a:rPr>
              <a:t> de caractères (un texte) ou un nombre par exemple.</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Le propre d’une variable est de pouvoir varier, c’est-à-dire de pouvoir stocker différentes valeurs au fil du temps et c’est cette particularité qui les rend si utiles.</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457200" lvl="0" marL="0" rtl="0" algn="l">
              <a:lnSpc>
                <a:spcPct val="115000"/>
              </a:lnSpc>
              <a:spcBef>
                <a:spcPts val="0"/>
              </a:spcBef>
              <a:spcAft>
                <a:spcPts val="0"/>
              </a:spcAft>
              <a:buNone/>
            </a:pPr>
            <a:r>
              <a:rPr b="1" lang="fr">
                <a:solidFill>
                  <a:schemeClr val="dk1"/>
                </a:solidFill>
              </a:rPr>
              <a:t>Les règles de déclaration des variables en JavaScript : </a:t>
            </a:r>
            <a:endParaRPr b="1">
              <a:solidFill>
                <a:schemeClr val="dk1"/>
              </a:solidFill>
            </a:endParaRPr>
          </a:p>
          <a:p>
            <a:pPr indent="45720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Une variable est donc un conteneur ou un espace de stockage temporaire qui va pouvoir stocker une valeur. Lorsqu’on stocke une valeur dans une variable, on dit également qu’on assigne une valeur à une variable.</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Pour déclarer une variable en JavaScript, nous allons devoir utiliser le mot clé </a:t>
            </a:r>
            <a:r>
              <a:rPr b="1" lang="fr">
                <a:solidFill>
                  <a:schemeClr val="dk1"/>
                </a:solidFill>
              </a:rPr>
              <a:t>var </a:t>
            </a:r>
            <a:r>
              <a:rPr lang="fr">
                <a:solidFill>
                  <a:srgbClr val="4A4A4A"/>
                </a:solidFill>
              </a:rPr>
              <a:t>ou le mot clé </a:t>
            </a:r>
            <a:r>
              <a:rPr b="1" lang="fr">
                <a:solidFill>
                  <a:schemeClr val="dk1"/>
                </a:solidFill>
              </a:rPr>
              <a:t>let</a:t>
            </a:r>
            <a:r>
              <a:rPr lang="fr">
                <a:solidFill>
                  <a:srgbClr val="4A4A4A"/>
                </a:solidFill>
              </a:rPr>
              <a:t> </a:t>
            </a:r>
            <a:endParaRPr>
              <a:solidFill>
                <a:srgbClr val="4A4A4A"/>
              </a:solidFill>
            </a:endParaRPr>
          </a:p>
          <a:p>
            <a:pPr indent="45720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t/>
            </a:r>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484a57af17_0_92"/>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5.  Variables et constantes  </a:t>
            </a:r>
            <a:endParaRPr/>
          </a:p>
        </p:txBody>
      </p:sp>
      <p:sp>
        <p:nvSpPr>
          <p:cNvPr id="208" name="Google Shape;208;g2484a57af17_0_92"/>
          <p:cNvSpPr txBox="1"/>
          <p:nvPr>
            <p:ph idx="1" type="body"/>
          </p:nvPr>
        </p:nvSpPr>
        <p:spPr>
          <a:xfrm>
            <a:off x="727650" y="2050950"/>
            <a:ext cx="76887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Concernant le nom de nos variables, nous avons une grande liberté dans le nommage de celles-ci mais il y a quand même quelques règles à respecter : </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 nom d’une variable doit obligatoirement commencer par une lettre ou un underscore (_) et ne doit pas commencer par un chiffre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 nom d’une variable ne doit contenir que des lettres, des chiffres et des underscores mais pas de caractères spéciaux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 nom d’une variable ne doit pas contenir d’espace.</a:t>
            </a:r>
            <a:endParaRPr b="1">
              <a:solidFill>
                <a:schemeClr val="dk1"/>
              </a:solidFill>
            </a:endParaRPr>
          </a:p>
          <a:p>
            <a:pPr indent="457200" lvl="0" marL="0" rtl="0" algn="l">
              <a:lnSpc>
                <a:spcPct val="115000"/>
              </a:lnSpc>
              <a:spcBef>
                <a:spcPts val="0"/>
              </a:spcBef>
              <a:spcAft>
                <a:spcPts val="0"/>
              </a:spcAft>
              <a:buNone/>
            </a:pPr>
            <a:r>
              <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600"/>
              <a:buNone/>
            </a:pPr>
            <a:r>
              <a:rPr lang="fr"/>
              <a:t>Objectifs du cours </a:t>
            </a:r>
            <a:endParaRPr/>
          </a:p>
        </p:txBody>
      </p:sp>
      <p:sp>
        <p:nvSpPr>
          <p:cNvPr id="102" name="Google Shape;102;p2"/>
          <p:cNvSpPr txBox="1"/>
          <p:nvPr>
            <p:ph idx="2" type="body"/>
          </p:nvPr>
        </p:nvSpPr>
        <p:spPr>
          <a:xfrm>
            <a:off x="4780950" y="1352625"/>
            <a:ext cx="4204200" cy="302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solidFill>
                <a:srgbClr val="444654"/>
              </a:solidFill>
            </a:endParaRPr>
          </a:p>
          <a:p>
            <a:pPr indent="-311150" lvl="0" marL="457200" rtl="0" algn="l">
              <a:lnSpc>
                <a:spcPct val="100000"/>
              </a:lnSpc>
              <a:spcBef>
                <a:spcPts val="0"/>
              </a:spcBef>
              <a:spcAft>
                <a:spcPts val="0"/>
              </a:spcAft>
              <a:buClr>
                <a:srgbClr val="4A4A4A"/>
              </a:buClr>
              <a:buSzPts val="1300"/>
              <a:buChar char="●"/>
            </a:pPr>
            <a:r>
              <a:rPr lang="fr">
                <a:solidFill>
                  <a:srgbClr val="4A4A4A"/>
                </a:solidFill>
              </a:rPr>
              <a:t>Utiliser le langage JavaScript de base pour concevoir, </a:t>
            </a:r>
            <a:endParaRPr>
              <a:solidFill>
                <a:srgbClr val="4A4A4A"/>
              </a:solidFill>
            </a:endParaRPr>
          </a:p>
          <a:p>
            <a:pPr indent="0" lvl="0" marL="457200" rtl="0" algn="l">
              <a:lnSpc>
                <a:spcPct val="100000"/>
              </a:lnSpc>
              <a:spcBef>
                <a:spcPts val="0"/>
              </a:spcBef>
              <a:spcAft>
                <a:spcPts val="0"/>
              </a:spcAft>
              <a:buNone/>
            </a:pPr>
            <a:r>
              <a:t/>
            </a:r>
            <a:endParaRPr>
              <a:solidFill>
                <a:srgbClr val="4A4A4A"/>
              </a:solidFill>
            </a:endParaRPr>
          </a:p>
          <a:p>
            <a:pPr indent="-311150" lvl="0" marL="457200" rtl="0" algn="l">
              <a:lnSpc>
                <a:spcPct val="100000"/>
              </a:lnSpc>
              <a:spcBef>
                <a:spcPts val="0"/>
              </a:spcBef>
              <a:spcAft>
                <a:spcPts val="0"/>
              </a:spcAft>
              <a:buClr>
                <a:srgbClr val="4A4A4A"/>
              </a:buClr>
              <a:buSzPts val="1300"/>
              <a:buChar char="●"/>
            </a:pPr>
            <a:r>
              <a:rPr lang="fr">
                <a:solidFill>
                  <a:srgbClr val="4A4A4A"/>
                </a:solidFill>
              </a:rPr>
              <a:t>Créer et améliorer des programmes JavaScript simples.</a:t>
            </a:r>
            <a:endParaRPr>
              <a:solidFill>
                <a:srgbClr val="4A4A4A"/>
              </a:solidFill>
            </a:endParaRPr>
          </a:p>
          <a:p>
            <a:pPr indent="0" lvl="0" marL="457200" rtl="0" algn="l">
              <a:lnSpc>
                <a:spcPct val="100000"/>
              </a:lnSpc>
              <a:spcBef>
                <a:spcPts val="0"/>
              </a:spcBef>
              <a:spcAft>
                <a:spcPts val="0"/>
              </a:spcAft>
              <a:buNone/>
            </a:pPr>
            <a:r>
              <a:t/>
            </a:r>
            <a:endParaRPr>
              <a:solidFill>
                <a:srgbClr val="4A4A4A"/>
              </a:solidFill>
            </a:endParaRPr>
          </a:p>
          <a:p>
            <a:pPr indent="-311150" lvl="0" marL="457200" rtl="0" algn="l">
              <a:lnSpc>
                <a:spcPct val="100000"/>
              </a:lnSpc>
              <a:spcBef>
                <a:spcPts val="0"/>
              </a:spcBef>
              <a:spcAft>
                <a:spcPts val="0"/>
              </a:spcAft>
              <a:buClr>
                <a:srgbClr val="4A4A4A"/>
              </a:buClr>
              <a:buSzPts val="1300"/>
              <a:buChar char="●"/>
            </a:pPr>
            <a:r>
              <a:rPr lang="fr">
                <a:solidFill>
                  <a:srgbClr val="4A4A4A"/>
                </a:solidFill>
              </a:rPr>
              <a:t>Savoir manipuler le DOM</a:t>
            </a:r>
            <a:endParaRPr>
              <a:solidFill>
                <a:srgbClr val="4A4A4A"/>
              </a:solidFill>
            </a:endParaRPr>
          </a:p>
          <a:p>
            <a:pPr indent="0" lvl="0" marL="0" rtl="0" algn="l">
              <a:lnSpc>
                <a:spcPct val="100000"/>
              </a:lnSpc>
              <a:spcBef>
                <a:spcPts val="0"/>
              </a:spcBef>
              <a:spcAft>
                <a:spcPts val="0"/>
              </a:spcAft>
              <a:buNone/>
            </a:pPr>
            <a:r>
              <a:t/>
            </a:r>
            <a:endParaRPr>
              <a:solidFill>
                <a:srgbClr val="4A4A4A"/>
              </a:solidFill>
            </a:endParaRPr>
          </a:p>
          <a:p>
            <a:pPr indent="-311150" lvl="0" marL="457200" rtl="0" algn="l">
              <a:lnSpc>
                <a:spcPct val="100000"/>
              </a:lnSpc>
              <a:spcBef>
                <a:spcPts val="0"/>
              </a:spcBef>
              <a:spcAft>
                <a:spcPts val="0"/>
              </a:spcAft>
              <a:buClr>
                <a:srgbClr val="4A4A4A"/>
              </a:buClr>
              <a:buSzPts val="1300"/>
              <a:buChar char="●"/>
            </a:pPr>
            <a:r>
              <a:rPr lang="fr">
                <a:solidFill>
                  <a:srgbClr val="4A4A4A"/>
                </a:solidFill>
              </a:rPr>
              <a:t>Conserver les projets sur github </a:t>
            </a:r>
            <a:endParaRPr>
              <a:solidFill>
                <a:srgbClr val="4A4A4A"/>
              </a:solidFill>
            </a:endParaRPr>
          </a:p>
          <a:p>
            <a:pPr indent="0" lvl="0" marL="0" rtl="0" algn="l">
              <a:lnSpc>
                <a:spcPct val="100000"/>
              </a:lnSpc>
              <a:spcBef>
                <a:spcPts val="0"/>
              </a:spcBef>
              <a:spcAft>
                <a:spcPts val="0"/>
              </a:spcAft>
              <a:buNone/>
            </a:pPr>
            <a:r>
              <a:t/>
            </a:r>
            <a:endParaRPr>
              <a:solidFill>
                <a:srgbClr val="4A4A4A"/>
              </a:solidFill>
            </a:endParaRPr>
          </a:p>
          <a:p>
            <a:pPr indent="0" lvl="0" marL="0" rtl="0" algn="l">
              <a:lnSpc>
                <a:spcPct val="115000"/>
              </a:lnSpc>
              <a:spcBef>
                <a:spcPts val="0"/>
              </a:spcBef>
              <a:spcAft>
                <a:spcPts val="1200"/>
              </a:spcAft>
              <a:buSzPts val="1300"/>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484a57af17_0_108"/>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5.  Variables et constantes  </a:t>
            </a:r>
            <a:endParaRPr/>
          </a:p>
        </p:txBody>
      </p:sp>
      <p:sp>
        <p:nvSpPr>
          <p:cNvPr id="214" name="Google Shape;214;g2484a57af17_0_108"/>
          <p:cNvSpPr txBox="1"/>
          <p:nvPr>
            <p:ph idx="1" type="body"/>
          </p:nvPr>
        </p:nvSpPr>
        <p:spPr>
          <a:xfrm>
            <a:off x="727650" y="2050950"/>
            <a:ext cx="7688700" cy="30423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Une constante est similaire à une variable au sens où c’est également un conteneur pour une valeur. Cependant, à la différence des variables, on ne va pas pouvoir modifier la valeur d’une constante. En effet, une fois qu’une valeur est attribuée à une constante, celle-ci est attribuée de façon définitive et ne va pas pouvoir être modifiée. C’est d’ailleurs de là que les constantes portent leur nom : car leur valeur est constante.</a:t>
            </a:r>
            <a:r>
              <a:rPr lang="fr">
                <a:solidFill>
                  <a:srgbClr val="4A4A4A"/>
                </a:solidFill>
              </a:rPr>
              <a:t> </a:t>
            </a:r>
            <a:endParaRPr>
              <a:solidFill>
                <a:srgbClr val="4A4A4A"/>
              </a:solidFill>
            </a:endParaRPr>
          </a:p>
          <a:p>
            <a:pPr indent="45720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t/>
            </a:r>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484a57af17_0_100"/>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5.  Variables et constantes  </a:t>
            </a:r>
            <a:endParaRPr/>
          </a:p>
        </p:txBody>
      </p:sp>
      <p:sp>
        <p:nvSpPr>
          <p:cNvPr id="220" name="Google Shape;220;g2484a57af17_0_100"/>
          <p:cNvSpPr txBox="1"/>
          <p:nvPr>
            <p:ph idx="1" type="body"/>
          </p:nvPr>
        </p:nvSpPr>
        <p:spPr>
          <a:xfrm>
            <a:off x="727650" y="2050950"/>
            <a:ext cx="7688700" cy="30927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fr">
                <a:solidFill>
                  <a:schemeClr val="dk1"/>
                </a:solidFill>
              </a:rPr>
              <a:t>Les types de données JavaScript</a:t>
            </a:r>
            <a:endParaRPr b="1">
              <a:solidFill>
                <a:schemeClr val="dk1"/>
              </a:solidFill>
            </a:endParaRPr>
          </a:p>
          <a:p>
            <a:pPr indent="0" lvl="0" marL="0" rtl="0" algn="l">
              <a:lnSpc>
                <a:spcPct val="115000"/>
              </a:lnSpc>
              <a:spcBef>
                <a:spcPts val="0"/>
              </a:spcBef>
              <a:spcAft>
                <a:spcPts val="0"/>
              </a:spcAft>
              <a:buNone/>
            </a:pPr>
            <a:r>
              <a:rPr b="1" lang="fr">
                <a:solidFill>
                  <a:schemeClr val="dk1"/>
                </a:solidFill>
              </a:rPr>
              <a:t>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En JavaScript, il existe 7 types de valeurs différents. Chaque valeur qu’on va pouvoir créer et manipuler en JavaScript va obligatoirement appartenir à l’un de ces types. Ces types sont les suivants :</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String ou « chaine de caractères » en français ;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Number ou « nombre » en français ;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Boolean ou « booléen » en français ;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Null ou « nul / vide » en français;</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 Undefined ou « indéfini » en français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 Symbol ou « symbole » en français ; </a:t>
            </a:r>
            <a:endParaRPr>
              <a:solidFill>
                <a:srgbClr val="4A4A4A"/>
              </a:solidFill>
            </a:endParaRPr>
          </a:p>
          <a:p>
            <a:pPr indent="-311150" lvl="0" marL="914400" rtl="0" algn="l">
              <a:lnSpc>
                <a:spcPct val="115000"/>
              </a:lnSpc>
              <a:spcBef>
                <a:spcPts val="0"/>
              </a:spcBef>
              <a:spcAft>
                <a:spcPts val="0"/>
              </a:spcAft>
              <a:buClr>
                <a:srgbClr val="4A4A4A"/>
              </a:buClr>
              <a:buSzPts val="1300"/>
              <a:buChar char="●"/>
            </a:pPr>
            <a:r>
              <a:rPr lang="fr">
                <a:solidFill>
                  <a:srgbClr val="4A4A4A"/>
                </a:solidFill>
              </a:rPr>
              <a:t>Object ou « objet » en français ;</a:t>
            </a:r>
            <a:endParaRPr>
              <a:solidFill>
                <a:srgbClr val="4A4A4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484a57af17_0_114"/>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5.  Variables et constantes  </a:t>
            </a:r>
            <a:endParaRPr/>
          </a:p>
        </p:txBody>
      </p:sp>
      <p:sp>
        <p:nvSpPr>
          <p:cNvPr id="226" name="Google Shape;226;g2484a57af17_0_114"/>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Un opérateur est un symbole qui va être utilisé pour effectuer certaines actions notamment sur les variables et leurs valeurs. Par exemple, l’opérateur * va nous permettre de multiplier les valeurs de deux variables, tandis que l’opérateur = va nous permettre d’affecter une valeur à une variable. Il existe différents types d’opérateurs qui vont nous servir à réaliser des opérations de types différents. Les plus fréquemment utilisés sont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Les opérateurs arithmétiques : “+” , “ -”, “*”, “/”, “%”,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Les opérateurs d’affectation / d’assignation  : “+=”, “-=”, “*=”, “/=”,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Les opérateurs de comparaison “&lt;”, “&gt;”, “&gt;=”, “&lt;=”, “==”, “===”, “!=”, “&lt;&gt;”,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Les opérateurs d’incrémentation et décrémentation “++”,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Les opérateurs logiques  : “&amp;&amp;”,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L’opérateur de concaténation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L’opérateur ternaire : “ ? : ”;</a:t>
            </a:r>
            <a:endParaRPr>
              <a:solidFill>
                <a:srgbClr val="4A4A4A"/>
              </a:solidFill>
            </a:endParaRPr>
          </a:p>
          <a:p>
            <a:pPr indent="-311150" lvl="0" marL="457200" rtl="0" algn="l">
              <a:lnSpc>
                <a:spcPct val="115000"/>
              </a:lnSpc>
              <a:spcBef>
                <a:spcPts val="0"/>
              </a:spcBef>
              <a:spcAft>
                <a:spcPts val="0"/>
              </a:spcAft>
              <a:buClr>
                <a:srgbClr val="4A4A4A"/>
              </a:buClr>
              <a:buSzPts val="1300"/>
              <a:buChar char="●"/>
            </a:pPr>
            <a:r>
              <a:rPr lang="fr">
                <a:solidFill>
                  <a:srgbClr val="4A4A4A"/>
                </a:solidFill>
              </a:rPr>
              <a:t>L’opérateur virgule : “,”.</a:t>
            </a:r>
            <a:endParaRPr>
              <a:solidFill>
                <a:srgbClr val="4A4A4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484a57af17_0_120"/>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a:t>
            </a:r>
            <a:r>
              <a:rPr lang="fr"/>
              <a:t>.  Les strutures de controle  </a:t>
            </a:r>
            <a:endParaRPr/>
          </a:p>
        </p:txBody>
      </p:sp>
      <p:sp>
        <p:nvSpPr>
          <p:cNvPr id="232" name="Google Shape;232;g2484a57af17_0_120"/>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Il existe deux grands types de structure de contrôle de base qu’on retrouve dans la plupart des langages informatiques et notamment en JavaScript : les structures de contrôle conditionnelles (ou plus simplement les « conditions ») et les structures de contrôle de boucles (ou plus simplement les « boucles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Les conditions vont nous permettre d’exécuter un certain nombre d’instructions si et seulement si une certaine condition est vérifiée.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Les boucles vont nous permettre d’exécuter un bloc de code en boucle tant qu’une condition donnée est vérifiée.</a:t>
            </a:r>
            <a:endParaRPr>
              <a:solidFill>
                <a:srgbClr val="4A4A4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484a57af17_0_126"/>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  Les strutures de controle  </a:t>
            </a:r>
            <a:endParaRPr/>
          </a:p>
        </p:txBody>
      </p:sp>
      <p:sp>
        <p:nvSpPr>
          <p:cNvPr id="238" name="Google Shape;238;g2484a57af17_0_126"/>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La condition </a:t>
            </a:r>
            <a:r>
              <a:rPr b="1" lang="fr">
                <a:solidFill>
                  <a:schemeClr val="dk1"/>
                </a:solidFill>
              </a:rPr>
              <a:t>if</a:t>
            </a:r>
            <a:r>
              <a:rPr lang="fr">
                <a:solidFill>
                  <a:srgbClr val="4A4A4A"/>
                </a:solidFill>
              </a:rPr>
              <a:t> en JavaScript La structure de contrôle conditionnelle if est présente dans l’ensemble des langages de programmation utilisant les structures de contrôle et notamment en JavaScript.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La condition</a:t>
            </a:r>
            <a:r>
              <a:rPr b="1" lang="fr">
                <a:solidFill>
                  <a:schemeClr val="dk1"/>
                </a:solidFill>
              </a:rPr>
              <a:t> if </a:t>
            </a:r>
            <a:r>
              <a:rPr lang="fr">
                <a:solidFill>
                  <a:srgbClr val="4A4A4A"/>
                </a:solidFill>
              </a:rPr>
              <a:t>est l’une des conditions les plus utilisées et est également la plus simple à appréhender puisqu’elle va juste nous permettre d’exécuter un bloc de code si et seulement si le résultat d’un test vaut true.</a:t>
            </a:r>
            <a:endParaRPr>
              <a:solidFill>
                <a:srgbClr val="4A4A4A"/>
              </a:solidFill>
            </a:endParaRPr>
          </a:p>
        </p:txBody>
      </p:sp>
      <p:pic>
        <p:nvPicPr>
          <p:cNvPr id="239" name="Google Shape;239;g2484a57af17_0_126"/>
          <p:cNvPicPr preferRelativeResize="0"/>
          <p:nvPr/>
        </p:nvPicPr>
        <p:blipFill>
          <a:blip r:embed="rId3">
            <a:alphaModFix/>
          </a:blip>
          <a:stretch>
            <a:fillRect/>
          </a:stretch>
        </p:blipFill>
        <p:spPr>
          <a:xfrm>
            <a:off x="2589800" y="3307375"/>
            <a:ext cx="4325575" cy="1755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484a57af17_0_133"/>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  Les strutures de controle  </a:t>
            </a:r>
            <a:endParaRPr/>
          </a:p>
        </p:txBody>
      </p:sp>
      <p:sp>
        <p:nvSpPr>
          <p:cNvPr id="245" name="Google Shape;245;g2484a57af17_0_133"/>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La condition</a:t>
            </a:r>
            <a:r>
              <a:rPr b="1" lang="fr">
                <a:solidFill>
                  <a:schemeClr val="dk1"/>
                </a:solidFill>
              </a:rPr>
              <a:t> if…else</a:t>
            </a:r>
            <a:r>
              <a:rPr lang="fr">
                <a:solidFill>
                  <a:srgbClr val="4A4A4A"/>
                </a:solidFill>
              </a:rPr>
              <a:t> en JavaScript La condition if est une structure conditionnelle limitée par définition puisqu’elle ne nous permet d’exécuter un bloc de code que dans le cas où le résultat d’un test est évalué à true mais elle ne nous offre aucun support dans le cas contraire.</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structure conditionnelle </a:t>
            </a:r>
            <a:r>
              <a:rPr b="1" lang="fr">
                <a:solidFill>
                  <a:schemeClr val="dk1"/>
                </a:solidFill>
              </a:rPr>
              <a:t>if…else</a:t>
            </a:r>
            <a:r>
              <a:rPr lang="fr">
                <a:solidFill>
                  <a:srgbClr val="4A4A4A"/>
                </a:solidFill>
              </a:rPr>
              <a:t> (« si… sinon » en français) va être plus complète que la condition if puisqu’elle va nous permettre d’exécuter un premier bloc de code si un test renvoie true ou un autre bloc de code dans le cas contraire.</a:t>
            </a:r>
            <a:endParaRPr>
              <a:solidFill>
                <a:srgbClr val="4A4A4A"/>
              </a:solidFill>
            </a:endParaRPr>
          </a:p>
        </p:txBody>
      </p:sp>
      <p:pic>
        <p:nvPicPr>
          <p:cNvPr id="246" name="Google Shape;246;g2484a57af17_0_133"/>
          <p:cNvPicPr preferRelativeResize="0"/>
          <p:nvPr/>
        </p:nvPicPr>
        <p:blipFill>
          <a:blip r:embed="rId3">
            <a:alphaModFix/>
          </a:blip>
          <a:stretch>
            <a:fillRect/>
          </a:stretch>
        </p:blipFill>
        <p:spPr>
          <a:xfrm>
            <a:off x="2182775" y="3753575"/>
            <a:ext cx="4778456" cy="101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84a57af17_0_141"/>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  Les strutures de controle  </a:t>
            </a:r>
            <a:endParaRPr/>
          </a:p>
        </p:txBody>
      </p:sp>
      <p:sp>
        <p:nvSpPr>
          <p:cNvPr id="252" name="Google Shape;252;g2484a57af17_0_141"/>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Présentation du </a:t>
            </a:r>
            <a:r>
              <a:rPr b="1" lang="fr">
                <a:solidFill>
                  <a:schemeClr val="dk1"/>
                </a:solidFill>
              </a:rPr>
              <a:t>switch</a:t>
            </a:r>
            <a:r>
              <a:rPr lang="fr">
                <a:solidFill>
                  <a:srgbClr val="4A4A4A"/>
                </a:solidFill>
              </a:rPr>
              <a:t> en JavaScript L’instruction switch va nous permettre d’exécuter un code en fonction de la valeur d’une variable. On va pouvoir gérer autant de situations ou de « cas » que l’on souhaite.</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En cela, l’instruction switch représente une alternative à l’utilisation d’un </a:t>
            </a:r>
            <a:r>
              <a:rPr b="1" lang="fr">
                <a:solidFill>
                  <a:schemeClr val="dk1"/>
                </a:solidFill>
              </a:rPr>
              <a:t>if…else if…else.</a:t>
            </a:r>
            <a:endParaRPr b="1">
              <a:solidFill>
                <a:schemeClr val="dk1"/>
              </a:solidFill>
            </a:endParaRPr>
          </a:p>
          <a:p>
            <a:pPr indent="457200" lvl="0" marL="0" rtl="0" algn="l">
              <a:lnSpc>
                <a:spcPct val="115000"/>
              </a:lnSpc>
              <a:spcBef>
                <a:spcPts val="0"/>
              </a:spcBef>
              <a:spcAft>
                <a:spcPts val="0"/>
              </a:spcAft>
              <a:buNone/>
            </a:pPr>
            <a:r>
              <a:rPr lang="fr">
                <a:solidFill>
                  <a:srgbClr val="4A4A4A"/>
                </a:solidFill>
              </a:rPr>
              <a:t> Cependant, ces deux types d’instructions ne sont pas strictement équivalentes puisque dans un </a:t>
            </a:r>
            <a:r>
              <a:rPr b="1" lang="fr">
                <a:solidFill>
                  <a:schemeClr val="dk1"/>
                </a:solidFill>
              </a:rPr>
              <a:t>switch</a:t>
            </a:r>
            <a:r>
              <a:rPr lang="fr">
                <a:solidFill>
                  <a:srgbClr val="4A4A4A"/>
                </a:solidFill>
              </a:rPr>
              <a:t> chaque cas va être lié à une valeur précise. En effet, l’instruction switch ne supporte pas l’utilisation des opérateurs de supériorité ou d’infériorité.</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Dans certaines (rares) situations, il va pouvoir être intéressant d’utiliser un switch plutôt qu’un if…else if…else car cette instruction peut rendre le code plus clair et légèrement plus rapide dans son exécution.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Dans tous les cas, il est bon de savoir à quoi ressemble un switch puisque c’est une structure de base commune à de nombreux langages de programmation et cela vous permettra donc de pouvoir comprendre certains codes utilisant ce genre de structure.</a:t>
            </a:r>
            <a:endParaRPr>
              <a:solidFill>
                <a:srgbClr val="4A4A4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484a57af17_0_148"/>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  Les strutures de controle  </a:t>
            </a:r>
            <a:endParaRPr/>
          </a:p>
        </p:txBody>
      </p:sp>
      <p:pic>
        <p:nvPicPr>
          <p:cNvPr id="258" name="Google Shape;258;g2484a57af17_0_148"/>
          <p:cNvPicPr preferRelativeResize="0"/>
          <p:nvPr/>
        </p:nvPicPr>
        <p:blipFill>
          <a:blip r:embed="rId3">
            <a:alphaModFix/>
          </a:blip>
          <a:stretch>
            <a:fillRect/>
          </a:stretch>
        </p:blipFill>
        <p:spPr>
          <a:xfrm>
            <a:off x="1744925" y="1913025"/>
            <a:ext cx="4771060" cy="298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484a57af17_0_154"/>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6.  Les </a:t>
            </a:r>
            <a:r>
              <a:rPr lang="fr"/>
              <a:t>structures</a:t>
            </a:r>
            <a:r>
              <a:rPr lang="fr"/>
              <a:t> de </a:t>
            </a:r>
            <a:r>
              <a:rPr lang="fr"/>
              <a:t>contrôle</a:t>
            </a:r>
            <a:r>
              <a:rPr lang="fr"/>
              <a:t>  </a:t>
            </a:r>
            <a:endParaRPr/>
          </a:p>
        </p:txBody>
      </p:sp>
      <p:sp>
        <p:nvSpPr>
          <p:cNvPr id="264" name="Google Shape;264;g2484a57af17_0_154"/>
          <p:cNvSpPr txBox="1"/>
          <p:nvPr>
            <p:ph idx="1" type="body"/>
          </p:nvPr>
        </p:nvSpPr>
        <p:spPr>
          <a:xfrm>
            <a:off x="648750" y="1721675"/>
            <a:ext cx="7688700" cy="27549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a:solidFill>
                  <a:srgbClr val="4A4A4A"/>
                </a:solidFill>
              </a:rPr>
              <a:t>Les boucles vont nous permettre d’exécuter plusieurs fois un bloc de code, c’est-à-dire d’exécuter un code « en boucle » tant qu’une condition donnée est vérifiée et donc ainsi nous faire gagner beaucoup de temps dans l’écriture de nos scripts.</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Lorsqu’on code, on va en effet souvent devoir exécuter plusieurs fois un même code. Utiliser une boucle nous permet de n’écrire le code qu’on doit exécuter plusieurs fois qu’une seule fois.</a:t>
            </a:r>
            <a:endParaRPr>
              <a:solidFill>
                <a:srgbClr val="4A4A4A"/>
              </a:solidFill>
            </a:endParaRPr>
          </a:p>
          <a:p>
            <a:pPr indent="457200" lvl="0" marL="0" rtl="0" algn="l">
              <a:lnSpc>
                <a:spcPct val="115000"/>
              </a:lnSpc>
              <a:spcBef>
                <a:spcPts val="0"/>
              </a:spcBef>
              <a:spcAft>
                <a:spcPts val="0"/>
              </a:spcAft>
              <a:buNone/>
            </a:pPr>
            <a:r>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Nous disposons de six boucles différentes en JavaScript :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boucle while (« tant que ») ;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boucle do… while (« faire… tant que »)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boucle for (« pour ») ;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boucle for… in (« pour… dans»)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 La boucle for… of (« pour… parmi ») ; </a:t>
            </a:r>
            <a:endParaRPr>
              <a:solidFill>
                <a:srgbClr val="4A4A4A"/>
              </a:solidFill>
            </a:endParaRPr>
          </a:p>
          <a:p>
            <a:pPr indent="457200" lvl="0" marL="0" rtl="0" algn="l">
              <a:lnSpc>
                <a:spcPct val="115000"/>
              </a:lnSpc>
              <a:spcBef>
                <a:spcPts val="0"/>
              </a:spcBef>
              <a:spcAft>
                <a:spcPts val="0"/>
              </a:spcAft>
              <a:buNone/>
            </a:pPr>
            <a:r>
              <a:rPr lang="fr">
                <a:solidFill>
                  <a:srgbClr val="4A4A4A"/>
                </a:solidFill>
              </a:rPr>
              <a:t>• La boucle for await… of (« pour -en attente-… parmi »)</a:t>
            </a:r>
            <a:endParaRPr>
              <a:solidFill>
                <a:srgbClr val="4A4A4A"/>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600"/>
              <a:buNone/>
            </a:pPr>
            <a:r>
              <a:rPr lang="fr"/>
              <a:t>Projets à réaliser </a:t>
            </a:r>
            <a:endParaRPr/>
          </a:p>
        </p:txBody>
      </p:sp>
      <p:sp>
        <p:nvSpPr>
          <p:cNvPr id="270" name="Google Shape;270;p3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eriod"/>
            </a:pPr>
            <a:r>
              <a:t/>
            </a:r>
            <a:endParaRPr/>
          </a:p>
          <a:p>
            <a:pPr indent="-311150" lvl="0" marL="457200" rtl="0" algn="l">
              <a:lnSpc>
                <a:spcPct val="115000"/>
              </a:lnSpc>
              <a:spcBef>
                <a:spcPts val="0"/>
              </a:spcBef>
              <a:spcAft>
                <a:spcPts val="0"/>
              </a:spcAft>
              <a:buSzPts val="1300"/>
              <a:buAutoNum type="arabicPeriod"/>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02850" y="1956850"/>
            <a:ext cx="7688400" cy="826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fr"/>
              <a:t>Quelles sont vos attentes ?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571505" y="374899"/>
            <a:ext cx="6017700" cy="7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sz="2600"/>
              <a:t>Liens utiles</a:t>
            </a:r>
            <a:endParaRPr sz="2600"/>
          </a:p>
        </p:txBody>
      </p:sp>
      <p:sp>
        <p:nvSpPr>
          <p:cNvPr id="276" name="Google Shape;276;p37"/>
          <p:cNvSpPr txBox="1"/>
          <p:nvPr>
            <p:ph idx="1" type="subTitle"/>
          </p:nvPr>
        </p:nvSpPr>
        <p:spPr>
          <a:xfrm>
            <a:off x="571500" y="1396525"/>
            <a:ext cx="6569100" cy="288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rPr lang="fr" sz="1400">
                <a:solidFill>
                  <a:srgbClr val="4A4A4A"/>
                </a:solidFill>
              </a:rPr>
              <a:t>Liens de quelques développeurs flutter sur youtube : </a:t>
            </a:r>
            <a:endParaRPr sz="1400">
              <a:solidFill>
                <a:srgbClr val="4A4A4A"/>
              </a:solidFill>
            </a:endParaRPr>
          </a:p>
          <a:p>
            <a:pPr indent="0" lvl="0" marL="0" rtl="0" algn="l">
              <a:lnSpc>
                <a:spcPct val="115000"/>
              </a:lnSpc>
              <a:spcBef>
                <a:spcPts val="0"/>
              </a:spcBef>
              <a:spcAft>
                <a:spcPts val="0"/>
              </a:spcAft>
              <a:buSzPts val="2200"/>
              <a:buNone/>
            </a:pPr>
            <a:r>
              <a:t/>
            </a:r>
            <a:endParaRPr sz="1400">
              <a:solidFill>
                <a:schemeClr val="dk1"/>
              </a:solidFill>
            </a:endParaRPr>
          </a:p>
          <a:p>
            <a:pPr indent="-196850" lvl="0" marL="685800" rtl="0" algn="l">
              <a:lnSpc>
                <a:spcPct val="115000"/>
              </a:lnSpc>
              <a:spcBef>
                <a:spcPts val="100"/>
              </a:spcBef>
              <a:spcAft>
                <a:spcPts val="0"/>
              </a:spcAft>
              <a:buClr>
                <a:schemeClr val="dk1"/>
              </a:buClr>
              <a:buSzPts val="1300"/>
              <a:buChar char="-"/>
            </a:pPr>
            <a:r>
              <a:rPr lang="fr" sz="1300">
                <a:solidFill>
                  <a:schemeClr val="dk1"/>
                </a:solidFill>
              </a:rPr>
              <a:t>Grafikart.fr</a:t>
            </a:r>
            <a:r>
              <a:rPr lang="fr" sz="1300">
                <a:solidFill>
                  <a:schemeClr val="dk1"/>
                </a:solidFill>
              </a:rPr>
              <a:t> : </a:t>
            </a:r>
            <a:r>
              <a:rPr lang="fr" sz="1300">
                <a:solidFill>
                  <a:srgbClr val="1C4587"/>
                </a:solidFill>
                <a:uFill>
                  <a:noFill/>
                </a:uFill>
                <a:hlinkClick r:id="rId3">
                  <a:extLst>
                    <a:ext uri="{A12FA001-AC4F-418D-AE19-62706E023703}">
                      <ahyp:hlinkClr val="tx"/>
                    </a:ext>
                  </a:extLst>
                </a:hlinkClick>
              </a:rPr>
              <a:t>lien</a:t>
            </a:r>
            <a:endParaRPr sz="1300">
              <a:solidFill>
                <a:srgbClr val="1C4587"/>
              </a:solidFill>
            </a:endParaRPr>
          </a:p>
          <a:p>
            <a:pPr indent="-196850" lvl="0" marL="685800" rtl="0" algn="l">
              <a:lnSpc>
                <a:spcPct val="115000"/>
              </a:lnSpc>
              <a:spcBef>
                <a:spcPts val="100"/>
              </a:spcBef>
              <a:spcAft>
                <a:spcPts val="0"/>
              </a:spcAft>
              <a:buClr>
                <a:schemeClr val="dk1"/>
              </a:buClr>
              <a:buSzPts val="1300"/>
              <a:buChar char="-"/>
            </a:pPr>
            <a:r>
              <a:rPr lang="fr" sz="1300">
                <a:solidFill>
                  <a:schemeClr val="dk1"/>
                </a:solidFill>
              </a:rPr>
              <a:t>Pierre </a:t>
            </a:r>
            <a:r>
              <a:rPr lang="fr" sz="1300">
                <a:solidFill>
                  <a:schemeClr val="dk1"/>
                </a:solidFill>
              </a:rPr>
              <a:t>Giraud</a:t>
            </a:r>
            <a:r>
              <a:rPr lang="fr" sz="1300">
                <a:solidFill>
                  <a:schemeClr val="dk1"/>
                </a:solidFill>
              </a:rPr>
              <a:t> : </a:t>
            </a:r>
            <a:r>
              <a:rPr lang="fr" sz="1300" u="sng">
                <a:solidFill>
                  <a:schemeClr val="hlink"/>
                </a:solidFill>
                <a:hlinkClick r:id="rId4"/>
              </a:rPr>
              <a:t>lien </a:t>
            </a:r>
            <a:endParaRPr sz="1300">
              <a:solidFill>
                <a:schemeClr val="dk1"/>
              </a:solidFill>
            </a:endParaRPr>
          </a:p>
          <a:p>
            <a:pPr indent="0" lvl="0" marL="457200" rtl="0" algn="l">
              <a:lnSpc>
                <a:spcPct val="115000"/>
              </a:lnSpc>
              <a:spcBef>
                <a:spcPts val="0"/>
              </a:spcBef>
              <a:spcAft>
                <a:spcPts val="0"/>
              </a:spcAft>
              <a:buNone/>
            </a:pPr>
            <a:r>
              <a:t/>
            </a:r>
            <a:endParaRPr sz="1400">
              <a:solidFill>
                <a:schemeClr val="accent1"/>
              </a:solidFill>
              <a:highlight>
                <a:schemeClr val="lt1"/>
              </a:highlight>
              <a:latin typeface="Roboto"/>
              <a:ea typeface="Roboto"/>
              <a:cs typeface="Roboto"/>
              <a:sym typeface="Roboto"/>
            </a:endParaRPr>
          </a:p>
          <a:p>
            <a:pPr indent="0" lvl="0" marL="0" rtl="0" algn="l">
              <a:lnSpc>
                <a:spcPct val="115000"/>
              </a:lnSpc>
              <a:spcBef>
                <a:spcPts val="100"/>
              </a:spcBef>
              <a:spcAft>
                <a:spcPts val="100"/>
              </a:spcAft>
              <a:buSzPts val="2200"/>
              <a:buNone/>
            </a:pPr>
            <a:r>
              <a:t/>
            </a:r>
            <a:endParaRPr sz="1400">
              <a:solidFill>
                <a:srgbClr val="4084F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571505" y="374899"/>
            <a:ext cx="6017700" cy="72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sz="2600"/>
              <a:t>Recherches à faire :</a:t>
            </a:r>
            <a:endParaRPr sz="2600"/>
          </a:p>
        </p:txBody>
      </p:sp>
      <p:sp>
        <p:nvSpPr>
          <p:cNvPr id="282" name="Google Shape;282;p38"/>
          <p:cNvSpPr txBox="1"/>
          <p:nvPr>
            <p:ph idx="1" type="subTitle"/>
          </p:nvPr>
        </p:nvSpPr>
        <p:spPr>
          <a:xfrm>
            <a:off x="571500" y="1041800"/>
            <a:ext cx="6569100" cy="288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t/>
            </a:r>
            <a:endParaRPr sz="1100">
              <a:solidFill>
                <a:srgbClr val="030303"/>
              </a:solidFill>
            </a:endParaRPr>
          </a:p>
          <a:p>
            <a:pPr indent="-298450" lvl="0" marL="457200" rtl="0" algn="l">
              <a:lnSpc>
                <a:spcPct val="115000"/>
              </a:lnSpc>
              <a:spcBef>
                <a:spcPts val="100"/>
              </a:spcBef>
              <a:spcAft>
                <a:spcPts val="0"/>
              </a:spcAft>
              <a:buClr>
                <a:srgbClr val="444654"/>
              </a:buClr>
              <a:buSzPts val="1100"/>
              <a:buAutoNum type="arabicPeriod"/>
            </a:pPr>
            <a:r>
              <a:rPr lang="fr" sz="1100">
                <a:solidFill>
                  <a:srgbClr val="444654"/>
                </a:solidFill>
              </a:rPr>
              <a:t>Qu’</a:t>
            </a:r>
            <a:r>
              <a:rPr lang="fr" sz="1100">
                <a:solidFill>
                  <a:srgbClr val="444654"/>
                </a:solidFill>
              </a:rPr>
              <a:t>est</a:t>
            </a:r>
            <a:r>
              <a:rPr lang="fr" sz="1100">
                <a:solidFill>
                  <a:srgbClr val="444654"/>
                </a:solidFill>
              </a:rPr>
              <a:t>-ce que Git et Github ? </a:t>
            </a:r>
            <a:endParaRPr sz="1100">
              <a:solidFill>
                <a:srgbClr val="444654"/>
              </a:solidFill>
            </a:endParaRPr>
          </a:p>
          <a:p>
            <a:pPr indent="-298450" lvl="0" marL="457200" rtl="0" algn="l">
              <a:lnSpc>
                <a:spcPct val="115000"/>
              </a:lnSpc>
              <a:spcBef>
                <a:spcPts val="0"/>
              </a:spcBef>
              <a:spcAft>
                <a:spcPts val="0"/>
              </a:spcAft>
              <a:buClr>
                <a:srgbClr val="444654"/>
              </a:buClr>
              <a:buSzPts val="1100"/>
              <a:buAutoNum type="arabicPeriod"/>
            </a:pPr>
            <a:r>
              <a:rPr lang="fr" sz="1100">
                <a:solidFill>
                  <a:srgbClr val="444654"/>
                </a:solidFill>
              </a:rPr>
              <a:t>Qu’est-ce qu’un </a:t>
            </a:r>
            <a:r>
              <a:rPr lang="fr" sz="1100">
                <a:solidFill>
                  <a:srgbClr val="444654"/>
                </a:solidFill>
              </a:rPr>
              <a:t>framework</a:t>
            </a:r>
            <a:r>
              <a:rPr lang="fr" sz="1100">
                <a:solidFill>
                  <a:srgbClr val="444654"/>
                </a:solidFill>
              </a:rPr>
              <a:t> ? citez 4 framework javascript les plus </a:t>
            </a:r>
            <a:r>
              <a:rPr lang="fr" sz="1100">
                <a:solidFill>
                  <a:srgbClr val="444654"/>
                </a:solidFill>
              </a:rPr>
              <a:t>populaires et donnez une description de chaque framework .</a:t>
            </a:r>
            <a:endParaRPr sz="1100">
              <a:solidFill>
                <a:srgbClr val="444654"/>
              </a:solidFill>
            </a:endParaRPr>
          </a:p>
          <a:p>
            <a:pPr indent="-298450" lvl="0" marL="457200" rtl="0" algn="l">
              <a:lnSpc>
                <a:spcPct val="115000"/>
              </a:lnSpc>
              <a:spcBef>
                <a:spcPts val="0"/>
              </a:spcBef>
              <a:spcAft>
                <a:spcPts val="0"/>
              </a:spcAft>
              <a:buClr>
                <a:srgbClr val="444654"/>
              </a:buClr>
              <a:buSzPts val="1100"/>
              <a:buAutoNum type="arabicPeriod"/>
            </a:pPr>
            <a:r>
              <a:rPr lang="fr" sz="1100">
                <a:solidFill>
                  <a:srgbClr val="444654"/>
                </a:solidFill>
              </a:rPr>
              <a:t>Créer son compte github (pratique sur le site officiel : </a:t>
            </a:r>
            <a:r>
              <a:rPr lang="fr" sz="1100" u="sng">
                <a:solidFill>
                  <a:schemeClr val="hlink"/>
                </a:solidFill>
                <a:hlinkClick r:id="rId3"/>
              </a:rPr>
              <a:t>lien</a:t>
            </a:r>
            <a:r>
              <a:rPr lang="fr" sz="1100">
                <a:solidFill>
                  <a:srgbClr val="444654"/>
                </a:solidFill>
              </a:rPr>
              <a:t> ) et donner son nom de compte. </a:t>
            </a:r>
            <a:endParaRPr sz="1100">
              <a:solidFill>
                <a:srgbClr val="444654"/>
              </a:solidFill>
            </a:endParaRPr>
          </a:p>
          <a:p>
            <a:pPr indent="0" lvl="0" marL="0" rtl="0" algn="l">
              <a:lnSpc>
                <a:spcPct val="115000"/>
              </a:lnSpc>
              <a:spcBef>
                <a:spcPts val="0"/>
              </a:spcBef>
              <a:spcAft>
                <a:spcPts val="0"/>
              </a:spcAft>
              <a:buNone/>
            </a:pPr>
            <a:r>
              <a:t/>
            </a:r>
            <a:endParaRPr sz="1100">
              <a:solidFill>
                <a:srgbClr val="444654"/>
              </a:solidFill>
            </a:endParaRPr>
          </a:p>
          <a:p>
            <a:pPr indent="0" lvl="0" marL="0" rtl="0" algn="l">
              <a:lnSpc>
                <a:spcPct val="115000"/>
              </a:lnSpc>
              <a:spcBef>
                <a:spcPts val="100"/>
              </a:spcBef>
              <a:spcAft>
                <a:spcPts val="0"/>
              </a:spcAft>
              <a:buSzPts val="2200"/>
              <a:buNone/>
            </a:pPr>
            <a:r>
              <a:t/>
            </a:r>
            <a:endParaRPr sz="1100">
              <a:solidFill>
                <a:srgbClr val="444654"/>
              </a:solidFill>
            </a:endParaRPr>
          </a:p>
          <a:p>
            <a:pPr indent="0" lvl="0" marL="0" rtl="0" algn="l">
              <a:lnSpc>
                <a:spcPct val="115000"/>
              </a:lnSpc>
              <a:spcBef>
                <a:spcPts val="100"/>
              </a:spcBef>
              <a:spcAft>
                <a:spcPts val="0"/>
              </a:spcAft>
              <a:buSzPts val="2200"/>
              <a:buNone/>
            </a:pPr>
            <a:r>
              <a:t/>
            </a:r>
            <a:endParaRPr sz="1100">
              <a:solidFill>
                <a:srgbClr val="444654"/>
              </a:solidFill>
            </a:endParaRPr>
          </a:p>
          <a:p>
            <a:pPr indent="0" lvl="0" marL="0" rtl="0" algn="l">
              <a:lnSpc>
                <a:spcPct val="115000"/>
              </a:lnSpc>
              <a:spcBef>
                <a:spcPts val="100"/>
              </a:spcBef>
              <a:spcAft>
                <a:spcPts val="100"/>
              </a:spcAft>
              <a:buSzPts val="2200"/>
              <a:buNone/>
            </a:pPr>
            <a:r>
              <a:t/>
            </a:r>
            <a:endParaRPr sz="1100">
              <a:solidFill>
                <a:srgbClr val="03030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600"/>
              <a:buNone/>
            </a:pPr>
            <a:r>
              <a:rPr lang="fr"/>
              <a:t>Sommaire</a:t>
            </a:r>
            <a:endParaRPr/>
          </a:p>
        </p:txBody>
      </p:sp>
      <p:sp>
        <p:nvSpPr>
          <p:cNvPr id="113" name="Google Shape;113;p4"/>
          <p:cNvSpPr txBox="1"/>
          <p:nvPr>
            <p:ph idx="2" type="body"/>
          </p:nvPr>
        </p:nvSpPr>
        <p:spPr>
          <a:xfrm>
            <a:off x="4572000" y="559075"/>
            <a:ext cx="4572000" cy="45846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Qu’est-ce </a:t>
            </a:r>
            <a:r>
              <a:rPr lang="fr" sz="1200">
                <a:solidFill>
                  <a:srgbClr val="444654"/>
                </a:solidFill>
              </a:rPr>
              <a:t>que le Javascript</a:t>
            </a:r>
            <a:r>
              <a:rPr lang="fr" sz="1200">
                <a:solidFill>
                  <a:srgbClr val="444654"/>
                </a:solidFill>
              </a:rPr>
              <a:t> ?</a:t>
            </a:r>
            <a:r>
              <a:rPr lang="fr" sz="1200">
                <a:solidFill>
                  <a:srgbClr val="444654"/>
                </a:solidFill>
              </a:rPr>
              <a:t>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Que peut-on </a:t>
            </a:r>
            <a:r>
              <a:rPr lang="fr" sz="1200">
                <a:solidFill>
                  <a:srgbClr val="444654"/>
                </a:solidFill>
              </a:rPr>
              <a:t>réaliser</a:t>
            </a:r>
            <a:r>
              <a:rPr lang="fr" sz="1200">
                <a:solidFill>
                  <a:srgbClr val="444654"/>
                </a:solidFill>
              </a:rPr>
              <a:t> avec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Mise en place de notre environnement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Où </a:t>
            </a:r>
            <a:r>
              <a:rPr lang="fr" sz="1200">
                <a:solidFill>
                  <a:srgbClr val="444654"/>
                </a:solidFill>
              </a:rPr>
              <a:t>écrire</a:t>
            </a:r>
            <a:r>
              <a:rPr lang="fr" sz="1200">
                <a:solidFill>
                  <a:srgbClr val="444654"/>
                </a:solidFill>
              </a:rPr>
              <a:t> du code Javascript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Variables et </a:t>
            </a:r>
            <a:r>
              <a:rPr lang="fr" sz="1200">
                <a:solidFill>
                  <a:srgbClr val="444654"/>
                </a:solidFill>
              </a:rPr>
              <a:t>constantes</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Structures de </a:t>
            </a:r>
            <a:r>
              <a:rPr lang="fr" sz="1200">
                <a:solidFill>
                  <a:srgbClr val="444654"/>
                </a:solidFill>
              </a:rPr>
              <a:t>contrôle</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Les fonctions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La programmation orienté objet (POO)</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 Les valeurs primitives et objets globals</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Document Object Model</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Gestion des erreurs  </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Asynchrone</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Stockage</a:t>
            </a:r>
            <a:r>
              <a:rPr lang="fr" sz="1200">
                <a:solidFill>
                  <a:srgbClr val="444654"/>
                </a:solidFill>
              </a:rPr>
              <a:t> des données</a:t>
            </a:r>
            <a:endParaRPr sz="1200">
              <a:solidFill>
                <a:srgbClr val="444654"/>
              </a:solidFill>
            </a:endParaRPr>
          </a:p>
          <a:p>
            <a:pPr indent="-304800" lvl="0" marL="457200" rtl="0" algn="l">
              <a:lnSpc>
                <a:spcPct val="150000"/>
              </a:lnSpc>
              <a:spcBef>
                <a:spcPts val="0"/>
              </a:spcBef>
              <a:spcAft>
                <a:spcPts val="0"/>
              </a:spcAft>
              <a:buClr>
                <a:srgbClr val="444654"/>
              </a:buClr>
              <a:buSzPts val="1200"/>
              <a:buAutoNum type="arabicPeriod"/>
            </a:pPr>
            <a:r>
              <a:rPr lang="fr" sz="1200">
                <a:solidFill>
                  <a:srgbClr val="444654"/>
                </a:solidFill>
              </a:rPr>
              <a:t>JSON, AJAX, API FETCH</a:t>
            </a:r>
            <a:endParaRPr sz="1200">
              <a:solidFill>
                <a:srgbClr val="4446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377190" lvl="0" marL="457200" rtl="0" algn="l">
              <a:lnSpc>
                <a:spcPct val="100000"/>
              </a:lnSpc>
              <a:spcBef>
                <a:spcPts val="0"/>
              </a:spcBef>
              <a:spcAft>
                <a:spcPts val="0"/>
              </a:spcAft>
              <a:buSzPct val="100000"/>
              <a:buAutoNum type="arabicPeriod"/>
            </a:pPr>
            <a:r>
              <a:rPr lang="fr"/>
              <a:t>Qu'est ce que le javascript ?</a:t>
            </a:r>
            <a:endParaRPr/>
          </a:p>
        </p:txBody>
      </p:sp>
      <p:sp>
        <p:nvSpPr>
          <p:cNvPr id="119" name="Google Shape;119;p5"/>
          <p:cNvSpPr txBox="1"/>
          <p:nvPr>
            <p:ph idx="1" type="body"/>
          </p:nvPr>
        </p:nvSpPr>
        <p:spPr>
          <a:xfrm>
            <a:off x="655800" y="2115500"/>
            <a:ext cx="8488200" cy="22611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203"/>
              <a:buNone/>
            </a:pPr>
            <a:r>
              <a:rPr lang="fr" sz="1310">
                <a:solidFill>
                  <a:srgbClr val="4A4A4A"/>
                </a:solidFill>
              </a:rPr>
              <a:t>JavaScript est un langage de programmation de haut niveau, interprété et orienté objet. Il a été développé pour ajouter des fonctionnalités interactives aux pages web et pour permettre la création d'applications web dynamiques. JavaScript est basé sur le standard ECMAScript, qui définit la syntaxe, les types de données, les structures de contrôle et les fonctionnalités du langage.</a:t>
            </a:r>
            <a:endParaRPr sz="1310">
              <a:solidFill>
                <a:srgbClr val="4A4A4A"/>
              </a:solidFill>
            </a:endParaRPr>
          </a:p>
          <a:p>
            <a:pPr indent="457200" lvl="0" marL="0" rtl="0" algn="l">
              <a:lnSpc>
                <a:spcPct val="115000"/>
              </a:lnSpc>
              <a:spcBef>
                <a:spcPts val="0"/>
              </a:spcBef>
              <a:spcAft>
                <a:spcPts val="0"/>
              </a:spcAft>
              <a:buSzPts val="1203"/>
              <a:buNone/>
            </a:pPr>
            <a:r>
              <a:rPr lang="fr">
                <a:solidFill>
                  <a:srgbClr val="4A4A4A"/>
                </a:solidFill>
              </a:rPr>
              <a:t>Il a été créé à l'origine par Brendan Eich chez Netscape Communications au milieu des années 1990 (en 1995 pour </a:t>
            </a:r>
            <a:r>
              <a:rPr lang="fr">
                <a:solidFill>
                  <a:srgbClr val="4A4A4A"/>
                </a:solidFill>
              </a:rPr>
              <a:t>être</a:t>
            </a:r>
            <a:r>
              <a:rPr lang="fr">
                <a:solidFill>
                  <a:srgbClr val="4A4A4A"/>
                </a:solidFill>
              </a:rPr>
              <a:t> </a:t>
            </a:r>
            <a:r>
              <a:rPr lang="fr">
                <a:solidFill>
                  <a:srgbClr val="4A4A4A"/>
                </a:solidFill>
              </a:rPr>
              <a:t>précis</a:t>
            </a:r>
            <a:r>
              <a:rPr lang="fr">
                <a:solidFill>
                  <a:srgbClr val="4A4A4A"/>
                </a:solidFill>
              </a:rPr>
              <a:t> ). Depuis lors, JavaScript est devenu l'un des langages de programmation les plus populaires et les plus largement utilisés.</a:t>
            </a:r>
            <a:endParaRPr sz="1410">
              <a:solidFill>
                <a:srgbClr val="4A4A4A"/>
              </a:solidFill>
            </a:endParaRPr>
          </a:p>
          <a:p>
            <a:pPr indent="457200" lvl="0" marL="0" rtl="0" algn="l">
              <a:lnSpc>
                <a:spcPct val="115000"/>
              </a:lnSpc>
              <a:spcBef>
                <a:spcPts val="0"/>
              </a:spcBef>
              <a:spcAft>
                <a:spcPts val="0"/>
              </a:spcAft>
              <a:buSzPts val="1203"/>
              <a:buNone/>
            </a:pPr>
            <a:r>
              <a:rPr lang="fr" sz="1310">
                <a:solidFill>
                  <a:srgbClr val="4A4A4A"/>
                </a:solidFill>
              </a:rPr>
              <a:t>En tant que langage de script, JavaScript est exécuté directement par un navigateur web, sans nécessiter de compilation préalable. Il offre une large gamme de fonctionnalités, notamment la manipulation du contenu HTML et CSS d'une page, l'interaction avec l'utilisateur via des événements tels que les clics de souris et les pressions de touche, la validation des formulaires, la récupération de données à partir de serveurs via des requêtes HTTP, la gestion de cookies, la création d'animations et d'effets visuels, et bien d'autres encore.</a:t>
            </a:r>
            <a:endParaRPr sz="1310">
              <a:solidFill>
                <a:srgbClr val="4A4A4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484a57af17_0_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377190" lvl="0" marL="457200" rtl="0" algn="l">
              <a:lnSpc>
                <a:spcPct val="100000"/>
              </a:lnSpc>
              <a:spcBef>
                <a:spcPts val="0"/>
              </a:spcBef>
              <a:spcAft>
                <a:spcPts val="0"/>
              </a:spcAft>
              <a:buSzPct val="100000"/>
              <a:buAutoNum type="arabicPeriod"/>
            </a:pPr>
            <a:r>
              <a:rPr lang="fr"/>
              <a:t>Qu'est ce que le javascript ?</a:t>
            </a:r>
            <a:endParaRPr/>
          </a:p>
        </p:txBody>
      </p:sp>
      <p:sp>
        <p:nvSpPr>
          <p:cNvPr id="125" name="Google Shape;125;g2484a57af17_0_2"/>
          <p:cNvSpPr txBox="1"/>
          <p:nvPr>
            <p:ph idx="1" type="body"/>
          </p:nvPr>
        </p:nvSpPr>
        <p:spPr>
          <a:xfrm>
            <a:off x="663100" y="2129875"/>
            <a:ext cx="7688700" cy="2261100"/>
          </a:xfrm>
          <a:prstGeom prst="rect">
            <a:avLst/>
          </a:prstGeom>
          <a:noFill/>
          <a:ln>
            <a:noFill/>
          </a:ln>
        </p:spPr>
        <p:txBody>
          <a:bodyPr anchorCtr="0" anchor="t" bIns="91425" lIns="91425" spcFirstLastPara="1" rIns="91425" wrap="square" tIns="91425">
            <a:noAutofit/>
          </a:bodyPr>
          <a:lstStyle/>
          <a:p>
            <a:pPr indent="457200" lvl="0" marL="0" rtl="0" algn="l">
              <a:spcBef>
                <a:spcPts val="1500"/>
              </a:spcBef>
              <a:spcAft>
                <a:spcPts val="0"/>
              </a:spcAft>
              <a:buNone/>
            </a:pPr>
            <a:r>
              <a:rPr lang="fr">
                <a:solidFill>
                  <a:srgbClr val="4A4A4A"/>
                </a:solidFill>
              </a:rPr>
              <a:t>JavaScript est un langage à typage dynamique, ce qui signifie que les variables n'ont pas de type spécifié à l'avance et peuvent changer de type au cours de l'exécution du programme. Il prend en charge les paradigmes de programmation </a:t>
            </a:r>
            <a:r>
              <a:rPr lang="fr">
                <a:solidFill>
                  <a:srgbClr val="4A4A4A"/>
                </a:solidFill>
                <a:extLst>
                  <a:ext uri="http://customooxmlschemas.google.com/">
                    <go:slidesCustomData xmlns:go="http://customooxmlschemas.google.com/" textRoundtripDataId="0"/>
                  </a:ext>
                </a:extLst>
              </a:rPr>
              <a:t>impérative</a:t>
            </a:r>
            <a:r>
              <a:rPr lang="fr">
                <a:solidFill>
                  <a:srgbClr val="4A4A4A"/>
                </a:solidFill>
              </a:rPr>
              <a:t> et </a:t>
            </a:r>
            <a:r>
              <a:rPr lang="fr">
                <a:solidFill>
                  <a:srgbClr val="4A4A4A"/>
                </a:solidFill>
                <a:extLst>
                  <a:ext uri="http://customooxmlschemas.google.com/">
                    <go:slidesCustomData xmlns:go="http://customooxmlschemas.google.com/" textRoundtripDataId="1"/>
                  </a:ext>
                </a:extLst>
              </a:rPr>
              <a:t>fonctionnelle</a:t>
            </a:r>
            <a:r>
              <a:rPr lang="fr">
                <a:solidFill>
                  <a:srgbClr val="4A4A4A"/>
                </a:solidFill>
              </a:rPr>
              <a:t>, offrant aux développeurs une grande flexibilité dans leur façon d'écrire du code.</a:t>
            </a:r>
            <a:endParaRPr>
              <a:solidFill>
                <a:srgbClr val="4A4A4A"/>
              </a:solidFill>
            </a:endParaRPr>
          </a:p>
          <a:p>
            <a:pPr indent="457200" lvl="0" marL="0" rtl="0" algn="l">
              <a:spcBef>
                <a:spcPts val="1500"/>
              </a:spcBef>
              <a:spcAft>
                <a:spcPts val="0"/>
              </a:spcAft>
              <a:buNone/>
            </a:pPr>
            <a:r>
              <a:rPr lang="fr">
                <a:solidFill>
                  <a:srgbClr val="4A4A4A"/>
                </a:solidFill>
              </a:rPr>
              <a:t>En plus d'être largement utilisé dans le développement web côté client, JavaScript peut également être exécuté côté serveur grâce à des environnements d'exécution tels que Node.js. Cette capacité a permis d'étendre l'utilisation de JavaScript au-delà des navigateurs, permettant la création d'applications web complètes et le développement de logiciels serveur.</a:t>
            </a:r>
            <a:endParaRPr>
              <a:solidFill>
                <a:srgbClr val="4A4A4A"/>
              </a:solidFill>
            </a:endParaRPr>
          </a:p>
          <a:p>
            <a:pPr indent="457200" lvl="0" marL="0" rtl="0" algn="l">
              <a:lnSpc>
                <a:spcPct val="140000"/>
              </a:lnSpc>
              <a:spcBef>
                <a:spcPts val="1500"/>
              </a:spcBef>
              <a:spcAft>
                <a:spcPts val="0"/>
              </a:spcAft>
              <a:buSzPts val="1203"/>
              <a:buNone/>
            </a:pPr>
            <a:r>
              <a:t/>
            </a:r>
            <a:endParaRPr>
              <a:solidFill>
                <a:srgbClr val="4A4A4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nvSpPr>
        <p:spPr>
          <a:xfrm>
            <a:off x="927775" y="534925"/>
            <a:ext cx="6945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sz="1700">
                <a:solidFill>
                  <a:schemeClr val="dk2"/>
                </a:solidFill>
                <a:highlight>
                  <a:schemeClr val="lt1"/>
                </a:highlight>
                <a:latin typeface="Lato"/>
                <a:ea typeface="Lato"/>
                <a:cs typeface="Lato"/>
                <a:sym typeface="Lato"/>
              </a:rPr>
              <a:t>L'évolution</a:t>
            </a:r>
            <a:r>
              <a:rPr b="1" lang="fr" sz="1700">
                <a:solidFill>
                  <a:schemeClr val="dk2"/>
                </a:solidFill>
                <a:highlight>
                  <a:schemeClr val="lt1"/>
                </a:highlight>
                <a:latin typeface="Lato"/>
                <a:ea typeface="Lato"/>
                <a:cs typeface="Lato"/>
                <a:sym typeface="Lato"/>
              </a:rPr>
              <a:t> de javascript</a:t>
            </a:r>
            <a:endParaRPr b="1" i="0" sz="1900" u="none" cap="none" strike="noStrike">
              <a:solidFill>
                <a:schemeClr val="dk2"/>
              </a:solidFill>
              <a:highlight>
                <a:schemeClr val="lt1"/>
              </a:highlight>
              <a:latin typeface="Lato"/>
              <a:ea typeface="Lato"/>
              <a:cs typeface="Lato"/>
              <a:sym typeface="Lato"/>
            </a:endParaRPr>
          </a:p>
        </p:txBody>
      </p:sp>
      <p:pic>
        <p:nvPicPr>
          <p:cNvPr id="131" name="Google Shape;131;p6"/>
          <p:cNvPicPr preferRelativeResize="0"/>
          <p:nvPr/>
        </p:nvPicPr>
        <p:blipFill>
          <a:blip r:embed="rId3">
            <a:alphaModFix/>
          </a:blip>
          <a:stretch>
            <a:fillRect/>
          </a:stretch>
        </p:blipFill>
        <p:spPr>
          <a:xfrm>
            <a:off x="855425" y="1402500"/>
            <a:ext cx="6858000" cy="295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484a57af17_0_10"/>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2.  Que peut-on réaliser avec ?</a:t>
            </a:r>
            <a:endParaRPr/>
          </a:p>
        </p:txBody>
      </p:sp>
      <p:sp>
        <p:nvSpPr>
          <p:cNvPr id="137" name="Google Shape;137;g2484a57af17_0_10"/>
          <p:cNvSpPr txBox="1"/>
          <p:nvPr>
            <p:ph idx="1" type="body"/>
          </p:nvPr>
        </p:nvSpPr>
        <p:spPr>
          <a:xfrm>
            <a:off x="727650" y="195770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spcBef>
                <a:spcPts val="1500"/>
              </a:spcBef>
              <a:spcAft>
                <a:spcPts val="0"/>
              </a:spcAft>
              <a:buClr>
                <a:srgbClr val="4A4A4A"/>
              </a:buClr>
              <a:buSzPts val="1300"/>
              <a:buChar char="●"/>
            </a:pPr>
            <a:r>
              <a:rPr b="1" lang="fr">
                <a:solidFill>
                  <a:srgbClr val="4A4A4A"/>
                </a:solidFill>
              </a:rPr>
              <a:t>Interaction avec les utilisateurs :</a:t>
            </a:r>
            <a:r>
              <a:rPr lang="fr">
                <a:solidFill>
                  <a:srgbClr val="4A4A4A"/>
                </a:solidFill>
              </a:rPr>
              <a:t> JavaScript permet de créer des fonctionnalités interactives telles que des boutons cliquables, des menus déroulants, des formulaires dynamiques, des carrousels d'images, des diaporamas, des fenêtres modales, etc. Cela permet d'améliorer l'expérience utilisateur et d'offrir une interface plus riche et réactive.</a:t>
            </a:r>
            <a:endParaRPr>
              <a:solidFill>
                <a:srgbClr val="4A4A4A"/>
              </a:solidFill>
            </a:endParaRPr>
          </a:p>
          <a:p>
            <a:pPr indent="-311150" lvl="0" marL="457200" rtl="0" algn="l">
              <a:spcBef>
                <a:spcPts val="0"/>
              </a:spcBef>
              <a:spcAft>
                <a:spcPts val="0"/>
              </a:spcAft>
              <a:buClr>
                <a:srgbClr val="4A4A4A"/>
              </a:buClr>
              <a:buSzPts val="1300"/>
              <a:buChar char="●"/>
            </a:pPr>
            <a:r>
              <a:rPr b="1" lang="fr">
                <a:solidFill>
                  <a:srgbClr val="4A4A4A"/>
                </a:solidFill>
              </a:rPr>
              <a:t>Validation des données :</a:t>
            </a:r>
            <a:r>
              <a:rPr lang="fr">
                <a:solidFill>
                  <a:srgbClr val="4A4A4A"/>
                </a:solidFill>
              </a:rPr>
              <a:t> JavaScript permet de valider les données saisies par les utilisateurs dans les formulaires côté client avant l'envoi au serveur. On peut vérifier des contraintes telles que la longueur minimale ou maximale d'une chaîne, le format d'une adresse e-mail, la conformité à une expression régulière, etc. Cela permet de fournir des commentaires immédiats à l'utilisateur et de réduire les erreurs de saisie.</a:t>
            </a:r>
            <a:endParaRPr>
              <a:solidFill>
                <a:srgbClr val="4A4A4A"/>
              </a:solidFill>
            </a:endParaRPr>
          </a:p>
          <a:p>
            <a:pPr indent="0" lvl="0" marL="0" rtl="0" algn="l">
              <a:lnSpc>
                <a:spcPct val="115000"/>
              </a:lnSpc>
              <a:spcBef>
                <a:spcPts val="0"/>
              </a:spcBef>
              <a:spcAft>
                <a:spcPts val="0"/>
              </a:spcAft>
              <a:buNone/>
            </a:pPr>
            <a:r>
              <a:t/>
            </a:r>
            <a:endParaRPr>
              <a:solidFill>
                <a:srgbClr val="4A4A4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729450" y="1318650"/>
            <a:ext cx="81723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fr"/>
              <a:t>2.  Que peut-on réaliser avec ?</a:t>
            </a:r>
            <a:endParaRPr/>
          </a:p>
        </p:txBody>
      </p:sp>
      <p:sp>
        <p:nvSpPr>
          <p:cNvPr id="143" name="Google Shape;143;p7"/>
          <p:cNvSpPr txBox="1"/>
          <p:nvPr>
            <p:ph idx="1" type="body"/>
          </p:nvPr>
        </p:nvSpPr>
        <p:spPr>
          <a:xfrm>
            <a:off x="727650" y="200792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spcBef>
                <a:spcPts val="1500"/>
              </a:spcBef>
              <a:spcAft>
                <a:spcPts val="0"/>
              </a:spcAft>
              <a:buClr>
                <a:srgbClr val="4A4A4A"/>
              </a:buClr>
              <a:buSzPts val="1300"/>
              <a:buFont typeface="Lato"/>
              <a:buChar char="●"/>
            </a:pPr>
            <a:r>
              <a:rPr b="1" lang="fr">
                <a:solidFill>
                  <a:srgbClr val="4A4A4A"/>
                </a:solidFill>
              </a:rPr>
              <a:t>Manipulation de dates et d'heures :</a:t>
            </a:r>
            <a:r>
              <a:rPr lang="fr">
                <a:solidFill>
                  <a:srgbClr val="4A4A4A"/>
                </a:solidFill>
              </a:rPr>
              <a:t> JavaScript fournit des fonctionnalités pour travailler avec des dates et des heures, permettant de calculer des écarts de temps, d'effectuer des opérations d'addition ou de soustraction, de formater des dates pour l'affichage, de comparer des dates, etc. Cela est utile pour les calendriers, les réservations, les applications de suivi du temps, etc.</a:t>
            </a:r>
            <a:endParaRPr>
              <a:solidFill>
                <a:srgbClr val="4A4A4A"/>
              </a:solidFill>
            </a:endParaRPr>
          </a:p>
          <a:p>
            <a:pPr indent="-311150" lvl="0" marL="457200" rtl="0" algn="l">
              <a:spcBef>
                <a:spcPts val="0"/>
              </a:spcBef>
              <a:spcAft>
                <a:spcPts val="0"/>
              </a:spcAft>
              <a:buClr>
                <a:srgbClr val="4A4A4A"/>
              </a:buClr>
              <a:buSzPts val="1300"/>
              <a:buFont typeface="Lato"/>
              <a:buChar char="●"/>
            </a:pPr>
            <a:r>
              <a:rPr b="1" lang="fr">
                <a:solidFill>
                  <a:srgbClr val="4A4A4A"/>
                </a:solidFill>
              </a:rPr>
              <a:t>Création de graphiques et de visualisations : </a:t>
            </a:r>
            <a:r>
              <a:rPr lang="fr">
                <a:solidFill>
                  <a:srgbClr val="4A4A4A"/>
                </a:solidFill>
              </a:rPr>
              <a:t>JavaScript offre des bibliothèques et des frameworks tels que D3.js, Chart.js et Highcharts qui permettent de créer des graphiques interactifs, des visualisations de données et des tableaux de bord. Ces outils facilitent la représentation visuelle des données et aident à la prise de décision.</a:t>
            </a:r>
            <a:endParaRPr>
              <a:solidFill>
                <a:srgbClr val="4A4A4A"/>
              </a:solidFill>
            </a:endParaRPr>
          </a:p>
          <a:p>
            <a:pPr indent="0" lvl="0" marL="0" rtl="0" algn="l">
              <a:lnSpc>
                <a:spcPct val="115000"/>
              </a:lnSpc>
              <a:spcBef>
                <a:spcPts val="0"/>
              </a:spcBef>
              <a:spcAft>
                <a:spcPts val="0"/>
              </a:spcAft>
              <a:buNone/>
            </a:pPr>
            <a:r>
              <a:t/>
            </a:r>
            <a:endParaRPr>
              <a:solidFill>
                <a:srgbClr val="4A4A4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