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78" r:id="rId2"/>
    <p:sldId id="279" r:id="rId3"/>
    <p:sldId id="280" r:id="rId4"/>
    <p:sldId id="284" r:id="rId5"/>
    <p:sldId id="285" r:id="rId6"/>
    <p:sldId id="286" r:id="rId7"/>
    <p:sldId id="287" r:id="rId8"/>
    <p:sldId id="288" r:id="rId9"/>
    <p:sldId id="281" r:id="rId10"/>
    <p:sldId id="289" r:id="rId11"/>
    <p:sldId id="291" r:id="rId12"/>
    <p:sldId id="292" r:id="rId13"/>
    <p:sldId id="293" r:id="rId14"/>
    <p:sldId id="294" r:id="rId15"/>
    <p:sldId id="28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43A2"/>
    <a:srgbClr val="F25F5C"/>
    <a:srgbClr val="70C1B3"/>
    <a:srgbClr val="FFE066"/>
    <a:srgbClr val="131112"/>
    <a:srgbClr val="969A97"/>
    <a:srgbClr val="333BCC"/>
    <a:srgbClr val="337ACC"/>
    <a:srgbClr val="337AC6"/>
    <a:srgbClr val="4076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83"/>
    <p:restoredTop sz="88980" autoAdjust="0"/>
  </p:normalViewPr>
  <p:slideViewPr>
    <p:cSldViewPr snapToGrid="0" snapToObjects="1">
      <p:cViewPr varScale="1">
        <p:scale>
          <a:sx n="101" d="100"/>
          <a:sy n="101" d="100"/>
        </p:scale>
        <p:origin x="9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75E76E-ADD7-4EF9-8E2F-96B9B728BC75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NZ"/>
        </a:p>
      </dgm:t>
    </dgm:pt>
    <dgm:pt modelId="{F4657D78-4E75-4CF8-98F3-EDF226E6E186}">
      <dgm:prSet phldrT="[Text]" custT="1"/>
      <dgm:spPr/>
      <dgm:t>
        <a:bodyPr/>
        <a:lstStyle/>
        <a:p>
          <a:r>
            <a:rPr lang="en-US" sz="2400" dirty="0">
              <a:latin typeface="Segoe UI Light" panose="020B0502040204020203" pitchFamily="34" charset="0"/>
              <a:cs typeface="Segoe UI Light" panose="020B0502040204020203" pitchFamily="34" charset="0"/>
            </a:rPr>
            <a:t>2. Visualisations &amp; Summary Statistics</a:t>
          </a:r>
          <a:endParaRPr lang="en-NZ" sz="24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567DC6E5-7ECB-433C-A26B-68AE42C13DF3}" type="parTrans" cxnId="{03AA40E2-47C4-4775-A407-C77CCD9E7A7E}">
      <dgm:prSet/>
      <dgm:spPr/>
      <dgm:t>
        <a:bodyPr/>
        <a:lstStyle/>
        <a:p>
          <a:endParaRPr lang="en-NZ"/>
        </a:p>
      </dgm:t>
    </dgm:pt>
    <dgm:pt modelId="{735FFA4F-DEE7-487B-AFF6-368CD0CB0E3D}" type="sibTrans" cxnId="{03AA40E2-47C4-4775-A407-C77CCD9E7A7E}">
      <dgm:prSet/>
      <dgm:spPr>
        <a:solidFill>
          <a:srgbClr val="7043A2"/>
        </a:solidFill>
      </dgm:spPr>
      <dgm:t>
        <a:bodyPr/>
        <a:lstStyle/>
        <a:p>
          <a:endParaRPr lang="en-NZ"/>
        </a:p>
      </dgm:t>
    </dgm:pt>
    <dgm:pt modelId="{C8E68F10-58D0-4D85-90EF-934F86C8DF5B}">
      <dgm:prSet phldrT="[Text]" custT="1"/>
      <dgm:spPr/>
      <dgm:t>
        <a:bodyPr/>
        <a:lstStyle/>
        <a:p>
          <a:r>
            <a:rPr lang="en-US" sz="2400" dirty="0">
              <a:latin typeface="Segoe UI Light" panose="020B0502040204020203" pitchFamily="34" charset="0"/>
              <a:cs typeface="Segoe UI Light" panose="020B0502040204020203" pitchFamily="34" charset="0"/>
            </a:rPr>
            <a:t>3. Univariate &amp; Bivariate Analysis </a:t>
          </a:r>
          <a:endParaRPr lang="en-NZ" sz="24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E9BE502E-C70C-4B9E-B391-0F6981BD7A63}" type="parTrans" cxnId="{DD133F8C-B72C-496F-B8CB-29AFB840E6D8}">
      <dgm:prSet/>
      <dgm:spPr/>
      <dgm:t>
        <a:bodyPr/>
        <a:lstStyle/>
        <a:p>
          <a:endParaRPr lang="en-NZ"/>
        </a:p>
      </dgm:t>
    </dgm:pt>
    <dgm:pt modelId="{53B29346-DF1E-4CBB-9852-A527876BD770}" type="sibTrans" cxnId="{DD133F8C-B72C-496F-B8CB-29AFB840E6D8}">
      <dgm:prSet/>
      <dgm:spPr>
        <a:solidFill>
          <a:srgbClr val="7043A2"/>
        </a:solidFill>
      </dgm:spPr>
      <dgm:t>
        <a:bodyPr/>
        <a:lstStyle/>
        <a:p>
          <a:endParaRPr lang="en-NZ"/>
        </a:p>
      </dgm:t>
    </dgm:pt>
    <dgm:pt modelId="{458886A6-AA8B-4D45-AA66-4025F6216892}">
      <dgm:prSet phldrT="[Text]" custT="1"/>
      <dgm:spPr/>
      <dgm:t>
        <a:bodyPr/>
        <a:lstStyle/>
        <a:p>
          <a:r>
            <a:rPr lang="en-US" sz="2400" dirty="0">
              <a:latin typeface="Segoe UI Light" panose="020B0502040204020203" pitchFamily="34" charset="0"/>
              <a:cs typeface="Segoe UI Light" panose="020B0502040204020203" pitchFamily="34" charset="0"/>
            </a:rPr>
            <a:t>1. Generate questions</a:t>
          </a:r>
          <a:endParaRPr lang="en-NZ" sz="24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07894009-A3A8-4A7B-935B-0AFC5F7EF1A5}" type="parTrans" cxnId="{A857B224-4197-41DC-836F-687852EE54F4}">
      <dgm:prSet/>
      <dgm:spPr/>
      <dgm:t>
        <a:bodyPr/>
        <a:lstStyle/>
        <a:p>
          <a:endParaRPr lang="en-NZ"/>
        </a:p>
      </dgm:t>
    </dgm:pt>
    <dgm:pt modelId="{29ADF44D-FCB2-47ED-8931-4B849C1C6C57}" type="sibTrans" cxnId="{A857B224-4197-41DC-836F-687852EE54F4}">
      <dgm:prSet/>
      <dgm:spPr>
        <a:solidFill>
          <a:srgbClr val="7043A2"/>
        </a:solidFill>
      </dgm:spPr>
      <dgm:t>
        <a:bodyPr/>
        <a:lstStyle/>
        <a:p>
          <a:endParaRPr lang="en-NZ"/>
        </a:p>
      </dgm:t>
    </dgm:pt>
    <dgm:pt modelId="{FBA764F2-4ACA-42A9-97DE-4EB4AE865A03}" type="pres">
      <dgm:prSet presAssocID="{8D75E76E-ADD7-4EF9-8E2F-96B9B728BC75}" presName="cycle" presStyleCnt="0">
        <dgm:presLayoutVars>
          <dgm:dir/>
          <dgm:resizeHandles val="exact"/>
        </dgm:presLayoutVars>
      </dgm:prSet>
      <dgm:spPr/>
    </dgm:pt>
    <dgm:pt modelId="{319C85C9-7CB2-4FF9-A2BA-97087E141294}" type="pres">
      <dgm:prSet presAssocID="{F4657D78-4E75-4CF8-98F3-EDF226E6E186}" presName="dummy" presStyleCnt="0"/>
      <dgm:spPr/>
    </dgm:pt>
    <dgm:pt modelId="{6C4154F2-A797-45BA-B1F0-A3C8EB52CF40}" type="pres">
      <dgm:prSet presAssocID="{F4657D78-4E75-4CF8-98F3-EDF226E6E186}" presName="node" presStyleLbl="revTx" presStyleIdx="0" presStyleCnt="3">
        <dgm:presLayoutVars>
          <dgm:bulletEnabled val="1"/>
        </dgm:presLayoutVars>
      </dgm:prSet>
      <dgm:spPr/>
    </dgm:pt>
    <dgm:pt modelId="{7D278B48-80E3-4B33-B2C5-AB8792A021F6}" type="pres">
      <dgm:prSet presAssocID="{735FFA4F-DEE7-487B-AFF6-368CD0CB0E3D}" presName="sibTrans" presStyleLbl="node1" presStyleIdx="0" presStyleCnt="3"/>
      <dgm:spPr/>
    </dgm:pt>
    <dgm:pt modelId="{CF4AD10B-5066-4BA8-A987-8DF69ABA511E}" type="pres">
      <dgm:prSet presAssocID="{C8E68F10-58D0-4D85-90EF-934F86C8DF5B}" presName="dummy" presStyleCnt="0"/>
      <dgm:spPr/>
    </dgm:pt>
    <dgm:pt modelId="{D709E98F-C80B-4651-A876-E0275CCD8225}" type="pres">
      <dgm:prSet presAssocID="{C8E68F10-58D0-4D85-90EF-934F86C8DF5B}" presName="node" presStyleLbl="revTx" presStyleIdx="1" presStyleCnt="3">
        <dgm:presLayoutVars>
          <dgm:bulletEnabled val="1"/>
        </dgm:presLayoutVars>
      </dgm:prSet>
      <dgm:spPr/>
    </dgm:pt>
    <dgm:pt modelId="{4C5713F8-871C-4823-95EB-A7B3D3751E21}" type="pres">
      <dgm:prSet presAssocID="{53B29346-DF1E-4CBB-9852-A527876BD770}" presName="sibTrans" presStyleLbl="node1" presStyleIdx="1" presStyleCnt="3"/>
      <dgm:spPr/>
    </dgm:pt>
    <dgm:pt modelId="{B78AC904-4866-4BE9-95D5-8A475FB7AAB4}" type="pres">
      <dgm:prSet presAssocID="{458886A6-AA8B-4D45-AA66-4025F6216892}" presName="dummy" presStyleCnt="0"/>
      <dgm:spPr/>
    </dgm:pt>
    <dgm:pt modelId="{8ABA39C5-9A45-4725-B05E-62C15FF37C77}" type="pres">
      <dgm:prSet presAssocID="{458886A6-AA8B-4D45-AA66-4025F6216892}" presName="node" presStyleLbl="revTx" presStyleIdx="2" presStyleCnt="3">
        <dgm:presLayoutVars>
          <dgm:bulletEnabled val="1"/>
        </dgm:presLayoutVars>
      </dgm:prSet>
      <dgm:spPr/>
    </dgm:pt>
    <dgm:pt modelId="{D34DD15F-644B-4415-8E5D-518F264782EB}" type="pres">
      <dgm:prSet presAssocID="{29ADF44D-FCB2-47ED-8931-4B849C1C6C57}" presName="sibTrans" presStyleLbl="node1" presStyleIdx="2" presStyleCnt="3"/>
      <dgm:spPr/>
    </dgm:pt>
  </dgm:ptLst>
  <dgm:cxnLst>
    <dgm:cxn modelId="{A857B224-4197-41DC-836F-687852EE54F4}" srcId="{8D75E76E-ADD7-4EF9-8E2F-96B9B728BC75}" destId="{458886A6-AA8B-4D45-AA66-4025F6216892}" srcOrd="2" destOrd="0" parTransId="{07894009-A3A8-4A7B-935B-0AFC5F7EF1A5}" sibTransId="{29ADF44D-FCB2-47ED-8931-4B849C1C6C57}"/>
    <dgm:cxn modelId="{C9467C3A-4BFC-42DE-A85E-A737A97C2B79}" type="presOf" srcId="{C8E68F10-58D0-4D85-90EF-934F86C8DF5B}" destId="{D709E98F-C80B-4651-A876-E0275CCD8225}" srcOrd="0" destOrd="0" presId="urn:microsoft.com/office/officeart/2005/8/layout/cycle1"/>
    <dgm:cxn modelId="{687B505E-7B01-4FEE-B304-6DB44ED80D5D}" type="presOf" srcId="{F4657D78-4E75-4CF8-98F3-EDF226E6E186}" destId="{6C4154F2-A797-45BA-B1F0-A3C8EB52CF40}" srcOrd="0" destOrd="0" presId="urn:microsoft.com/office/officeart/2005/8/layout/cycle1"/>
    <dgm:cxn modelId="{82AC7F4D-F76A-4729-9B4D-AFC62C94DE53}" type="presOf" srcId="{458886A6-AA8B-4D45-AA66-4025F6216892}" destId="{8ABA39C5-9A45-4725-B05E-62C15FF37C77}" srcOrd="0" destOrd="0" presId="urn:microsoft.com/office/officeart/2005/8/layout/cycle1"/>
    <dgm:cxn modelId="{4E6C977B-8E28-4704-850A-5B5DBAD1DE93}" type="presOf" srcId="{29ADF44D-FCB2-47ED-8931-4B849C1C6C57}" destId="{D34DD15F-644B-4415-8E5D-518F264782EB}" srcOrd="0" destOrd="0" presId="urn:microsoft.com/office/officeart/2005/8/layout/cycle1"/>
    <dgm:cxn modelId="{DD133F8C-B72C-496F-B8CB-29AFB840E6D8}" srcId="{8D75E76E-ADD7-4EF9-8E2F-96B9B728BC75}" destId="{C8E68F10-58D0-4D85-90EF-934F86C8DF5B}" srcOrd="1" destOrd="0" parTransId="{E9BE502E-C70C-4B9E-B391-0F6981BD7A63}" sibTransId="{53B29346-DF1E-4CBB-9852-A527876BD770}"/>
    <dgm:cxn modelId="{B9775D90-DC82-4159-9BD1-297188367DBA}" type="presOf" srcId="{8D75E76E-ADD7-4EF9-8E2F-96B9B728BC75}" destId="{FBA764F2-4ACA-42A9-97DE-4EB4AE865A03}" srcOrd="0" destOrd="0" presId="urn:microsoft.com/office/officeart/2005/8/layout/cycle1"/>
    <dgm:cxn modelId="{7BB0869B-7B38-46C6-8982-926258062A6E}" type="presOf" srcId="{53B29346-DF1E-4CBB-9852-A527876BD770}" destId="{4C5713F8-871C-4823-95EB-A7B3D3751E21}" srcOrd="0" destOrd="0" presId="urn:microsoft.com/office/officeart/2005/8/layout/cycle1"/>
    <dgm:cxn modelId="{03AA40E2-47C4-4775-A407-C77CCD9E7A7E}" srcId="{8D75E76E-ADD7-4EF9-8E2F-96B9B728BC75}" destId="{F4657D78-4E75-4CF8-98F3-EDF226E6E186}" srcOrd="0" destOrd="0" parTransId="{567DC6E5-7ECB-433C-A26B-68AE42C13DF3}" sibTransId="{735FFA4F-DEE7-487B-AFF6-368CD0CB0E3D}"/>
    <dgm:cxn modelId="{B2BD42FC-351F-4AA2-8BEE-32C82F2E3914}" type="presOf" srcId="{735FFA4F-DEE7-487B-AFF6-368CD0CB0E3D}" destId="{7D278B48-80E3-4B33-B2C5-AB8792A021F6}" srcOrd="0" destOrd="0" presId="urn:microsoft.com/office/officeart/2005/8/layout/cycle1"/>
    <dgm:cxn modelId="{D0F34EC9-6138-416D-9E5C-12AA7C100741}" type="presParOf" srcId="{FBA764F2-4ACA-42A9-97DE-4EB4AE865A03}" destId="{319C85C9-7CB2-4FF9-A2BA-97087E141294}" srcOrd="0" destOrd="0" presId="urn:microsoft.com/office/officeart/2005/8/layout/cycle1"/>
    <dgm:cxn modelId="{4B05C4F6-8F3C-422F-9C60-E29390A507FD}" type="presParOf" srcId="{FBA764F2-4ACA-42A9-97DE-4EB4AE865A03}" destId="{6C4154F2-A797-45BA-B1F0-A3C8EB52CF40}" srcOrd="1" destOrd="0" presId="urn:microsoft.com/office/officeart/2005/8/layout/cycle1"/>
    <dgm:cxn modelId="{8468C03B-EA64-45EA-891F-CCC80CA443AA}" type="presParOf" srcId="{FBA764F2-4ACA-42A9-97DE-4EB4AE865A03}" destId="{7D278B48-80E3-4B33-B2C5-AB8792A021F6}" srcOrd="2" destOrd="0" presId="urn:microsoft.com/office/officeart/2005/8/layout/cycle1"/>
    <dgm:cxn modelId="{1825DEC1-A6CD-4CD9-B0C1-F82245D6F391}" type="presParOf" srcId="{FBA764F2-4ACA-42A9-97DE-4EB4AE865A03}" destId="{CF4AD10B-5066-4BA8-A987-8DF69ABA511E}" srcOrd="3" destOrd="0" presId="urn:microsoft.com/office/officeart/2005/8/layout/cycle1"/>
    <dgm:cxn modelId="{741FAA04-B1D9-42D7-B9FB-548E61DBBE08}" type="presParOf" srcId="{FBA764F2-4ACA-42A9-97DE-4EB4AE865A03}" destId="{D709E98F-C80B-4651-A876-E0275CCD8225}" srcOrd="4" destOrd="0" presId="urn:microsoft.com/office/officeart/2005/8/layout/cycle1"/>
    <dgm:cxn modelId="{CAFD0185-15A0-4F10-B090-C626632E0ADB}" type="presParOf" srcId="{FBA764F2-4ACA-42A9-97DE-4EB4AE865A03}" destId="{4C5713F8-871C-4823-95EB-A7B3D3751E21}" srcOrd="5" destOrd="0" presId="urn:microsoft.com/office/officeart/2005/8/layout/cycle1"/>
    <dgm:cxn modelId="{A9CD7DD4-3327-4366-AA9D-FC05914565A5}" type="presParOf" srcId="{FBA764F2-4ACA-42A9-97DE-4EB4AE865A03}" destId="{B78AC904-4866-4BE9-95D5-8A475FB7AAB4}" srcOrd="6" destOrd="0" presId="urn:microsoft.com/office/officeart/2005/8/layout/cycle1"/>
    <dgm:cxn modelId="{69A3E0DC-1EB2-4362-A448-A92F3F84D4B3}" type="presParOf" srcId="{FBA764F2-4ACA-42A9-97DE-4EB4AE865A03}" destId="{8ABA39C5-9A45-4725-B05E-62C15FF37C77}" srcOrd="7" destOrd="0" presId="urn:microsoft.com/office/officeart/2005/8/layout/cycle1"/>
    <dgm:cxn modelId="{3DC63240-3629-44D0-95F6-D9A898E79E6F}" type="presParOf" srcId="{FBA764F2-4ACA-42A9-97DE-4EB4AE865A03}" destId="{D34DD15F-644B-4415-8E5D-518F264782EB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C3B7FC-0B60-406E-B3E6-38F4059EF3D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0E6663-2C8D-41BF-9A67-A8255628851C}">
      <dgm:prSet/>
      <dgm:spPr/>
      <dgm:t>
        <a:bodyPr/>
        <a:lstStyle/>
        <a:p>
          <a:r>
            <a:rPr lang="en-US" dirty="0">
              <a:latin typeface="Segoe UI Light" panose="020B0502040204020203" pitchFamily="34" charset="0"/>
              <a:cs typeface="Segoe UI Light" panose="020B0502040204020203" pitchFamily="34" charset="0"/>
            </a:rPr>
            <a:t>Mean/Median imputation – Use mean/median of variable</a:t>
          </a:r>
        </a:p>
      </dgm:t>
    </dgm:pt>
    <dgm:pt modelId="{6D659D4F-F482-4058-9CF3-6C7719BE04FF}" type="parTrans" cxnId="{8F0B8968-242F-4A5F-B4A7-1EFE35AA5DE8}">
      <dgm:prSet/>
      <dgm:spPr/>
      <dgm:t>
        <a:bodyPr/>
        <a:lstStyle/>
        <a:p>
          <a:endParaRPr lang="en-US"/>
        </a:p>
      </dgm:t>
    </dgm:pt>
    <dgm:pt modelId="{FA80F437-8950-4484-96D2-0463CF9F36AF}" type="sibTrans" cxnId="{8F0B8968-242F-4A5F-B4A7-1EFE35AA5DE8}">
      <dgm:prSet/>
      <dgm:spPr/>
      <dgm:t>
        <a:bodyPr/>
        <a:lstStyle/>
        <a:p>
          <a:endParaRPr lang="en-US"/>
        </a:p>
      </dgm:t>
    </dgm:pt>
    <dgm:pt modelId="{69F7257C-CDCD-462A-A35C-5372144167BF}">
      <dgm:prSet/>
      <dgm:spPr/>
      <dgm:t>
        <a:bodyPr/>
        <a:lstStyle/>
        <a:p>
          <a:r>
            <a:rPr lang="en-US" dirty="0">
              <a:latin typeface="Segoe UI Light" panose="020B0502040204020203" pitchFamily="34" charset="0"/>
              <a:cs typeface="Segoe UI Light" panose="020B0502040204020203" pitchFamily="34" charset="0"/>
            </a:rPr>
            <a:t>Regression – Infer values via linear regression </a:t>
          </a:r>
        </a:p>
      </dgm:t>
    </dgm:pt>
    <dgm:pt modelId="{D5046B87-186D-4677-B477-75E3AE0E16C1}" type="parTrans" cxnId="{8C8FFC38-E0B4-48BB-B076-40002F1C80DE}">
      <dgm:prSet/>
      <dgm:spPr/>
      <dgm:t>
        <a:bodyPr/>
        <a:lstStyle/>
        <a:p>
          <a:endParaRPr lang="en-US"/>
        </a:p>
      </dgm:t>
    </dgm:pt>
    <dgm:pt modelId="{8202B08A-190E-4653-97BF-B2C8037F287A}" type="sibTrans" cxnId="{8C8FFC38-E0B4-48BB-B076-40002F1C80DE}">
      <dgm:prSet/>
      <dgm:spPr/>
      <dgm:t>
        <a:bodyPr/>
        <a:lstStyle/>
        <a:p>
          <a:endParaRPr lang="en-US"/>
        </a:p>
      </dgm:t>
    </dgm:pt>
    <dgm:pt modelId="{834D7065-F500-4DC1-BB5E-A7EFBC5A5F61}">
      <dgm:prSet/>
      <dgm:spPr/>
      <dgm:t>
        <a:bodyPr/>
        <a:lstStyle/>
        <a:p>
          <a:r>
            <a:rPr lang="en-US" b="1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Hot deck – Sample variable with replacement  </a:t>
          </a:r>
        </a:p>
      </dgm:t>
    </dgm:pt>
    <dgm:pt modelId="{D889BF5E-0C35-43A9-8A13-1F97C47883D2}" type="parTrans" cxnId="{6C904A3D-4917-40CC-9914-972C4B300CF5}">
      <dgm:prSet/>
      <dgm:spPr/>
      <dgm:t>
        <a:bodyPr/>
        <a:lstStyle/>
        <a:p>
          <a:endParaRPr lang="en-US"/>
        </a:p>
      </dgm:t>
    </dgm:pt>
    <dgm:pt modelId="{C469CC82-9914-454B-BAE4-EE45212EA3D7}" type="sibTrans" cxnId="{6C904A3D-4917-40CC-9914-972C4B300CF5}">
      <dgm:prSet/>
      <dgm:spPr/>
      <dgm:t>
        <a:bodyPr/>
        <a:lstStyle/>
        <a:p>
          <a:endParaRPr lang="en-US"/>
        </a:p>
      </dgm:t>
    </dgm:pt>
    <dgm:pt modelId="{912A2333-9BCC-48B9-88ED-EA7C1E772765}">
      <dgm:prSet/>
      <dgm:spPr/>
      <dgm:t>
        <a:bodyPr/>
        <a:lstStyle/>
        <a:p>
          <a:r>
            <a:rPr lang="en-US" dirty="0">
              <a:latin typeface="Segoe UI Light" panose="020B0502040204020203" pitchFamily="34" charset="0"/>
              <a:cs typeface="Segoe UI Light" panose="020B0502040204020203" pitchFamily="34" charset="0"/>
            </a:rPr>
            <a:t>Cold deck – Sample external dataset with replacement  </a:t>
          </a:r>
        </a:p>
      </dgm:t>
    </dgm:pt>
    <dgm:pt modelId="{E9CB3D2E-F8CF-4495-9686-30ACE04615AE}" type="parTrans" cxnId="{9F8879BD-EF59-4A78-AF9B-C28213BE5637}">
      <dgm:prSet/>
      <dgm:spPr/>
      <dgm:t>
        <a:bodyPr/>
        <a:lstStyle/>
        <a:p>
          <a:endParaRPr lang="en-US"/>
        </a:p>
      </dgm:t>
    </dgm:pt>
    <dgm:pt modelId="{FC19A709-CAB3-4CE5-B6B2-2CFFC7A32D6D}" type="sibTrans" cxnId="{9F8879BD-EF59-4A78-AF9B-C28213BE5637}">
      <dgm:prSet/>
      <dgm:spPr/>
      <dgm:t>
        <a:bodyPr/>
        <a:lstStyle/>
        <a:p>
          <a:endParaRPr lang="en-US"/>
        </a:p>
      </dgm:t>
    </dgm:pt>
    <dgm:pt modelId="{97EB07DC-E115-4C76-8F6D-B43EC0F624C4}">
      <dgm:prSet/>
      <dgm:spPr/>
      <dgm:t>
        <a:bodyPr/>
        <a:lstStyle/>
        <a:p>
          <a:r>
            <a:rPr lang="en-US" dirty="0">
              <a:latin typeface="Segoe UI Light" panose="020B0502040204020203" pitchFamily="34" charset="0"/>
              <a:cs typeface="Segoe UI Light" panose="020B0502040204020203" pitchFamily="34" charset="0"/>
            </a:rPr>
            <a:t>Composite methods – Mixture of methods </a:t>
          </a:r>
        </a:p>
      </dgm:t>
    </dgm:pt>
    <dgm:pt modelId="{6FAB764B-0BA3-4E4F-AAA7-1968234B4610}" type="parTrans" cxnId="{02E05CAE-2777-4D9C-BF58-634992FC6CCE}">
      <dgm:prSet/>
      <dgm:spPr/>
      <dgm:t>
        <a:bodyPr/>
        <a:lstStyle/>
        <a:p>
          <a:endParaRPr lang="en-US"/>
        </a:p>
      </dgm:t>
    </dgm:pt>
    <dgm:pt modelId="{F5D29B20-F1D7-46C5-B6A8-42A50E57D90E}" type="sibTrans" cxnId="{02E05CAE-2777-4D9C-BF58-634992FC6CCE}">
      <dgm:prSet/>
      <dgm:spPr/>
      <dgm:t>
        <a:bodyPr/>
        <a:lstStyle/>
        <a:p>
          <a:endParaRPr lang="en-US"/>
        </a:p>
      </dgm:t>
    </dgm:pt>
    <dgm:pt modelId="{AC78E8A0-8220-428D-B3E6-B62808C255FF}" type="pres">
      <dgm:prSet presAssocID="{77C3B7FC-0B60-406E-B3E6-38F4059EF3D8}" presName="vert0" presStyleCnt="0">
        <dgm:presLayoutVars>
          <dgm:dir/>
          <dgm:animOne val="branch"/>
          <dgm:animLvl val="lvl"/>
        </dgm:presLayoutVars>
      </dgm:prSet>
      <dgm:spPr/>
    </dgm:pt>
    <dgm:pt modelId="{0BAC2C37-B226-4B4B-91C8-CE3C8BA7DF2E}" type="pres">
      <dgm:prSet presAssocID="{F30E6663-2C8D-41BF-9A67-A8255628851C}" presName="thickLine" presStyleLbl="alignNode1" presStyleIdx="0" presStyleCnt="5"/>
      <dgm:spPr/>
    </dgm:pt>
    <dgm:pt modelId="{9C441A13-E250-4BC1-9C61-F99DAB226F22}" type="pres">
      <dgm:prSet presAssocID="{F30E6663-2C8D-41BF-9A67-A8255628851C}" presName="horz1" presStyleCnt="0"/>
      <dgm:spPr/>
    </dgm:pt>
    <dgm:pt modelId="{12482C01-4F23-4533-BB52-D1048E3A50FC}" type="pres">
      <dgm:prSet presAssocID="{F30E6663-2C8D-41BF-9A67-A8255628851C}" presName="tx1" presStyleLbl="revTx" presStyleIdx="0" presStyleCnt="5"/>
      <dgm:spPr/>
    </dgm:pt>
    <dgm:pt modelId="{08EA4F30-62BF-43FB-8F93-492338187306}" type="pres">
      <dgm:prSet presAssocID="{F30E6663-2C8D-41BF-9A67-A8255628851C}" presName="vert1" presStyleCnt="0"/>
      <dgm:spPr/>
    </dgm:pt>
    <dgm:pt modelId="{E2368503-4AEA-4955-9824-281E865DA7BE}" type="pres">
      <dgm:prSet presAssocID="{69F7257C-CDCD-462A-A35C-5372144167BF}" presName="thickLine" presStyleLbl="alignNode1" presStyleIdx="1" presStyleCnt="5"/>
      <dgm:spPr/>
    </dgm:pt>
    <dgm:pt modelId="{79B8952C-F586-4F0A-92FA-D254E01D2411}" type="pres">
      <dgm:prSet presAssocID="{69F7257C-CDCD-462A-A35C-5372144167BF}" presName="horz1" presStyleCnt="0"/>
      <dgm:spPr/>
    </dgm:pt>
    <dgm:pt modelId="{B3E55539-8649-4B45-B98D-A91FBB2CE339}" type="pres">
      <dgm:prSet presAssocID="{69F7257C-CDCD-462A-A35C-5372144167BF}" presName="tx1" presStyleLbl="revTx" presStyleIdx="1" presStyleCnt="5"/>
      <dgm:spPr/>
    </dgm:pt>
    <dgm:pt modelId="{18D721A8-497D-4295-8790-3E5FE688F1B5}" type="pres">
      <dgm:prSet presAssocID="{69F7257C-CDCD-462A-A35C-5372144167BF}" presName="vert1" presStyleCnt="0"/>
      <dgm:spPr/>
    </dgm:pt>
    <dgm:pt modelId="{46DBD1A9-D086-4CDC-8C48-D07F0C0B5A32}" type="pres">
      <dgm:prSet presAssocID="{834D7065-F500-4DC1-BB5E-A7EFBC5A5F61}" presName="thickLine" presStyleLbl="alignNode1" presStyleIdx="2" presStyleCnt="5"/>
      <dgm:spPr/>
    </dgm:pt>
    <dgm:pt modelId="{DD1951EB-CA49-4BDC-A9CA-49F660186DC5}" type="pres">
      <dgm:prSet presAssocID="{834D7065-F500-4DC1-BB5E-A7EFBC5A5F61}" presName="horz1" presStyleCnt="0"/>
      <dgm:spPr/>
    </dgm:pt>
    <dgm:pt modelId="{3C4DF5D6-BD5E-436B-BE55-7DD4FE56EAF1}" type="pres">
      <dgm:prSet presAssocID="{834D7065-F500-4DC1-BB5E-A7EFBC5A5F61}" presName="tx1" presStyleLbl="revTx" presStyleIdx="2" presStyleCnt="5"/>
      <dgm:spPr/>
    </dgm:pt>
    <dgm:pt modelId="{F875562C-FFC8-4D0B-BC52-6CF566504890}" type="pres">
      <dgm:prSet presAssocID="{834D7065-F500-4DC1-BB5E-A7EFBC5A5F61}" presName="vert1" presStyleCnt="0"/>
      <dgm:spPr/>
    </dgm:pt>
    <dgm:pt modelId="{2B501A6F-ECD9-4D10-B4B2-3C26032C3BBC}" type="pres">
      <dgm:prSet presAssocID="{912A2333-9BCC-48B9-88ED-EA7C1E772765}" presName="thickLine" presStyleLbl="alignNode1" presStyleIdx="3" presStyleCnt="5"/>
      <dgm:spPr/>
    </dgm:pt>
    <dgm:pt modelId="{B083E8E6-36E0-4628-A8FA-83B4725CC3BC}" type="pres">
      <dgm:prSet presAssocID="{912A2333-9BCC-48B9-88ED-EA7C1E772765}" presName="horz1" presStyleCnt="0"/>
      <dgm:spPr/>
    </dgm:pt>
    <dgm:pt modelId="{443084AD-FBA0-4F1D-81A7-99767E42F3F1}" type="pres">
      <dgm:prSet presAssocID="{912A2333-9BCC-48B9-88ED-EA7C1E772765}" presName="tx1" presStyleLbl="revTx" presStyleIdx="3" presStyleCnt="5"/>
      <dgm:spPr/>
    </dgm:pt>
    <dgm:pt modelId="{929D3AFB-40CE-4FE0-B5E9-9CD7F5DEACE0}" type="pres">
      <dgm:prSet presAssocID="{912A2333-9BCC-48B9-88ED-EA7C1E772765}" presName="vert1" presStyleCnt="0"/>
      <dgm:spPr/>
    </dgm:pt>
    <dgm:pt modelId="{80A87A4C-D7D5-4F7F-A77E-B4C71A769C2C}" type="pres">
      <dgm:prSet presAssocID="{97EB07DC-E115-4C76-8F6D-B43EC0F624C4}" presName="thickLine" presStyleLbl="alignNode1" presStyleIdx="4" presStyleCnt="5"/>
      <dgm:spPr/>
    </dgm:pt>
    <dgm:pt modelId="{0D48614E-5B42-4289-B190-C3B164DFF463}" type="pres">
      <dgm:prSet presAssocID="{97EB07DC-E115-4C76-8F6D-B43EC0F624C4}" presName="horz1" presStyleCnt="0"/>
      <dgm:spPr/>
    </dgm:pt>
    <dgm:pt modelId="{6F51B795-0F90-424F-BBD7-B4A7AC99F8A8}" type="pres">
      <dgm:prSet presAssocID="{97EB07DC-E115-4C76-8F6D-B43EC0F624C4}" presName="tx1" presStyleLbl="revTx" presStyleIdx="4" presStyleCnt="5"/>
      <dgm:spPr/>
    </dgm:pt>
    <dgm:pt modelId="{DFCC3B1D-1192-45E0-8DF3-0A90FAAFE535}" type="pres">
      <dgm:prSet presAssocID="{97EB07DC-E115-4C76-8F6D-B43EC0F624C4}" presName="vert1" presStyleCnt="0"/>
      <dgm:spPr/>
    </dgm:pt>
  </dgm:ptLst>
  <dgm:cxnLst>
    <dgm:cxn modelId="{BC201E03-F088-4CDD-8AD8-A39BF99BA6B7}" type="presOf" srcId="{77C3B7FC-0B60-406E-B3E6-38F4059EF3D8}" destId="{AC78E8A0-8220-428D-B3E6-B62808C255FF}" srcOrd="0" destOrd="0" presId="urn:microsoft.com/office/officeart/2008/layout/LinedList"/>
    <dgm:cxn modelId="{95C34107-20DE-411A-B015-51596CEB9A0A}" type="presOf" srcId="{834D7065-F500-4DC1-BB5E-A7EFBC5A5F61}" destId="{3C4DF5D6-BD5E-436B-BE55-7DD4FE56EAF1}" srcOrd="0" destOrd="0" presId="urn:microsoft.com/office/officeart/2008/layout/LinedList"/>
    <dgm:cxn modelId="{8C8FFC38-E0B4-48BB-B076-40002F1C80DE}" srcId="{77C3B7FC-0B60-406E-B3E6-38F4059EF3D8}" destId="{69F7257C-CDCD-462A-A35C-5372144167BF}" srcOrd="1" destOrd="0" parTransId="{D5046B87-186D-4677-B477-75E3AE0E16C1}" sibTransId="{8202B08A-190E-4653-97BF-B2C8037F287A}"/>
    <dgm:cxn modelId="{6C904A3D-4917-40CC-9914-972C4B300CF5}" srcId="{77C3B7FC-0B60-406E-B3E6-38F4059EF3D8}" destId="{834D7065-F500-4DC1-BB5E-A7EFBC5A5F61}" srcOrd="2" destOrd="0" parTransId="{D889BF5E-0C35-43A9-8A13-1F97C47883D2}" sibTransId="{C469CC82-9914-454B-BAE4-EE45212EA3D7}"/>
    <dgm:cxn modelId="{8F0B8968-242F-4A5F-B4A7-1EFE35AA5DE8}" srcId="{77C3B7FC-0B60-406E-B3E6-38F4059EF3D8}" destId="{F30E6663-2C8D-41BF-9A67-A8255628851C}" srcOrd="0" destOrd="0" parTransId="{6D659D4F-F482-4058-9CF3-6C7719BE04FF}" sibTransId="{FA80F437-8950-4484-96D2-0463CF9F36AF}"/>
    <dgm:cxn modelId="{BC068F70-5233-49D3-9B46-62350D10B31D}" type="presOf" srcId="{912A2333-9BCC-48B9-88ED-EA7C1E772765}" destId="{443084AD-FBA0-4F1D-81A7-99767E42F3F1}" srcOrd="0" destOrd="0" presId="urn:microsoft.com/office/officeart/2008/layout/LinedList"/>
    <dgm:cxn modelId="{1CBCCD7F-8515-4ED3-B5A6-A3C20D8D8ABA}" type="presOf" srcId="{97EB07DC-E115-4C76-8F6D-B43EC0F624C4}" destId="{6F51B795-0F90-424F-BBD7-B4A7AC99F8A8}" srcOrd="0" destOrd="0" presId="urn:microsoft.com/office/officeart/2008/layout/LinedList"/>
    <dgm:cxn modelId="{484AE99D-D221-45A6-BF66-5A61D44DF1A7}" type="presOf" srcId="{F30E6663-2C8D-41BF-9A67-A8255628851C}" destId="{12482C01-4F23-4533-BB52-D1048E3A50FC}" srcOrd="0" destOrd="0" presId="urn:microsoft.com/office/officeart/2008/layout/LinedList"/>
    <dgm:cxn modelId="{1BD053A5-60E4-4052-8226-491440F3915C}" type="presOf" srcId="{69F7257C-CDCD-462A-A35C-5372144167BF}" destId="{B3E55539-8649-4B45-B98D-A91FBB2CE339}" srcOrd="0" destOrd="0" presId="urn:microsoft.com/office/officeart/2008/layout/LinedList"/>
    <dgm:cxn modelId="{02E05CAE-2777-4D9C-BF58-634992FC6CCE}" srcId="{77C3B7FC-0B60-406E-B3E6-38F4059EF3D8}" destId="{97EB07DC-E115-4C76-8F6D-B43EC0F624C4}" srcOrd="4" destOrd="0" parTransId="{6FAB764B-0BA3-4E4F-AAA7-1968234B4610}" sibTransId="{F5D29B20-F1D7-46C5-B6A8-42A50E57D90E}"/>
    <dgm:cxn modelId="{9F8879BD-EF59-4A78-AF9B-C28213BE5637}" srcId="{77C3B7FC-0B60-406E-B3E6-38F4059EF3D8}" destId="{912A2333-9BCC-48B9-88ED-EA7C1E772765}" srcOrd="3" destOrd="0" parTransId="{E9CB3D2E-F8CF-4495-9686-30ACE04615AE}" sibTransId="{FC19A709-CAB3-4CE5-B6B2-2CFFC7A32D6D}"/>
    <dgm:cxn modelId="{62F7E86B-6826-4CF0-A984-5CFEE1E8EA92}" type="presParOf" srcId="{AC78E8A0-8220-428D-B3E6-B62808C255FF}" destId="{0BAC2C37-B226-4B4B-91C8-CE3C8BA7DF2E}" srcOrd="0" destOrd="0" presId="urn:microsoft.com/office/officeart/2008/layout/LinedList"/>
    <dgm:cxn modelId="{434044F6-AE8F-4F8F-AF7D-0CC0BA6E4945}" type="presParOf" srcId="{AC78E8A0-8220-428D-B3E6-B62808C255FF}" destId="{9C441A13-E250-4BC1-9C61-F99DAB226F22}" srcOrd="1" destOrd="0" presId="urn:microsoft.com/office/officeart/2008/layout/LinedList"/>
    <dgm:cxn modelId="{FD66546A-0208-47D3-997D-22FEC2B31825}" type="presParOf" srcId="{9C441A13-E250-4BC1-9C61-F99DAB226F22}" destId="{12482C01-4F23-4533-BB52-D1048E3A50FC}" srcOrd="0" destOrd="0" presId="urn:microsoft.com/office/officeart/2008/layout/LinedList"/>
    <dgm:cxn modelId="{7494D6EA-4FE7-43CA-8A43-27F933FFBA3E}" type="presParOf" srcId="{9C441A13-E250-4BC1-9C61-F99DAB226F22}" destId="{08EA4F30-62BF-43FB-8F93-492338187306}" srcOrd="1" destOrd="0" presId="urn:microsoft.com/office/officeart/2008/layout/LinedList"/>
    <dgm:cxn modelId="{D97EE4CF-4EBC-4B9B-8E18-A415B51EE206}" type="presParOf" srcId="{AC78E8A0-8220-428D-B3E6-B62808C255FF}" destId="{E2368503-4AEA-4955-9824-281E865DA7BE}" srcOrd="2" destOrd="0" presId="urn:microsoft.com/office/officeart/2008/layout/LinedList"/>
    <dgm:cxn modelId="{DDF112EE-6E45-4B9B-A988-9EA15170798E}" type="presParOf" srcId="{AC78E8A0-8220-428D-B3E6-B62808C255FF}" destId="{79B8952C-F586-4F0A-92FA-D254E01D2411}" srcOrd="3" destOrd="0" presId="urn:microsoft.com/office/officeart/2008/layout/LinedList"/>
    <dgm:cxn modelId="{A018B374-30F0-4040-A567-9FC830B991D2}" type="presParOf" srcId="{79B8952C-F586-4F0A-92FA-D254E01D2411}" destId="{B3E55539-8649-4B45-B98D-A91FBB2CE339}" srcOrd="0" destOrd="0" presId="urn:microsoft.com/office/officeart/2008/layout/LinedList"/>
    <dgm:cxn modelId="{DAD2609C-843C-4AD5-9D16-8971B6D0CC83}" type="presParOf" srcId="{79B8952C-F586-4F0A-92FA-D254E01D2411}" destId="{18D721A8-497D-4295-8790-3E5FE688F1B5}" srcOrd="1" destOrd="0" presId="urn:microsoft.com/office/officeart/2008/layout/LinedList"/>
    <dgm:cxn modelId="{0A242229-A41D-41ED-A96B-1367201B5F3F}" type="presParOf" srcId="{AC78E8A0-8220-428D-B3E6-B62808C255FF}" destId="{46DBD1A9-D086-4CDC-8C48-D07F0C0B5A32}" srcOrd="4" destOrd="0" presId="urn:microsoft.com/office/officeart/2008/layout/LinedList"/>
    <dgm:cxn modelId="{3AE34F2E-C470-4F5B-A5A2-B593D488F37E}" type="presParOf" srcId="{AC78E8A0-8220-428D-B3E6-B62808C255FF}" destId="{DD1951EB-CA49-4BDC-A9CA-49F660186DC5}" srcOrd="5" destOrd="0" presId="urn:microsoft.com/office/officeart/2008/layout/LinedList"/>
    <dgm:cxn modelId="{2F4971FF-9B9D-4303-8E1E-C8C517655528}" type="presParOf" srcId="{DD1951EB-CA49-4BDC-A9CA-49F660186DC5}" destId="{3C4DF5D6-BD5E-436B-BE55-7DD4FE56EAF1}" srcOrd="0" destOrd="0" presId="urn:microsoft.com/office/officeart/2008/layout/LinedList"/>
    <dgm:cxn modelId="{D6471B33-1E40-4CDF-92CA-89759ACB8935}" type="presParOf" srcId="{DD1951EB-CA49-4BDC-A9CA-49F660186DC5}" destId="{F875562C-FFC8-4D0B-BC52-6CF566504890}" srcOrd="1" destOrd="0" presId="urn:microsoft.com/office/officeart/2008/layout/LinedList"/>
    <dgm:cxn modelId="{26E1DBC0-DD4C-4C85-9C69-67DD3D3593B0}" type="presParOf" srcId="{AC78E8A0-8220-428D-B3E6-B62808C255FF}" destId="{2B501A6F-ECD9-4D10-B4B2-3C26032C3BBC}" srcOrd="6" destOrd="0" presId="urn:microsoft.com/office/officeart/2008/layout/LinedList"/>
    <dgm:cxn modelId="{CD8FE8FA-99AA-45A0-98A1-2988E31CFD49}" type="presParOf" srcId="{AC78E8A0-8220-428D-B3E6-B62808C255FF}" destId="{B083E8E6-36E0-4628-A8FA-83B4725CC3BC}" srcOrd="7" destOrd="0" presId="urn:microsoft.com/office/officeart/2008/layout/LinedList"/>
    <dgm:cxn modelId="{BD62944B-F28E-4657-9FBB-52595FFDBB2A}" type="presParOf" srcId="{B083E8E6-36E0-4628-A8FA-83B4725CC3BC}" destId="{443084AD-FBA0-4F1D-81A7-99767E42F3F1}" srcOrd="0" destOrd="0" presId="urn:microsoft.com/office/officeart/2008/layout/LinedList"/>
    <dgm:cxn modelId="{2BFF890A-FD6D-4F64-8B71-2B585165DC30}" type="presParOf" srcId="{B083E8E6-36E0-4628-A8FA-83B4725CC3BC}" destId="{929D3AFB-40CE-4FE0-B5E9-9CD7F5DEACE0}" srcOrd="1" destOrd="0" presId="urn:microsoft.com/office/officeart/2008/layout/LinedList"/>
    <dgm:cxn modelId="{90DD846B-0724-4CBB-90F1-C65D832416D7}" type="presParOf" srcId="{AC78E8A0-8220-428D-B3E6-B62808C255FF}" destId="{80A87A4C-D7D5-4F7F-A77E-B4C71A769C2C}" srcOrd="8" destOrd="0" presId="urn:microsoft.com/office/officeart/2008/layout/LinedList"/>
    <dgm:cxn modelId="{9F3A0C82-E102-45DB-B304-8345E53EE0FD}" type="presParOf" srcId="{AC78E8A0-8220-428D-B3E6-B62808C255FF}" destId="{0D48614E-5B42-4289-B190-C3B164DFF463}" srcOrd="9" destOrd="0" presId="urn:microsoft.com/office/officeart/2008/layout/LinedList"/>
    <dgm:cxn modelId="{2EB6A965-F3A7-4AF1-88A3-676696812252}" type="presParOf" srcId="{0D48614E-5B42-4289-B190-C3B164DFF463}" destId="{6F51B795-0F90-424F-BBD7-B4A7AC99F8A8}" srcOrd="0" destOrd="0" presId="urn:microsoft.com/office/officeart/2008/layout/LinedList"/>
    <dgm:cxn modelId="{DFD56F7F-E127-48DD-96C1-9387CB312AC4}" type="presParOf" srcId="{0D48614E-5B42-4289-B190-C3B164DFF463}" destId="{DFCC3B1D-1192-45E0-8DF3-0A90FAAFE53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4154F2-A797-45BA-B1F0-A3C8EB52CF40}">
      <dsp:nvSpPr>
        <dsp:cNvPr id="0" name=""/>
        <dsp:cNvSpPr/>
      </dsp:nvSpPr>
      <dsp:spPr>
        <a:xfrm>
          <a:off x="6977655" y="507680"/>
          <a:ext cx="2583656" cy="2583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2. Visualisations &amp; Summary Statistics</a:t>
          </a:r>
          <a:endParaRPr lang="en-NZ" sz="24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6977655" y="507680"/>
        <a:ext cx="2583656" cy="2583656"/>
      </dsp:txXfrm>
    </dsp:sp>
    <dsp:sp modelId="{7D278B48-80E3-4B33-B2C5-AB8792A021F6}">
      <dsp:nvSpPr>
        <dsp:cNvPr id="0" name=""/>
        <dsp:cNvSpPr/>
      </dsp:nvSpPr>
      <dsp:spPr>
        <a:xfrm>
          <a:off x="3040479" y="-1150"/>
          <a:ext cx="6111040" cy="6111040"/>
        </a:xfrm>
        <a:prstGeom prst="circularArrow">
          <a:avLst>
            <a:gd name="adj1" fmla="val 8244"/>
            <a:gd name="adj2" fmla="val 575763"/>
            <a:gd name="adj3" fmla="val 2965475"/>
            <a:gd name="adj4" fmla="val 50638"/>
            <a:gd name="adj5" fmla="val 9618"/>
          </a:avLst>
        </a:prstGeom>
        <a:solidFill>
          <a:srgbClr val="7043A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09E98F-C80B-4651-A876-E0275CCD8225}">
      <dsp:nvSpPr>
        <dsp:cNvPr id="0" name=""/>
        <dsp:cNvSpPr/>
      </dsp:nvSpPr>
      <dsp:spPr>
        <a:xfrm>
          <a:off x="4804171" y="4272264"/>
          <a:ext cx="2583656" cy="2583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3. Univariate &amp; Bivariate Analysis </a:t>
          </a:r>
          <a:endParaRPr lang="en-NZ" sz="24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4804171" y="4272264"/>
        <a:ext cx="2583656" cy="2583656"/>
      </dsp:txXfrm>
    </dsp:sp>
    <dsp:sp modelId="{4C5713F8-871C-4823-95EB-A7B3D3751E21}">
      <dsp:nvSpPr>
        <dsp:cNvPr id="0" name=""/>
        <dsp:cNvSpPr/>
      </dsp:nvSpPr>
      <dsp:spPr>
        <a:xfrm>
          <a:off x="3040479" y="-1150"/>
          <a:ext cx="6111040" cy="6111040"/>
        </a:xfrm>
        <a:prstGeom prst="circularArrow">
          <a:avLst>
            <a:gd name="adj1" fmla="val 8244"/>
            <a:gd name="adj2" fmla="val 575763"/>
            <a:gd name="adj3" fmla="val 10173599"/>
            <a:gd name="adj4" fmla="val 7258762"/>
            <a:gd name="adj5" fmla="val 9618"/>
          </a:avLst>
        </a:prstGeom>
        <a:solidFill>
          <a:srgbClr val="7043A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BA39C5-9A45-4725-B05E-62C15FF37C77}">
      <dsp:nvSpPr>
        <dsp:cNvPr id="0" name=""/>
        <dsp:cNvSpPr/>
      </dsp:nvSpPr>
      <dsp:spPr>
        <a:xfrm>
          <a:off x="2630688" y="507680"/>
          <a:ext cx="2583656" cy="2583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1. Generate questions</a:t>
          </a:r>
          <a:endParaRPr lang="en-NZ" sz="24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2630688" y="507680"/>
        <a:ext cx="2583656" cy="2583656"/>
      </dsp:txXfrm>
    </dsp:sp>
    <dsp:sp modelId="{D34DD15F-644B-4415-8E5D-518F264782EB}">
      <dsp:nvSpPr>
        <dsp:cNvPr id="0" name=""/>
        <dsp:cNvSpPr/>
      </dsp:nvSpPr>
      <dsp:spPr>
        <a:xfrm>
          <a:off x="3040479" y="-1150"/>
          <a:ext cx="6111040" cy="6111040"/>
        </a:xfrm>
        <a:prstGeom prst="circularArrow">
          <a:avLst>
            <a:gd name="adj1" fmla="val 8244"/>
            <a:gd name="adj2" fmla="val 575763"/>
            <a:gd name="adj3" fmla="val 16858233"/>
            <a:gd name="adj4" fmla="val 14966004"/>
            <a:gd name="adj5" fmla="val 9618"/>
          </a:avLst>
        </a:prstGeom>
        <a:solidFill>
          <a:srgbClr val="7043A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AC2C37-B226-4B4B-91C8-CE3C8BA7DF2E}">
      <dsp:nvSpPr>
        <dsp:cNvPr id="0" name=""/>
        <dsp:cNvSpPr/>
      </dsp:nvSpPr>
      <dsp:spPr>
        <a:xfrm>
          <a:off x="0" y="52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482C01-4F23-4533-BB52-D1048E3A50FC}">
      <dsp:nvSpPr>
        <dsp:cNvPr id="0" name=""/>
        <dsp:cNvSpPr/>
      </dsp:nvSpPr>
      <dsp:spPr>
        <a:xfrm>
          <a:off x="0" y="520"/>
          <a:ext cx="10515600" cy="851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Mean/Median imputation – Use mean/median of variable</a:t>
          </a:r>
        </a:p>
      </dsp:txBody>
      <dsp:txXfrm>
        <a:off x="0" y="520"/>
        <a:ext cx="10515600" cy="851846"/>
      </dsp:txXfrm>
    </dsp:sp>
    <dsp:sp modelId="{E2368503-4AEA-4955-9824-281E865DA7BE}">
      <dsp:nvSpPr>
        <dsp:cNvPr id="0" name=""/>
        <dsp:cNvSpPr/>
      </dsp:nvSpPr>
      <dsp:spPr>
        <a:xfrm>
          <a:off x="0" y="85236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E55539-8649-4B45-B98D-A91FBB2CE339}">
      <dsp:nvSpPr>
        <dsp:cNvPr id="0" name=""/>
        <dsp:cNvSpPr/>
      </dsp:nvSpPr>
      <dsp:spPr>
        <a:xfrm>
          <a:off x="0" y="852366"/>
          <a:ext cx="10515600" cy="851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Regression – Infer values via linear regression </a:t>
          </a:r>
        </a:p>
      </dsp:txBody>
      <dsp:txXfrm>
        <a:off x="0" y="852366"/>
        <a:ext cx="10515600" cy="851846"/>
      </dsp:txXfrm>
    </dsp:sp>
    <dsp:sp modelId="{46DBD1A9-D086-4CDC-8C48-D07F0C0B5A32}">
      <dsp:nvSpPr>
        <dsp:cNvPr id="0" name=""/>
        <dsp:cNvSpPr/>
      </dsp:nvSpPr>
      <dsp:spPr>
        <a:xfrm>
          <a:off x="0" y="170421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4DF5D6-BD5E-436B-BE55-7DD4FE56EAF1}">
      <dsp:nvSpPr>
        <dsp:cNvPr id="0" name=""/>
        <dsp:cNvSpPr/>
      </dsp:nvSpPr>
      <dsp:spPr>
        <a:xfrm>
          <a:off x="0" y="1704213"/>
          <a:ext cx="10515600" cy="851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Hot deck – Sample variable with replacement  </a:t>
          </a:r>
        </a:p>
      </dsp:txBody>
      <dsp:txXfrm>
        <a:off x="0" y="1704213"/>
        <a:ext cx="10515600" cy="851846"/>
      </dsp:txXfrm>
    </dsp:sp>
    <dsp:sp modelId="{2B501A6F-ECD9-4D10-B4B2-3C26032C3BBC}">
      <dsp:nvSpPr>
        <dsp:cNvPr id="0" name=""/>
        <dsp:cNvSpPr/>
      </dsp:nvSpPr>
      <dsp:spPr>
        <a:xfrm>
          <a:off x="0" y="255605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3084AD-FBA0-4F1D-81A7-99767E42F3F1}">
      <dsp:nvSpPr>
        <dsp:cNvPr id="0" name=""/>
        <dsp:cNvSpPr/>
      </dsp:nvSpPr>
      <dsp:spPr>
        <a:xfrm>
          <a:off x="0" y="2556059"/>
          <a:ext cx="10515600" cy="851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Cold deck – Sample external dataset with replacement  </a:t>
          </a:r>
        </a:p>
      </dsp:txBody>
      <dsp:txXfrm>
        <a:off x="0" y="2556059"/>
        <a:ext cx="10515600" cy="851846"/>
      </dsp:txXfrm>
    </dsp:sp>
    <dsp:sp modelId="{80A87A4C-D7D5-4F7F-A77E-B4C71A769C2C}">
      <dsp:nvSpPr>
        <dsp:cNvPr id="0" name=""/>
        <dsp:cNvSpPr/>
      </dsp:nvSpPr>
      <dsp:spPr>
        <a:xfrm>
          <a:off x="0" y="340790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51B795-0F90-424F-BBD7-B4A7AC99F8A8}">
      <dsp:nvSpPr>
        <dsp:cNvPr id="0" name=""/>
        <dsp:cNvSpPr/>
      </dsp:nvSpPr>
      <dsp:spPr>
        <a:xfrm>
          <a:off x="0" y="3407906"/>
          <a:ext cx="10515600" cy="851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Composite methods – Mixture of methods </a:t>
          </a:r>
        </a:p>
      </dsp:txBody>
      <dsp:txXfrm>
        <a:off x="0" y="3407906"/>
        <a:ext cx="10515600" cy="8518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551F1-3E25-2744-9BE7-0A04F579F8FB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FCC0C-D0C0-7443-B7C0-AFE35D3A8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98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FCC0C-D0C0-7443-B7C0-AFE35D3A82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173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one used throughout the Titanic analysis is hot deck</a:t>
            </a:r>
          </a:p>
          <a:p>
            <a:r>
              <a:rPr lang="en-US" dirty="0"/>
              <a:t>Hot deck ensures distribution remains similar since we are sampling with replacement </a:t>
            </a:r>
          </a:p>
          <a:p>
            <a:r>
              <a:rPr lang="en-US" dirty="0"/>
              <a:t>Mean/median imputation might not be good as favors the mean/median values and can distort distribution if lots of missing values being replaced </a:t>
            </a:r>
          </a:p>
          <a:p>
            <a:r>
              <a:rPr lang="en-US" dirty="0"/>
              <a:t>Regression can be used but need strong correlation b/w variables otherwise imputed values are bad 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FCC0C-D0C0-7443-B7C0-AFE35D3A82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69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 engineering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process of using domain knowledge to extract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from raw data.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can be used to improve the performance of machine learning algorithms.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FCC0C-D0C0-7443-B7C0-AFE35D3A82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42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Explain the all the different types of techniques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Data binning – Converting a continuous variable into categories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One-hot encoding – Converting a categorical variable into binary variables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Dimensionality reduction – Reduce number of explanatory variables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Scaling – </a:t>
            </a:r>
            <a:r>
              <a:rPr lang="en-US"/>
              <a:t>Self explanatory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Clustering – Reduce number of explanatory variables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Log transformations – Try and take care of skewness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Extracting info – Time is usually in some formatted string e.g. UTC, and we should convert these into more useful time measurements/features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– Sometimes generic strings can also be manipulated etc. 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FCC0C-D0C0-7443-B7C0-AFE35D3A82E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35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Explore and understand data in a systematic way 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FCC0C-D0C0-7443-B7C0-AFE35D3A82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80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Iterative process</a:t>
            </a:r>
          </a:p>
          <a:p>
            <a:r>
              <a:rPr lang="en-US" dirty="0"/>
              <a:t>When you start you won’t know what questions to ask </a:t>
            </a:r>
          </a:p>
          <a:p>
            <a:r>
              <a:rPr lang="en-US" dirty="0"/>
              <a:t>But you should have a general idea what your data is</a:t>
            </a:r>
          </a:p>
          <a:p>
            <a:r>
              <a:rPr lang="en-US" dirty="0"/>
              <a:t>In our case we are looking at the titanic dataset and we are interested in the survival rate</a:t>
            </a:r>
          </a:p>
          <a:p>
            <a:r>
              <a:rPr lang="en-US" dirty="0"/>
              <a:t>Want to keep in mind of factors such as age? Family? Gender? </a:t>
            </a:r>
            <a:r>
              <a:rPr lang="en-US" dirty="0" err="1"/>
              <a:t>Etc</a:t>
            </a:r>
            <a:r>
              <a:rPr lang="en-US" dirty="0"/>
              <a:t>? Cabin Floor? </a:t>
            </a:r>
          </a:p>
          <a:p>
            <a:r>
              <a:rPr lang="en-US" dirty="0"/>
              <a:t>Next we want to visualize our variables in the dataset and essentially look for answers to these questions</a:t>
            </a:r>
          </a:p>
          <a:p>
            <a:r>
              <a:rPr lang="en-US" dirty="0"/>
              <a:t>We can do basic distribution plots, summary statistics, univariate or bivariate analysis </a:t>
            </a:r>
            <a:endParaRPr lang="en-NZ" dirty="0"/>
          </a:p>
          <a:p>
            <a:r>
              <a:rPr lang="en-NZ" dirty="0"/>
              <a:t>Always come back to EDA and try and answer questions by manipulating the data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FCC0C-D0C0-7443-B7C0-AFE35D3A82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65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 younger people have a higher survival rate?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 females have a higher survival rate?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Does the cabin location matter?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Does a person’s socioeconomic status matter?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about their embark location?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Also we need to think about correlations between explanatory variables → Multicollinearity 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FCC0C-D0C0-7443-B7C0-AFE35D3A82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69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look at summary statistics </a:t>
            </a:r>
          </a:p>
          <a:p>
            <a:r>
              <a:rPr lang="en-US" dirty="0"/>
              <a:t>Move on to visualizing distributions of variables </a:t>
            </a:r>
          </a:p>
          <a:p>
            <a:r>
              <a:rPr lang="en-US" dirty="0"/>
              <a:t>For example, we see the fare variable is quite heavily right skewed 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FCC0C-D0C0-7443-B7C0-AFE35D3A82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25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look at some correlation between variables </a:t>
            </a:r>
          </a:p>
          <a:p>
            <a:r>
              <a:rPr lang="en-US" dirty="0"/>
              <a:t>Especially look at survival rates against gender, place of embarkation, </a:t>
            </a:r>
            <a:r>
              <a:rPr lang="en-US" dirty="0" err="1"/>
              <a:t>etc</a:t>
            </a:r>
            <a:r>
              <a:rPr lang="en-US" dirty="0"/>
              <a:t> → try answer our questions we had in the first step of EDA</a:t>
            </a:r>
          </a:p>
          <a:p>
            <a:r>
              <a:rPr lang="en-US" dirty="0"/>
              <a:t>A correlation plot usually tells us a lot of information </a:t>
            </a:r>
          </a:p>
          <a:p>
            <a:r>
              <a:rPr lang="en-US" dirty="0"/>
              <a:t>From there we can do plots between variables if required for more in-depth analysis 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FCC0C-D0C0-7443-B7C0-AFE35D3A82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50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 to deal with missing data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Deletion?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Imputation? 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FCC0C-D0C0-7443-B7C0-AFE35D3A82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21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Basically replace missing data with some values drawn from somewhere else 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FCC0C-D0C0-7443-B7C0-AFE35D3A82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06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that there are many types of imputation to fill out missing values 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FCC0C-D0C0-7443-B7C0-AFE35D3A82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5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56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16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91" y="2557894"/>
            <a:ext cx="3423518" cy="1184085"/>
          </a:xfrm>
          <a:prstGeom prst="rect">
            <a:avLst/>
          </a:prstGeom>
        </p:spPr>
      </p:pic>
      <p:cxnSp>
        <p:nvCxnSpPr>
          <p:cNvPr id="9" name="Straight Connector 8"/>
          <p:cNvCxnSpPr>
            <a:cxnSpLocks/>
          </p:cNvCxnSpPr>
          <p:nvPr userDrawn="1"/>
        </p:nvCxnSpPr>
        <p:spPr>
          <a:xfrm>
            <a:off x="5877645" y="1219200"/>
            <a:ext cx="0" cy="454342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6265863" y="2483910"/>
            <a:ext cx="5926137" cy="1410758"/>
          </a:xfrm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96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en-NZ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65863" y="4071938"/>
            <a:ext cx="5715000" cy="14827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NZ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343250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8636"/>
            <a:ext cx="10515600" cy="4260273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69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2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2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59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74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8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56D17-FE2B-4A42-AE6B-E0B8894B79E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" y="6061588"/>
            <a:ext cx="12192000" cy="796412"/>
          </a:xfrm>
          <a:prstGeom prst="rect">
            <a:avLst/>
          </a:prstGeom>
          <a:solidFill>
            <a:srgbClr val="704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8" y="6169854"/>
            <a:ext cx="1649515" cy="6067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8579" y="6147467"/>
            <a:ext cx="401820" cy="59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8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78EFC-E799-6C46-AA06-A65E8916EA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65864" y="2938462"/>
            <a:ext cx="5592762" cy="981075"/>
          </a:xfrm>
        </p:spPr>
        <p:txBody>
          <a:bodyPr anchor="ctr">
            <a:normAutofit fontScale="62500" lnSpcReduction="20000"/>
          </a:bodyPr>
          <a:lstStyle/>
          <a:p>
            <a:r>
              <a:rPr lang="en-US" dirty="0"/>
              <a:t>Data Preparation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3815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C9E03-42B4-409C-AC84-C16724B7D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Types of Imputation</a:t>
            </a:r>
            <a:endParaRPr lang="en-NZ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682279-B291-4F67-80DE-9B471601AD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2254943"/>
              </p:ext>
            </p:extLst>
          </p:nvPr>
        </p:nvGraphicFramePr>
        <p:xfrm>
          <a:off x="838200" y="1558636"/>
          <a:ext cx="10515600" cy="4260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568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AE93B-61A9-4716-8812-C6A394BD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Hot Deck Imputation – Age Example </a:t>
            </a:r>
            <a:endParaRPr lang="en-N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45E65-FE77-45E1-8C58-40C810DF0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23862"/>
          </a:xfrm>
        </p:spPr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Simple</a:t>
            </a:r>
            <a:endParaRPr lang="en-NZ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2CB8288-4B44-4DE1-95A3-91F584C448C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27178108"/>
              </p:ext>
            </p:extLst>
          </p:nvPr>
        </p:nvGraphicFramePr>
        <p:xfrm>
          <a:off x="839788" y="2221706"/>
          <a:ext cx="140890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906">
                  <a:extLst>
                    <a:ext uri="{9D8B030D-6E8A-4147-A177-3AD203B41FA5}">
                      <a16:colId xmlns:a16="http://schemas.microsoft.com/office/drawing/2014/main" val="3167181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771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84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978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NaN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61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922197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3E2153-55F4-403B-83B3-198DEBEF3F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23862"/>
          </a:xfrm>
        </p:spPr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Advanced (Conditional Hot Deck)</a:t>
            </a:r>
            <a:endParaRPr lang="en-NZ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4F9F0E32-53A5-4C40-B5FE-EF924C7A9A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3994025"/>
              </p:ext>
            </p:extLst>
          </p:nvPr>
        </p:nvGraphicFramePr>
        <p:xfrm>
          <a:off x="3744119" y="2221706"/>
          <a:ext cx="140890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906">
                  <a:extLst>
                    <a:ext uri="{9D8B030D-6E8A-4147-A177-3AD203B41FA5}">
                      <a16:colId xmlns:a16="http://schemas.microsoft.com/office/drawing/2014/main" val="3167181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AgeNotNaN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771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84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978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922197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B5968007-4109-4B04-B236-D0EA0EA406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239949"/>
              </p:ext>
            </p:extLst>
          </p:nvPr>
        </p:nvGraphicFramePr>
        <p:xfrm>
          <a:off x="839788" y="4431664"/>
          <a:ext cx="140890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906">
                  <a:extLst>
                    <a:ext uri="{9D8B030D-6E8A-4147-A177-3AD203B41FA5}">
                      <a16:colId xmlns:a16="http://schemas.microsoft.com/office/drawing/2014/main" val="3167181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AgeNotNaN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771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84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978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922197"/>
                  </a:ext>
                </a:extLst>
              </a:tr>
            </a:tbl>
          </a:graphicData>
        </a:graphic>
      </p:graphicFrame>
      <p:graphicFrame>
        <p:nvGraphicFramePr>
          <p:cNvPr id="13" name="Table 8">
            <a:extLst>
              <a:ext uri="{FF2B5EF4-FFF2-40B4-BE49-F238E27FC236}">
                <a16:creationId xmlns:a16="http://schemas.microsoft.com/office/drawing/2014/main" id="{DBF37408-8215-4BDD-B451-6A65D65077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6041160"/>
              </p:ext>
            </p:extLst>
          </p:nvPr>
        </p:nvGraphicFramePr>
        <p:xfrm>
          <a:off x="3744119" y="4075906"/>
          <a:ext cx="140890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906">
                  <a:extLst>
                    <a:ext uri="{9D8B030D-6E8A-4147-A177-3AD203B41FA5}">
                      <a16:colId xmlns:a16="http://schemas.microsoft.com/office/drawing/2014/main" val="3167181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AgeImputed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771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84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978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61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922197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634EA6B-A20A-4DC3-A4EA-6F32357B1215}"/>
              </a:ext>
            </a:extLst>
          </p:cNvPr>
          <p:cNvCxnSpPr/>
          <p:nvPr/>
        </p:nvCxnSpPr>
        <p:spPr>
          <a:xfrm>
            <a:off x="2366407" y="3205956"/>
            <a:ext cx="126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9D13900-7A22-46C4-83E5-0CC0AB1F714F}"/>
              </a:ext>
            </a:extLst>
          </p:cNvPr>
          <p:cNvSpPr txBox="1"/>
          <p:nvPr/>
        </p:nvSpPr>
        <p:spPr>
          <a:xfrm>
            <a:off x="2592547" y="2693648"/>
            <a:ext cx="807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Filter</a:t>
            </a:r>
            <a:endParaRPr lang="en-NZ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4D1E7EE-D455-40B8-A0E6-B02565E16EA9}"/>
              </a:ext>
            </a:extLst>
          </p:cNvPr>
          <p:cNvCxnSpPr/>
          <p:nvPr/>
        </p:nvCxnSpPr>
        <p:spPr>
          <a:xfrm>
            <a:off x="2371566" y="5235078"/>
            <a:ext cx="126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5FB8B48-098B-45BE-9D9E-AFA3AB3C41A3}"/>
              </a:ext>
            </a:extLst>
          </p:cNvPr>
          <p:cNvSpPr txBox="1"/>
          <p:nvPr/>
        </p:nvSpPr>
        <p:spPr>
          <a:xfrm>
            <a:off x="2371566" y="4722770"/>
            <a:ext cx="126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Sample</a:t>
            </a:r>
            <a:endParaRPr lang="en-NZ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3E3843-EC92-4B21-A0D8-4BC6D9B72694}"/>
              </a:ext>
            </a:extLst>
          </p:cNvPr>
          <p:cNvSpPr txBox="1"/>
          <p:nvPr/>
        </p:nvSpPr>
        <p:spPr>
          <a:xfrm>
            <a:off x="6134100" y="2218600"/>
            <a:ext cx="52006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There is a somewhat strong correlation between age and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pclass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older the person, the higher likelihood of a higher socio-economic status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Conditional hot deck imputation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Sub-set data into sub-categories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Impute missing data for each sub-category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F23D5AB-5870-42EE-85E1-5D04441C7BF2}"/>
              </a:ext>
            </a:extLst>
          </p:cNvPr>
          <p:cNvSpPr/>
          <p:nvPr/>
        </p:nvSpPr>
        <p:spPr>
          <a:xfrm>
            <a:off x="6202002" y="4251700"/>
            <a:ext cx="33605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Age and </a:t>
            </a:r>
            <a:r>
              <a:rPr lang="en-US" sz="24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Pclass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Example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3159D2-5ADD-4640-933D-E201F54E8F15}"/>
              </a:ext>
            </a:extLst>
          </p:cNvPr>
          <p:cNvSpPr/>
          <p:nvPr/>
        </p:nvSpPr>
        <p:spPr>
          <a:xfrm>
            <a:off x="6202003" y="4728604"/>
            <a:ext cx="51327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Filter titanic data for each sub-class in a for loop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Subset Class 1 → Impute using subset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Subset Class 2 → Impute using subset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Subset Class 3 → Impute using subset</a:t>
            </a:r>
          </a:p>
        </p:txBody>
      </p:sp>
    </p:spTree>
    <p:extLst>
      <p:ext uri="{BB962C8B-B14F-4D97-AF65-F5344CB8AC3E}">
        <p14:creationId xmlns:p14="http://schemas.microsoft.com/office/powerpoint/2010/main" val="2384055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47230-73E5-4F70-925A-D153779F3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1350" y="2458812"/>
            <a:ext cx="5829300" cy="1006475"/>
          </a:xfrm>
        </p:spPr>
        <p:txBody>
          <a:bodyPr/>
          <a:lstStyle/>
          <a:p>
            <a:pPr algn="ctr"/>
            <a:r>
              <a:rPr lang="en-US" dirty="0"/>
              <a:t>Feature Engineering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66435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47230-73E5-4F70-925A-D153779F3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1350" y="2458812"/>
            <a:ext cx="5829300" cy="1006475"/>
          </a:xfrm>
        </p:spPr>
        <p:txBody>
          <a:bodyPr/>
          <a:lstStyle/>
          <a:p>
            <a:pPr algn="ctr"/>
            <a:r>
              <a:rPr lang="en-US" dirty="0"/>
              <a:t>Feature Engineering</a:t>
            </a:r>
            <a:endParaRPr lang="en-NZ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AEA244-4029-47BB-B932-3DD8B182DE5D}"/>
              </a:ext>
            </a:extLst>
          </p:cNvPr>
          <p:cNvSpPr/>
          <p:nvPr/>
        </p:nvSpPr>
        <p:spPr>
          <a:xfrm>
            <a:off x="1861452" y="308962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Binning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73C9E3-6843-429B-96D4-A28D4EFFEC19}"/>
              </a:ext>
            </a:extLst>
          </p:cNvPr>
          <p:cNvSpPr/>
          <p:nvPr/>
        </p:nvSpPr>
        <p:spPr>
          <a:xfrm>
            <a:off x="1003697" y="3918333"/>
            <a:ext cx="11793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Clustering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B2E03F-3D87-4D31-A164-017A4384B27F}"/>
              </a:ext>
            </a:extLst>
          </p:cNvPr>
          <p:cNvSpPr/>
          <p:nvPr/>
        </p:nvSpPr>
        <p:spPr>
          <a:xfrm>
            <a:off x="3568742" y="3280621"/>
            <a:ext cx="5267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Requires domain knowledge to create useful features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006EFD-4746-449C-8F8E-064BF0534C5E}"/>
              </a:ext>
            </a:extLst>
          </p:cNvPr>
          <p:cNvSpPr/>
          <p:nvPr/>
        </p:nvSpPr>
        <p:spPr>
          <a:xfrm>
            <a:off x="3371381" y="4004422"/>
            <a:ext cx="2118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>
                <a:latin typeface="Segoe UI Light" panose="020B0502040204020203" pitchFamily="34" charset="0"/>
                <a:cs typeface="Segoe UI Light" panose="020B0502040204020203" pitchFamily="34" charset="0"/>
              </a:rPr>
              <a:t>Log transformations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9F4301-9BC5-4D31-B5AE-AEA1E39F5F49}"/>
              </a:ext>
            </a:extLst>
          </p:cNvPr>
          <p:cNvSpPr/>
          <p:nvPr/>
        </p:nvSpPr>
        <p:spPr>
          <a:xfrm>
            <a:off x="5327921" y="253484"/>
            <a:ext cx="2000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>
                <a:latin typeface="Segoe UI Light" panose="020B0502040204020203" pitchFamily="34" charset="0"/>
                <a:cs typeface="Segoe UI Light" panose="020B0502040204020203" pitchFamily="34" charset="0"/>
              </a:rPr>
              <a:t>Encoding Methods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045275-B6F3-4E0D-A9EE-850E1280E3A9}"/>
              </a:ext>
            </a:extLst>
          </p:cNvPr>
          <p:cNvSpPr/>
          <p:nvPr/>
        </p:nvSpPr>
        <p:spPr>
          <a:xfrm>
            <a:off x="1219278" y="2523318"/>
            <a:ext cx="865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Z" dirty="0">
                <a:latin typeface="Segoe UI Light" panose="020B0502040204020203" pitchFamily="34" charset="0"/>
                <a:cs typeface="Segoe UI Light" panose="020B0502040204020203" pitchFamily="34" charset="0"/>
              </a:rPr>
              <a:t>Scaling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55E081-285D-41CA-8295-E7E028393D12}"/>
              </a:ext>
            </a:extLst>
          </p:cNvPr>
          <p:cNvSpPr/>
          <p:nvPr/>
        </p:nvSpPr>
        <p:spPr>
          <a:xfrm>
            <a:off x="9858422" y="2521080"/>
            <a:ext cx="1845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Z" dirty="0">
                <a:latin typeface="Segoe UI Light" panose="020B0502040204020203" pitchFamily="34" charset="0"/>
                <a:cs typeface="Segoe UI Light" panose="020B0502040204020203" pitchFamily="34" charset="0"/>
              </a:rPr>
              <a:t>Extracting Strings</a:t>
            </a:r>
          </a:p>
        </p:txBody>
      </p:sp>
      <p:pic>
        <p:nvPicPr>
          <p:cNvPr id="1030" name="Picture 6" descr="Creating Buckets or Clusters for Numeric Column Values in Exploratory | by  Kan Nishida | learn data science">
            <a:extLst>
              <a:ext uri="{FF2B5EF4-FFF2-40B4-BE49-F238E27FC236}">
                <a16:creationId xmlns:a16="http://schemas.microsoft.com/office/drawing/2014/main" id="{88D966A4-7D76-4C1D-84F0-45CDCB8F7D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4" r="18730" b="7615"/>
          <a:stretch/>
        </p:blipFill>
        <p:spPr bwMode="auto">
          <a:xfrm>
            <a:off x="1415418" y="678294"/>
            <a:ext cx="2312650" cy="144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wo main applications of unsupervised learning: clustering and... |  Download Scientific Diagram">
            <a:extLst>
              <a:ext uri="{FF2B5EF4-FFF2-40B4-BE49-F238E27FC236}">
                <a16:creationId xmlns:a16="http://schemas.microsoft.com/office/drawing/2014/main" id="{B14DC7A5-E257-46B0-B063-B2994630E5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924"/>
          <a:stretch/>
        </p:blipFill>
        <p:spPr bwMode="auto">
          <a:xfrm>
            <a:off x="910372" y="4419572"/>
            <a:ext cx="1365966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Two main applications of unsupervised learning: clustering and... |  Download Scientific Diagram">
            <a:extLst>
              <a:ext uri="{FF2B5EF4-FFF2-40B4-BE49-F238E27FC236}">
                <a16:creationId xmlns:a16="http://schemas.microsoft.com/office/drawing/2014/main" id="{9F88F02C-D1CF-4FA4-8353-C0BF6F03E5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00"/>
          <a:stretch/>
        </p:blipFill>
        <p:spPr bwMode="auto">
          <a:xfrm>
            <a:off x="9010650" y="955583"/>
            <a:ext cx="1653459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9DAD9C5-4704-4E21-8F44-C1E314152DB4}"/>
              </a:ext>
            </a:extLst>
          </p:cNvPr>
          <p:cNvSpPr/>
          <p:nvPr/>
        </p:nvSpPr>
        <p:spPr>
          <a:xfrm>
            <a:off x="9035335" y="277533"/>
            <a:ext cx="16040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Dimensionality Reduction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4283CE1-48BD-4800-8ABD-5F917859EC9F}"/>
              </a:ext>
            </a:extLst>
          </p:cNvPr>
          <p:cNvGrpSpPr/>
          <p:nvPr/>
        </p:nvGrpSpPr>
        <p:grpSpPr>
          <a:xfrm>
            <a:off x="317877" y="2871583"/>
            <a:ext cx="2934109" cy="675386"/>
            <a:chOff x="4376458" y="1195309"/>
            <a:chExt cx="2934109" cy="67538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415C7D2-0678-4222-83A9-9AFEFEAF8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76458" y="1195309"/>
              <a:ext cx="1076475" cy="65731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019ACEF-E8FF-4582-A4B4-0E553C349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52933" y="1203852"/>
              <a:ext cx="1857634" cy="666843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F69F5AE-8DC7-4ED2-A20B-67E3A0DCE12E}"/>
              </a:ext>
            </a:extLst>
          </p:cNvPr>
          <p:cNvSpPr/>
          <p:nvPr/>
        </p:nvSpPr>
        <p:spPr>
          <a:xfrm>
            <a:off x="6899619" y="4037180"/>
            <a:ext cx="1728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Z" dirty="0">
                <a:latin typeface="Segoe UI Light" panose="020B0502040204020203" pitchFamily="34" charset="0"/>
                <a:cs typeface="Segoe UI Light" panose="020B0502040204020203" pitchFamily="34" charset="0"/>
              </a:rPr>
              <a:t>Extracting Time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7F472C3-A4A1-483B-BC72-4BEBAC45B9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6662" y="3027269"/>
            <a:ext cx="1228896" cy="1952898"/>
          </a:xfrm>
          <a:prstGeom prst="rect">
            <a:avLst/>
          </a:prstGeom>
        </p:spPr>
      </p:pic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8A02AA2A-0D9B-4723-87E4-32F451C407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926952"/>
              </p:ext>
            </p:extLst>
          </p:nvPr>
        </p:nvGraphicFramePr>
        <p:xfrm>
          <a:off x="6289999" y="4488857"/>
          <a:ext cx="32385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625">
                  <a:extLst>
                    <a:ext uri="{9D8B030D-6E8A-4147-A177-3AD203B41FA5}">
                      <a16:colId xmlns:a16="http://schemas.microsoft.com/office/drawing/2014/main" val="1890599728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625338727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538927869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3766288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Time</a:t>
                      </a:r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Day</a:t>
                      </a:r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Month</a:t>
                      </a:r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Year</a:t>
                      </a:r>
                      <a:endParaRPr lang="en-NZ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047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2021/05/01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May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2021</a:t>
                      </a:r>
                      <a:endParaRPr lang="en-NZ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578223"/>
                  </a:ext>
                </a:extLst>
              </a:tr>
            </a:tbl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E8395100-80C5-4033-A639-A782A6CFADE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7105" r="16881"/>
          <a:stretch/>
        </p:blipFill>
        <p:spPr>
          <a:xfrm>
            <a:off x="4658299" y="699231"/>
            <a:ext cx="3381970" cy="162772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0B90944-C667-4063-84D4-21A2F348488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14501" y="4406512"/>
            <a:ext cx="289900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093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2114F-86FD-4BFC-9A62-3547A6C5C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Encoding Methods</a:t>
            </a:r>
            <a:endParaRPr lang="en-NZ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26A583-C759-4C17-B5B3-92B57B8481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One-Hot </a:t>
            </a:r>
            <a:r>
              <a:rPr lang="en-US" b="0">
                <a:latin typeface="Segoe UI Semilight" panose="020B0402040204020203" pitchFamily="34" charset="0"/>
                <a:cs typeface="Segoe UI Semilight" panose="020B0402040204020203" pitchFamily="34" charset="0"/>
              </a:rPr>
              <a:t>Encoding – Nominal Data</a:t>
            </a:r>
            <a:endParaRPr lang="en-NZ" b="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8858324-0995-4081-8E6E-D212579CF9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Label Encoding – Ordinal Data</a:t>
            </a:r>
            <a:endParaRPr lang="en-NZ" b="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027A527-8BFD-452C-9439-66C9A44718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7105" r="16881"/>
          <a:stretch/>
        </p:blipFill>
        <p:spPr>
          <a:xfrm>
            <a:off x="839788" y="3106160"/>
            <a:ext cx="5157787" cy="2482417"/>
          </a:xfrm>
          <a:prstGeom prst="rect">
            <a:avLst/>
          </a:prstGeom>
        </p:spPr>
      </p:pic>
      <p:pic>
        <p:nvPicPr>
          <p:cNvPr id="1026" name="Picture 2" descr="Know about Categorical Encoding, even New Ones! | by Ahmed Othmen | Towards  Data Science">
            <a:extLst>
              <a:ext uri="{FF2B5EF4-FFF2-40B4-BE49-F238E27FC236}">
                <a16:creationId xmlns:a16="http://schemas.microsoft.com/office/drawing/2014/main" id="{D574EB78-1739-4BAC-B949-3948926DB887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427" y="3111717"/>
            <a:ext cx="4243201" cy="2482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299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D19E94-2B43-413E-AB00-B463733DC1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84269" y="2032530"/>
            <a:ext cx="3278187" cy="801158"/>
          </a:xfrm>
        </p:spPr>
        <p:txBody>
          <a:bodyPr anchor="ctr">
            <a:normAutofit fontScale="62500" lnSpcReduction="20000"/>
          </a:bodyPr>
          <a:lstStyle/>
          <a:p>
            <a:r>
              <a:rPr lang="en-US" dirty="0"/>
              <a:t>Summary</a:t>
            </a:r>
            <a:endParaRPr lang="en-N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87690-122D-45BA-86E2-230CDA4CF5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65863" y="3219979"/>
            <a:ext cx="5715000" cy="1482725"/>
          </a:xfrm>
        </p:spPr>
        <p:txBody>
          <a:bodyPr anchor="ctr">
            <a:normAutofit lnSpcReduction="10000"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Exploratory Data Analysis</a:t>
            </a:r>
          </a:p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Imputation</a:t>
            </a:r>
          </a:p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4212423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D19E94-2B43-413E-AB00-B463733DC1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84269" y="2032530"/>
            <a:ext cx="3278187" cy="801158"/>
          </a:xfrm>
        </p:spPr>
        <p:txBody>
          <a:bodyPr anchor="ctr">
            <a:normAutofit fontScale="62500" lnSpcReduction="20000"/>
          </a:bodyPr>
          <a:lstStyle/>
          <a:p>
            <a:r>
              <a:rPr lang="en-US" dirty="0"/>
              <a:t>Overview</a:t>
            </a:r>
            <a:endParaRPr lang="en-N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87690-122D-45BA-86E2-230CDA4CF5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65863" y="3219979"/>
            <a:ext cx="5715000" cy="1482725"/>
          </a:xfrm>
        </p:spPr>
        <p:txBody>
          <a:bodyPr anchor="ctr">
            <a:normAutofit lnSpcReduction="10000"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Exploratory Data Analysis</a:t>
            </a:r>
          </a:p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Imputation</a:t>
            </a:r>
          </a:p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2407453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47230-73E5-4F70-925A-D153779F3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1350" y="2458812"/>
            <a:ext cx="5829300" cy="1006475"/>
          </a:xfrm>
        </p:spPr>
        <p:txBody>
          <a:bodyPr/>
          <a:lstStyle/>
          <a:p>
            <a:pPr algn="ctr"/>
            <a:r>
              <a:rPr lang="en-US" dirty="0"/>
              <a:t>Exploratory Data Analysis</a:t>
            </a:r>
            <a:endParaRPr lang="en-NZ" dirty="0"/>
          </a:p>
        </p:txBody>
      </p:sp>
      <p:pic>
        <p:nvPicPr>
          <p:cNvPr id="9" name="Graphic 8" descr="Database">
            <a:extLst>
              <a:ext uri="{FF2B5EF4-FFF2-40B4-BE49-F238E27FC236}">
                <a16:creationId xmlns:a16="http://schemas.microsoft.com/office/drawing/2014/main" id="{0D10690F-677D-4A7A-B4BD-C0CC5ABC2C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96000" y="295049"/>
            <a:ext cx="1800000" cy="1800000"/>
          </a:xfrm>
          <a:prstGeom prst="rect">
            <a:avLst/>
          </a:prstGeom>
        </p:spPr>
      </p:pic>
      <p:pic>
        <p:nvPicPr>
          <p:cNvPr id="11" name="Graphic 10" descr="Magnifying glass">
            <a:extLst>
              <a:ext uri="{FF2B5EF4-FFF2-40B4-BE49-F238E27FC236}">
                <a16:creationId xmlns:a16="http://schemas.microsoft.com/office/drawing/2014/main" id="{2E6D075E-5855-43BA-B443-E6248F34BB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81351" y="3542164"/>
            <a:ext cx="1800000" cy="1800000"/>
          </a:xfrm>
          <a:prstGeom prst="rect">
            <a:avLst/>
          </a:prstGeom>
        </p:spPr>
      </p:pic>
      <p:pic>
        <p:nvPicPr>
          <p:cNvPr id="13" name="Graphic 12" descr="Head with gears">
            <a:extLst>
              <a:ext uri="{FF2B5EF4-FFF2-40B4-BE49-F238E27FC236}">
                <a16:creationId xmlns:a16="http://schemas.microsoft.com/office/drawing/2014/main" id="{1713A84C-F71A-45E5-BC0D-3A390F3936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10649" y="3546703"/>
            <a:ext cx="1800000" cy="180000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EC85E55C-043D-44F4-B28E-342A89D38353}"/>
              </a:ext>
            </a:extLst>
          </p:cNvPr>
          <p:cNvSpPr txBox="1">
            <a:spLocks/>
          </p:cNvSpPr>
          <p:nvPr/>
        </p:nvSpPr>
        <p:spPr>
          <a:xfrm>
            <a:off x="5493487" y="1963629"/>
            <a:ext cx="1205025" cy="418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dirty="0"/>
              <a:t>Data</a:t>
            </a:r>
            <a:endParaRPr lang="en-NZ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7EF5C4C-4691-49B6-BCE1-0EDACD5A0735}"/>
              </a:ext>
            </a:extLst>
          </p:cNvPr>
          <p:cNvSpPr txBox="1">
            <a:spLocks/>
          </p:cNvSpPr>
          <p:nvPr/>
        </p:nvSpPr>
        <p:spPr>
          <a:xfrm>
            <a:off x="8177211" y="5227642"/>
            <a:ext cx="1666875" cy="625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Understand</a:t>
            </a:r>
            <a:endParaRPr lang="en-NZ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9177D5B8-9E86-4192-9FA1-7E1FEC36C99D}"/>
              </a:ext>
            </a:extLst>
          </p:cNvPr>
          <p:cNvSpPr txBox="1">
            <a:spLocks/>
          </p:cNvSpPr>
          <p:nvPr/>
        </p:nvSpPr>
        <p:spPr>
          <a:xfrm>
            <a:off x="2731238" y="5227641"/>
            <a:ext cx="1205025" cy="625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Explore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95029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B93AF19-201A-42BE-BCC4-9AAC10C40B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2283586"/>
              </p:ext>
            </p:extLst>
          </p:nvPr>
        </p:nvGraphicFramePr>
        <p:xfrm>
          <a:off x="1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9E47230-73E5-4F70-925A-D153779F3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9087" y="2476500"/>
            <a:ext cx="3933826" cy="134302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Exploratory Data Analysis</a:t>
            </a:r>
            <a:endParaRPr lang="en-NZ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815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3005B-78FA-48ED-BE89-4CE8F6B49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Exploratory Data Analysis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DC628-AF01-4BA4-8C82-CE748B1D7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Generate Questions </a:t>
            </a:r>
          </a:p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963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3005B-78FA-48ED-BE89-4CE8F6B49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Exploratory Data Analysis</a:t>
            </a:r>
            <a:endParaRPr lang="en-NZ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CD8943-0DC6-4169-A14A-8D1FC6ED46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Summary Statistics </a:t>
            </a:r>
            <a:endParaRPr lang="en-NZ" b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0F694B0-334A-4F17-B9CD-648D3B5FE5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725686"/>
            <a:ext cx="5157787" cy="324336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9A0C49-FFD5-4EC0-8805-639AEEC9D7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Visualisations</a:t>
            </a:r>
            <a:r>
              <a:rPr lang="en-US" dirty="0"/>
              <a:t> </a:t>
            </a:r>
            <a:endParaRPr lang="en-NZ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E74D66E-B06F-44F7-A0EE-1625EA32517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267451" y="2708275"/>
            <a:ext cx="4454552" cy="326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84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3005B-78FA-48ED-BE89-4CE8F6B49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Exploratory Data Analysis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DC628-AF01-4BA4-8C82-CE748B1D7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637"/>
            <a:ext cx="10515600" cy="387061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Univariate &amp; Bivariate Analysis </a:t>
            </a:r>
          </a:p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F4C349-EABD-4D8D-BD67-C0B92965D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6" y="2298594"/>
            <a:ext cx="3775401" cy="28293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5CFC69-6B4B-416E-A24F-9948EE2CF7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508" y="2298596"/>
            <a:ext cx="4085660" cy="28293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5E0284-098F-4BA1-BBC7-DEA4D171AE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4610" y="2298596"/>
            <a:ext cx="4100461" cy="282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008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47230-73E5-4F70-925A-D153779F3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1350" y="2458812"/>
            <a:ext cx="5829300" cy="1006475"/>
          </a:xfrm>
        </p:spPr>
        <p:txBody>
          <a:bodyPr/>
          <a:lstStyle/>
          <a:p>
            <a:pPr algn="ctr"/>
            <a:r>
              <a:rPr lang="en-US" dirty="0"/>
              <a:t>Missing Data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99845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C9E03-42B4-409C-AC84-C16724B7D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Imputation</a:t>
            </a:r>
            <a:endParaRPr lang="en-NZ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AD889-EF4A-4487-AC4E-5AA153E59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process of replacing missing data by substituting values from some distribution.</a:t>
            </a:r>
            <a:endParaRPr lang="en-NZ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FA57791-C48B-468E-8C33-13CB07E3C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999392"/>
              </p:ext>
            </p:extLst>
          </p:nvPr>
        </p:nvGraphicFramePr>
        <p:xfrm>
          <a:off x="2032000" y="2662766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97112629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96460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Variable X</a:t>
                      </a:r>
                      <a:endParaRPr lang="en-NZ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Variable X Imputed </a:t>
                      </a:r>
                      <a:endParaRPr lang="en-NZ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628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50.2</a:t>
                      </a:r>
                      <a:endParaRPr lang="en-NZ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50.2</a:t>
                      </a:r>
                      <a:endParaRPr lang="en-NZ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117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10.7</a:t>
                      </a:r>
                      <a:endParaRPr lang="en-NZ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10.7</a:t>
                      </a:r>
                      <a:endParaRPr lang="en-NZ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720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NA</a:t>
                      </a:r>
                      <a:endParaRPr lang="en-NZ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REPLACE</a:t>
                      </a:r>
                      <a:endParaRPr lang="en-NZ" dirty="0">
                        <a:solidFill>
                          <a:srgbClr val="FF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534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…</a:t>
                      </a:r>
                      <a:endParaRPr lang="en-NZ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…</a:t>
                      </a:r>
                      <a:endParaRPr lang="en-NZ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575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35.1</a:t>
                      </a:r>
                      <a:endParaRPr lang="en-NZ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35.1</a:t>
                      </a:r>
                      <a:endParaRPr lang="en-NZ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243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NA</a:t>
                      </a:r>
                      <a:endParaRPr lang="en-NZ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REPLACE</a:t>
                      </a:r>
                      <a:endParaRPr lang="en-NZ" dirty="0">
                        <a:solidFill>
                          <a:srgbClr val="FF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135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11.9</a:t>
                      </a:r>
                      <a:endParaRPr lang="en-NZ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11.9</a:t>
                      </a:r>
                      <a:endParaRPr lang="en-NZ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42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45614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4827</TotalTime>
  <Words>766</Words>
  <Application>Microsoft Office PowerPoint</Application>
  <PresentationFormat>Widescreen</PresentationFormat>
  <Paragraphs>158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Segoe UI Light</vt:lpstr>
      <vt:lpstr>Segoe UI Semilight</vt:lpstr>
      <vt:lpstr>Office Theme</vt:lpstr>
      <vt:lpstr>PowerPoint Presentation</vt:lpstr>
      <vt:lpstr>PowerPoint Presentation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Missing Data</vt:lpstr>
      <vt:lpstr>Imputation</vt:lpstr>
      <vt:lpstr>Types of Imputation</vt:lpstr>
      <vt:lpstr>Hot Deck Imputation – Age Example </vt:lpstr>
      <vt:lpstr>Feature Engineering</vt:lpstr>
      <vt:lpstr>Feature Engineering</vt:lpstr>
      <vt:lpstr>Encoding Methods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Jaime Wu</cp:lastModifiedBy>
  <cp:revision>194</cp:revision>
  <dcterms:created xsi:type="dcterms:W3CDTF">2015-11-28T01:04:47Z</dcterms:created>
  <dcterms:modified xsi:type="dcterms:W3CDTF">2021-04-30T04:18:41Z</dcterms:modified>
</cp:coreProperties>
</file>