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8" r:id="rId2"/>
    <p:sldId id="318" r:id="rId3"/>
    <p:sldId id="288" r:id="rId4"/>
    <p:sldId id="317" r:id="rId5"/>
    <p:sldId id="319" r:id="rId6"/>
    <p:sldId id="320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/>
    <p:restoredTop sz="70720" autoAdjust="0"/>
  </p:normalViewPr>
  <p:slideViewPr>
    <p:cSldViewPr snapToGrid="0" snapToObjects="1">
      <p:cViewPr varScale="1">
        <p:scale>
          <a:sx n="115" d="100"/>
          <a:sy n="115" d="100"/>
        </p:scale>
        <p:origin x="4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6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8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0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6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NZMS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Introduction to GIT</a:t>
            </a:r>
          </a:p>
          <a:p>
            <a:endParaRPr lang="en-NZ" sz="2400" dirty="0"/>
          </a:p>
          <a:p>
            <a:r>
              <a:rPr lang="en-NZ" sz="2400" dirty="0"/>
              <a:t>Paul Tanchareon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Branches </a:t>
            </a:r>
          </a:p>
        </p:txBody>
      </p:sp>
      <p:sp>
        <p:nvSpPr>
          <p:cNvPr id="3" name="AutoShape 2" descr="Git Tutorial: git branch">
            <a:extLst>
              <a:ext uri="{FF2B5EF4-FFF2-40B4-BE49-F238E27FC236}">
                <a16:creationId xmlns:a16="http://schemas.microsoft.com/office/drawing/2014/main" id="{1FA74A28-A167-4FEC-A1FC-6669539A47F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558926"/>
            <a:ext cx="10515600" cy="257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i="1" dirty="0"/>
              <a:t>“A branch represents an independent copy of your repository”</a:t>
            </a:r>
            <a:endParaRPr lang="en-NZ" i="1" dirty="0"/>
          </a:p>
        </p:txBody>
      </p:sp>
      <p:sp>
        <p:nvSpPr>
          <p:cNvPr id="4" name="AutoShape 4" descr="Git Tutorial: git branch">
            <a:extLst>
              <a:ext uri="{FF2B5EF4-FFF2-40B4-BE49-F238E27FC236}">
                <a16:creationId xmlns:a16="http://schemas.microsoft.com/office/drawing/2014/main" id="{19E59B53-A97C-4094-B551-5718E5422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6" name="AutoShape 6" descr="Git Tutorial: git branch">
            <a:extLst>
              <a:ext uri="{FF2B5EF4-FFF2-40B4-BE49-F238E27FC236}">
                <a16:creationId xmlns:a16="http://schemas.microsoft.com/office/drawing/2014/main" id="{73F9EA4B-4014-4F2F-8F60-EA5DF57E6E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7730" y="4229100"/>
            <a:ext cx="4402015" cy="11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DEF58-6FF8-4B9B-874B-3D89417C2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0" y="2344703"/>
            <a:ext cx="5333532" cy="3132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3B2D3-0FA9-451B-83BF-32DDF7BB4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61" y="2357945"/>
            <a:ext cx="5163879" cy="3119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665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Exercise: Creating a feature branch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Challenge: Create a new </a:t>
            </a:r>
            <a:r>
              <a:rPr lang="en-US" sz="2400" dirty="0">
                <a:highlight>
                  <a:srgbClr val="00FF00"/>
                </a:highlight>
              </a:rPr>
              <a:t>feature branch</a:t>
            </a:r>
            <a:r>
              <a:rPr lang="en-US" sz="2400" dirty="0"/>
              <a:t>, make </a:t>
            </a:r>
            <a:r>
              <a:rPr lang="en-US" sz="2400" dirty="0">
                <a:highlight>
                  <a:srgbClr val="00FF00"/>
                </a:highlight>
              </a:rPr>
              <a:t>2 commits</a:t>
            </a:r>
            <a:r>
              <a:rPr lang="en-US" sz="2400" dirty="0"/>
              <a:t> then </a:t>
            </a:r>
            <a:r>
              <a:rPr lang="en-US" sz="2400" dirty="0">
                <a:highlight>
                  <a:srgbClr val="00FF00"/>
                </a:highlight>
              </a:rPr>
              <a:t>merge to main branch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git checkout  –b “feature/new-header”</a:t>
            </a:r>
            <a:r>
              <a:rPr lang="en-US" sz="2400" dirty="0"/>
              <a:t>  : To create a new branch for feature we want to develop.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git push</a:t>
            </a:r>
            <a:r>
              <a:rPr lang="en-US" sz="2400" dirty="0"/>
              <a:t>  : Push our new branch to the remote repository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Make 2 new commits on feature branch. Push to remote branch.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git checkout [branch name] </a:t>
            </a:r>
            <a:r>
              <a:rPr lang="en-US" sz="2400" dirty="0"/>
              <a:t> e.g., git checkout main – To switch between branches.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Git merge “feature/new-header” </a:t>
            </a:r>
            <a:r>
              <a:rPr lang="en-US" sz="2400" dirty="0"/>
              <a:t>: This merge feature branch into current branch.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git branch </a:t>
            </a:r>
            <a:r>
              <a:rPr lang="en-US" sz="2400" dirty="0"/>
              <a:t> : View our local branches.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git branch –r </a:t>
            </a:r>
            <a:r>
              <a:rPr lang="en-US" sz="2400" dirty="0"/>
              <a:t> : View remote branches.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git branch –d “feature/new-header”</a:t>
            </a:r>
            <a:r>
              <a:rPr lang="en-US" sz="2400" dirty="0"/>
              <a:t> : To delete branches from a local repository.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31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Pull Request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836"/>
            <a:ext cx="10515600" cy="4260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“Pull request is simply requesting your team to review the code changes, a feature you've implemented, and whether it can be merged to the main branch.”</a:t>
            </a:r>
            <a:endParaRPr lang="en-NZ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00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Exercise: Merge using a pull request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Challenge: Create a new feature branch, make a commit then </a:t>
            </a:r>
            <a:r>
              <a:rPr lang="en-US" sz="2400" dirty="0">
                <a:highlight>
                  <a:srgbClr val="00FF00"/>
                </a:highlight>
              </a:rPr>
              <a:t>merge to main branch using pull request </a:t>
            </a:r>
            <a:r>
              <a:rPr lang="en-US" sz="2400" dirty="0"/>
              <a:t>on GitHub.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git checkout –b “feature/new-header”</a:t>
            </a:r>
            <a:r>
              <a:rPr lang="en-US" sz="2400" dirty="0"/>
              <a:t>  : To create a new branch for feature we want to develop.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git push</a:t>
            </a:r>
            <a:r>
              <a:rPr lang="en-US" sz="2400" dirty="0"/>
              <a:t>  : Push our new branch to the remote repository.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new commits on feature branch. Push to remote branch.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File a pull request from GitHub, merge your changes and delete feature branch.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git branch </a:t>
            </a:r>
            <a:r>
              <a:rPr lang="en-US" sz="2400" dirty="0"/>
              <a:t> : View our local branches.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git branch –r </a:t>
            </a:r>
            <a:r>
              <a:rPr lang="en-US" sz="2400" dirty="0"/>
              <a:t> : View remote branches.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git branch –d “feature/new-header”</a:t>
            </a:r>
            <a:r>
              <a:rPr lang="en-US" sz="2400" dirty="0"/>
              <a:t> : To delete branches from a local repository.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2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r>
              <a:rPr lang="en-US" dirty="0"/>
              <a:t>A Git repository – A project directory being tracked by git.</a:t>
            </a:r>
          </a:p>
          <a:p>
            <a:r>
              <a:rPr lang="en-US" dirty="0"/>
              <a:t>Commits – A snapshot of your directory. </a:t>
            </a:r>
          </a:p>
          <a:p>
            <a:r>
              <a:rPr lang="en-US" dirty="0"/>
              <a:t>Branch - Represents an independent copy of your repository.</a:t>
            </a:r>
            <a:endParaRPr lang="en-NZ" dirty="0"/>
          </a:p>
          <a:p>
            <a:r>
              <a:rPr lang="en-US" dirty="0"/>
              <a:t>Pull Request – A request to review your code changes.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97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/>
              <a:t>Install the following tools </a:t>
            </a:r>
            <a:r>
              <a:rPr lang="en-NZ" sz="2400" u="sng" dirty="0"/>
              <a:t>now</a:t>
            </a:r>
            <a:r>
              <a:rPr lang="en-NZ" sz="2400" dirty="0"/>
              <a:t> if you haven’t already. </a:t>
            </a:r>
            <a:r>
              <a:rPr lang="en-US" sz="2400" dirty="0"/>
              <a:t>⚠</a:t>
            </a:r>
            <a:endParaRPr lang="en-NZ" sz="2400" dirty="0"/>
          </a:p>
          <a:p>
            <a:pPr lvl="1"/>
            <a:r>
              <a:rPr lang="en-NZ" sz="2000" dirty="0"/>
              <a:t>Visual Studio Code- </a:t>
            </a:r>
            <a:r>
              <a:rPr lang="en-NZ" sz="2000" dirty="0">
                <a:hlinkClick r:id="rId4"/>
              </a:rPr>
              <a:t>https://code.visualstudio.com/</a:t>
            </a:r>
            <a:endParaRPr lang="en-NZ" sz="2000" dirty="0"/>
          </a:p>
          <a:p>
            <a:pPr lvl="1"/>
            <a:r>
              <a:rPr lang="en-NZ" sz="2000" dirty="0"/>
              <a:t>Git – </a:t>
            </a:r>
            <a:r>
              <a:rPr lang="en-NZ" sz="2000" dirty="0">
                <a:hlinkClick r:id="rId5"/>
              </a:rPr>
              <a:t>https://git-scm.com</a:t>
            </a:r>
            <a:endParaRPr lang="en-NZ" sz="20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r>
              <a:rPr lang="en-NZ" sz="2400" dirty="0"/>
              <a:t>Get a GitHub Account</a:t>
            </a:r>
          </a:p>
          <a:p>
            <a:pPr lvl="1"/>
            <a:r>
              <a:rPr lang="en-NZ" dirty="0"/>
              <a:t>Register for an account – </a:t>
            </a:r>
            <a:r>
              <a:rPr lang="en-NZ" dirty="0">
                <a:hlinkClick r:id="rId6"/>
              </a:rPr>
              <a:t>https://github.com</a:t>
            </a: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r>
              <a:rPr lang="en-NZ" sz="2400" dirty="0"/>
              <a:t>NZMSA GitHub – 2021-introduction-to-general-software-development</a:t>
            </a:r>
          </a:p>
          <a:p>
            <a:pPr lvl="1"/>
            <a:r>
              <a:rPr lang="en-NZ" dirty="0">
                <a:hlinkClick r:id="rId7"/>
              </a:rPr>
              <a:t>https://github.com/NZMSA</a:t>
            </a: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 understanding of Git and GitHub.</a:t>
            </a:r>
          </a:p>
          <a:p>
            <a:r>
              <a:rPr lang="en-US" sz="2400" dirty="0"/>
              <a:t>Concepts of git repository, commits, branches and pull request.</a:t>
            </a:r>
          </a:p>
          <a:p>
            <a:r>
              <a:rPr lang="en-NZ" sz="2400" dirty="0"/>
              <a:t>Managing code changes using basic git commands.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problem?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r>
              <a:rPr lang="en-US" sz="2400" dirty="0"/>
              <a:t>Where to store your code? </a:t>
            </a:r>
          </a:p>
          <a:p>
            <a:r>
              <a:rPr lang="en-US" sz="2400" dirty="0"/>
              <a:t>How do we track code changes?</a:t>
            </a:r>
          </a:p>
          <a:p>
            <a:r>
              <a:rPr lang="en-US" sz="2400" dirty="0"/>
              <a:t>How do we manage working with other people?</a:t>
            </a:r>
            <a:endParaRPr lang="en-NZ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Git – Version control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836"/>
            <a:ext cx="10515600" cy="42602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“Git is an open-source </a:t>
            </a:r>
            <a:r>
              <a:rPr lang="en-US" sz="2400" i="1" dirty="0">
                <a:highlight>
                  <a:srgbClr val="FFFF00"/>
                </a:highlight>
              </a:rPr>
              <a:t>version control system</a:t>
            </a:r>
            <a:r>
              <a:rPr lang="en-US" sz="2400" i="1" dirty="0"/>
              <a:t>. A powerful content-tracker that allows us to document code, track changes and easily collaborate with other developers.”</a:t>
            </a:r>
            <a:endParaRPr lang="en-NZ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1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Git – the </a:t>
            </a:r>
            <a:r>
              <a:rPr lang="en-US" sz="2400" strike="sngStrike" dirty="0">
                <a:latin typeface="Segoe UI Light" panose="020B0502040204020203" pitchFamily="34" charset="0"/>
                <a:cs typeface="Segoe UI Light" panose="020B0502040204020203" pitchFamily="34" charset="0"/>
              </a:rPr>
              <a:t>stupid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awesome content tracker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 – </a:t>
            </a:r>
            <a:r>
              <a:rPr lang="en-US" sz="2400" dirty="0">
                <a:highlight>
                  <a:srgbClr val="FFFF00"/>
                </a:highlight>
              </a:rPr>
              <a:t>Version Control System</a:t>
            </a:r>
          </a:p>
          <a:p>
            <a:r>
              <a:rPr lang="en-US" sz="2400" dirty="0"/>
              <a:t>Document our code.</a:t>
            </a:r>
          </a:p>
          <a:p>
            <a:r>
              <a:rPr lang="en-US" sz="2400" dirty="0"/>
              <a:t>Track changes history.</a:t>
            </a:r>
          </a:p>
          <a:p>
            <a:r>
              <a:rPr lang="en-US" sz="2400" dirty="0"/>
              <a:t>Collaborate with other developers.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GitHub - </a:t>
            </a:r>
            <a:r>
              <a:rPr lang="en-US" sz="2400" dirty="0">
                <a:highlight>
                  <a:srgbClr val="FFFF00"/>
                </a:highlight>
              </a:rPr>
              <a:t>Microsoft git repositories hosting service</a:t>
            </a:r>
          </a:p>
          <a:p>
            <a:r>
              <a:rPr lang="en-NZ" sz="2400" dirty="0"/>
              <a:t>Store our project in the cloud.</a:t>
            </a:r>
          </a:p>
          <a:p>
            <a:r>
              <a:rPr lang="en-NZ" sz="2400" dirty="0"/>
              <a:t>Manage our portfolio of projects.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47554FB-AB35-42C9-BB50-E62113E0F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807" y="3688772"/>
            <a:ext cx="4950232" cy="1834886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36B6FB1A-7AD8-41D0-B684-5DA76B38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447" y="1558636"/>
            <a:ext cx="3838353" cy="1604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06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few basic concepts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/>
          </a:bodyPr>
          <a:lstStyle/>
          <a:p>
            <a:r>
              <a:rPr lang="en-US" dirty="0"/>
              <a:t>A Git repository – A project directory being tracked by git.</a:t>
            </a:r>
          </a:p>
          <a:p>
            <a:r>
              <a:rPr lang="en-US" dirty="0"/>
              <a:t>Commits – A snapshot of your directory.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clone </a:t>
            </a:r>
            <a:r>
              <a:rPr lang="en-US" sz="2400" dirty="0"/>
              <a:t>– create a copy of the repository locally on your device.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status </a:t>
            </a:r>
            <a:r>
              <a:rPr lang="en-US" sz="2400" dirty="0"/>
              <a:t>– display the current state of the directory.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log </a:t>
            </a:r>
            <a:r>
              <a:rPr lang="en-US" sz="2400" dirty="0"/>
              <a:t>– To see commit history of the repo.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7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a commit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Commits – A snapshot of your directory, recording changes permanently to the repository history.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status </a:t>
            </a:r>
            <a:r>
              <a:rPr lang="en-US" sz="2400" dirty="0"/>
              <a:t> : display the current state of the directory.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add . 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FFFF00"/>
                </a:highlight>
              </a:rPr>
              <a:t>git add --all</a:t>
            </a:r>
            <a:r>
              <a:rPr lang="en-US" sz="2400" dirty="0"/>
              <a:t> : Add changes to the staging area, to be included in the next commit.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commit –m “description of your changes”</a:t>
            </a:r>
            <a:r>
              <a:rPr lang="en-US" sz="2400" dirty="0"/>
              <a:t>  : Record your staged changes to commit history.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push</a:t>
            </a:r>
            <a:r>
              <a:rPr lang="en-US" sz="2400" dirty="0"/>
              <a:t>  : exports commits to remote branches on our GitHub account.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log </a:t>
            </a:r>
            <a:r>
              <a:rPr lang="en-US" sz="2400" dirty="0"/>
              <a:t>  : To see commit history of the repo.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To undo changes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checkout .</a:t>
            </a:r>
            <a:r>
              <a:rPr lang="en-US" sz="2400" dirty="0"/>
              <a:t> : To undo your changes.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reset –f </a:t>
            </a:r>
            <a:r>
              <a:rPr lang="en-US" sz="2400" dirty="0"/>
              <a:t>: To </a:t>
            </a:r>
            <a:r>
              <a:rPr lang="en-US" sz="2400" dirty="0" err="1"/>
              <a:t>unstage</a:t>
            </a:r>
            <a:r>
              <a:rPr lang="en-US" sz="2400" dirty="0"/>
              <a:t> your changes.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219EF-8D09-46AA-82BB-F007344C3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346" y="4222603"/>
            <a:ext cx="2931042" cy="1424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56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Exercise 1: Making our first commit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04B231-F20B-4D24-B5FF-A05D7350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Challenge: Make </a:t>
            </a:r>
            <a:r>
              <a:rPr lang="en-US" dirty="0">
                <a:highlight>
                  <a:srgbClr val="00FF00"/>
                </a:highlight>
              </a:rPr>
              <a:t>2 commits </a:t>
            </a:r>
            <a:r>
              <a:rPr lang="en-US" dirty="0"/>
              <a:t>and push to the remote repository.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status </a:t>
            </a:r>
            <a:r>
              <a:rPr lang="en-US" sz="2400" dirty="0"/>
              <a:t>– display the current state of the directory.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log </a:t>
            </a:r>
            <a:r>
              <a:rPr lang="en-US" sz="2400" dirty="0"/>
              <a:t>– To see commit history of the repo.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Making a commit workflow.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add . 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FFFF00"/>
                </a:highlight>
              </a:rPr>
              <a:t>git add --all</a:t>
            </a:r>
            <a:r>
              <a:rPr lang="en-US" sz="2400" dirty="0"/>
              <a:t> – Add changes to the staging area, to be included in the next commit.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commit –m “changes description”</a:t>
            </a:r>
            <a:r>
              <a:rPr lang="en-US" sz="2400" dirty="0"/>
              <a:t> – Record your staged changes to commit history.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push</a:t>
            </a:r>
            <a:r>
              <a:rPr lang="en-US" sz="2400" dirty="0"/>
              <a:t>  - exports commits to remote branches on our GitHub account.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u="sng" dirty="0"/>
              <a:t>To undo changes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checkout .</a:t>
            </a:r>
            <a:r>
              <a:rPr lang="en-US" sz="2400" dirty="0"/>
              <a:t> : To undo your changes.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git reset –f </a:t>
            </a:r>
            <a:r>
              <a:rPr lang="en-US" sz="2400" dirty="0"/>
              <a:t>: To </a:t>
            </a:r>
            <a:r>
              <a:rPr lang="en-US" sz="2400" dirty="0" err="1"/>
              <a:t>unstage</a:t>
            </a:r>
            <a:r>
              <a:rPr lang="en-US" sz="2400" dirty="0"/>
              <a:t> your changes.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172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859</Words>
  <Application>Microsoft Office PowerPoint</Application>
  <PresentationFormat>Widescreen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Prerequisites</vt:lpstr>
      <vt:lpstr>Learning Outcomes</vt:lpstr>
      <vt:lpstr>The problem? </vt:lpstr>
      <vt:lpstr>Git – Version control system</vt:lpstr>
      <vt:lpstr>Git – the stupid awesome content tracker</vt:lpstr>
      <vt:lpstr>A few basic concepts</vt:lpstr>
      <vt:lpstr>Making a commit</vt:lpstr>
      <vt:lpstr>Exercise 1: Making our first commit</vt:lpstr>
      <vt:lpstr>Branches </vt:lpstr>
      <vt:lpstr>Exercise: Creating a feature branch</vt:lpstr>
      <vt:lpstr>Pull Request</vt:lpstr>
      <vt:lpstr>Final Exercise: Merge using a pull request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Paul Tanchareon</cp:lastModifiedBy>
  <cp:revision>370</cp:revision>
  <dcterms:created xsi:type="dcterms:W3CDTF">2015-11-28T01:04:47Z</dcterms:created>
  <dcterms:modified xsi:type="dcterms:W3CDTF">2021-04-25T11:55:49Z</dcterms:modified>
</cp:coreProperties>
</file>