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8" r:id="rId2"/>
    <p:sldId id="288" r:id="rId3"/>
    <p:sldId id="318" r:id="rId4"/>
    <p:sldId id="317" r:id="rId5"/>
    <p:sldId id="320" r:id="rId6"/>
    <p:sldId id="319" r:id="rId7"/>
    <p:sldId id="321" r:id="rId8"/>
    <p:sldId id="323" r:id="rId9"/>
    <p:sldId id="324" r:id="rId10"/>
    <p:sldId id="325" r:id="rId11"/>
    <p:sldId id="326" r:id="rId12"/>
    <p:sldId id="327" r:id="rId13"/>
    <p:sldId id="328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9D71BE"/>
    <a:srgbClr val="704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2" autoAdjust="0"/>
    <p:restoredTop sz="66667" autoAdjust="0"/>
  </p:normalViewPr>
  <p:slideViewPr>
    <p:cSldViewPr snapToGrid="0" snapToObjects="1">
      <p:cViewPr>
        <p:scale>
          <a:sx n="75" d="100"/>
          <a:sy n="75" d="100"/>
        </p:scale>
        <p:origin x="11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51F1-3E25-2744-9BE7-0A04F579F8F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CC0C-D0C0-7443-B7C0-AFE35D3A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1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1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Function is a valid React component because it accepts a single “props” object argument with data and returns a React element. These are called Function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98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89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72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9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1" y="2557894"/>
            <a:ext cx="3423518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3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NZ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38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432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6D17-FE2B-4A42-AE6B-E0B8894B79E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061588"/>
            <a:ext cx="12192000" cy="796412"/>
          </a:xfrm>
          <a:prstGeom prst="rect">
            <a:avLst/>
          </a:prstGeom>
          <a:solidFill>
            <a:srgbClr val="704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" y="6169854"/>
            <a:ext cx="1649515" cy="60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79" y="6147467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raphql.org/learn/" TargetMode="External"/><Relationship Id="rId3" Type="http://schemas.openxmlformats.org/officeDocument/2006/relationships/hyperlink" Target="https://reactjs.org/" TargetMode="External"/><Relationship Id="rId7" Type="http://schemas.openxmlformats.org/officeDocument/2006/relationships/hyperlink" Target="https://redux.js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hyperlink" Target="https://sass-lang.com/" TargetMode="External"/><Relationship Id="rId5" Type="http://schemas.openxmlformats.org/officeDocument/2006/relationships/hyperlink" Target="https://material-ui.com/" TargetMode="External"/><Relationship Id="rId4" Type="http://schemas.openxmlformats.org/officeDocument/2006/relationships/hyperlink" Target="https://create-react-app.dev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71BF7-DE40-47A5-9CFC-4BB0EF6BC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933" y="1979027"/>
            <a:ext cx="5926137" cy="2671510"/>
          </a:xfrm>
        </p:spPr>
        <p:txBody>
          <a:bodyPr>
            <a:noAutofit/>
          </a:bodyPr>
          <a:lstStyle/>
          <a:p>
            <a:r>
              <a:rPr lang="en-NZ" sz="3600" dirty="0"/>
              <a:t>React with Typescript</a:t>
            </a:r>
            <a:endParaRPr lang="en-NZ" sz="2400" dirty="0"/>
          </a:p>
          <a:p>
            <a:endParaRPr lang="en-NZ" sz="2400" dirty="0"/>
          </a:p>
          <a:p>
            <a:r>
              <a:rPr lang="en-NZ" sz="2400" dirty="0"/>
              <a:t>Kenny Nguyen and Rodger Gu</a:t>
            </a:r>
          </a:p>
          <a:p>
            <a:endParaRPr lang="en-NZ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815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4FB3-32E1-4F97-BBF1-ABDE49FD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Interfaces and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3836-A206-4148-B740-E57CF6D4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We define what Props are able to be passed through to the component. The component can then use the props to render etc.</a:t>
            </a: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D8CE5-F5D4-4ACB-A595-4CF22AF6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2925473"/>
            <a:ext cx="7779120" cy="1007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6822C-3978-4B1A-8408-6B978D6BC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472" y="4366923"/>
            <a:ext cx="7749976" cy="113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2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2AF5-32DC-4986-BC87-A86D8869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Interfaces and Props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D55C6-4BFA-4BA0-8405-9CEA3BF8A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Props can now be passed down into the components!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73220-C2F7-47EA-8A8E-CA3DC40D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89" y="2352097"/>
            <a:ext cx="8234422" cy="133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8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E13C-39F0-457B-899E-B2A4C4FF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Conditional Rendering with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6B808-4DC3-4367-BAE3-F1228D28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dirty="0"/>
              <a:t>Loading images is very similar to JS.</a:t>
            </a:r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r>
              <a:rPr lang="en-NZ" sz="2400" dirty="0"/>
              <a:t>Conditional rendering allows us to render components when conditions are met.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AFBC3-EDA4-4006-90A0-1E20CAAD2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2" y="1978025"/>
            <a:ext cx="7815965" cy="1492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51C6F-54D5-4EC7-9302-25F1DF265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169" y="4314248"/>
            <a:ext cx="79819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5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C86C-63D3-49E9-ACB3-E7EC31BD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Lifecycle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23DB-1B90-4F38-8E12-857781E17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dirty="0" err="1"/>
              <a:t>useEffect</a:t>
            </a:r>
            <a:r>
              <a:rPr lang="en-NZ" sz="2400" dirty="0"/>
              <a:t> is a hook – available in React functional components, that tells React that your component needs to do something after render. </a:t>
            </a:r>
          </a:p>
          <a:p>
            <a:r>
              <a:rPr lang="en-NZ" sz="2400" dirty="0"/>
              <a:t>In this example, once React re-renders, it will only call </a:t>
            </a:r>
            <a:r>
              <a:rPr lang="en-NZ" sz="2400" dirty="0" err="1"/>
              <a:t>useEffect</a:t>
            </a:r>
            <a:r>
              <a:rPr lang="en-NZ" sz="2400" dirty="0"/>
              <a:t> if the count variable (defined in the array) changes. Omitting the array will cause React to call </a:t>
            </a:r>
            <a:r>
              <a:rPr lang="en-NZ" sz="2400" dirty="0" err="1"/>
              <a:t>useEffect</a:t>
            </a:r>
            <a:r>
              <a:rPr lang="en-NZ" sz="2400" dirty="0"/>
              <a:t> upon every initial and re-render.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CFEA9-188D-4310-B183-CD203A407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3688772"/>
            <a:ext cx="8066088" cy="22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2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567C-E656-4D3A-BA85-A4EBF2E2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References/Further Info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FE7D0-549A-4352-9AB7-6549434250A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58636"/>
            <a:ext cx="105156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NZ" sz="2000" b="1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General</a:t>
            </a:r>
          </a:p>
          <a:p>
            <a:r>
              <a:rPr lang="en-NZ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</a:t>
            </a:r>
            <a:r>
              <a:rPr lang="en-NZ" sz="2000" dirty="0"/>
              <a:t> - React official documentation</a:t>
            </a:r>
          </a:p>
          <a:p>
            <a:r>
              <a:rPr lang="en-NZ" sz="2000" dirty="0">
                <a:hlinkClick r:id="rId4"/>
              </a:rPr>
              <a:t>https://create-react-app.dev/</a:t>
            </a:r>
            <a:r>
              <a:rPr lang="en-NZ" sz="2000" dirty="0"/>
              <a:t> - Create react app – easiest way to get started on a new React application</a:t>
            </a:r>
          </a:p>
          <a:p>
            <a:pPr marL="0" indent="0">
              <a:buNone/>
            </a:pPr>
            <a:r>
              <a:rPr lang="en-NZ" sz="2000" b="1" dirty="0"/>
              <a:t>UI Frameworks</a:t>
            </a:r>
          </a:p>
          <a:p>
            <a:r>
              <a:rPr lang="en-NZ" sz="2000" dirty="0">
                <a:hlinkClick r:id="rId5"/>
              </a:rPr>
              <a:t>https://material-ui.com/</a:t>
            </a:r>
            <a:r>
              <a:rPr lang="en-NZ" sz="2000" dirty="0"/>
              <a:t> - Material UI – popular UI framework to build components with custom effects, themes etc.</a:t>
            </a:r>
          </a:p>
          <a:p>
            <a:r>
              <a:rPr lang="en-NZ" sz="2000" dirty="0">
                <a:hlinkClick r:id="rId6"/>
              </a:rPr>
              <a:t>https://sass-lang.com/</a:t>
            </a:r>
            <a:r>
              <a:rPr lang="en-NZ" sz="2000" dirty="0"/>
              <a:t> - SASS – popular CSS framework</a:t>
            </a:r>
          </a:p>
          <a:p>
            <a:pPr marL="0" indent="0">
              <a:buNone/>
            </a:pPr>
            <a:r>
              <a:rPr lang="en-NZ" sz="2000" b="1" dirty="0"/>
              <a:t>Extra for experts</a:t>
            </a:r>
          </a:p>
          <a:p>
            <a:r>
              <a:rPr lang="en-NZ" sz="2000" dirty="0">
                <a:hlinkClick r:id="rId7"/>
              </a:rPr>
              <a:t>https://redux.js.org/</a:t>
            </a:r>
            <a:r>
              <a:rPr lang="en-NZ" sz="2000" dirty="0"/>
              <a:t> - Redux – simplified state management tool.</a:t>
            </a:r>
          </a:p>
          <a:p>
            <a:r>
              <a:rPr lang="en-NZ" sz="2000" dirty="0">
                <a:hlinkClick r:id="rId8"/>
              </a:rPr>
              <a:t>https://graphql.org/learn/</a:t>
            </a:r>
            <a:r>
              <a:rPr lang="en-NZ" sz="2000" dirty="0"/>
              <a:t> - </a:t>
            </a:r>
            <a:r>
              <a:rPr lang="en-NZ" sz="2000" dirty="0" err="1"/>
              <a:t>GraphQL</a:t>
            </a:r>
            <a:r>
              <a:rPr lang="en-NZ" sz="2000" dirty="0"/>
              <a:t> – Query language – mainly used in conjunction with Apollo and React as an alternative to REST.</a:t>
            </a:r>
          </a:p>
          <a:p>
            <a:endParaRPr lang="en-NZ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72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A72B-F346-4267-9C28-BA8971A7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React and its benefits</a:t>
            </a:r>
          </a:p>
          <a:p>
            <a:r>
              <a:rPr lang="en-NZ" dirty="0"/>
              <a:t>Components and JSX</a:t>
            </a:r>
          </a:p>
          <a:p>
            <a:r>
              <a:rPr lang="en-NZ" dirty="0"/>
              <a:t>States, Event handling and Functions</a:t>
            </a:r>
          </a:p>
          <a:p>
            <a:r>
              <a:rPr lang="en-NZ" dirty="0"/>
              <a:t>Interfaces and props</a:t>
            </a:r>
          </a:p>
          <a:p>
            <a:r>
              <a:rPr lang="en-NZ" dirty="0"/>
              <a:t>Lifecycle methods</a:t>
            </a:r>
          </a:p>
          <a:p>
            <a:r>
              <a:rPr lang="en-NZ" dirty="0"/>
              <a:t>Logical operands and Conditional Rendering</a:t>
            </a:r>
          </a:p>
          <a:p>
            <a:r>
              <a:rPr lang="en-NZ" dirty="0"/>
              <a:t>Extra for experts (profiler, redux, state management, DOM)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8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A72B-F346-4267-9C28-BA8971A7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Chrome / Microsoft Edge browser</a:t>
            </a:r>
          </a:p>
          <a:p>
            <a:r>
              <a:rPr lang="en-NZ" dirty="0"/>
              <a:t>Node.JS (for </a:t>
            </a:r>
            <a:r>
              <a:rPr lang="en-NZ" dirty="0" err="1"/>
              <a:t>npm</a:t>
            </a:r>
            <a:r>
              <a:rPr lang="en-NZ" dirty="0"/>
              <a:t> – Node Package Manager)</a:t>
            </a:r>
          </a:p>
          <a:p>
            <a:r>
              <a:rPr lang="en-NZ" dirty="0"/>
              <a:t>Visual Studio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46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React and Why learn about it?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04B231-F20B-4D24-B5FF-A05D7350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>
            <a:normAutofit lnSpcReduction="10000"/>
          </a:bodyPr>
          <a:lstStyle/>
          <a:p>
            <a:r>
              <a:rPr lang="en-NZ" dirty="0"/>
              <a:t>JavaScript library used to create User Interfaces (UI).</a:t>
            </a:r>
          </a:p>
          <a:p>
            <a:r>
              <a:rPr lang="en-NZ" dirty="0"/>
              <a:t>Allows you to create complex UI’s using small, isolated “components”</a:t>
            </a:r>
          </a:p>
          <a:p>
            <a:r>
              <a:rPr lang="en-NZ" dirty="0"/>
              <a:t>Efficiently update and render specific components when data is changed.</a:t>
            </a:r>
          </a:p>
          <a:p>
            <a:r>
              <a:rPr lang="en-NZ" dirty="0"/>
              <a:t>One of the most popular languages to build front-end systems – big demand for React developers.</a:t>
            </a:r>
          </a:p>
          <a:p>
            <a:r>
              <a:rPr lang="en-NZ" dirty="0"/>
              <a:t>Flexible – React Native makes mobile development easier</a:t>
            </a:r>
          </a:p>
          <a:p>
            <a:r>
              <a:rPr lang="en-NZ" dirty="0"/>
              <a:t>Reusable components – each component is designed to be</a:t>
            </a:r>
          </a:p>
          <a:p>
            <a:pPr marL="0" indent="0">
              <a:buNone/>
            </a:pPr>
            <a:r>
              <a:rPr lang="en-NZ" dirty="0"/>
              <a:t>reused. 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1028" name="Picture 4" descr="React (JavaScript library) - Wikipedia">
            <a:extLst>
              <a:ext uri="{FF2B5EF4-FFF2-40B4-BE49-F238E27FC236}">
                <a16:creationId xmlns:a16="http://schemas.microsoft.com/office/drawing/2014/main" id="{D4F2AFD0-5187-4B50-8149-3A443FE3C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664" y="3761796"/>
            <a:ext cx="3502728" cy="247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604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3C37-FB56-42E9-9D6C-DD473D5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396A-49F1-477A-82CB-9533A297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dirty="0"/>
              <a:t>Pull source code from </a:t>
            </a:r>
            <a:r>
              <a:rPr lang="en-NZ" sz="2400" dirty="0" err="1"/>
              <a:t>Github</a:t>
            </a:r>
            <a:r>
              <a:rPr lang="en-NZ" sz="2400" dirty="0"/>
              <a:t> (github.com/NZMSA/2021-introduction-to-general-software-development) </a:t>
            </a:r>
          </a:p>
          <a:p>
            <a:r>
              <a:rPr lang="en-NZ" sz="2400" dirty="0"/>
              <a:t>Start up </a:t>
            </a:r>
            <a:r>
              <a:rPr lang="en-NZ" sz="2400" dirty="0" err="1"/>
              <a:t>VSCode</a:t>
            </a:r>
            <a:r>
              <a:rPr lang="en-NZ" sz="2400" dirty="0"/>
              <a:t> and start up a terminal (ctrl + shift + ~ - windows)</a:t>
            </a:r>
          </a:p>
          <a:p>
            <a:r>
              <a:rPr lang="en-NZ" sz="2400" dirty="0"/>
              <a:t>Change directory (cd) to the react-example folder</a:t>
            </a:r>
          </a:p>
          <a:p>
            <a:r>
              <a:rPr lang="en-NZ" sz="2400" dirty="0"/>
              <a:t>Type </a:t>
            </a:r>
            <a:r>
              <a:rPr lang="en-NZ" sz="2400" dirty="0" err="1"/>
              <a:t>npm</a:t>
            </a:r>
            <a:r>
              <a:rPr lang="en-NZ" sz="2400" dirty="0"/>
              <a:t> install (installs the dependencies i.e. libraries that are used)</a:t>
            </a:r>
          </a:p>
          <a:p>
            <a:r>
              <a:rPr lang="en-NZ" sz="2400" dirty="0"/>
              <a:t>Type </a:t>
            </a:r>
            <a:r>
              <a:rPr lang="en-NZ" sz="2400" dirty="0" err="1"/>
              <a:t>npm</a:t>
            </a:r>
            <a:r>
              <a:rPr lang="en-NZ" sz="2400" dirty="0"/>
              <a:t> run (this runs the react application).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96710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FD04-BBEB-403B-A1B8-D7E4B024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Components and JSX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6C48-4224-46DC-9BF9-10117867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Components are the core functionality of React</a:t>
            </a:r>
          </a:p>
          <a:p>
            <a:r>
              <a:rPr lang="en-NZ" dirty="0"/>
              <a:t>Always design each component to perform one simple function – this encourages reusability</a:t>
            </a:r>
          </a:p>
          <a:p>
            <a:r>
              <a:rPr lang="en-NZ" dirty="0"/>
              <a:t>Components are written in an XML-like syntax called JSX.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388E6-A163-4FBD-9128-2EEBA1262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666" y="4116135"/>
            <a:ext cx="7696667" cy="11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8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6C88-1320-4E08-89A8-1A2EE4A3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Functions and Event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748C-9673-4C5E-B05B-6F750081E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dirty="0"/>
              <a:t>Increment function</a:t>
            </a:r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r>
              <a:rPr lang="en-NZ" sz="2400" dirty="0"/>
              <a:t>Event Listener in React</a:t>
            </a:r>
          </a:p>
          <a:p>
            <a:endParaRPr lang="en-NZ" sz="2400" dirty="0"/>
          </a:p>
          <a:p>
            <a:endParaRPr lang="en-NZ" sz="2400" b="1" u="sng" dirty="0"/>
          </a:p>
          <a:p>
            <a:r>
              <a:rPr lang="en-NZ" sz="2400" b="1" u="sng" dirty="0"/>
              <a:t>Your task:</a:t>
            </a:r>
          </a:p>
          <a:p>
            <a:pPr lvl="1"/>
            <a:r>
              <a:rPr lang="en-NZ" sz="2000" dirty="0"/>
              <a:t>Implement the decrement function!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20FEA-8227-48F9-9BD4-6C9B5002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22" y="2095500"/>
            <a:ext cx="7839135" cy="115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6C80E-9DBC-4CD5-93E3-1BA0A3FEF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422" y="3940465"/>
            <a:ext cx="6833978" cy="6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1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6CDC-9423-4C87-A0D9-D86CFA8D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5443B-B4DE-4B39-860B-30B5D33C2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States is the “data” that – if changed – re-renders the component.</a:t>
            </a:r>
          </a:p>
          <a:p>
            <a:r>
              <a:rPr lang="en-NZ" dirty="0" err="1"/>
              <a:t>useState</a:t>
            </a:r>
            <a:r>
              <a:rPr lang="en-NZ" dirty="0"/>
              <a:t> hook allows us to define states and their initial value(s).</a:t>
            </a:r>
          </a:p>
          <a:p>
            <a:r>
              <a:rPr lang="en-NZ" dirty="0"/>
              <a:t>Below is an example: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 err="1"/>
              <a:t>setCount</a:t>
            </a:r>
            <a:r>
              <a:rPr lang="en-NZ" dirty="0"/>
              <a:t> is a </a:t>
            </a:r>
            <a:r>
              <a:rPr lang="en-NZ" dirty="0" err="1"/>
              <a:t>callback</a:t>
            </a:r>
            <a:r>
              <a:rPr lang="en-NZ" dirty="0"/>
              <a:t> function, which – when called -  sets the state of the count variable.</a:t>
            </a:r>
          </a:p>
          <a:p>
            <a:r>
              <a:rPr lang="en-NZ" b="1" u="sng" dirty="0"/>
              <a:t>Your task</a:t>
            </a:r>
          </a:p>
          <a:p>
            <a:pPr lvl="1"/>
            <a:r>
              <a:rPr lang="en-NZ" dirty="0"/>
              <a:t>Update the increment and decrement functions to use the </a:t>
            </a:r>
            <a:r>
              <a:rPr lang="en-NZ" dirty="0" err="1"/>
              <a:t>setCount</a:t>
            </a:r>
            <a:r>
              <a:rPr lang="en-NZ" dirty="0"/>
              <a:t> </a:t>
            </a:r>
            <a:r>
              <a:rPr lang="en-NZ" dirty="0" err="1"/>
              <a:t>callback</a:t>
            </a:r>
            <a:r>
              <a:rPr lang="en-NZ" dirty="0"/>
              <a:t> function to update the </a:t>
            </a:r>
            <a:r>
              <a:rPr lang="en-NZ" i="1" dirty="0"/>
              <a:t>count state.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10E35-B359-4AFA-9D69-485B39D40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37" y="3107484"/>
            <a:ext cx="5465763" cy="64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4FB3-32E1-4F97-BBF1-ABDE49FD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Interfaces and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3836-A206-4148-B740-E57CF6D4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Props are arguments passed into React components. </a:t>
            </a:r>
          </a:p>
          <a:p>
            <a:r>
              <a:rPr lang="en-NZ" dirty="0"/>
              <a:t>In React with Typescript, we create strongly typed props by declaring it in as an </a:t>
            </a:r>
            <a:r>
              <a:rPr lang="en-NZ" i="1" dirty="0"/>
              <a:t>Interface.</a:t>
            </a:r>
          </a:p>
          <a:p>
            <a:endParaRPr lang="en-NZ" i="1" dirty="0"/>
          </a:p>
          <a:p>
            <a:endParaRPr lang="en-NZ" i="1" dirty="0"/>
          </a:p>
          <a:p>
            <a:endParaRPr lang="en-NZ" i="1" dirty="0"/>
          </a:p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3E057-B2E2-4555-AA43-FC7CF7FC1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3103778"/>
            <a:ext cx="7034024" cy="116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095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671</Words>
  <Application>Microsoft Office PowerPoint</Application>
  <PresentationFormat>Widescreen</PresentationFormat>
  <Paragraphs>94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 Light</vt:lpstr>
      <vt:lpstr>Office Theme</vt:lpstr>
      <vt:lpstr>PowerPoint Presentation</vt:lpstr>
      <vt:lpstr>Learning Outcomes</vt:lpstr>
      <vt:lpstr>Prerequisites</vt:lpstr>
      <vt:lpstr>What is React and Why learn about it?</vt:lpstr>
      <vt:lpstr>Getting started</vt:lpstr>
      <vt:lpstr>Components and JSX </vt:lpstr>
      <vt:lpstr>Functions and Event Listeners</vt:lpstr>
      <vt:lpstr>States</vt:lpstr>
      <vt:lpstr>Interfaces and Props</vt:lpstr>
      <vt:lpstr>Interfaces and Props</vt:lpstr>
      <vt:lpstr>Interfaces and Props </vt:lpstr>
      <vt:lpstr>Conditional Rendering with Images</vt:lpstr>
      <vt:lpstr>Lifecycle methods</vt:lpstr>
      <vt:lpstr>References/Further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Nguyen</dc:creator>
  <cp:lastModifiedBy>Kenny Nguyen</cp:lastModifiedBy>
  <cp:revision>14</cp:revision>
  <dcterms:created xsi:type="dcterms:W3CDTF">2015-11-28T01:04:47Z</dcterms:created>
  <dcterms:modified xsi:type="dcterms:W3CDTF">2021-04-18T04:31:56Z</dcterms:modified>
</cp:coreProperties>
</file>