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1" r:id="rId3"/>
    <p:sldId id="327" r:id="rId4"/>
    <p:sldId id="333" r:id="rId5"/>
    <p:sldId id="341" r:id="rId6"/>
    <p:sldId id="332" r:id="rId7"/>
    <p:sldId id="334" r:id="rId8"/>
    <p:sldId id="335" r:id="rId9"/>
    <p:sldId id="343" r:id="rId10"/>
    <p:sldId id="340" r:id="rId11"/>
    <p:sldId id="342" r:id="rId12"/>
    <p:sldId id="345" r:id="rId13"/>
    <p:sldId id="344" r:id="rId14"/>
    <p:sldId id="329" r:id="rId1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FE40A38-0394-4C72-A163-78CEAE904879}">
          <p14:sldIdLst>
            <p14:sldId id="256"/>
            <p14:sldId id="311"/>
            <p14:sldId id="327"/>
            <p14:sldId id="333"/>
            <p14:sldId id="341"/>
            <p14:sldId id="332"/>
            <p14:sldId id="334"/>
            <p14:sldId id="335"/>
            <p14:sldId id="343"/>
            <p14:sldId id="340"/>
            <p14:sldId id="342"/>
            <p14:sldId id="345"/>
            <p14:sldId id="344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6" autoAdjust="0"/>
    <p:restoredTop sz="64472" autoAdjust="0"/>
  </p:normalViewPr>
  <p:slideViewPr>
    <p:cSldViewPr>
      <p:cViewPr>
        <p:scale>
          <a:sx n="127" d="100"/>
          <a:sy n="127" d="100"/>
        </p:scale>
        <p:origin x="456" y="-1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48"/>
    </p:cViewPr>
  </p:notesTextViewPr>
  <p:notesViewPr>
    <p:cSldViewPr>
      <p:cViewPr varScale="1">
        <p:scale>
          <a:sx n="58" d="100"/>
          <a:sy n="58" d="100"/>
        </p:scale>
        <p:origin x="-2580" y="-90"/>
      </p:cViewPr>
      <p:guideLst>
        <p:guide orient="horz" pos="2880"/>
        <p:guide pos="2160"/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DD303BF-D21A-45DA-B48A-F73A92854417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278CDED-E952-41F2-A53B-C1815A6F8B29}" type="datetimeFigureOut">
              <a:rPr lang="ko-KR" altLang="en-US" smtClean="0"/>
              <a:pPr/>
              <a:t>2021. 4. 6.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explanation Video for your personal Assignment 2. I’m your TA SH Lee.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And the last core function of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boards are explained here.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Your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board’s white boxes should be clickable.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So, when you click a box short time,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items turns black if that place is the right place. (it means that that place is also black on answer board.)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If user clicks wrong place, then your app should pop up “Some message” and refresh board.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When whole answer boxes are clicked, your app should show FINISH message with LONGTERM toast message.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29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And here’s the sample app sequence of targeted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application.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First, there’s no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board. When user type a query and click a button, this gray part is filled with proper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board.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1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When user clicks gallery button, app may be opened and user can pick any image from there.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After picking image, then the following steps are same. Process image and create proper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board.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8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And last part are described here.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In this case, in last row, the number is 20 0, so all blocks in this row are clickable. So, all blocks are colored.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the case of fifth vertical line, its corresponding numbers are 4 3. so in this case last row’s blocks are already colored, so following two blocks should be the </a:t>
            </a:r>
            <a:r>
              <a:rPr kumimoji="1" lang="en-US" altLang="ko-Kore-KR" dirty="0" err="1"/>
              <a:t>anser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Like this, when you click proper part,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the. Blocks</a:t>
            </a:r>
            <a:r>
              <a:rPr kumimoji="1" lang="ko-KR" altLang="en-US" dirty="0"/>
              <a:t> </a:t>
            </a:r>
            <a:r>
              <a:rPr kumimoji="1" lang="en-US" altLang="ko-KR" dirty="0"/>
              <a:t>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colored,</a:t>
            </a:r>
            <a:r>
              <a:rPr kumimoji="1" lang="ko-KR" altLang="en-US" dirty="0"/>
              <a:t> </a:t>
            </a:r>
            <a:r>
              <a:rPr kumimoji="1" lang="en-US" altLang="ko-KR" dirty="0"/>
              <a:t>or…</a:t>
            </a:r>
            <a:r>
              <a:rPr kumimoji="1" lang="ko-KR" altLang="en-US" dirty="0"/>
              <a:t> </a:t>
            </a:r>
            <a:r>
              <a:rPr kumimoji="1" lang="en-US" altLang="ko-KR" dirty="0"/>
              <a:t>when</a:t>
            </a:r>
            <a:r>
              <a:rPr kumimoji="1" lang="ko-KR" altLang="en-US" dirty="0"/>
              <a:t> </a:t>
            </a:r>
            <a:r>
              <a:rPr kumimoji="1" lang="en-US" altLang="ko-KR" dirty="0"/>
              <a:t>wrong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parts</a:t>
            </a:r>
            <a:r>
              <a:rPr kumimoji="1" lang="ko-KR" altLang="en-US" dirty="0"/>
              <a:t> </a:t>
            </a:r>
            <a:r>
              <a:rPr kumimoji="1" lang="en-US" altLang="ko-KR" dirty="0"/>
              <a:t>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clicked,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like</a:t>
            </a:r>
            <a:r>
              <a:rPr kumimoji="1" lang="ko-KR" altLang="en-US" dirty="0"/>
              <a:t> </a:t>
            </a:r>
            <a:r>
              <a:rPr kumimoji="1" lang="en-US" altLang="ko-KR" dirty="0"/>
              <a:t>this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part,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</a:t>
            </a:r>
            <a:r>
              <a:rPr kumimoji="1" lang="ko-KR" altLang="en-US" dirty="0"/>
              <a:t> </a:t>
            </a:r>
            <a:r>
              <a:rPr kumimoji="1" lang="en-US" altLang="ko-KR" dirty="0"/>
              <a:t>board</a:t>
            </a:r>
            <a:r>
              <a:rPr kumimoji="1" lang="ko-KR" altLang="en-US" dirty="0"/>
              <a:t> </a:t>
            </a:r>
            <a:r>
              <a:rPr kumimoji="1" lang="en-US" altLang="ko-KR" dirty="0"/>
              <a:t>should</a:t>
            </a:r>
            <a:r>
              <a:rPr kumimoji="1" lang="ko-KR" altLang="en-US" dirty="0"/>
              <a:t> </a:t>
            </a:r>
            <a:r>
              <a:rPr kumimoji="1" lang="en-US" altLang="ko-KR" dirty="0"/>
              <a:t>be</a:t>
            </a:r>
            <a:r>
              <a:rPr kumimoji="1" lang="ko-KR" altLang="en-US" dirty="0"/>
              <a:t> </a:t>
            </a:r>
            <a:r>
              <a:rPr kumimoji="1" lang="en-US" altLang="ko-KR" dirty="0"/>
              <a:t>refreshed.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And here’s the most important part for you guys. Grading Policy.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First, when you implement Basic Layout well, you will get 15pt.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 when you properly implement search button, </a:t>
            </a:r>
            <a:r>
              <a:rPr lang="en-US" altLang="ko-KR" baseline="0" dirty="0" err="1"/>
              <a:t>EditText</a:t>
            </a:r>
            <a:r>
              <a:rPr lang="en-US" altLang="ko-KR" baseline="0" dirty="0"/>
              <a:t> components and Searching function, you will get 25pt.</a:t>
            </a:r>
          </a:p>
          <a:p>
            <a:r>
              <a:rPr lang="en-US" altLang="ko-KR" baseline="0" dirty="0"/>
              <a:t>Notes that if you only implemented this function, please print retrieved image on </a:t>
            </a:r>
            <a:r>
              <a:rPr lang="en-US" altLang="ko-KR" baseline="0" dirty="0" err="1"/>
              <a:t>nonogram</a:t>
            </a:r>
            <a:r>
              <a:rPr lang="en-US" altLang="ko-KR" baseline="0" dirty="0"/>
              <a:t> board part instead of real board.</a:t>
            </a:r>
          </a:p>
          <a:p>
            <a:r>
              <a:rPr lang="en-US" altLang="ko-KR" baseline="0" dirty="0"/>
              <a:t>If you’re not implement like this, you will be get 0 </a:t>
            </a:r>
            <a:r>
              <a:rPr lang="en-US" altLang="ko-KR" baseline="0" dirty="0" err="1"/>
              <a:t>pt</a:t>
            </a:r>
            <a:r>
              <a:rPr lang="en-US" altLang="ko-KR" baseline="0" dirty="0"/>
              <a:t> even if you build this function.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Gallery button’s partial points is 20pt, and also if you don’t implement </a:t>
            </a:r>
            <a:r>
              <a:rPr lang="en-US" altLang="ko-KR" baseline="0" dirty="0" err="1"/>
              <a:t>nonoboard</a:t>
            </a:r>
            <a:r>
              <a:rPr lang="en-US" altLang="ko-KR" baseline="0" dirty="0"/>
              <a:t> part, please print retrieved image on </a:t>
            </a:r>
            <a:r>
              <a:rPr lang="en-US" altLang="ko-KR" baseline="0" dirty="0" err="1"/>
              <a:t>nonogram</a:t>
            </a:r>
            <a:r>
              <a:rPr lang="en-US" altLang="ko-KR" baseline="0" dirty="0"/>
              <a:t> board part as same as Searching Result.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 Setup </a:t>
            </a:r>
            <a:r>
              <a:rPr lang="en-US" altLang="ko-KR" baseline="0" dirty="0" err="1"/>
              <a:t>nonogram</a:t>
            </a:r>
            <a:r>
              <a:rPr lang="en-US" altLang="ko-KR" baseline="0" dirty="0"/>
              <a:t> board is 60pt. In precisely, when you just setup board, the 20 * 20 white boxes, proper number, you will get 30pt.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When you setup </a:t>
            </a:r>
            <a:r>
              <a:rPr lang="en-US" altLang="ko-KR" baseline="0" dirty="0" err="1"/>
              <a:t>ClickListener</a:t>
            </a:r>
            <a:r>
              <a:rPr lang="en-US" altLang="ko-KR" baseline="0" dirty="0"/>
              <a:t>, and proper validation checking logic, you will get 15pt.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Refreshing board when wrong places are clicked and Checking end state functions are 10pt and 5pt each.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So that, the total points are 100pt.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And.. That’s all, and </a:t>
            </a:r>
            <a:r>
              <a:rPr lang="en-US" altLang="ko-KR" baseline="0"/>
              <a:t>good luck.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2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main goal of PA2 is implementing </a:t>
            </a:r>
            <a:r>
              <a:rPr lang="en-US" altLang="ko-KR" dirty="0" err="1"/>
              <a:t>Nonogram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en-US" altLang="ko-KR" dirty="0" err="1"/>
              <a:t>PiCross</a:t>
            </a:r>
            <a:r>
              <a:rPr lang="en-US" altLang="ko-KR" dirty="0"/>
              <a:t>, in Korean </a:t>
            </a:r>
            <a:r>
              <a:rPr lang="ko-KR" altLang="en-US" dirty="0" err="1"/>
              <a:t>네모로직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Here’re</a:t>
            </a:r>
            <a:r>
              <a:rPr lang="ko-KR" altLang="en-US" dirty="0"/>
              <a:t> </a:t>
            </a:r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r>
              <a:rPr lang="ko-KR" altLang="en-US" dirty="0"/>
              <a:t> </a:t>
            </a:r>
            <a:r>
              <a:rPr lang="en-US" altLang="ko-KR" dirty="0"/>
              <a:t>gif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 err="1"/>
              <a:t>nonogram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Briefly</a:t>
            </a:r>
            <a:r>
              <a:rPr lang="ko-KR" altLang="en-US" dirty="0"/>
              <a:t> </a:t>
            </a:r>
            <a:r>
              <a:rPr lang="en-US" altLang="ko-KR" dirty="0"/>
              <a:t>there’re</a:t>
            </a:r>
            <a:r>
              <a:rPr lang="ko-KR" altLang="en-US" dirty="0"/>
              <a:t> </a:t>
            </a:r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numbers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white</a:t>
            </a:r>
            <a:r>
              <a:rPr lang="ko-KR" altLang="en-US" dirty="0"/>
              <a:t> </a:t>
            </a:r>
            <a:r>
              <a:rPr lang="en-US" altLang="ko-KR" dirty="0"/>
              <a:t>blocks.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main goal of this game is that you should click proper block according to side’s numbers so that you can make specific pixel images..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 don’t explain whole details about how to play </a:t>
            </a:r>
            <a:r>
              <a:rPr lang="en-US" altLang="ko-KR" dirty="0" err="1"/>
              <a:t>nonogram</a:t>
            </a:r>
            <a:r>
              <a:rPr lang="en-US" altLang="ko-KR" dirty="0"/>
              <a:t> in this video, so if you don’t know about how to play this game, please refer below links or play another </a:t>
            </a:r>
            <a:r>
              <a:rPr lang="en-US" altLang="ko-KR" dirty="0" err="1"/>
              <a:t>nonogram</a:t>
            </a:r>
            <a:r>
              <a:rPr lang="en-US" altLang="ko-KR" dirty="0"/>
              <a:t> game in </a:t>
            </a:r>
            <a:r>
              <a:rPr lang="en-US" altLang="ko-KR" dirty="0" err="1"/>
              <a:t>playstore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7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So… as PA1, you can use any implement stuffs as you want to build this game. You just make a </a:t>
            </a:r>
            <a:r>
              <a:rPr lang="en-US" altLang="ko-KR" baseline="0" dirty="0" err="1"/>
              <a:t>nonogram</a:t>
            </a:r>
            <a:r>
              <a:rPr lang="en-US" altLang="ko-KR" baseline="0" dirty="0"/>
              <a:t> application with specific details that we give you.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 also we doesn’t judge your app’s design, but at least your application has those components, and game should be playable by users.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And.. Don’t copy.. Or you will get F grade.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 Especially you have to use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Naver</a:t>
            </a:r>
            <a:r>
              <a:rPr lang="en-US" altLang="ko-KR" baseline="0" dirty="0"/>
              <a:t> API for searching images from internet. Some details are followed and most of usages are similar with WA in this week.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 there’s an info about API level and submission guidelines, so please refer those.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0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So, from now I will explain you about detail descriptions of PA2.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In </a:t>
            </a:r>
            <a:r>
              <a:rPr lang="en-US" altLang="ko-KR" baseline="0" dirty="0" err="1"/>
              <a:t>MainActivity</a:t>
            </a:r>
            <a:r>
              <a:rPr lang="en-US" altLang="ko-KR" baseline="0" dirty="0"/>
              <a:t> there’re 4 components, </a:t>
            </a:r>
            <a:r>
              <a:rPr lang="en-US" altLang="ko-KR" baseline="0" dirty="0" err="1"/>
              <a:t>nonogram</a:t>
            </a:r>
            <a:r>
              <a:rPr lang="en-US" altLang="ko-KR" baseline="0" dirty="0"/>
              <a:t> board, 2 buttons and </a:t>
            </a:r>
            <a:r>
              <a:rPr lang="en-US" altLang="ko-KR" baseline="0" dirty="0" err="1"/>
              <a:t>EditText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In this application, there’re two ways to retrieve image and build </a:t>
            </a:r>
            <a:r>
              <a:rPr lang="en-US" altLang="ko-KR" baseline="0" dirty="0" err="1"/>
              <a:t>nonogram</a:t>
            </a:r>
            <a:r>
              <a:rPr lang="en-US" altLang="ko-KR" baseline="0" dirty="0"/>
              <a:t> board. Searching on </a:t>
            </a:r>
            <a:r>
              <a:rPr lang="en-US" altLang="ko-KR" baseline="0" dirty="0" err="1"/>
              <a:t>Naver</a:t>
            </a:r>
            <a:r>
              <a:rPr lang="en-US" altLang="ko-KR" baseline="0" dirty="0"/>
              <a:t> and Retrieving from gallery.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The first way, getting from </a:t>
            </a:r>
            <a:r>
              <a:rPr lang="en-US" altLang="ko-KR" baseline="0" dirty="0" err="1"/>
              <a:t>Naver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EditText</a:t>
            </a:r>
            <a:r>
              <a:rPr lang="en-US" altLang="ko-KR" baseline="0" dirty="0"/>
              <a:t> is for getting query, keywords from user. </a:t>
            </a:r>
          </a:p>
          <a:p>
            <a:r>
              <a:rPr lang="en-US" altLang="ko-KR" baseline="0" dirty="0"/>
              <a:t>When user click Search </a:t>
            </a:r>
            <a:r>
              <a:rPr lang="en-US" altLang="ko-KR" baseline="0" dirty="0" err="1"/>
              <a:t>buttion</a:t>
            </a:r>
            <a:r>
              <a:rPr lang="en-US" altLang="ko-KR" baseline="0" dirty="0"/>
              <a:t> after typing keyword on </a:t>
            </a:r>
            <a:r>
              <a:rPr lang="en-US" altLang="ko-KR" baseline="0" dirty="0" err="1"/>
              <a:t>EditText</a:t>
            </a:r>
            <a:r>
              <a:rPr lang="en-US" altLang="ko-KR" baseline="0" dirty="0"/>
              <a:t>, your application should retrieve the first image that corresponds to that keyword from </a:t>
            </a:r>
            <a:r>
              <a:rPr lang="en-US" altLang="ko-KR" baseline="0" dirty="0" err="1"/>
              <a:t>Naver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 then your application should build proper </a:t>
            </a:r>
            <a:r>
              <a:rPr lang="en-US" altLang="ko-KR" baseline="0" dirty="0" err="1"/>
              <a:t>nonogram</a:t>
            </a:r>
            <a:r>
              <a:rPr lang="en-US" altLang="ko-KR" baseline="0" dirty="0"/>
              <a:t> board with several steps. (those details will be explained later)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 the second way is getting from your gallery.</a:t>
            </a:r>
          </a:p>
          <a:p>
            <a:r>
              <a:rPr lang="en-US" altLang="ko-KR" baseline="0" dirty="0"/>
              <a:t>So, when you click gallery button, your application should open your smartphone’s default gallery app. Or ask your </a:t>
            </a:r>
            <a:r>
              <a:rPr lang="en-US" altLang="ko-KR" baseline="0" dirty="0" err="1"/>
              <a:t>whick</a:t>
            </a:r>
            <a:r>
              <a:rPr lang="en-US" altLang="ko-KR" baseline="0" dirty="0"/>
              <a:t> app. Do they want to use.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After picking images, next steps are same as Searching part.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0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And.. Here’s details of </a:t>
            </a:r>
            <a:r>
              <a:rPr lang="en-US" altLang="ko-KR" dirty="0" err="1"/>
              <a:t>nonogram</a:t>
            </a:r>
            <a:r>
              <a:rPr lang="en-US" altLang="ko-KR" dirty="0"/>
              <a:t> board.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There’re some numbers on the top and left side of board that indicates the number of consecutive colored blocks in board.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As like PA1, we recommend to use </a:t>
            </a:r>
            <a:r>
              <a:rPr lang="en-US" altLang="ko-KR" baseline="0" dirty="0" err="1"/>
              <a:t>gridview</a:t>
            </a:r>
            <a:r>
              <a:rPr lang="en-US" altLang="ko-KR" baseline="0" dirty="0"/>
              <a:t> to implement this board part, but you can also use other Views. That’s OK.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And more details will be explained later slides.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7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I explained before. The first way to retrieving image is using </a:t>
            </a:r>
            <a:r>
              <a:rPr lang="en-US" altLang="ko-KR" dirty="0" err="1"/>
              <a:t>Naver</a:t>
            </a:r>
            <a:r>
              <a:rPr lang="en-US" altLang="ko-KR" dirty="0"/>
              <a:t> API.</a:t>
            </a:r>
          </a:p>
          <a:p>
            <a:endParaRPr lang="en-US" altLang="ko-KR" dirty="0"/>
          </a:p>
          <a:p>
            <a:r>
              <a:rPr lang="en-US" altLang="ko-KR" dirty="0"/>
              <a:t>By using keyword typed on </a:t>
            </a:r>
            <a:r>
              <a:rPr lang="en-US" altLang="ko-KR" dirty="0" err="1"/>
              <a:t>EditText</a:t>
            </a:r>
            <a:r>
              <a:rPr lang="en-US" altLang="ko-KR" dirty="0"/>
              <a:t> and </a:t>
            </a:r>
            <a:r>
              <a:rPr lang="en-US" altLang="ko-KR" dirty="0" err="1"/>
              <a:t>Naver</a:t>
            </a:r>
            <a:r>
              <a:rPr lang="en-US" altLang="ko-KR" dirty="0"/>
              <a:t> Searching API, you should retrieve certain one image from </a:t>
            </a:r>
            <a:r>
              <a:rPr lang="en-US" altLang="ko-KR" dirty="0" err="1"/>
              <a:t>Naver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For more details about implementation, please refer below documents and this week’s class material which deals with </a:t>
            </a:r>
            <a:r>
              <a:rPr lang="en-US" altLang="ko-KR" dirty="0" err="1"/>
              <a:t>gson</a:t>
            </a:r>
            <a:r>
              <a:rPr lang="en-US" altLang="ko-KR" dirty="0"/>
              <a:t> API, </a:t>
            </a:r>
            <a:r>
              <a:rPr lang="en-US" altLang="ko-KR" dirty="0" err="1"/>
              <a:t>HttpConnections</a:t>
            </a:r>
            <a:r>
              <a:rPr lang="en-US" altLang="ko-KR" dirty="0"/>
              <a:t>, and Using API.</a:t>
            </a:r>
          </a:p>
          <a:p>
            <a:endParaRPr lang="en-US" altLang="ko-KR" dirty="0"/>
          </a:p>
          <a:p>
            <a:r>
              <a:rPr lang="en-US" altLang="ko-KR" dirty="0"/>
              <a:t>Following steps after this jobs are described in Component 3.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0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second way is using gallery.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As I explained before, when this button is clicked your application should open gallery app. So that you can choose a picture from there.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after picking image, your app should go back to </a:t>
            </a:r>
            <a:r>
              <a:rPr kumimoji="1" lang="en-US" altLang="ko-Kore-KR" dirty="0" err="1"/>
              <a:t>nonogram’s</a:t>
            </a:r>
            <a:r>
              <a:rPr kumimoji="1" lang="en-US" altLang="ko-Kore-KR" dirty="0"/>
              <a:t> main page with picked image.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also, next steps are described in Component 3.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8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So, the next part is the most important part of this PA. The details about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board.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After clicking both search button or gallery button, your app should make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board based on retrieved image.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here’re the core steps that you should follow to build </a:t>
            </a:r>
            <a:r>
              <a:rPr kumimoji="1" lang="en-US" altLang="ko-Kore-KR" dirty="0" err="1"/>
              <a:t>nonogram</a:t>
            </a:r>
            <a:r>
              <a:rPr kumimoji="1" lang="en-US" altLang="ko-Kore-KR" dirty="0"/>
              <a:t> board.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First, please resizing your image into square shape. (with proper length)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convert image into black-and-white photo. (The rule for this converting step is that if grayscale value of pixel is larger than 128, set that pixel into white, or set as black)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Third step is splitting image into 20 * 20 pieces. And then, determine each block’s representative color (black or white) to make the answer shape. </a:t>
            </a:r>
          </a:p>
          <a:p>
            <a:r>
              <a:rPr kumimoji="1" lang="en-US" altLang="ko-Kore-KR" dirty="0"/>
              <a:t>The rules are same. If the average pixel values of that block is larger than 128, set 0 or 1.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then you should setup 20 * 20 clickable white boxes which sizes are configurable yourself. (It means that you can use any size, we don’t give you the guideline.)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Last step is setup numbers on the left and top side.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4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Here’s the examples images for previous core steps.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Suppose that retrieved image is here.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Then, first resizing, and then convert It into white-black image.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then you should split image into 20 * 20 pieces and make answer board.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And at last, your app’s result should look like this image. 20 * 20 blocks and corresponding numbers.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58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87213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HY견고딕" pitchFamily="18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ko-KR" altLang="en-US" dirty="0"/>
              <a:t>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9221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소제목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908720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2192" y="609329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46450" t="22400"/>
          <a:stretch>
            <a:fillRect/>
          </a:stretch>
        </p:blipFill>
        <p:spPr bwMode="auto">
          <a:xfrm>
            <a:off x="0" y="0"/>
            <a:ext cx="4896544" cy="39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787228" y="1844824"/>
            <a:ext cx="15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HY견고딕" pitchFamily="18" charset="-127"/>
                <a:cs typeface="Calibri" panose="020F0502020204030204" pitchFamily="34" charset="0"/>
              </a:rPr>
              <a:t>CONTENTS</a:t>
            </a:r>
            <a:endParaRPr lang="ko-KR" altLang="en-US" sz="2400" b="1" kern="1200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HY견고딕" pitchFamily="18" charset="-127"/>
              <a:cs typeface="Calibri" panose="020F0502020204030204" pitchFamily="34" charset="0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1823" t="35867"/>
          <a:stretch>
            <a:fillRect/>
          </a:stretch>
        </p:blipFill>
        <p:spPr bwMode="auto">
          <a:xfrm>
            <a:off x="0" y="0"/>
            <a:ext cx="3490864" cy="3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HY견고딕" pitchFamily="18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간지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HY견고딕" pitchFamily="18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HY견고딕" pitchFamily="18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978916"/>
            <a:ext cx="3754438" cy="403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4"/>
          </p:nvPr>
        </p:nvSpPr>
        <p:spPr>
          <a:xfrm>
            <a:off x="4932362" y="1978916"/>
            <a:ext cx="3754438" cy="403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4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HY견고딕" pitchFamily="18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978916"/>
            <a:ext cx="8229600" cy="403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3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/>
              <a:t>Personal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Assignment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2</a:t>
            </a:r>
            <a:endParaRPr lang="ko-KR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3592215"/>
            <a:ext cx="9144000" cy="700881"/>
          </a:xfrm>
        </p:spPr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Mobile App Programming</a:t>
            </a:r>
          </a:p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Spring, 2021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BDB-36B9-4A29-88EA-9A81C8C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component 3 : Setup </a:t>
            </a:r>
            <a:r>
              <a:rPr lang="en-US" altLang="ko-KR" dirty="0" err="1"/>
              <a:t>Nonogram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B5E470-F94A-4035-ADAC-B7C83B3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F5526775-89CB-4D8A-9DB0-49E276EF20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579296" cy="40322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3.   Setup </a:t>
            </a:r>
            <a:r>
              <a:rPr lang="en-US" altLang="ko-K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endParaRPr lang="en-US" altLang="ko-K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board items is clickable component.</a:t>
            </a:r>
            <a:endParaRPr lang="en-US" altLang="ko-KR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indent="-342900">
              <a:buFontTx/>
              <a:buChar char="-"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When you click </a:t>
            </a:r>
            <a:r>
              <a:rPr lang="en-US" altLang="ko-K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short time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item turns black if that place is the right place. Or your application should pop up toast message and refresh board.</a:t>
            </a:r>
          </a:p>
          <a:p>
            <a:pPr lvl="2" indent="-342900">
              <a:buAutoNum type="arabicPeriod"/>
            </a:pPr>
            <a:endParaRPr lang="en-US" altLang="ko-K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When you complete puzzle (the whole answer boxes are clicked), app should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shouw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toast message “FINISH!” with long term option.</a:t>
            </a:r>
          </a:p>
          <a:p>
            <a:pPr lvl="1" indent="-342900">
              <a:buFontTx/>
              <a:buChar char="-"/>
            </a:pPr>
            <a:endParaRPr lang="en-US" altLang="ko-K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2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BDB-36B9-4A29-88EA-9A81C8C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en-US" altLang="ko-KR"/>
              <a:t>component Examples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B5E470-F94A-4035-ADAC-B7C83B3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1FFC8-9AC6-4052-BFD7-E7736669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3" y="1726924"/>
            <a:ext cx="1935757" cy="41490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6163A-2FB6-49AE-BF43-8BB3AF39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006" y="1726924"/>
            <a:ext cx="1935757" cy="41490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6FEC7-6018-42D4-8FCD-90E5A5117A35}"/>
              </a:ext>
            </a:extLst>
          </p:cNvPr>
          <p:cNvSpPr/>
          <p:nvPr/>
        </p:nvSpPr>
        <p:spPr>
          <a:xfrm>
            <a:off x="2717085" y="4005064"/>
            <a:ext cx="1296144" cy="2880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C77DB-CE30-411A-AD53-B8B064CB984D}"/>
              </a:ext>
            </a:extLst>
          </p:cNvPr>
          <p:cNvSpPr txBox="1"/>
          <p:nvPr/>
        </p:nvSpPr>
        <p:spPr>
          <a:xfrm>
            <a:off x="2789094" y="3481844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Search Keyword from Naver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96A807-66D5-49D0-A953-CD747F15B8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63"/>
          <a:stretch/>
        </p:blipFill>
        <p:spPr>
          <a:xfrm>
            <a:off x="6444208" y="1726924"/>
            <a:ext cx="1922998" cy="407834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4F0D12-4817-4E9D-9AB7-CE83EDD5204C}"/>
              </a:ext>
            </a:extLst>
          </p:cNvPr>
          <p:cNvSpPr/>
          <p:nvPr/>
        </p:nvSpPr>
        <p:spPr>
          <a:xfrm>
            <a:off x="6451228" y="2132856"/>
            <a:ext cx="1922997" cy="1800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84C55-F8B7-4D93-9BCC-3B6BB6A3AE48}"/>
              </a:ext>
            </a:extLst>
          </p:cNvPr>
          <p:cNvSpPr txBox="1"/>
          <p:nvPr/>
        </p:nvSpPr>
        <p:spPr>
          <a:xfrm>
            <a:off x="7038267" y="3913586"/>
            <a:ext cx="231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Generate nonogram Board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w/ proper number.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D461714E-B8A5-47E1-A432-843C8548F1CD}"/>
              </a:ext>
            </a:extLst>
          </p:cNvPr>
          <p:cNvSpPr/>
          <p:nvPr/>
        </p:nvSpPr>
        <p:spPr>
          <a:xfrm rot="16200000">
            <a:off x="5050876" y="3282568"/>
            <a:ext cx="936104" cy="921771"/>
          </a:xfrm>
          <a:prstGeom prst="downArrow">
            <a:avLst>
              <a:gd name="adj1" fmla="val 33963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0417A-569B-46AC-8728-55D2352C6B70}"/>
              </a:ext>
            </a:extLst>
          </p:cNvPr>
          <p:cNvSpPr txBox="1"/>
          <p:nvPr/>
        </p:nvSpPr>
        <p:spPr>
          <a:xfrm>
            <a:off x="4831704" y="2745839"/>
            <a:ext cx="1385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Retreive images from Naver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3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BDB-36B9-4A29-88EA-9A81C8C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en-US" altLang="ko-KR"/>
              <a:t>component Examples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B5E470-F94A-4035-ADAC-B7C83B3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1FFC8-9AC6-4052-BFD7-E7736669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5" y="1739464"/>
            <a:ext cx="1935757" cy="41490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96A807-66D5-49D0-A953-CD747F15B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63"/>
          <a:stretch/>
        </p:blipFill>
        <p:spPr>
          <a:xfrm>
            <a:off x="6660627" y="1726924"/>
            <a:ext cx="1922998" cy="407834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4F0D12-4817-4E9D-9AB7-CE83EDD5204C}"/>
              </a:ext>
            </a:extLst>
          </p:cNvPr>
          <p:cNvSpPr/>
          <p:nvPr/>
        </p:nvSpPr>
        <p:spPr>
          <a:xfrm>
            <a:off x="6667647" y="2132856"/>
            <a:ext cx="1922997" cy="1800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84C55-F8B7-4D93-9BCC-3B6BB6A3AE48}"/>
              </a:ext>
            </a:extLst>
          </p:cNvPr>
          <p:cNvSpPr txBox="1"/>
          <p:nvPr/>
        </p:nvSpPr>
        <p:spPr>
          <a:xfrm>
            <a:off x="7012477" y="3913586"/>
            <a:ext cx="231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Generate nonogram Board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w/ proper number.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D77676-ACE0-4A47-80B4-B113C5BF63FB}"/>
              </a:ext>
            </a:extLst>
          </p:cNvPr>
          <p:cNvSpPr/>
          <p:nvPr/>
        </p:nvSpPr>
        <p:spPr>
          <a:xfrm>
            <a:off x="1521874" y="5097724"/>
            <a:ext cx="504056" cy="2880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4F907-AA7C-47A4-8C01-642662498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1819724"/>
            <a:ext cx="2389669" cy="4005064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17E570A-B016-47EB-9AD4-BBBCEE37E109}"/>
              </a:ext>
            </a:extLst>
          </p:cNvPr>
          <p:cNvSpPr/>
          <p:nvPr/>
        </p:nvSpPr>
        <p:spPr>
          <a:xfrm>
            <a:off x="2038077" y="3881680"/>
            <a:ext cx="1372961" cy="1330657"/>
          </a:xfrm>
          <a:custGeom>
            <a:avLst/>
            <a:gdLst>
              <a:gd name="connsiteX0" fmla="*/ 0 w 1044053"/>
              <a:gd name="connsiteY0" fmla="*/ 1330657 h 1330657"/>
              <a:gd name="connsiteX1" fmla="*/ 409432 w 1044053"/>
              <a:gd name="connsiteY1" fmla="*/ 272956 h 1330657"/>
              <a:gd name="connsiteX2" fmla="*/ 1044053 w 1044053"/>
              <a:gd name="connsiteY2" fmla="*/ 0 h 133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053" h="1330657">
                <a:moveTo>
                  <a:pt x="0" y="1330657"/>
                </a:moveTo>
                <a:cubicBezTo>
                  <a:pt x="117711" y="912694"/>
                  <a:pt x="235423" y="494732"/>
                  <a:pt x="409432" y="272956"/>
                </a:cubicBezTo>
                <a:cubicBezTo>
                  <a:pt x="583441" y="51180"/>
                  <a:pt x="813747" y="25590"/>
                  <a:pt x="1044053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9A644-C2D5-449E-9EF4-E66E4806A50B}"/>
              </a:ext>
            </a:extLst>
          </p:cNvPr>
          <p:cNvSpPr txBox="1"/>
          <p:nvPr/>
        </p:nvSpPr>
        <p:spPr>
          <a:xfrm>
            <a:off x="2065890" y="3521865"/>
            <a:ext cx="1481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Enter gallery app.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DB421A2-227A-4A4E-9D04-8D2D61842DB0}"/>
              </a:ext>
            </a:extLst>
          </p:cNvPr>
          <p:cNvSpPr/>
          <p:nvPr/>
        </p:nvSpPr>
        <p:spPr>
          <a:xfrm rot="16200000">
            <a:off x="5832423" y="4676976"/>
            <a:ext cx="936104" cy="676168"/>
          </a:xfrm>
          <a:prstGeom prst="downArrow">
            <a:avLst>
              <a:gd name="adj1" fmla="val 33963"/>
              <a:gd name="adj2" fmla="val 60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6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BDB-36B9-4A29-88EA-9A81C8C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en-US" altLang="ko-KR"/>
              <a:t>component Examples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B5E470-F94A-4035-ADAC-B7C83B3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E05CA7-DCCE-4123-AB48-624D90603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0" b="6662"/>
          <a:stretch/>
        </p:blipFill>
        <p:spPr>
          <a:xfrm>
            <a:off x="457200" y="1465063"/>
            <a:ext cx="2497102" cy="49685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568CCA-C825-4144-BE2B-BC2CF4A5D80B}"/>
              </a:ext>
            </a:extLst>
          </p:cNvPr>
          <p:cNvSpPr/>
          <p:nvPr/>
        </p:nvSpPr>
        <p:spPr>
          <a:xfrm>
            <a:off x="457200" y="3429000"/>
            <a:ext cx="249710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A120C-27CD-4C39-8C17-8B60468494EE}"/>
              </a:ext>
            </a:extLst>
          </p:cNvPr>
          <p:cNvSpPr txBox="1"/>
          <p:nvPr/>
        </p:nvSpPr>
        <p:spPr>
          <a:xfrm>
            <a:off x="2627784" y="3059668"/>
            <a:ext cx="27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Examples of Clicking blocks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EEECED-89D3-4A6B-BCE5-069CF92A4563}"/>
              </a:ext>
            </a:extLst>
          </p:cNvPr>
          <p:cNvCxnSpPr/>
          <p:nvPr/>
        </p:nvCxnSpPr>
        <p:spPr>
          <a:xfrm>
            <a:off x="2843808" y="4005064"/>
            <a:ext cx="3600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465BA4-086A-4DC5-ADB9-547BD33D0B14}"/>
              </a:ext>
            </a:extLst>
          </p:cNvPr>
          <p:cNvSpPr txBox="1"/>
          <p:nvPr/>
        </p:nvSpPr>
        <p:spPr>
          <a:xfrm>
            <a:off x="3173498" y="3835787"/>
            <a:ext cx="4241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20 0 means all blocks are answer (correct place)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21BA55A-138A-4843-977D-3728D89DB077}"/>
              </a:ext>
            </a:extLst>
          </p:cNvPr>
          <p:cNvSpPr/>
          <p:nvPr/>
        </p:nvSpPr>
        <p:spPr>
          <a:xfrm>
            <a:off x="1195650" y="2606722"/>
            <a:ext cx="2052517" cy="1105469"/>
          </a:xfrm>
          <a:custGeom>
            <a:avLst/>
            <a:gdLst>
              <a:gd name="connsiteX0" fmla="*/ 5353 w 2052517"/>
              <a:gd name="connsiteY0" fmla="*/ 1105469 h 1105469"/>
              <a:gd name="connsiteX1" fmla="*/ 319251 w 2052517"/>
              <a:gd name="connsiteY1" fmla="*/ 580030 h 1105469"/>
              <a:gd name="connsiteX2" fmla="*/ 2052517 w 2052517"/>
              <a:gd name="connsiteY2" fmla="*/ 0 h 110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517" h="1105469">
                <a:moveTo>
                  <a:pt x="5353" y="1105469"/>
                </a:moveTo>
                <a:cubicBezTo>
                  <a:pt x="-8295" y="934872"/>
                  <a:pt x="-21943" y="764275"/>
                  <a:pt x="319251" y="580030"/>
                </a:cubicBezTo>
                <a:cubicBezTo>
                  <a:pt x="660445" y="395785"/>
                  <a:pt x="1356481" y="197892"/>
                  <a:pt x="2052517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1DED6-4004-41FA-A334-8121725D61F3}"/>
              </a:ext>
            </a:extLst>
          </p:cNvPr>
          <p:cNvSpPr txBox="1"/>
          <p:nvPr/>
        </p:nvSpPr>
        <p:spPr>
          <a:xfrm>
            <a:off x="3225355" y="2437923"/>
            <a:ext cx="6014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This vertical line’s number is 4 3, so last three blocks should be correct</a:t>
            </a:r>
            <a:endParaRPr lang="ko-KR" altLang="en-US" sz="160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438125-9514-4FA6-8003-FA89BF0CD29D}"/>
              </a:ext>
            </a:extLst>
          </p:cNvPr>
          <p:cNvCxnSpPr/>
          <p:nvPr/>
        </p:nvCxnSpPr>
        <p:spPr>
          <a:xfrm flipV="1">
            <a:off x="2785448" y="2040519"/>
            <a:ext cx="504056" cy="2160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1C7B8-808B-430C-A51D-A95623F0E69A}"/>
              </a:ext>
            </a:extLst>
          </p:cNvPr>
          <p:cNvSpPr txBox="1"/>
          <p:nvPr/>
        </p:nvSpPr>
        <p:spPr>
          <a:xfrm>
            <a:off x="3225676" y="1767975"/>
            <a:ext cx="499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This part should not be the answer, so if we click this part,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Board will be initialized.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3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Grading Policy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229600" cy="4032250"/>
          </a:xfrm>
        </p:spPr>
        <p:txBody>
          <a:bodyPr/>
          <a:lstStyle/>
          <a:p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Basic Layout (15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you show all component properly, you will get default points.</a:t>
            </a:r>
          </a:p>
          <a:p>
            <a:pPr lvl="1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1 error is -5 points</a:t>
            </a:r>
          </a:p>
          <a:p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Search button &amp;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EditText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&amp; Search Functions(25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) – no partial points</a:t>
            </a:r>
          </a:p>
          <a:p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Gallery button (20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) – no partial points</a:t>
            </a:r>
          </a:p>
          <a:p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Setup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board(60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Just setup board (30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ClickListener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&amp; Checking validation  (15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Refresh board when wrong places are clicked (10pt)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Check End state well and print toast message (5pt)</a:t>
            </a:r>
          </a:p>
          <a:p>
            <a:pPr lvl="1"/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Total 100 points</a:t>
            </a:r>
          </a:p>
          <a:p>
            <a:pPr lvl="1"/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6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04056"/>
          </a:xfrm>
        </p:spPr>
        <p:txBody>
          <a:bodyPr/>
          <a:lstStyle/>
          <a:p>
            <a:r>
              <a:rPr lang="en-US" altLang="ko-KR" dirty="0"/>
              <a:t>Personal </a:t>
            </a:r>
            <a:r>
              <a:rPr lang="en-US" altLang="ko-KR"/>
              <a:t>Assignment 2 </a:t>
            </a:r>
            <a:r>
              <a:rPr lang="en-US" altLang="ko-KR" dirty="0"/>
              <a:t>: </a:t>
            </a:r>
            <a:r>
              <a:rPr lang="en-US" altLang="ko-KR" dirty="0" err="1"/>
              <a:t>Nonograms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Google Shape;95;p1"/>
          <p:cNvSpPr txBox="1"/>
          <p:nvPr/>
        </p:nvSpPr>
        <p:spPr>
          <a:xfrm>
            <a:off x="732631" y="1340768"/>
            <a:ext cx="7678738" cy="501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990000"/>
              </a:buClr>
              <a:buSzPts val="1200"/>
            </a:pP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 Goal :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you should make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Nonogram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game for android.</a:t>
            </a:r>
          </a:p>
          <a:p>
            <a:pPr>
              <a:spcBef>
                <a:spcPts val="400"/>
              </a:spcBef>
              <a:buClr>
                <a:srgbClr val="990000"/>
              </a:buClr>
              <a:buSzPts val="12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 </a:t>
            </a:r>
            <a:r>
              <a:rPr lang="en-US" sz="2400" spc="-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Before implementation, please </a:t>
            </a:r>
            <a:r>
              <a:rPr lang="en-US" sz="2400" spc="-1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watch PA2 </a:t>
            </a:r>
            <a:r>
              <a:rPr lang="en-US" sz="2400" spc="-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video on ICAMPUS.</a:t>
            </a:r>
          </a:p>
          <a:p>
            <a:pPr>
              <a:spcBef>
                <a:spcPts val="400"/>
              </a:spcBef>
              <a:buClr>
                <a:srgbClr val="990000"/>
              </a:buClr>
              <a:buSzPts val="1200"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Clr>
                <a:srgbClr val="990000"/>
              </a:buClr>
              <a:buSzPts val="1200"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Clr>
                <a:srgbClr val="990000"/>
              </a:buClr>
              <a:buSzPts val="1200"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Clr>
                <a:srgbClr val="990000"/>
              </a:buClr>
              <a:buSzPts val="1200"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8FFFF-43E6-4C3E-9C6D-78CFC5A29175}"/>
              </a:ext>
            </a:extLst>
          </p:cNvPr>
          <p:cNvSpPr txBox="1"/>
          <p:nvPr/>
        </p:nvSpPr>
        <p:spPr>
          <a:xfrm>
            <a:off x="478332" y="59820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https://en.wikipedia.org/wiki/Nonogram</a:t>
            </a:r>
            <a:endParaRPr lang="ko-KR" altLang="en-US" dirty="0"/>
          </a:p>
        </p:txBody>
      </p:sp>
      <p:pic>
        <p:nvPicPr>
          <p:cNvPr id="1026" name="Picture 2" descr="Nonogram - Wikipedia">
            <a:extLst>
              <a:ext uri="{FF2B5EF4-FFF2-40B4-BE49-F238E27FC236}">
                <a16:creationId xmlns:a16="http://schemas.microsoft.com/office/drawing/2014/main" id="{1465918C-0713-494A-B130-76E366B2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3827167" cy="258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C81AEE-B01B-447B-AA83-B410D83CD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11" y="2560590"/>
            <a:ext cx="4162562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2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Before you start PA2…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700808"/>
            <a:ext cx="8229600" cy="40322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sz="2400" b="1" spc="-60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to implement this assignment, you can use anything you want.</a:t>
            </a:r>
          </a:p>
          <a:p>
            <a:pPr marL="457200" indent="-457200">
              <a:buAutoNum type="arabicPeriod"/>
            </a:pPr>
            <a:r>
              <a:rPr lang="en-US" altLang="ko-KR" sz="2400" b="1" spc="-6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check copy thoroughly. If you cheat, you will get 0 point or ‘F’ grade. </a:t>
            </a:r>
          </a:p>
          <a:p>
            <a:pPr marL="457200" indent="-457200">
              <a:buAutoNum type="arabicPeriod"/>
            </a:pPr>
            <a:r>
              <a:rPr lang="en-US" altLang="ko-KR" sz="2400" b="1" spc="-6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don’t have to think about design(space, color, etc.,) of application. If it works well at Pixel 3a phone, you will get full points. </a:t>
            </a:r>
          </a:p>
          <a:p>
            <a:pPr marL="457200" indent="-457200">
              <a:buAutoNum type="arabicPeriod"/>
            </a:pPr>
            <a:r>
              <a:rPr lang="en-US" altLang="ko-KR" sz="2400" b="1" spc="-6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PA2, you have to use </a:t>
            </a:r>
            <a:r>
              <a:rPr lang="en-US" altLang="ko-KR" sz="2400" b="1" spc="-6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Naver</a:t>
            </a:r>
            <a:r>
              <a:rPr lang="en-US" altLang="ko-KR" sz="2400" b="1" spc="-6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API for searching images. (Detail usages are followed)</a:t>
            </a:r>
          </a:p>
          <a:p>
            <a:pPr marL="457200" indent="-457200">
              <a:buAutoNum type="arabicPeriod"/>
            </a:pPr>
            <a:r>
              <a:rPr lang="en-US" altLang="ko-KR" sz="2400" b="1" spc="-6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extract your project to .zip file, submit it on ICAMPUS.</a:t>
            </a:r>
          </a:p>
          <a:p>
            <a:pPr marL="457200" indent="-457200">
              <a:buAutoNum type="arabicPeriod"/>
            </a:pPr>
            <a:r>
              <a:rPr lang="en-US" altLang="ko-KR" sz="2400" b="1" spc="-6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</a:t>
            </a:r>
            <a:r>
              <a:rPr lang="en-US" altLang="ko-KR" sz="2400" b="1" spc="-6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</a:t>
            </a:r>
            <a:r>
              <a:rPr lang="en-US" altLang="ko-KR" sz="2400" b="1" spc="-6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API 16, we test on AVD with API 29.</a:t>
            </a:r>
          </a:p>
          <a:p>
            <a:pPr marL="457200" indent="-457200">
              <a:buAutoNum type="arabicPeriod"/>
            </a:pPr>
            <a:endParaRPr lang="en-US" altLang="ko-KR" sz="2000" b="1" spc="-6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spc="-6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Main Activity component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435280" cy="460851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Activity has a </a:t>
            </a:r>
            <a:r>
              <a:rPr lang="en-US" altLang="ko-K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board, 2 buttons, and </a:t>
            </a:r>
            <a:r>
              <a:rPr lang="en-US" altLang="ko-K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EditText</a:t>
            </a:r>
            <a:r>
              <a:rPr lang="en-US" altLang="ko-K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400" b="1" spc="-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EditText</a:t>
            </a:r>
            <a:r>
              <a:rPr lang="en-US" altLang="ko-KR" sz="2400" b="1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(Type query)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2400" spc="-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EditText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type the query that you want </a:t>
            </a:r>
            <a:r>
              <a:rPr lang="en-US" altLang="ko-KR" sz="2400" spc="-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find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altLang="ko-KR" sz="2400" spc="-1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Naver</a:t>
            </a:r>
            <a:r>
              <a:rPr lang="en-US" altLang="ko-KR" sz="2400" spc="-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2400" spc="-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 1 (Search)</a:t>
            </a:r>
            <a:r>
              <a:rPr lang="ko-KR" altLang="en-US" sz="2400" b="1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o-KR" alt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click this button, your application should find the first image that corresponds to the query. And then, </a:t>
            </a:r>
            <a:r>
              <a:rPr lang="en-US" altLang="ko-KR" sz="2400" spc="-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board should be made and shown on Puzzle board part</a:t>
            </a:r>
            <a:r>
              <a:rPr lang="en-US" altLang="ko-KR" sz="2400" spc="-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Tx/>
              <a:buChar char="-"/>
            </a:pPr>
            <a:endParaRPr lang="en-US" altLang="ko-KR" sz="2400" spc="-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 2 (Gallery)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</a:t>
            </a:r>
            <a:r>
              <a:rPr lang="ko-KR" alt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ko-KR" alt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</a:t>
            </a:r>
            <a:r>
              <a:rPr lang="ko-KR" alt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ko-KR" alt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button, your application should open gallery so that you can choose a picture. And also, </a:t>
            </a:r>
            <a:r>
              <a:rPr lang="en-US" altLang="ko-KR" sz="2400" spc="-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board should be made and shown on </a:t>
            </a:r>
            <a:r>
              <a:rPr lang="en-US" altLang="ko-KR" sz="2400" spc="-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board part</a:t>
            </a:r>
            <a:r>
              <a:rPr lang="en-US" altLang="ko-KR" sz="2400" spc="-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ko-K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7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Main Activity component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5410944" cy="460851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2400" b="1" spc="-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400" b="1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board 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There’re </a:t>
            </a:r>
            <a:r>
              <a:rPr lang="en-US" altLang="ko-KR" sz="2400" b="1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* 20 clickable white boxes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ko-KR" sz="2400" spc="-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game. And on the top and left of the board, there’re a set of numbers for the game. </a:t>
            </a:r>
          </a:p>
          <a:p>
            <a:pPr marL="0" indent="0">
              <a:buNone/>
            </a:pPr>
            <a:endParaRPr lang="en-US" altLang="ko-KR" sz="2400" spc="-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also you </a:t>
            </a:r>
            <a:r>
              <a:rPr lang="en-US" altLang="ko-KR" sz="2400" b="1" spc="-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gridView</a:t>
            </a:r>
            <a:r>
              <a:rPr lang="en-US" altLang="ko-KR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implement this part, but you can also use other Views if you want…</a:t>
            </a:r>
          </a:p>
          <a:p>
            <a:pPr marL="0" indent="0">
              <a:buNone/>
            </a:pPr>
            <a:endParaRPr lang="en-US" altLang="ko-K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0EC02-C7AC-9A4C-B148-85B7B9237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3"/>
          <a:stretch/>
        </p:blipFill>
        <p:spPr>
          <a:xfrm>
            <a:off x="6156176" y="1682886"/>
            <a:ext cx="2421631" cy="45249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131369-A43A-1241-8AE0-DE4A6FC9661B}"/>
              </a:ext>
            </a:extLst>
          </p:cNvPr>
          <p:cNvSpPr/>
          <p:nvPr/>
        </p:nvSpPr>
        <p:spPr>
          <a:xfrm>
            <a:off x="6156176" y="2132856"/>
            <a:ext cx="2421631" cy="20882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6981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BDB-36B9-4A29-88EA-9A81C8C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component 1 : </a:t>
            </a:r>
            <a:r>
              <a:rPr lang="en-US" altLang="ko-KR" dirty="0" err="1"/>
              <a:t>EditText</a:t>
            </a:r>
            <a:r>
              <a:rPr lang="en-US" altLang="ko-KR" dirty="0"/>
              <a:t> and Search Button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B5E470-F94A-4035-ADAC-B7C83B3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F5526775-89CB-4D8A-9DB0-49E276EF20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435280" cy="443511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EditText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and Search Button</a:t>
            </a:r>
          </a:p>
          <a:p>
            <a:pPr lvl="1" indent="-342900">
              <a:buFontTx/>
              <a:buChar char="-"/>
            </a:pP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You can type certain keyword on </a:t>
            </a:r>
            <a:r>
              <a:rPr lang="en-US" altLang="ko-KR" sz="1800" b="1" err="1">
                <a:latin typeface="Calibri" panose="020F0502020204030204" pitchFamily="34" charset="0"/>
                <a:cs typeface="Calibri" panose="020F0502020204030204" pitchFamily="34" charset="0"/>
              </a:rPr>
              <a:t>EditText</a:t>
            </a:r>
            <a:r>
              <a:rPr lang="en-US" altLang="ko-KR" sz="1800" b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indent="-342900">
              <a:buFontTx/>
              <a:buChar char="-"/>
            </a:pP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When you click search button, you have to search keyword on </a:t>
            </a:r>
            <a:r>
              <a:rPr lang="en-US" altLang="ko-K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Naver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and get </a:t>
            </a:r>
            <a: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image of searching result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. For this function, you have to use </a:t>
            </a:r>
            <a:r>
              <a:rPr lang="en-US" altLang="ko-KR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Naver</a:t>
            </a:r>
            <a: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indent="-342900">
              <a:buFontTx/>
              <a:buChar char="-"/>
            </a:pP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You can use </a:t>
            </a:r>
            <a:r>
              <a:rPr lang="en-US" altLang="ko-K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Naver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API using your </a:t>
            </a:r>
            <a:r>
              <a:rPr lang="en-US" altLang="ko-K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Naver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ID.</a:t>
            </a:r>
          </a:p>
          <a:p>
            <a:pPr lvl="1" indent="-342900">
              <a:buFontTx/>
              <a:buChar char="-"/>
            </a:pP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More details have already been covered on class, and please </a:t>
            </a:r>
            <a:r>
              <a:rPr lang="en-US" altLang="ko-K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refer the documentation of </a:t>
            </a:r>
            <a:r>
              <a:rPr lang="en-US" altLang="ko-KR" sz="18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Naver</a:t>
            </a:r>
            <a:r>
              <a:rPr lang="en-US" altLang="ko-K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for other detailed instructions.</a:t>
            </a:r>
          </a:p>
          <a:p>
            <a:pPr lvl="1" indent="-342900">
              <a:buFontTx/>
              <a:buChar char="-"/>
            </a:pP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After getting images from </a:t>
            </a:r>
            <a:r>
              <a:rPr lang="en-US" altLang="ko-K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Naver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, your application should perform </a:t>
            </a:r>
            <a:r>
              <a:rPr lang="en-US" altLang="ko-K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App component 3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2" indent="0">
              <a:buNone/>
            </a:pPr>
            <a:endParaRPr lang="en-US" altLang="ko-K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274AE-3950-42E1-B1B1-9E7363D5E6BB}"/>
              </a:ext>
            </a:extLst>
          </p:cNvPr>
          <p:cNvSpPr txBox="1"/>
          <p:nvPr/>
        </p:nvSpPr>
        <p:spPr>
          <a:xfrm>
            <a:off x="251520" y="627798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https://developers.naver.com/products/service-api/search/search.md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842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BDB-36B9-4A29-88EA-9A81C8C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component 2 : Gallery Button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B5E470-F94A-4035-ADAC-B7C83B3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F5526775-89CB-4D8A-9DB0-49E276EF20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363272" cy="40322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2.   Gallery Button</a:t>
            </a:r>
          </a:p>
          <a:p>
            <a:pPr lvl="1" indent="-342900">
              <a:buFontTx/>
              <a:buChar char="-"/>
            </a:pP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When you click this button, your application should open </a:t>
            </a:r>
            <a:r>
              <a:rPr lang="en-US" altLang="ko-K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gallery app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. (or your phone’s </a:t>
            </a:r>
            <a:r>
              <a:rPr lang="en-US" altLang="ko-K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default gallery application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) so that you can choose one </a:t>
            </a:r>
            <a:r>
              <a:rPr lang="en-US" altLang="ko-KR" sz="1800" b="1">
                <a:latin typeface="Calibri" panose="020F0502020204030204" pitchFamily="34" charset="0"/>
                <a:cs typeface="Calibri" panose="020F0502020204030204" pitchFamily="34" charset="0"/>
              </a:rPr>
              <a:t>picture.</a:t>
            </a:r>
          </a:p>
          <a:p>
            <a:pPr lvl="1" indent="-342900">
              <a:buFontTx/>
              <a:buChar char="-"/>
            </a:pP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After picking a picture, your application </a:t>
            </a:r>
            <a:r>
              <a:rPr lang="en-US" altLang="ko-K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should go back to </a:t>
            </a:r>
            <a:r>
              <a:rPr lang="en-US" altLang="ko-KR" sz="18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 application’s main </a:t>
            </a:r>
            <a:r>
              <a:rPr lang="en-US" altLang="ko-KR" sz="1800" b="1" u="sng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en-US" altLang="ko-KR" sz="1800" b="1">
                <a:latin typeface="Calibri" panose="020F0502020204030204" pitchFamily="34" charset="0"/>
                <a:cs typeface="Calibri" panose="020F0502020204030204" pitchFamily="34" charset="0"/>
              </a:rPr>
              <a:t>. (With picked image resource)</a:t>
            </a: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After getting images from gallery, your application should perform </a:t>
            </a:r>
            <a:r>
              <a:rPr lang="en-US" altLang="ko-K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App component 3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indent="-342900">
              <a:buFontTx/>
              <a:buChar char="-"/>
            </a:pP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endParaRPr lang="en-US" altLang="ko-K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4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BDB-36B9-4A29-88EA-9A81C8C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component 3 : Setup </a:t>
            </a:r>
            <a:r>
              <a:rPr lang="en-US" altLang="ko-KR" dirty="0" err="1"/>
              <a:t>Nonogram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B5E470-F94A-4035-ADAC-B7C83B3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F5526775-89CB-4D8A-9DB0-49E276EF20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435280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3.   Setup </a:t>
            </a:r>
            <a:r>
              <a:rPr lang="en-US" altLang="ko-K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endParaRPr lang="en-US" altLang="ko-K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After clicking and retrieving image, you have to make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Board.</a:t>
            </a:r>
          </a:p>
          <a:p>
            <a:pPr lvl="1" indent="-342900">
              <a:buFontTx/>
              <a:buChar char="-"/>
            </a:pP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core steps to do this.</a:t>
            </a:r>
          </a:p>
          <a:p>
            <a:pPr lvl="2" indent="-342900">
              <a:buAutoNum type="arabicPeriod"/>
            </a:pP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Resizing image into square (with proper length)</a:t>
            </a:r>
          </a:p>
          <a:p>
            <a:pPr lvl="2" indent="-342900">
              <a:buAutoNum type="arabicPeriod"/>
            </a:pP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Convert image into </a:t>
            </a:r>
            <a:r>
              <a:rPr lang="en-US" altLang="ko-KR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black-and-white photos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. (grayscale value &gt; 128 : white, or black)</a:t>
            </a:r>
          </a:p>
          <a:p>
            <a:pPr lvl="2" indent="-342900">
              <a:buAutoNum type="arabicPeriod"/>
            </a:pP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Split images into 20 * 20 pieces. And then, determine the block’s color. </a:t>
            </a:r>
          </a:p>
          <a:p>
            <a:pPr marL="800100" lvl="2" indent="0">
              <a:buNone/>
            </a:pP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     (average grayscale value &gt; 128 : white, or black)</a:t>
            </a:r>
          </a:p>
          <a:p>
            <a:pPr lvl="2" indent="-342900">
              <a:buAutoNum type="arabicPeriod"/>
            </a:pP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Setup 20 * 20 empty white boxes. (Box size are configurable yourself.)</a:t>
            </a:r>
          </a:p>
          <a:p>
            <a:pPr lvl="2" indent="-342900">
              <a:buAutoNum type="arabicPeriod"/>
            </a:pPr>
            <a:r>
              <a:rPr lang="en-US" altLang="ko-KR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Setup numbers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on the left and top side.</a:t>
            </a:r>
          </a:p>
          <a:p>
            <a:pPr lvl="2" indent="-342900">
              <a:buAutoNum type="arabicPeriod"/>
            </a:pPr>
            <a:endParaRPr lang="en-US" altLang="ko-K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Tx/>
              <a:buChar char="-"/>
            </a:pPr>
            <a:endParaRPr lang="en-US" altLang="ko-K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0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BDB-36B9-4A29-88EA-9A81C8C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component 3 : </a:t>
            </a:r>
            <a:r>
              <a:rPr lang="en-US" altLang="ko-KR"/>
              <a:t>Setup Nonogram (Example)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B5E470-F94A-4035-ADAC-B7C83B3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C4BB96-E520-4826-AC3D-9C841A26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236862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5891493-6620-475D-96EE-5012BA55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1800000" cy="18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09C7430-D321-4A1F-8B20-E34B9C41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1700808"/>
            <a:ext cx="1800000" cy="18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15BC4117-20EB-46B3-B5D4-DA3B3CB81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1800000" cy="18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0E87DB9-5E67-46D8-B999-E3CB92A65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21" b="80062"/>
          <a:stretch/>
        </p:blipFill>
        <p:spPr bwMode="auto">
          <a:xfrm>
            <a:off x="2725270" y="4437113"/>
            <a:ext cx="31282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5F209AC6-5B57-4922-B2F9-A5A71CBC7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1" r="61930" b="80062"/>
          <a:stretch/>
        </p:blipFill>
        <p:spPr bwMode="auto">
          <a:xfrm>
            <a:off x="3097704" y="4437112"/>
            <a:ext cx="31282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1D611161-4683-4A36-A14A-D74C4EFB8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2" r="43589" b="80062"/>
          <a:stretch/>
        </p:blipFill>
        <p:spPr bwMode="auto">
          <a:xfrm>
            <a:off x="3470138" y="4437112"/>
            <a:ext cx="31282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5AA469BB-1228-417D-9F58-20434A1E3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1" t="23925" r="61930" b="56137"/>
          <a:stretch/>
        </p:blipFill>
        <p:spPr bwMode="auto">
          <a:xfrm>
            <a:off x="3097704" y="4869160"/>
            <a:ext cx="31282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1B1F485-953A-4D94-8A27-F1B67FDF8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4" t="23925" r="46617" b="56137"/>
          <a:stretch/>
        </p:blipFill>
        <p:spPr bwMode="auto">
          <a:xfrm>
            <a:off x="3445350" y="4869160"/>
            <a:ext cx="31282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BEBE5-9206-4EC8-9B5B-74556AE29CC9}"/>
              </a:ext>
            </a:extLst>
          </p:cNvPr>
          <p:cNvSpPr txBox="1"/>
          <p:nvPr/>
        </p:nvSpPr>
        <p:spPr>
          <a:xfrm>
            <a:off x="3842572" y="436510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80E20-0D5A-4AC7-8430-DBAC091D6CA8}"/>
              </a:ext>
            </a:extLst>
          </p:cNvPr>
          <p:cNvSpPr txBox="1"/>
          <p:nvPr/>
        </p:nvSpPr>
        <p:spPr>
          <a:xfrm>
            <a:off x="3834151" y="478476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1C7FD9-D957-4BE4-AA62-50E5330FC1F2}"/>
              </a:ext>
            </a:extLst>
          </p:cNvPr>
          <p:cNvSpPr txBox="1"/>
          <p:nvPr/>
        </p:nvSpPr>
        <p:spPr>
          <a:xfrm rot="5400000">
            <a:off x="2752998" y="487044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4CF70-3507-4A4B-A845-4AD98758F042}"/>
              </a:ext>
            </a:extLst>
          </p:cNvPr>
          <p:cNvSpPr/>
          <p:nvPr/>
        </p:nvSpPr>
        <p:spPr>
          <a:xfrm>
            <a:off x="5084254" y="436510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5E2A67-6D62-4A3B-A72D-F75450F18321}"/>
              </a:ext>
            </a:extLst>
          </p:cNvPr>
          <p:cNvSpPr/>
          <p:nvPr/>
        </p:nvSpPr>
        <p:spPr>
          <a:xfrm>
            <a:off x="5481675" y="436510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B13B18-A040-4D10-8ABB-5CA0FE019D4B}"/>
              </a:ext>
            </a:extLst>
          </p:cNvPr>
          <p:cNvSpPr/>
          <p:nvPr/>
        </p:nvSpPr>
        <p:spPr>
          <a:xfrm>
            <a:off x="5879096" y="436510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053BFD-90D3-47E1-A1D6-76112CD2176F}"/>
              </a:ext>
            </a:extLst>
          </p:cNvPr>
          <p:cNvSpPr txBox="1"/>
          <p:nvPr/>
        </p:nvSpPr>
        <p:spPr>
          <a:xfrm>
            <a:off x="6167128" y="427893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611775-C11C-444A-A742-7513D93CFC51}"/>
              </a:ext>
            </a:extLst>
          </p:cNvPr>
          <p:cNvSpPr/>
          <p:nvPr/>
        </p:nvSpPr>
        <p:spPr>
          <a:xfrm>
            <a:off x="6524071" y="436510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57534-A6C5-4455-9C26-EADB15CD5B8B}"/>
              </a:ext>
            </a:extLst>
          </p:cNvPr>
          <p:cNvSpPr txBox="1"/>
          <p:nvPr/>
        </p:nvSpPr>
        <p:spPr>
          <a:xfrm rot="5400000">
            <a:off x="5098517" y="468449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EE0282-995B-44C5-818E-D1A8948A3699}"/>
              </a:ext>
            </a:extLst>
          </p:cNvPr>
          <p:cNvSpPr/>
          <p:nvPr/>
        </p:nvSpPr>
        <p:spPr>
          <a:xfrm>
            <a:off x="5079516" y="5027782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F4B0CD-8E95-4ACD-8A69-6F2CBD2116D6}"/>
              </a:ext>
            </a:extLst>
          </p:cNvPr>
          <p:cNvSpPr/>
          <p:nvPr/>
        </p:nvSpPr>
        <p:spPr>
          <a:xfrm>
            <a:off x="5079516" y="542472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633566-C05B-4393-B6FF-2A2E28993290}"/>
              </a:ext>
            </a:extLst>
          </p:cNvPr>
          <p:cNvSpPr/>
          <p:nvPr/>
        </p:nvSpPr>
        <p:spPr>
          <a:xfrm>
            <a:off x="5079516" y="5821016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7B9945-DC09-45E9-BDD9-D7A9AF830252}"/>
              </a:ext>
            </a:extLst>
          </p:cNvPr>
          <p:cNvCxnSpPr/>
          <p:nvPr/>
        </p:nvCxnSpPr>
        <p:spPr>
          <a:xfrm>
            <a:off x="5089583" y="4221088"/>
            <a:ext cx="172416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0723DF-4291-4B7C-9407-FE840713ADCF}"/>
              </a:ext>
            </a:extLst>
          </p:cNvPr>
          <p:cNvSpPr txBox="1"/>
          <p:nvPr/>
        </p:nvSpPr>
        <p:spPr>
          <a:xfrm>
            <a:off x="5695392" y="3985319"/>
            <a:ext cx="3674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/>
              <a:t>20</a:t>
            </a:r>
            <a:endParaRPr lang="ko-KR" altLang="en-US" sz="14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A92B3C-69D9-4CC1-8BA1-026DDB2AD2C8}"/>
              </a:ext>
            </a:extLst>
          </p:cNvPr>
          <p:cNvCxnSpPr>
            <a:cxnSpLocks/>
          </p:cNvCxnSpPr>
          <p:nvPr/>
        </p:nvCxnSpPr>
        <p:spPr>
          <a:xfrm rot="16200000">
            <a:off x="4026246" y="5246965"/>
            <a:ext cx="172416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2298B9-F71D-4835-8512-AA96B54ABEC3}"/>
              </a:ext>
            </a:extLst>
          </p:cNvPr>
          <p:cNvSpPr txBox="1"/>
          <p:nvPr/>
        </p:nvSpPr>
        <p:spPr>
          <a:xfrm>
            <a:off x="4660199" y="5093075"/>
            <a:ext cx="3674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/>
              <a:t>20</a:t>
            </a:r>
            <a:endParaRPr lang="ko-KR" altLang="en-US" sz="1400" b="1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B955975C-BAEA-4A54-AE7B-B3590E630375}"/>
              </a:ext>
            </a:extLst>
          </p:cNvPr>
          <p:cNvSpPr/>
          <p:nvPr/>
        </p:nvSpPr>
        <p:spPr>
          <a:xfrm rot="16200000">
            <a:off x="2695396" y="2558971"/>
            <a:ext cx="360040" cy="3600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353DF3BB-D95A-4021-B722-88E6322C3093}"/>
              </a:ext>
            </a:extLst>
          </p:cNvPr>
          <p:cNvSpPr/>
          <p:nvPr/>
        </p:nvSpPr>
        <p:spPr>
          <a:xfrm rot="16200000">
            <a:off x="5007668" y="2558971"/>
            <a:ext cx="360040" cy="3600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06FD125D-ABF2-430D-A09F-4CE6C6640470}"/>
              </a:ext>
            </a:extLst>
          </p:cNvPr>
          <p:cNvSpPr/>
          <p:nvPr/>
        </p:nvSpPr>
        <p:spPr>
          <a:xfrm rot="16200000">
            <a:off x="2186863" y="5316585"/>
            <a:ext cx="360040" cy="3600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6FCF6F70-F023-49B3-A069-D099EA18C61F}"/>
              </a:ext>
            </a:extLst>
          </p:cNvPr>
          <p:cNvSpPr/>
          <p:nvPr/>
        </p:nvSpPr>
        <p:spPr>
          <a:xfrm rot="16200000">
            <a:off x="4322864" y="5316585"/>
            <a:ext cx="360040" cy="3600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749DA07-56EC-47A2-960E-376C2E734F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924"/>
          <a:stretch/>
        </p:blipFill>
        <p:spPr>
          <a:xfrm>
            <a:off x="7003991" y="3909834"/>
            <a:ext cx="1958810" cy="226682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A24BC9-56C8-479D-B79B-53D119C2FF11}"/>
              </a:ext>
            </a:extLst>
          </p:cNvPr>
          <p:cNvSpPr/>
          <p:nvPr/>
        </p:nvSpPr>
        <p:spPr>
          <a:xfrm>
            <a:off x="7195539" y="4293096"/>
            <a:ext cx="1767261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3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카페라첼타120"/>
        <a:ea typeface="카페라첼타120"/>
        <a:cs typeface=""/>
      </a:majorFont>
      <a:minorFont>
        <a:latin typeface="카페라첼타120"/>
        <a:ea typeface="카페라첼타1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2292</Words>
  <Application>Microsoft Macintosh PowerPoint</Application>
  <PresentationFormat>화면 슬라이드 쇼(4:3)</PresentationFormat>
  <Paragraphs>246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카페라첼타120</vt:lpstr>
      <vt:lpstr>HY견고딕</vt:lpstr>
      <vt:lpstr>맑은 고딕</vt:lpstr>
      <vt:lpstr>Arial</vt:lpstr>
      <vt:lpstr>Calibri</vt:lpstr>
      <vt:lpstr>Office 테마</vt:lpstr>
      <vt:lpstr>Personal Assignment 2</vt:lpstr>
      <vt:lpstr>Personal Assignment 2 : Nonograms</vt:lpstr>
      <vt:lpstr>Before you start PA2…</vt:lpstr>
      <vt:lpstr>Main Activity component</vt:lpstr>
      <vt:lpstr>Main Activity component</vt:lpstr>
      <vt:lpstr>App component 1 : EditText and Search Button</vt:lpstr>
      <vt:lpstr>App component 2 : Gallery Button</vt:lpstr>
      <vt:lpstr>App component 3 : Setup Nonogram</vt:lpstr>
      <vt:lpstr>App component 3 : Setup Nonogram (Example)</vt:lpstr>
      <vt:lpstr>App component 3 : Setup Nonogram</vt:lpstr>
      <vt:lpstr>App component Examples</vt:lpstr>
      <vt:lpstr>App component Examples</vt:lpstr>
      <vt:lpstr>App component Examples</vt:lpstr>
      <vt:lpstr>Grading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이성호</cp:lastModifiedBy>
  <cp:revision>225</cp:revision>
  <cp:lastPrinted>2018-03-07T00:28:47Z</cp:lastPrinted>
  <dcterms:created xsi:type="dcterms:W3CDTF">2012-12-30T15:18:19Z</dcterms:created>
  <dcterms:modified xsi:type="dcterms:W3CDTF">2021-04-06T07:52:24Z</dcterms:modified>
</cp:coreProperties>
</file>