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9ad0646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9ad0646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9ad0646c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9ad0646c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9ad0646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9ad0646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9ad0646c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9ad0646c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9ad0646c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9ad0646c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9ad0646c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9ad0646c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9ad0646c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9ad0646c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9ad0646c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9ad0646c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9ad0646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9ad0646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9ad0646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9ad0646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9ad0646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9ad0646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9ad0646c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9ad0646c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9ad0646c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9ad0646c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9ad0646c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9ad0646c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9ad0646c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9ad0646c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9ad0646c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9ad0646c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9ad0646cc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9ad0646cc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9ad0646c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9ad0646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9ad0646c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9ad0646c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9ad0646c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9ad0646c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9ad0646c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9ad0646c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9ad0646c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9ad0646c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9ad0646c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9ad0646c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9ad0646c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9ad0646c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9ad0646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9ad0646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9ad0646c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9ad0646c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ridebustang.com/" TargetMode="External"/><Relationship Id="rId4" Type="http://schemas.openxmlformats.org/officeDocument/2006/relationships/hyperlink" Target="https://www.epicmountainexpress.com/vail-shuttles?gclid=CjwKCAiA0syqBhBxEiwAeNx9N4C3LHjEy1LgOobCzLgQJWBmc54EvRAj7_OTBzR5W99YdjiqyJYqGhoC7EgQAvD_Bw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coloradonewsline.com/2023/11/01/return-of-vail-area-passenger-rail-gains-support-among-some-lead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google.com/maps/dir/Union+Station,+Denver,+CO/Vail+Village+Parking,+North+Frontage+Road+West,+Vail,+CO/@39.4459739,-106.1233407,9z/data=!3m1!4b1!4m14!4m13!1m5!1m1!1s0x876c78c309781fbb:0xfa51804416e57e70!2m2!1d-104.9988948!2d39.752156!1m5!1m1!1s0x876a705e08eeb627:0x27e3b116e6a460e4!2m2!1d-106.3716696!2d39.6422753!3e0?entry=tt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tdapps.coloradodot.info/otis/TrafficData#ui/1/1/0/station/000106/criteria/070A/0/449.589/false/true/"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3812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Traffic at the Eisenhower Tunnel</a:t>
            </a:r>
            <a:endParaRPr/>
          </a:p>
          <a:p>
            <a:pPr indent="0" lvl="0" marL="0" rtl="0" algn="ctr">
              <a:spcBef>
                <a:spcPts val="0"/>
              </a:spcBef>
              <a:spcAft>
                <a:spcPts val="0"/>
              </a:spcAft>
              <a:buNone/>
            </a:pPr>
            <a:r>
              <a:rPr lang="en" sz="4300"/>
              <a:t>I-70 Colorado</a:t>
            </a:r>
            <a:endParaRPr sz="4300"/>
          </a:p>
        </p:txBody>
      </p:sp>
      <p:sp>
        <p:nvSpPr>
          <p:cNvPr id="60" name="Google Shape;60;p13"/>
          <p:cNvSpPr txBox="1"/>
          <p:nvPr/>
        </p:nvSpPr>
        <p:spPr>
          <a:xfrm>
            <a:off x="671250" y="3174874"/>
            <a:ext cx="7801500" cy="1454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CACACA"/>
                </a:solidFill>
                <a:latin typeface="Average"/>
                <a:ea typeface="Average"/>
                <a:cs typeface="Average"/>
                <a:sym typeface="Average"/>
              </a:rPr>
              <a:t>Natalie Stier</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t/>
            </a:r>
            <a:endParaRPr sz="2100">
              <a:solidFill>
                <a:srgbClr val="CACACA"/>
              </a:solidFill>
              <a:latin typeface="Average"/>
              <a:ea typeface="Average"/>
              <a:cs typeface="Average"/>
              <a:sym typeface="Average"/>
            </a:endParaRPr>
          </a:p>
          <a:p>
            <a:pPr indent="0" lvl="0" marL="0" rtl="0" algn="ctr">
              <a:spcBef>
                <a:spcPts val="0"/>
              </a:spcBef>
              <a:spcAft>
                <a:spcPts val="0"/>
              </a:spcAft>
              <a:buNone/>
            </a:pPr>
            <a:r>
              <a:rPr lang="en" sz="1500">
                <a:solidFill>
                  <a:srgbClr val="CACACA"/>
                </a:solidFill>
                <a:latin typeface="Average"/>
                <a:ea typeface="Average"/>
                <a:cs typeface="Average"/>
                <a:sym typeface="Average"/>
              </a:rPr>
              <a:t>NYC DSA - Python</a:t>
            </a:r>
            <a:endParaRPr sz="1500">
              <a:solidFill>
                <a:srgbClr val="CACACA"/>
              </a:solidFill>
              <a:latin typeface="Average"/>
              <a:ea typeface="Average"/>
              <a:cs typeface="Average"/>
              <a:sym typeface="Average"/>
            </a:endParaRPr>
          </a:p>
          <a:p>
            <a:pPr indent="0" lvl="0" marL="0" rtl="0" algn="ctr">
              <a:spcBef>
                <a:spcPts val="0"/>
              </a:spcBef>
              <a:spcAft>
                <a:spcPts val="0"/>
              </a:spcAft>
              <a:buNone/>
            </a:pPr>
            <a:r>
              <a:rPr lang="en" sz="1500">
                <a:solidFill>
                  <a:srgbClr val="CACACA"/>
                </a:solidFill>
                <a:latin typeface="Average"/>
                <a:ea typeface="Average"/>
                <a:cs typeface="Average"/>
                <a:sym typeface="Average"/>
              </a:rPr>
              <a:t>November 17, 2023</a:t>
            </a:r>
            <a:endParaRPr sz="1500">
              <a:solidFill>
                <a:srgbClr val="CACACA"/>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914400" y="96565"/>
            <a:ext cx="7315199" cy="3305861"/>
          </a:xfrm>
          <a:prstGeom prst="rect">
            <a:avLst/>
          </a:prstGeom>
          <a:noFill/>
          <a:ln>
            <a:noFill/>
          </a:ln>
        </p:spPr>
      </p:pic>
      <p:pic>
        <p:nvPicPr>
          <p:cNvPr id="139" name="Google Shape;139;p22"/>
          <p:cNvPicPr preferRelativeResize="0"/>
          <p:nvPr/>
        </p:nvPicPr>
        <p:blipFill>
          <a:blip r:embed="rId4">
            <a:alphaModFix/>
          </a:blip>
          <a:stretch>
            <a:fillRect/>
          </a:stretch>
        </p:blipFill>
        <p:spPr>
          <a:xfrm>
            <a:off x="914410" y="1775940"/>
            <a:ext cx="7315199" cy="32999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3953025" y="2559496"/>
            <a:ext cx="5133927" cy="2536504"/>
          </a:xfrm>
          <a:prstGeom prst="rect">
            <a:avLst/>
          </a:prstGeom>
          <a:noFill/>
          <a:ln>
            <a:noFill/>
          </a:ln>
        </p:spPr>
      </p:pic>
      <p:sp>
        <p:nvSpPr>
          <p:cNvPr id="145" name="Google Shape;145;p23"/>
          <p:cNvSpPr txBox="1"/>
          <p:nvPr>
            <p:ph type="title"/>
          </p:nvPr>
        </p:nvSpPr>
        <p:spPr>
          <a:xfrm>
            <a:off x="142825" y="445025"/>
            <a:ext cx="3900600" cy="15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and </a:t>
            </a:r>
            <a:r>
              <a:rPr lang="en"/>
              <a:t>hourly traffic through the Eisenhower Tunnel: </a:t>
            </a:r>
            <a:endParaRPr/>
          </a:p>
        </p:txBody>
      </p:sp>
      <p:pic>
        <p:nvPicPr>
          <p:cNvPr id="146" name="Google Shape;146;p23"/>
          <p:cNvPicPr preferRelativeResize="0"/>
          <p:nvPr/>
        </p:nvPicPr>
        <p:blipFill>
          <a:blip r:embed="rId4">
            <a:alphaModFix/>
          </a:blip>
          <a:stretch>
            <a:fillRect/>
          </a:stretch>
        </p:blipFill>
        <p:spPr>
          <a:xfrm>
            <a:off x="3953025" y="99675"/>
            <a:ext cx="5133926" cy="2385875"/>
          </a:xfrm>
          <a:prstGeom prst="rect">
            <a:avLst/>
          </a:prstGeom>
          <a:noFill/>
          <a:ln>
            <a:noFill/>
          </a:ln>
        </p:spPr>
      </p:pic>
      <p:grpSp>
        <p:nvGrpSpPr>
          <p:cNvPr id="147" name="Google Shape;147;p23"/>
          <p:cNvGrpSpPr/>
          <p:nvPr/>
        </p:nvGrpSpPr>
        <p:grpSpPr>
          <a:xfrm>
            <a:off x="4473025" y="2990350"/>
            <a:ext cx="583500" cy="461700"/>
            <a:chOff x="4473025" y="2990350"/>
            <a:chExt cx="583500" cy="461700"/>
          </a:xfrm>
        </p:grpSpPr>
        <p:sp>
          <p:nvSpPr>
            <p:cNvPr id="148" name="Google Shape;148;p23"/>
            <p:cNvSpPr txBox="1"/>
            <p:nvPr/>
          </p:nvSpPr>
          <p:spPr>
            <a:xfrm>
              <a:off x="4473025" y="2990350"/>
              <a:ext cx="5835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East</a:t>
              </a:r>
              <a:endParaRPr b="1" sz="900">
                <a:latin typeface="Calibri"/>
                <a:ea typeface="Calibri"/>
                <a:cs typeface="Calibri"/>
                <a:sym typeface="Calibri"/>
              </a:endParaRPr>
            </a:p>
          </p:txBody>
        </p:sp>
        <p:pic>
          <p:nvPicPr>
            <p:cNvPr id="149" name="Google Shape;149;p23"/>
            <p:cNvPicPr preferRelativeResize="0"/>
            <p:nvPr/>
          </p:nvPicPr>
          <p:blipFill rotWithShape="1">
            <a:blip r:embed="rId5">
              <a:alphaModFix/>
            </a:blip>
            <a:srcRect b="0" l="5653" r="68183" t="0"/>
            <a:stretch/>
          </p:blipFill>
          <p:spPr>
            <a:xfrm>
              <a:off x="4512225" y="3066550"/>
              <a:ext cx="181425" cy="364725"/>
            </a:xfrm>
            <a:prstGeom prst="rect">
              <a:avLst/>
            </a:prstGeom>
            <a:noFill/>
            <a:ln>
              <a:noFill/>
            </a:ln>
          </p:spPr>
        </p:pic>
      </p:grpSp>
      <p:grpSp>
        <p:nvGrpSpPr>
          <p:cNvPr id="150" name="Google Shape;150;p23"/>
          <p:cNvGrpSpPr/>
          <p:nvPr/>
        </p:nvGrpSpPr>
        <p:grpSpPr>
          <a:xfrm>
            <a:off x="8276650" y="345725"/>
            <a:ext cx="657900" cy="461700"/>
            <a:chOff x="8322025" y="368400"/>
            <a:chExt cx="657900" cy="461700"/>
          </a:xfrm>
        </p:grpSpPr>
        <p:sp>
          <p:nvSpPr>
            <p:cNvPr id="151" name="Google Shape;151;p23"/>
            <p:cNvSpPr txBox="1"/>
            <p:nvPr/>
          </p:nvSpPr>
          <p:spPr>
            <a:xfrm>
              <a:off x="8322025" y="368400"/>
              <a:ext cx="6579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East</a:t>
              </a:r>
              <a:endParaRPr b="1" sz="900">
                <a:latin typeface="Calibri"/>
                <a:ea typeface="Calibri"/>
                <a:cs typeface="Calibri"/>
                <a:sym typeface="Calibri"/>
              </a:endParaRPr>
            </a:p>
          </p:txBody>
        </p:sp>
        <p:pic>
          <p:nvPicPr>
            <p:cNvPr id="152" name="Google Shape;152;p23"/>
            <p:cNvPicPr preferRelativeResize="0"/>
            <p:nvPr/>
          </p:nvPicPr>
          <p:blipFill rotWithShape="1">
            <a:blip r:embed="rId5">
              <a:alphaModFix/>
            </a:blip>
            <a:srcRect b="0" l="5653" r="68183" t="0"/>
            <a:stretch/>
          </p:blipFill>
          <p:spPr>
            <a:xfrm>
              <a:off x="8361225" y="444600"/>
              <a:ext cx="181425" cy="364725"/>
            </a:xfrm>
            <a:prstGeom prst="rect">
              <a:avLst/>
            </a:prstGeom>
            <a:noFill/>
            <a:ln>
              <a:noFill/>
            </a:ln>
          </p:spPr>
        </p:pic>
      </p:grpSp>
      <p:sp>
        <p:nvSpPr>
          <p:cNvPr id="153" name="Google Shape;153;p23"/>
          <p:cNvSpPr txBox="1"/>
          <p:nvPr>
            <p:ph idx="1" type="body"/>
          </p:nvPr>
        </p:nvSpPr>
        <p:spPr>
          <a:xfrm>
            <a:off x="142825" y="2023025"/>
            <a:ext cx="35691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Higher volume going west on Thursdays, Fridays,  and Saturdays particularly in the morning. </a:t>
            </a:r>
            <a:endParaRPr/>
          </a:p>
          <a:p>
            <a:pPr indent="0" lvl="0" marL="0" rtl="0" algn="l">
              <a:spcBef>
                <a:spcPts val="1200"/>
              </a:spcBef>
              <a:spcAft>
                <a:spcPts val="1200"/>
              </a:spcAft>
              <a:buNone/>
            </a:pPr>
            <a:r>
              <a:rPr lang="en"/>
              <a:t>Higher </a:t>
            </a:r>
            <a:r>
              <a:rPr lang="en"/>
              <a:t>volume</a:t>
            </a:r>
            <a:r>
              <a:rPr lang="en"/>
              <a:t> going east on Sundays and Mondays particularly in the afternoon.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5482075" y="1356688"/>
            <a:ext cx="2977726" cy="3312775"/>
          </a:xfrm>
          <a:prstGeom prst="rect">
            <a:avLst/>
          </a:prstGeom>
          <a:noFill/>
          <a:ln cap="flat" cmpd="sng" w="38100">
            <a:solidFill>
              <a:schemeClr val="dk2"/>
            </a:solidFill>
            <a:prstDash val="solid"/>
            <a:round/>
            <a:headEnd len="sm" w="sm" type="none"/>
            <a:tailEnd len="sm" w="sm" type="none"/>
          </a:ln>
        </p:spPr>
      </p:pic>
      <p:sp>
        <p:nvSpPr>
          <p:cNvPr id="159" name="Google Shape;159;p24"/>
          <p:cNvSpPr txBox="1"/>
          <p:nvPr>
            <p:ph idx="1" type="body"/>
          </p:nvPr>
        </p:nvSpPr>
        <p:spPr>
          <a:xfrm>
            <a:off x="175150" y="1304875"/>
            <a:ext cx="530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Dataframe shows the average hourly traffic count for each hour of each weekday from February to April of 2018, 2020, and 2023. </a:t>
            </a:r>
            <a:endParaRPr/>
          </a:p>
          <a:p>
            <a:pPr indent="0" lvl="0" marL="0" rtl="0" algn="l">
              <a:spcBef>
                <a:spcPts val="1200"/>
              </a:spcBef>
              <a:spcAft>
                <a:spcPts val="0"/>
              </a:spcAft>
              <a:buNone/>
            </a:pPr>
            <a:r>
              <a:rPr lang="en"/>
              <a:t>So there are 24 counts for each weekday of each month. </a:t>
            </a:r>
            <a:endParaRPr/>
          </a:p>
          <a:p>
            <a:pPr indent="0" lvl="0" marL="0" rtl="0" algn="l">
              <a:spcBef>
                <a:spcPts val="1200"/>
              </a:spcBef>
              <a:spcAft>
                <a:spcPts val="0"/>
              </a:spcAft>
              <a:buNone/>
            </a:pPr>
            <a:r>
              <a:rPr lang="en"/>
              <a:t>24  hours x 7 days  x 3month  x 4 years</a:t>
            </a:r>
            <a:endParaRPr/>
          </a:p>
          <a:p>
            <a:pPr indent="0" lvl="0" marL="0" rtl="0" algn="l">
              <a:spcBef>
                <a:spcPts val="1200"/>
              </a:spcBef>
              <a:spcAft>
                <a:spcPts val="1200"/>
              </a:spcAft>
              <a:buNone/>
            </a:pPr>
            <a:r>
              <a:rPr lang="en"/>
              <a:t> = 1512 traffic counts </a:t>
            </a:r>
            <a:endParaRPr/>
          </a:p>
        </p:txBody>
      </p:sp>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1279825" y="1660025"/>
            <a:ext cx="6159486" cy="3407275"/>
          </a:xfrm>
          <a:prstGeom prst="rect">
            <a:avLst/>
          </a:prstGeom>
          <a:noFill/>
          <a:ln>
            <a:noFill/>
          </a:ln>
        </p:spPr>
      </p:pic>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
        <p:nvSpPr>
          <p:cNvPr id="167" name="Google Shape;167;p25"/>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Very clear difference in the distribution of hourly traffic count going westbound from February to April of 2020.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600488" y="1581026"/>
            <a:ext cx="7943024" cy="3488025"/>
          </a:xfrm>
          <a:prstGeom prst="rect">
            <a:avLst/>
          </a:prstGeom>
          <a:noFill/>
          <a:ln>
            <a:noFill/>
          </a:ln>
        </p:spPr>
      </p:pic>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sp>
        <p:nvSpPr>
          <p:cNvPr id="174" name="Google Shape;174;p26"/>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Very little observable difference pre and post-pandemic, but clear decrease in traffic </a:t>
            </a:r>
            <a:r>
              <a:rPr lang="en"/>
              <a:t>particularly</a:t>
            </a:r>
            <a:r>
              <a:rPr lang="en"/>
              <a:t> during March and April of 2020 (During).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Traffic pattern changes relating to the Covid-19 pandemic:</a:t>
            </a:r>
            <a:endParaRPr/>
          </a:p>
          <a:p>
            <a:pPr indent="0" lvl="0" marL="0" rtl="0" algn="l">
              <a:spcBef>
                <a:spcPts val="0"/>
              </a:spcBef>
              <a:spcAft>
                <a:spcPts val="0"/>
              </a:spcAft>
              <a:buNone/>
            </a:pPr>
            <a:r>
              <a:t/>
            </a:r>
            <a:endParaRPr/>
          </a:p>
        </p:txBody>
      </p:sp>
      <p:pic>
        <p:nvPicPr>
          <p:cNvPr id="180" name="Google Shape;180;p27"/>
          <p:cNvPicPr preferRelativeResize="0"/>
          <p:nvPr/>
        </p:nvPicPr>
        <p:blipFill rotWithShape="1">
          <a:blip r:embed="rId3">
            <a:alphaModFix/>
          </a:blip>
          <a:srcRect b="1932" l="924" r="776" t="970"/>
          <a:stretch/>
        </p:blipFill>
        <p:spPr>
          <a:xfrm>
            <a:off x="673625" y="1097525"/>
            <a:ext cx="7807725" cy="3817700"/>
          </a:xfrm>
          <a:prstGeom prst="rect">
            <a:avLst/>
          </a:prstGeom>
          <a:noFill/>
          <a:ln>
            <a:noFill/>
          </a:ln>
        </p:spPr>
      </p:pic>
      <p:grpSp>
        <p:nvGrpSpPr>
          <p:cNvPr id="181" name="Google Shape;181;p27"/>
          <p:cNvGrpSpPr/>
          <p:nvPr/>
        </p:nvGrpSpPr>
        <p:grpSpPr>
          <a:xfrm>
            <a:off x="600488" y="1097525"/>
            <a:ext cx="7943024" cy="3855800"/>
            <a:chOff x="99500" y="1249925"/>
            <a:chExt cx="7943024" cy="3855800"/>
          </a:xfrm>
        </p:grpSpPr>
        <p:grpSp>
          <p:nvGrpSpPr>
            <p:cNvPr id="182" name="Google Shape;182;p27"/>
            <p:cNvGrpSpPr/>
            <p:nvPr/>
          </p:nvGrpSpPr>
          <p:grpSpPr>
            <a:xfrm>
              <a:off x="99500" y="1249925"/>
              <a:ext cx="7943023" cy="3855800"/>
              <a:chOff x="99500" y="1249925"/>
              <a:chExt cx="7943023" cy="3855800"/>
            </a:xfrm>
          </p:grpSpPr>
          <p:pic>
            <p:nvPicPr>
              <p:cNvPr id="183" name="Google Shape;183;p27"/>
              <p:cNvPicPr preferRelativeResize="0"/>
              <p:nvPr/>
            </p:nvPicPr>
            <p:blipFill rotWithShape="1">
              <a:blip r:embed="rId4">
                <a:alphaModFix/>
              </a:blip>
              <a:srcRect b="0" l="0" r="10136" t="0"/>
              <a:stretch/>
            </p:blipFill>
            <p:spPr>
              <a:xfrm>
                <a:off x="99500" y="1249925"/>
                <a:ext cx="7943023" cy="3855800"/>
              </a:xfrm>
              <a:prstGeom prst="rect">
                <a:avLst/>
              </a:prstGeom>
              <a:noFill/>
              <a:ln>
                <a:noFill/>
              </a:ln>
            </p:spPr>
          </p:pic>
          <p:pic>
            <p:nvPicPr>
              <p:cNvPr id="184" name="Google Shape;184;p27"/>
              <p:cNvPicPr preferRelativeResize="0"/>
              <p:nvPr/>
            </p:nvPicPr>
            <p:blipFill>
              <a:blip r:embed="rId5">
                <a:alphaModFix/>
              </a:blip>
              <a:stretch>
                <a:fillRect/>
              </a:stretch>
            </p:blipFill>
            <p:spPr>
              <a:xfrm>
                <a:off x="3161100" y="1626500"/>
                <a:ext cx="4836050" cy="1105250"/>
              </a:xfrm>
              <a:prstGeom prst="rect">
                <a:avLst/>
              </a:prstGeom>
              <a:noFill/>
              <a:ln>
                <a:noFill/>
              </a:ln>
            </p:spPr>
          </p:pic>
          <p:pic>
            <p:nvPicPr>
              <p:cNvPr id="185" name="Google Shape;185;p27"/>
              <p:cNvPicPr preferRelativeResize="0"/>
              <p:nvPr/>
            </p:nvPicPr>
            <p:blipFill>
              <a:blip r:embed="rId5">
                <a:alphaModFix/>
              </a:blip>
              <a:stretch>
                <a:fillRect/>
              </a:stretch>
            </p:blipFill>
            <p:spPr>
              <a:xfrm>
                <a:off x="5623475" y="1778900"/>
                <a:ext cx="2373675" cy="1922325"/>
              </a:xfrm>
              <a:prstGeom prst="rect">
                <a:avLst/>
              </a:prstGeom>
              <a:noFill/>
              <a:ln>
                <a:noFill/>
              </a:ln>
            </p:spPr>
          </p:pic>
        </p:grpSp>
        <p:pic>
          <p:nvPicPr>
            <p:cNvPr id="186" name="Google Shape;186;p27"/>
            <p:cNvPicPr preferRelativeResize="0"/>
            <p:nvPr/>
          </p:nvPicPr>
          <p:blipFill rotWithShape="1">
            <a:blip r:embed="rId4">
              <a:alphaModFix/>
            </a:blip>
            <a:srcRect b="64493" l="89347" r="0" t="13719"/>
            <a:stretch/>
          </p:blipFill>
          <p:spPr>
            <a:xfrm>
              <a:off x="7100975" y="1249925"/>
              <a:ext cx="941549" cy="840099"/>
            </a:xfrm>
            <a:prstGeom prst="rect">
              <a:avLst/>
            </a:prstGeom>
            <a:noFill/>
            <a:ln>
              <a:noFill/>
            </a:ln>
          </p:spPr>
        </p:pic>
        <p:sp>
          <p:nvSpPr>
            <p:cNvPr id="187" name="Google Shape;187;p27"/>
            <p:cNvSpPr txBox="1"/>
            <p:nvPr/>
          </p:nvSpPr>
          <p:spPr>
            <a:xfrm>
              <a:off x="2252575" y="4162350"/>
              <a:ext cx="10659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 0.3933</a:t>
              </a:r>
              <a:endParaRPr sz="1800">
                <a:solidFill>
                  <a:schemeClr val="accent3"/>
                </a:solidFill>
                <a:latin typeface="Average"/>
                <a:ea typeface="Average"/>
                <a:cs typeface="Average"/>
                <a:sym typeface="Average"/>
              </a:endParaRPr>
            </a:p>
          </p:txBody>
        </p:sp>
        <p:sp>
          <p:nvSpPr>
            <p:cNvPr id="188" name="Google Shape;188;p27"/>
            <p:cNvSpPr txBox="1"/>
            <p:nvPr/>
          </p:nvSpPr>
          <p:spPr>
            <a:xfrm>
              <a:off x="4815775" y="4162350"/>
              <a:ext cx="8907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5.2e-19</a:t>
              </a:r>
              <a:endParaRPr sz="1050">
                <a:highlight>
                  <a:srgbClr val="FFFFFF"/>
                </a:highlight>
              </a:endParaRPr>
            </a:p>
          </p:txBody>
        </p:sp>
        <p:sp>
          <p:nvSpPr>
            <p:cNvPr id="189" name="Google Shape;189;p27"/>
            <p:cNvSpPr txBox="1"/>
            <p:nvPr/>
          </p:nvSpPr>
          <p:spPr>
            <a:xfrm>
              <a:off x="2527075" y="3095850"/>
              <a:ext cx="7914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p-value =</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2.2e-16</a:t>
              </a:r>
              <a:endParaRPr sz="1050">
                <a:highlight>
                  <a:srgbClr val="FFFFFF"/>
                </a:highlight>
              </a:endParaRPr>
            </a:p>
          </p:txBody>
        </p:sp>
        <p:sp>
          <p:nvSpPr>
            <p:cNvPr id="190" name="Google Shape;190;p27"/>
            <p:cNvSpPr txBox="1"/>
            <p:nvPr/>
          </p:nvSpPr>
          <p:spPr>
            <a:xfrm>
              <a:off x="3253425" y="1765125"/>
              <a:ext cx="20148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one-way ANOVA comparing all three groups: </a:t>
              </a:r>
              <a:endParaRPr sz="1050">
                <a:highlight>
                  <a:srgbClr val="FFFFFF"/>
                </a:highlight>
              </a:endParaRPr>
            </a:p>
            <a:p>
              <a:pPr indent="0" lvl="0" marL="0" rtl="0" algn="l">
                <a:lnSpc>
                  <a:spcPct val="115000"/>
                </a:lnSpc>
                <a:spcBef>
                  <a:spcPts val="0"/>
                </a:spcBef>
                <a:spcAft>
                  <a:spcPts val="0"/>
                </a:spcAft>
                <a:buNone/>
              </a:pPr>
              <a:r>
                <a:rPr b="1" lang="en" sz="1050">
                  <a:highlight>
                    <a:srgbClr val="FFFFFF"/>
                  </a:highlight>
                </a:rPr>
                <a:t>p-value = 1.2e-20</a:t>
              </a:r>
              <a:endParaRPr b="1"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grpSp>
      <p:sp>
        <p:nvSpPr>
          <p:cNvPr id="191" name="Google Shape;191;p27"/>
          <p:cNvSpPr txBox="1"/>
          <p:nvPr/>
        </p:nvSpPr>
        <p:spPr>
          <a:xfrm>
            <a:off x="6192650" y="1899200"/>
            <a:ext cx="2288700" cy="13794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highlight>
                  <a:srgbClr val="FFFFFF"/>
                </a:highlight>
              </a:rPr>
              <a:t>Statistically there is a difference among the pre, during, and post-pandemic groups. However there is not a statistically significant different between the pre and post-pandemic group. </a:t>
            </a:r>
            <a:r>
              <a:rPr lang="en" sz="1150">
                <a:highlight>
                  <a:srgbClr val="FFFFFF"/>
                </a:highlight>
              </a:rPr>
              <a:t>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and seasonal</a:t>
            </a:r>
            <a:r>
              <a:rPr lang="en"/>
              <a:t> trends in traffic through the Eisenhower Tunnel: </a:t>
            </a:r>
            <a:endParaRPr/>
          </a:p>
        </p:txBody>
      </p:sp>
      <p:pic>
        <p:nvPicPr>
          <p:cNvPr id="197" name="Google Shape;197;p28"/>
          <p:cNvPicPr preferRelativeResize="0"/>
          <p:nvPr/>
        </p:nvPicPr>
        <p:blipFill>
          <a:blip r:embed="rId3">
            <a:alphaModFix/>
          </a:blip>
          <a:stretch>
            <a:fillRect/>
          </a:stretch>
        </p:blipFill>
        <p:spPr>
          <a:xfrm>
            <a:off x="2128225" y="1943996"/>
            <a:ext cx="6868749" cy="3073601"/>
          </a:xfrm>
          <a:prstGeom prst="rect">
            <a:avLst/>
          </a:prstGeom>
          <a:noFill/>
          <a:ln cap="flat" cmpd="sng" w="19050">
            <a:solidFill>
              <a:schemeClr val="dk2"/>
            </a:solidFill>
            <a:prstDash val="solid"/>
            <a:round/>
            <a:headEnd len="sm" w="sm" type="none"/>
            <a:tailEnd len="sm" w="sm" type="none"/>
          </a:ln>
        </p:spPr>
      </p:pic>
      <p:sp>
        <p:nvSpPr>
          <p:cNvPr id="198" name="Google Shape;198;p28"/>
          <p:cNvSpPr txBox="1"/>
          <p:nvPr>
            <p:ph idx="1" type="body"/>
          </p:nvPr>
        </p:nvSpPr>
        <p:spPr>
          <a:xfrm>
            <a:off x="311700" y="885900"/>
            <a:ext cx="8411100" cy="114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Dataframe shows mean hourly traffic for each weekday during each season going both eastbound and westbound. </a:t>
            </a:r>
            <a:endParaRPr/>
          </a:p>
          <a:p>
            <a:pPr indent="0" lvl="0" marL="0" rtl="0" algn="l">
              <a:spcBef>
                <a:spcPts val="1200"/>
              </a:spcBef>
              <a:spcAft>
                <a:spcPts val="1200"/>
              </a:spcAft>
              <a:buNone/>
            </a:pPr>
            <a:r>
              <a:rPr lang="en"/>
              <a:t>7 days x 24 hours = 168 traffic counts for each season</a:t>
            </a:r>
            <a:endParaRPr/>
          </a:p>
        </p:txBody>
      </p:sp>
      <p:sp>
        <p:nvSpPr>
          <p:cNvPr id="199" name="Google Shape;199;p28"/>
          <p:cNvSpPr txBox="1"/>
          <p:nvPr>
            <p:ph idx="1" type="body"/>
          </p:nvPr>
        </p:nvSpPr>
        <p:spPr>
          <a:xfrm>
            <a:off x="96575" y="2008325"/>
            <a:ext cx="1891200" cy="2980800"/>
          </a:xfrm>
          <a:prstGeom prst="rect">
            <a:avLst/>
          </a:prstGeom>
          <a:ln cap="flat" cmpd="sng" w="19050">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Ski season- (Dec., Jan., Feb., March)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Summer - </a:t>
            </a:r>
            <a:endParaRPr/>
          </a:p>
          <a:p>
            <a:pPr indent="0" lvl="0" marL="0" rtl="0" algn="l">
              <a:lnSpc>
                <a:spcPct val="100000"/>
              </a:lnSpc>
              <a:spcBef>
                <a:spcPts val="0"/>
              </a:spcBef>
              <a:spcAft>
                <a:spcPts val="0"/>
              </a:spcAft>
              <a:buNone/>
            </a:pPr>
            <a:r>
              <a:rPr lang="en"/>
              <a:t>(June, July, Aug., Sept.)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Shoulder season - </a:t>
            </a:r>
            <a:endParaRPr/>
          </a:p>
          <a:p>
            <a:pPr indent="0" lvl="0" marL="0" rtl="0" algn="l">
              <a:lnSpc>
                <a:spcPct val="100000"/>
              </a:lnSpc>
              <a:spcBef>
                <a:spcPts val="0"/>
              </a:spcBef>
              <a:spcAft>
                <a:spcPts val="0"/>
              </a:spcAft>
              <a:buNone/>
            </a:pPr>
            <a:r>
              <a:rPr lang="en"/>
              <a:t>(April, May, Oct., Nov.)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9"/>
          <p:cNvPicPr preferRelativeResize="0"/>
          <p:nvPr/>
        </p:nvPicPr>
        <p:blipFill>
          <a:blip r:embed="rId3">
            <a:alphaModFix/>
          </a:blip>
          <a:stretch>
            <a:fillRect/>
          </a:stretch>
        </p:blipFill>
        <p:spPr>
          <a:xfrm>
            <a:off x="2732769" y="54200"/>
            <a:ext cx="6376981" cy="2517556"/>
          </a:xfrm>
          <a:prstGeom prst="rect">
            <a:avLst/>
          </a:prstGeom>
          <a:noFill/>
          <a:ln>
            <a:noFill/>
          </a:ln>
        </p:spPr>
      </p:pic>
      <p:pic>
        <p:nvPicPr>
          <p:cNvPr id="205" name="Google Shape;205;p29"/>
          <p:cNvPicPr preferRelativeResize="0"/>
          <p:nvPr/>
        </p:nvPicPr>
        <p:blipFill>
          <a:blip r:embed="rId4">
            <a:alphaModFix/>
          </a:blip>
          <a:stretch>
            <a:fillRect/>
          </a:stretch>
        </p:blipFill>
        <p:spPr>
          <a:xfrm>
            <a:off x="2737124" y="2607203"/>
            <a:ext cx="6368274" cy="2492622"/>
          </a:xfrm>
          <a:prstGeom prst="rect">
            <a:avLst/>
          </a:prstGeom>
          <a:noFill/>
          <a:ln>
            <a:noFill/>
          </a:ln>
        </p:spPr>
      </p:pic>
      <p:sp>
        <p:nvSpPr>
          <p:cNvPr id="206" name="Google Shape;206;p29"/>
          <p:cNvSpPr txBox="1"/>
          <p:nvPr>
            <p:ph type="title"/>
          </p:nvPr>
        </p:nvSpPr>
        <p:spPr>
          <a:xfrm>
            <a:off x="123975" y="97400"/>
            <a:ext cx="25311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Daily and s</a:t>
            </a:r>
            <a:r>
              <a:rPr lang="en" sz="2100"/>
              <a:t>easonal trends in </a:t>
            </a:r>
            <a:r>
              <a:rPr lang="en" sz="2100">
                <a:highlight>
                  <a:srgbClr val="7F7E00"/>
                </a:highlight>
              </a:rPr>
              <a:t>westbound </a:t>
            </a:r>
            <a:r>
              <a:rPr lang="en" sz="2100"/>
              <a:t>traffic through the Eisenhower Tunnel:</a:t>
            </a:r>
            <a:endParaRPr sz="2100"/>
          </a:p>
          <a:p>
            <a:pPr indent="0" lvl="0" marL="0" rtl="0" algn="l">
              <a:spcBef>
                <a:spcPts val="0"/>
              </a:spcBef>
              <a:spcAft>
                <a:spcPts val="0"/>
              </a:spcAft>
              <a:buSzPts val="990"/>
              <a:buNone/>
            </a:pPr>
            <a:r>
              <a:t/>
            </a:r>
            <a:endParaRPr sz="2100"/>
          </a:p>
          <a:p>
            <a:pPr indent="0" lvl="0" marL="0" rtl="0" algn="l">
              <a:spcBef>
                <a:spcPts val="0"/>
              </a:spcBef>
              <a:spcAft>
                <a:spcPts val="0"/>
              </a:spcAft>
              <a:buSzPts val="990"/>
              <a:buNone/>
            </a:pPr>
            <a:r>
              <a:rPr lang="en" sz="2100"/>
              <a:t> </a:t>
            </a:r>
            <a:endParaRPr sz="2100"/>
          </a:p>
        </p:txBody>
      </p:sp>
      <p:sp>
        <p:nvSpPr>
          <p:cNvPr id="207" name="Google Shape;207;p29"/>
          <p:cNvSpPr txBox="1"/>
          <p:nvPr>
            <p:ph idx="1" type="body"/>
          </p:nvPr>
        </p:nvSpPr>
        <p:spPr>
          <a:xfrm>
            <a:off x="158925" y="1464350"/>
            <a:ext cx="24612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volume in the morning during ski season on Fridays and Saturdays.</a:t>
            </a:r>
            <a:endParaRPr/>
          </a:p>
          <a:p>
            <a:pPr indent="0" lvl="0" marL="0" rtl="0" algn="l">
              <a:spcBef>
                <a:spcPts val="1200"/>
              </a:spcBef>
              <a:spcAft>
                <a:spcPts val="1200"/>
              </a:spcAft>
              <a:buNone/>
            </a:pPr>
            <a:r>
              <a:rPr lang="en"/>
              <a:t>High volume on Friday afternoons in both ski season and the summer.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0"/>
          <p:cNvPicPr preferRelativeResize="0"/>
          <p:nvPr/>
        </p:nvPicPr>
        <p:blipFill>
          <a:blip r:embed="rId3">
            <a:alphaModFix/>
          </a:blip>
          <a:stretch>
            <a:fillRect/>
          </a:stretch>
        </p:blipFill>
        <p:spPr>
          <a:xfrm>
            <a:off x="594361" y="1170125"/>
            <a:ext cx="7955278" cy="3540074"/>
          </a:xfrm>
          <a:prstGeom prst="rect">
            <a:avLst/>
          </a:prstGeom>
          <a:noFill/>
          <a:ln>
            <a:noFill/>
          </a:ln>
        </p:spPr>
      </p:pic>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7F7E00"/>
                </a:highlight>
              </a:rPr>
              <a:t>westbound</a:t>
            </a:r>
            <a:r>
              <a:rPr lang="en"/>
              <a:t> during </a:t>
            </a:r>
            <a:r>
              <a:rPr lang="en">
                <a:highlight>
                  <a:srgbClr val="00FFFF"/>
                </a:highlight>
              </a:rPr>
              <a:t>ski</a:t>
            </a:r>
            <a:r>
              <a:rPr lang="en"/>
              <a:t> season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1"/>
          <p:cNvPicPr preferRelativeResize="0"/>
          <p:nvPr/>
        </p:nvPicPr>
        <p:blipFill>
          <a:blip r:embed="rId3">
            <a:alphaModFix/>
          </a:blip>
          <a:stretch>
            <a:fillRect/>
          </a:stretch>
        </p:blipFill>
        <p:spPr>
          <a:xfrm>
            <a:off x="594360" y="1170432"/>
            <a:ext cx="7955280" cy="3551731"/>
          </a:xfrm>
          <a:prstGeom prst="rect">
            <a:avLst/>
          </a:prstGeom>
          <a:noFill/>
          <a:ln>
            <a:noFill/>
          </a:ln>
        </p:spPr>
      </p:pic>
      <p:sp>
        <p:nvSpPr>
          <p:cNvPr id="219" name="Google Shape;21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7F7E00"/>
                </a:highlight>
              </a:rPr>
              <a:t>westbound</a:t>
            </a:r>
            <a:r>
              <a:rPr lang="en"/>
              <a:t> during </a:t>
            </a:r>
            <a:r>
              <a:rPr lang="en"/>
              <a:t>the </a:t>
            </a:r>
            <a:r>
              <a:rPr lang="en">
                <a:highlight>
                  <a:srgbClr val="EB88C1"/>
                </a:highlight>
              </a:rPr>
              <a:t>summer</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information:</a:t>
            </a:r>
            <a:endParaRPr/>
          </a:p>
        </p:txBody>
      </p:sp>
      <p:sp>
        <p:nvSpPr>
          <p:cNvPr id="66" name="Google Shape;66;p14"/>
          <p:cNvSpPr txBox="1"/>
          <p:nvPr>
            <p:ph idx="1" type="body"/>
          </p:nvPr>
        </p:nvSpPr>
        <p:spPr>
          <a:xfrm>
            <a:off x="311700" y="1152475"/>
            <a:ext cx="460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Traffic is a constant issue on the I-70 corridor between Denver, CO and Vail, CO for both locals and tourists. </a:t>
            </a:r>
            <a:endParaRPr/>
          </a:p>
          <a:p>
            <a:pPr indent="0" lvl="0" marL="0" rtl="0" algn="l">
              <a:spcBef>
                <a:spcPts val="1200"/>
              </a:spcBef>
              <a:spcAft>
                <a:spcPts val="0"/>
              </a:spcAft>
              <a:buNone/>
            </a:pPr>
            <a:r>
              <a:rPr lang="en"/>
              <a:t>The driving conditions are also very unpredictable as you go over several mountain passes and weather can change </a:t>
            </a:r>
            <a:r>
              <a:rPr lang="en"/>
              <a:t>dramatically</a:t>
            </a:r>
            <a:r>
              <a:rPr lang="en"/>
              <a:t>. </a:t>
            </a:r>
            <a:endParaRPr/>
          </a:p>
          <a:p>
            <a:pPr indent="0" lvl="0" marL="0" rtl="0" algn="l">
              <a:spcBef>
                <a:spcPts val="1200"/>
              </a:spcBef>
              <a:spcAft>
                <a:spcPts val="1200"/>
              </a:spcAft>
              <a:buNone/>
            </a:pPr>
            <a:r>
              <a:rPr lang="en"/>
              <a:t>Google maps is not always accurate in this area likely due to the number of variables.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a:blip r:embed="rId3">
            <a:alphaModFix/>
          </a:blip>
          <a:stretch>
            <a:fillRect/>
          </a:stretch>
        </p:blipFill>
        <p:spPr>
          <a:xfrm>
            <a:off x="594360" y="1170432"/>
            <a:ext cx="8103236" cy="3542043"/>
          </a:xfrm>
          <a:prstGeom prst="rect">
            <a:avLst/>
          </a:prstGeom>
          <a:noFill/>
          <a:ln>
            <a:noFill/>
          </a:ln>
        </p:spPr>
      </p:pic>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7F7E00"/>
                </a:highlight>
              </a:rPr>
              <a:t>westbound</a:t>
            </a:r>
            <a:r>
              <a:rPr lang="en"/>
              <a:t> during </a:t>
            </a:r>
            <a:r>
              <a:rPr lang="en">
                <a:highlight>
                  <a:srgbClr val="B45F06"/>
                </a:highlight>
              </a:rPr>
              <a:t>shoulder</a:t>
            </a:r>
            <a:r>
              <a:rPr lang="en"/>
              <a:t> season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2801900" y="2604975"/>
            <a:ext cx="6311047" cy="2495020"/>
          </a:xfrm>
          <a:prstGeom prst="rect">
            <a:avLst/>
          </a:prstGeom>
          <a:noFill/>
          <a:ln>
            <a:noFill/>
          </a:ln>
        </p:spPr>
      </p:pic>
      <p:pic>
        <p:nvPicPr>
          <p:cNvPr id="231" name="Google Shape;231;p33"/>
          <p:cNvPicPr preferRelativeResize="0"/>
          <p:nvPr/>
        </p:nvPicPr>
        <p:blipFill>
          <a:blip r:embed="rId4">
            <a:alphaModFix/>
          </a:blip>
          <a:stretch>
            <a:fillRect/>
          </a:stretch>
        </p:blipFill>
        <p:spPr>
          <a:xfrm>
            <a:off x="2801900" y="102098"/>
            <a:ext cx="6311031" cy="2479499"/>
          </a:xfrm>
          <a:prstGeom prst="rect">
            <a:avLst/>
          </a:prstGeom>
          <a:noFill/>
          <a:ln>
            <a:noFill/>
          </a:ln>
        </p:spPr>
      </p:pic>
      <p:sp>
        <p:nvSpPr>
          <p:cNvPr id="232" name="Google Shape;232;p33"/>
          <p:cNvSpPr txBox="1"/>
          <p:nvPr>
            <p:ph type="title"/>
          </p:nvPr>
        </p:nvSpPr>
        <p:spPr>
          <a:xfrm>
            <a:off x="123975" y="97400"/>
            <a:ext cx="2531100" cy="1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Daily and seasonal trends in </a:t>
            </a:r>
            <a:r>
              <a:rPr lang="en" sz="2100">
                <a:highlight>
                  <a:srgbClr val="5A0881"/>
                </a:highlight>
              </a:rPr>
              <a:t>ea</a:t>
            </a:r>
            <a:r>
              <a:rPr lang="en" sz="2100">
                <a:highlight>
                  <a:srgbClr val="5A0881"/>
                </a:highlight>
              </a:rPr>
              <a:t>stbound</a:t>
            </a:r>
            <a:r>
              <a:rPr lang="en" sz="2100">
                <a:highlight>
                  <a:srgbClr val="7F7E00"/>
                </a:highlight>
              </a:rPr>
              <a:t> </a:t>
            </a:r>
            <a:r>
              <a:rPr lang="en" sz="2100"/>
              <a:t>traffic through the Eisenhower Tunnel:</a:t>
            </a:r>
            <a:endParaRPr sz="2100"/>
          </a:p>
          <a:p>
            <a:pPr indent="0" lvl="0" marL="0" rtl="0" algn="l">
              <a:spcBef>
                <a:spcPts val="0"/>
              </a:spcBef>
              <a:spcAft>
                <a:spcPts val="0"/>
              </a:spcAft>
              <a:buSzPts val="990"/>
              <a:buNone/>
            </a:pPr>
            <a:r>
              <a:t/>
            </a:r>
            <a:endParaRPr sz="2100"/>
          </a:p>
          <a:p>
            <a:pPr indent="0" lvl="0" marL="0" rtl="0" algn="l">
              <a:spcBef>
                <a:spcPts val="0"/>
              </a:spcBef>
              <a:spcAft>
                <a:spcPts val="0"/>
              </a:spcAft>
              <a:buSzPts val="990"/>
              <a:buNone/>
            </a:pPr>
            <a:r>
              <a:rPr lang="en" sz="2100"/>
              <a:t> </a:t>
            </a:r>
            <a:endParaRPr sz="2100"/>
          </a:p>
        </p:txBody>
      </p:sp>
      <p:sp>
        <p:nvSpPr>
          <p:cNvPr id="233" name="Google Shape;233;p33"/>
          <p:cNvSpPr txBox="1"/>
          <p:nvPr>
            <p:ph idx="1" type="body"/>
          </p:nvPr>
        </p:nvSpPr>
        <p:spPr>
          <a:xfrm>
            <a:off x="158925" y="1464350"/>
            <a:ext cx="24612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volume Saturday and Sunday afternoons </a:t>
            </a:r>
            <a:endParaRPr/>
          </a:p>
          <a:p>
            <a:pPr indent="0" lvl="0" marL="0" rtl="0" algn="l">
              <a:spcBef>
                <a:spcPts val="1200"/>
              </a:spcBef>
              <a:spcAft>
                <a:spcPts val="1200"/>
              </a:spcAft>
              <a:buNone/>
            </a:pPr>
            <a:r>
              <a:rPr lang="en"/>
              <a:t>Extremely high volume during ski season and the summer on Sunday mornings from 9 am to 12 pm.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4"/>
          <p:cNvPicPr preferRelativeResize="0"/>
          <p:nvPr/>
        </p:nvPicPr>
        <p:blipFill>
          <a:blip r:embed="rId3">
            <a:alphaModFix/>
          </a:blip>
          <a:stretch>
            <a:fillRect/>
          </a:stretch>
        </p:blipFill>
        <p:spPr>
          <a:xfrm>
            <a:off x="594361" y="1170125"/>
            <a:ext cx="7955278" cy="3540074"/>
          </a:xfrm>
          <a:prstGeom prst="rect">
            <a:avLst/>
          </a:prstGeom>
          <a:noFill/>
          <a:ln>
            <a:noFill/>
          </a:ln>
        </p:spPr>
      </p:pic>
      <p:pic>
        <p:nvPicPr>
          <p:cNvPr id="239" name="Google Shape;239;p34"/>
          <p:cNvPicPr preferRelativeResize="0"/>
          <p:nvPr/>
        </p:nvPicPr>
        <p:blipFill>
          <a:blip r:embed="rId4">
            <a:alphaModFix/>
          </a:blip>
          <a:stretch>
            <a:fillRect/>
          </a:stretch>
        </p:blipFill>
        <p:spPr>
          <a:xfrm>
            <a:off x="457200" y="1170115"/>
            <a:ext cx="8229601" cy="3651949"/>
          </a:xfrm>
          <a:prstGeom prst="rect">
            <a:avLst/>
          </a:prstGeom>
          <a:noFill/>
          <a:ln>
            <a:noFill/>
          </a:ln>
        </p:spPr>
      </p:pic>
      <p:sp>
        <p:nvSpPr>
          <p:cNvPr id="240" name="Google Shape;24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5A0881"/>
                </a:highlight>
              </a:rPr>
              <a:t>eastbound</a:t>
            </a:r>
            <a:r>
              <a:rPr lang="en"/>
              <a:t> during </a:t>
            </a:r>
            <a:r>
              <a:rPr lang="en">
                <a:highlight>
                  <a:srgbClr val="00FFFF"/>
                </a:highlight>
              </a:rPr>
              <a:t>ski</a:t>
            </a:r>
            <a:r>
              <a:rPr lang="en"/>
              <a:t> season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594360" y="1170432"/>
            <a:ext cx="7955280" cy="3551731"/>
          </a:xfrm>
          <a:prstGeom prst="rect">
            <a:avLst/>
          </a:prstGeom>
          <a:noFill/>
          <a:ln>
            <a:noFill/>
          </a:ln>
        </p:spPr>
      </p:pic>
      <p:pic>
        <p:nvPicPr>
          <p:cNvPr id="246" name="Google Shape;246;p35"/>
          <p:cNvPicPr preferRelativeResize="0"/>
          <p:nvPr/>
        </p:nvPicPr>
        <p:blipFill>
          <a:blip r:embed="rId4">
            <a:alphaModFix/>
          </a:blip>
          <a:stretch>
            <a:fillRect/>
          </a:stretch>
        </p:blipFill>
        <p:spPr>
          <a:xfrm>
            <a:off x="457200" y="1170423"/>
            <a:ext cx="8229600" cy="3620208"/>
          </a:xfrm>
          <a:prstGeom prst="rect">
            <a:avLst/>
          </a:prstGeom>
          <a:noFill/>
          <a:ln>
            <a:noFill/>
          </a:ln>
        </p:spPr>
      </p:pic>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5A0881"/>
                </a:highlight>
              </a:rPr>
              <a:t>eastbound</a:t>
            </a:r>
            <a:r>
              <a:rPr lang="en"/>
              <a:t> during the </a:t>
            </a:r>
            <a:r>
              <a:rPr lang="en">
                <a:highlight>
                  <a:srgbClr val="EB88C1"/>
                </a:highlight>
              </a:rPr>
              <a:t>summer</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6"/>
          <p:cNvPicPr preferRelativeResize="0"/>
          <p:nvPr/>
        </p:nvPicPr>
        <p:blipFill>
          <a:blip r:embed="rId3">
            <a:alphaModFix/>
          </a:blip>
          <a:stretch>
            <a:fillRect/>
          </a:stretch>
        </p:blipFill>
        <p:spPr>
          <a:xfrm>
            <a:off x="594360" y="1170432"/>
            <a:ext cx="8103236" cy="3542043"/>
          </a:xfrm>
          <a:prstGeom prst="rect">
            <a:avLst/>
          </a:prstGeom>
          <a:noFill/>
          <a:ln>
            <a:noFill/>
          </a:ln>
        </p:spPr>
      </p:pic>
      <p:pic>
        <p:nvPicPr>
          <p:cNvPr id="253" name="Google Shape;253;p36"/>
          <p:cNvPicPr preferRelativeResize="0"/>
          <p:nvPr/>
        </p:nvPicPr>
        <p:blipFill>
          <a:blip r:embed="rId4">
            <a:alphaModFix/>
          </a:blip>
          <a:stretch>
            <a:fillRect/>
          </a:stretch>
        </p:blipFill>
        <p:spPr>
          <a:xfrm>
            <a:off x="457200" y="1170437"/>
            <a:ext cx="8229602" cy="3609114"/>
          </a:xfrm>
          <a:prstGeom prst="rect">
            <a:avLst/>
          </a:prstGeom>
          <a:noFill/>
          <a:ln>
            <a:noFill/>
          </a:ln>
        </p:spPr>
      </p:pic>
      <p:sp>
        <p:nvSpPr>
          <p:cNvPr id="254" name="Google Shape;25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trends </a:t>
            </a:r>
            <a:r>
              <a:rPr lang="en">
                <a:highlight>
                  <a:srgbClr val="5A0881"/>
                </a:highlight>
              </a:rPr>
              <a:t>eastbound</a:t>
            </a:r>
            <a:r>
              <a:rPr lang="en"/>
              <a:t> during </a:t>
            </a:r>
            <a:r>
              <a:rPr lang="en">
                <a:highlight>
                  <a:srgbClr val="B45F06"/>
                </a:highlight>
              </a:rPr>
              <a:t>shoulder</a:t>
            </a:r>
            <a:r>
              <a:rPr lang="en"/>
              <a:t> season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37"/>
          <p:cNvGrpSpPr/>
          <p:nvPr/>
        </p:nvGrpSpPr>
        <p:grpSpPr>
          <a:xfrm>
            <a:off x="4315450" y="2615699"/>
            <a:ext cx="4709294" cy="2381059"/>
            <a:chOff x="4315450" y="11149"/>
            <a:chExt cx="4709294" cy="2381059"/>
          </a:xfrm>
        </p:grpSpPr>
        <p:pic>
          <p:nvPicPr>
            <p:cNvPr id="260" name="Google Shape;260;p37"/>
            <p:cNvPicPr preferRelativeResize="0"/>
            <p:nvPr/>
          </p:nvPicPr>
          <p:blipFill>
            <a:blip r:embed="rId3">
              <a:alphaModFix/>
            </a:blip>
            <a:stretch>
              <a:fillRect/>
            </a:stretch>
          </p:blipFill>
          <p:spPr>
            <a:xfrm>
              <a:off x="4315450" y="11149"/>
              <a:ext cx="4709294" cy="2381059"/>
            </a:xfrm>
            <a:prstGeom prst="rect">
              <a:avLst/>
            </a:prstGeom>
            <a:noFill/>
            <a:ln>
              <a:noFill/>
            </a:ln>
          </p:spPr>
        </p:pic>
        <p:pic>
          <p:nvPicPr>
            <p:cNvPr id="261" name="Google Shape;261;p37"/>
            <p:cNvPicPr preferRelativeResize="0"/>
            <p:nvPr/>
          </p:nvPicPr>
          <p:blipFill rotWithShape="1">
            <a:blip r:embed="rId4">
              <a:alphaModFix/>
            </a:blip>
            <a:srcRect b="24411" l="0" r="95278" t="19313"/>
            <a:stretch/>
          </p:blipFill>
          <p:spPr>
            <a:xfrm>
              <a:off x="4349675" y="490450"/>
              <a:ext cx="222325" cy="1344926"/>
            </a:xfrm>
            <a:prstGeom prst="rect">
              <a:avLst/>
            </a:prstGeom>
            <a:noFill/>
            <a:ln>
              <a:noFill/>
            </a:ln>
          </p:spPr>
        </p:pic>
      </p:grpSp>
      <p:sp>
        <p:nvSpPr>
          <p:cNvPr id="262" name="Google Shape;262;p37"/>
          <p:cNvSpPr txBox="1"/>
          <p:nvPr>
            <p:ph idx="1" type="body"/>
          </p:nvPr>
        </p:nvSpPr>
        <p:spPr>
          <a:xfrm>
            <a:off x="179236" y="1388150"/>
            <a:ext cx="38916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Weekend mornings are potentially high volume times going westbound depending on the season.   </a:t>
            </a:r>
            <a:endParaRPr/>
          </a:p>
          <a:p>
            <a:pPr indent="0" lvl="0" marL="0" rtl="0" algn="l">
              <a:spcBef>
                <a:spcPts val="1200"/>
              </a:spcBef>
              <a:spcAft>
                <a:spcPts val="0"/>
              </a:spcAft>
              <a:buNone/>
            </a:pPr>
            <a:r>
              <a:rPr lang="en"/>
              <a:t>Sunday morning is always a high volume time going eastbound but how bad the traffic will be is unpredictable. </a:t>
            </a:r>
            <a:endParaRPr/>
          </a:p>
          <a:p>
            <a:pPr indent="0" lvl="0" marL="0" rtl="0" algn="l">
              <a:spcBef>
                <a:spcPts val="1200"/>
              </a:spcBef>
              <a:spcAft>
                <a:spcPts val="1200"/>
              </a:spcAft>
              <a:buNone/>
            </a:pPr>
            <a:r>
              <a:rPr lang="en"/>
              <a:t>    </a:t>
            </a:r>
            <a:endParaRPr/>
          </a:p>
        </p:txBody>
      </p:sp>
      <p:sp>
        <p:nvSpPr>
          <p:cNvPr id="263" name="Google Shape;263;p37"/>
          <p:cNvSpPr txBox="1"/>
          <p:nvPr>
            <p:ph type="title"/>
          </p:nvPr>
        </p:nvSpPr>
        <p:spPr>
          <a:xfrm>
            <a:off x="311700" y="445025"/>
            <a:ext cx="3564900" cy="106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Violin plots at two high volume traffic times:</a:t>
            </a:r>
            <a:endParaRPr/>
          </a:p>
        </p:txBody>
      </p:sp>
      <p:pic>
        <p:nvPicPr>
          <p:cNvPr id="264" name="Google Shape;264;p37"/>
          <p:cNvPicPr preferRelativeResize="0"/>
          <p:nvPr/>
        </p:nvPicPr>
        <p:blipFill>
          <a:blip r:embed="rId5">
            <a:alphaModFix/>
          </a:blip>
          <a:stretch>
            <a:fillRect/>
          </a:stretch>
        </p:blipFill>
        <p:spPr>
          <a:xfrm>
            <a:off x="4315450" y="120601"/>
            <a:ext cx="4709299" cy="23954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70" name="Google Shape;270;p38"/>
          <p:cNvSpPr txBox="1"/>
          <p:nvPr>
            <p:ph idx="1" type="body"/>
          </p:nvPr>
        </p:nvSpPr>
        <p:spPr>
          <a:xfrm>
            <a:off x="311700" y="695275"/>
            <a:ext cx="8520600" cy="4349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There is no statistical difference in westbound winter traffic pre and post-pandemic, but a very clear difference </a:t>
            </a:r>
            <a:r>
              <a:rPr lang="en"/>
              <a:t>during</a:t>
            </a:r>
            <a:r>
              <a:rPr lang="en"/>
              <a:t> covid. </a:t>
            </a:r>
            <a:endParaRPr/>
          </a:p>
          <a:p>
            <a:pPr indent="-342900" lvl="0" marL="457200" rtl="0" algn="l">
              <a:spcBef>
                <a:spcPts val="0"/>
              </a:spcBef>
              <a:spcAft>
                <a:spcPts val="0"/>
              </a:spcAft>
              <a:buSzPts val="1800"/>
              <a:buAutoNum type="arabicPeriod"/>
            </a:pPr>
            <a:r>
              <a:rPr lang="en"/>
              <a:t>When driving westbound:</a:t>
            </a:r>
            <a:endParaRPr/>
          </a:p>
          <a:p>
            <a:pPr indent="-317500" lvl="1" marL="914400" rtl="0" algn="l">
              <a:spcBef>
                <a:spcPts val="0"/>
              </a:spcBef>
              <a:spcAft>
                <a:spcPts val="0"/>
              </a:spcAft>
              <a:buSzPts val="1400"/>
              <a:buAutoNum type="alphaLcPeriod"/>
            </a:pPr>
            <a:r>
              <a:rPr lang="en"/>
              <a:t>Avoid leaving Denver between 2 and 6 pm on Fridays. Even during shoulder season there is likely to be traffic. </a:t>
            </a:r>
            <a:endParaRPr/>
          </a:p>
          <a:p>
            <a:pPr indent="-317500" lvl="1" marL="914400" rtl="0" algn="l">
              <a:spcBef>
                <a:spcPts val="0"/>
              </a:spcBef>
              <a:spcAft>
                <a:spcPts val="0"/>
              </a:spcAft>
              <a:buSzPts val="1400"/>
              <a:buAutoNum type="alphaLcPeriod"/>
            </a:pPr>
            <a:r>
              <a:rPr lang="en"/>
              <a:t>Try to leave Denver by 5 am on Saturdays and Sundays during ski season.  </a:t>
            </a:r>
            <a:endParaRPr/>
          </a:p>
          <a:p>
            <a:pPr indent="-342900" lvl="0" marL="457200" rtl="0" algn="l">
              <a:spcBef>
                <a:spcPts val="0"/>
              </a:spcBef>
              <a:spcAft>
                <a:spcPts val="0"/>
              </a:spcAft>
              <a:buSzPts val="1800"/>
              <a:buAutoNum type="arabicPeriod"/>
            </a:pPr>
            <a:r>
              <a:rPr lang="en"/>
              <a:t>When driving eastbound:</a:t>
            </a:r>
            <a:endParaRPr/>
          </a:p>
          <a:p>
            <a:pPr indent="-317500" lvl="1" marL="914400" rtl="0" algn="l">
              <a:spcBef>
                <a:spcPts val="0"/>
              </a:spcBef>
              <a:spcAft>
                <a:spcPts val="0"/>
              </a:spcAft>
              <a:buSzPts val="1400"/>
              <a:buAutoNum type="alphaLcPeriod"/>
            </a:pPr>
            <a:r>
              <a:rPr lang="en"/>
              <a:t>The huge spike in Sunday morning traffic (particularly in the summer) is likely visitors on their way to the airport. If you need to be on the road between 10 am and 2 pm make sure you leave with plenty of extra time to be at the airport. </a:t>
            </a:r>
            <a:endParaRPr/>
          </a:p>
          <a:p>
            <a:pPr indent="-317500" lvl="1" marL="914400" rtl="0" algn="l">
              <a:spcBef>
                <a:spcPts val="0"/>
              </a:spcBef>
              <a:spcAft>
                <a:spcPts val="0"/>
              </a:spcAft>
              <a:buSzPts val="1400"/>
              <a:buAutoNum type="alphaLcPeriod"/>
            </a:pPr>
            <a:r>
              <a:rPr lang="en"/>
              <a:t>Expect heavy traffic between 2 pm and 6 pm on Saturdays and Sundays. </a:t>
            </a:r>
            <a:endParaRPr/>
          </a:p>
          <a:p>
            <a:pPr indent="-342900" lvl="0" marL="457200" rtl="0" algn="l">
              <a:spcBef>
                <a:spcPts val="0"/>
              </a:spcBef>
              <a:spcAft>
                <a:spcPts val="0"/>
              </a:spcAft>
              <a:buSzPts val="1800"/>
              <a:buAutoNum type="arabicPeriod"/>
            </a:pPr>
            <a:r>
              <a:rPr lang="en"/>
              <a:t>Adding more public transportation to and from Denver at peak travel times could reduce traffic (</a:t>
            </a:r>
            <a:r>
              <a:rPr lang="en" u="sng">
                <a:solidFill>
                  <a:schemeClr val="hlink"/>
                </a:solidFill>
                <a:hlinkClick r:id="rId3"/>
              </a:rPr>
              <a:t>Bustang</a:t>
            </a:r>
            <a:r>
              <a:rPr lang="en"/>
              <a:t> and </a:t>
            </a:r>
            <a:r>
              <a:rPr lang="en" u="sng">
                <a:solidFill>
                  <a:schemeClr val="hlink"/>
                </a:solidFill>
                <a:hlinkClick r:id="rId4"/>
              </a:rPr>
              <a:t>Vail Mountain Express </a:t>
            </a:r>
            <a:r>
              <a:rPr lang="en"/>
              <a:t>could both expand). </a:t>
            </a:r>
            <a:endParaRPr/>
          </a:p>
          <a:p>
            <a:pPr indent="-342900" lvl="0" marL="457200" rtl="0" algn="l">
              <a:spcBef>
                <a:spcPts val="0"/>
              </a:spcBef>
              <a:spcAft>
                <a:spcPts val="0"/>
              </a:spcAft>
              <a:buSzPts val="1800"/>
              <a:buAutoNum type="arabicPeriod"/>
            </a:pPr>
            <a:r>
              <a:rPr lang="en"/>
              <a:t>A toll at the Eisenhower Tunnel at peak travel times could </a:t>
            </a:r>
            <a:r>
              <a:rPr lang="en"/>
              <a:t>alleviate</a:t>
            </a:r>
            <a:r>
              <a:rPr lang="en"/>
              <a:t> traffic and generate revenue for roads.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276" name="Google Shape;276;p39"/>
          <p:cNvSpPr txBox="1"/>
          <p:nvPr>
            <p:ph idx="1" type="body"/>
          </p:nvPr>
        </p:nvSpPr>
        <p:spPr>
          <a:xfrm>
            <a:off x="311700" y="695275"/>
            <a:ext cx="8520600" cy="43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Analyze other continuous traffic stations in the area to see if the patterns correlate with those at the Eisenhower Tunnel. </a:t>
            </a:r>
            <a:endParaRPr/>
          </a:p>
          <a:p>
            <a:pPr indent="0" lvl="0" marL="0" rtl="0" algn="l">
              <a:spcBef>
                <a:spcPts val="1200"/>
              </a:spcBef>
              <a:spcAft>
                <a:spcPts val="0"/>
              </a:spcAft>
              <a:buNone/>
            </a:pPr>
            <a:r>
              <a:rPr lang="en"/>
              <a:t>Analyze traffic stations near Winter Park, CO where they have introduced a </a:t>
            </a:r>
            <a:r>
              <a:rPr lang="en"/>
              <a:t>commuter train to see if there is a difference in their traffic patterns. </a:t>
            </a:r>
            <a:endParaRPr/>
          </a:p>
          <a:p>
            <a:pPr indent="0" lvl="0" marL="0" rtl="0" algn="l">
              <a:spcBef>
                <a:spcPts val="1200"/>
              </a:spcBef>
              <a:spcAft>
                <a:spcPts val="0"/>
              </a:spcAft>
              <a:buNone/>
            </a:pPr>
            <a:r>
              <a:rPr lang="en"/>
              <a:t>How to decrease commuter traffic on CO I-70 between Denver and Vail?</a:t>
            </a:r>
            <a:endParaRPr/>
          </a:p>
          <a:p>
            <a:pPr indent="-323850" lvl="0" marL="457200" rtl="0" algn="l">
              <a:spcBef>
                <a:spcPts val="0"/>
              </a:spcBef>
              <a:spcAft>
                <a:spcPts val="0"/>
              </a:spcAft>
              <a:buSzPts val="1500"/>
              <a:buChar char="-"/>
            </a:pPr>
            <a:r>
              <a:rPr lang="en" sz="1500"/>
              <a:t>Right now there is not a good public transportation option and there are no existing train tracks. </a:t>
            </a:r>
            <a:endParaRPr sz="1500"/>
          </a:p>
          <a:p>
            <a:pPr indent="-323850" lvl="0" marL="457200" rtl="0" algn="l">
              <a:spcBef>
                <a:spcPts val="0"/>
              </a:spcBef>
              <a:spcAft>
                <a:spcPts val="0"/>
              </a:spcAft>
              <a:buSzPts val="1500"/>
              <a:buChar char="-"/>
            </a:pPr>
            <a:r>
              <a:rPr lang="en" sz="1500"/>
              <a:t>How many buses would be needed to make a difference, and more importantly, how could people be motivated to use them?</a:t>
            </a:r>
            <a:endParaRPr sz="1500"/>
          </a:p>
          <a:p>
            <a:pPr indent="0" lvl="0" marL="0" rtl="0" algn="l">
              <a:spcBef>
                <a:spcPts val="12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“The key is that people will use public transportation if it is fast, comfortable and has a reliable schedule. Modern commuter rail has these properties while buses do not, and during bad weather, rail is often reliable while roads are not.” -Christof Stork</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000" u="sng">
                <a:solidFill>
                  <a:schemeClr val="hlink"/>
                </a:solidFill>
                <a:latin typeface="Times New Roman"/>
                <a:ea typeface="Times New Roman"/>
                <a:cs typeface="Times New Roman"/>
                <a:sym typeface="Times New Roman"/>
                <a:hlinkClick r:id="rId3"/>
              </a:rPr>
              <a:t>https://coloradonewsline.com/2023/11/01/return-of-vail-area-passenger-rail-gains-support-among-some-leaders/</a:t>
            </a:r>
            <a:r>
              <a:rPr lang="en" sz="1500">
                <a:solidFill>
                  <a:srgbClr val="000000"/>
                </a:solidFill>
                <a:highlight>
                  <a:srgbClr val="FFFFFF"/>
                </a:highlight>
                <a:latin typeface="Times New Roman"/>
                <a:ea typeface="Times New Roman"/>
                <a:cs typeface="Times New Roman"/>
                <a:sym typeface="Times New Roman"/>
              </a:rPr>
              <a:t> </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grpSp>
        <p:nvGrpSpPr>
          <p:cNvPr id="71" name="Google Shape;71;p15"/>
          <p:cNvGrpSpPr/>
          <p:nvPr/>
        </p:nvGrpSpPr>
        <p:grpSpPr>
          <a:xfrm>
            <a:off x="135925" y="938075"/>
            <a:ext cx="8703276" cy="3981076"/>
            <a:chOff x="288325" y="861875"/>
            <a:chExt cx="8703276" cy="3981076"/>
          </a:xfrm>
        </p:grpSpPr>
        <p:pic>
          <p:nvPicPr>
            <p:cNvPr id="72" name="Google Shape;72;p15"/>
            <p:cNvPicPr preferRelativeResize="0"/>
            <p:nvPr/>
          </p:nvPicPr>
          <p:blipFill rotWithShape="1">
            <a:blip r:embed="rId3">
              <a:alphaModFix/>
            </a:blip>
            <a:srcRect b="0" l="0" r="0" t="3605"/>
            <a:stretch/>
          </p:blipFill>
          <p:spPr>
            <a:xfrm>
              <a:off x="430050" y="861875"/>
              <a:ext cx="8561551" cy="3981076"/>
            </a:xfrm>
            <a:prstGeom prst="rect">
              <a:avLst/>
            </a:prstGeom>
            <a:noFill/>
            <a:ln cap="flat" cmpd="sng" w="19050">
              <a:solidFill>
                <a:schemeClr val="dk2"/>
              </a:solidFill>
              <a:prstDash val="solid"/>
              <a:round/>
              <a:headEnd len="sm" w="sm" type="none"/>
              <a:tailEnd len="sm" w="sm" type="none"/>
            </a:ln>
          </p:spPr>
        </p:pic>
        <p:sp>
          <p:nvSpPr>
            <p:cNvPr id="73" name="Google Shape;73;p15"/>
            <p:cNvSpPr/>
            <p:nvPr/>
          </p:nvSpPr>
          <p:spPr>
            <a:xfrm>
              <a:off x="2519675" y="3889825"/>
              <a:ext cx="687900" cy="347700"/>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4" name="Google Shape;74;p15"/>
            <p:cNvSpPr/>
            <p:nvPr/>
          </p:nvSpPr>
          <p:spPr>
            <a:xfrm>
              <a:off x="288325" y="2934325"/>
              <a:ext cx="1284000" cy="347700"/>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5" name="Google Shape;75;p15"/>
            <p:cNvSpPr/>
            <p:nvPr/>
          </p:nvSpPr>
          <p:spPr>
            <a:xfrm>
              <a:off x="381250" y="3220175"/>
              <a:ext cx="687900" cy="347700"/>
            </a:xfrm>
            <a:prstGeom prst="ellipse">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6" name="Google Shape;76;p15"/>
            <p:cNvSpPr txBox="1"/>
            <p:nvPr/>
          </p:nvSpPr>
          <p:spPr>
            <a:xfrm>
              <a:off x="7209400" y="1698300"/>
              <a:ext cx="928500" cy="4341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Average"/>
                  <a:ea typeface="Average"/>
                  <a:cs typeface="Average"/>
                  <a:sym typeface="Average"/>
                </a:rPr>
                <a:t>Denver</a:t>
              </a:r>
              <a:endParaRPr b="1" sz="1900">
                <a:latin typeface="Average"/>
                <a:ea typeface="Average"/>
                <a:cs typeface="Average"/>
                <a:sym typeface="Average"/>
              </a:endParaRPr>
            </a:p>
          </p:txBody>
        </p:sp>
        <p:sp>
          <p:nvSpPr>
            <p:cNvPr id="77" name="Google Shape;77;p15"/>
            <p:cNvSpPr/>
            <p:nvPr/>
          </p:nvSpPr>
          <p:spPr>
            <a:xfrm>
              <a:off x="3348475" y="2805300"/>
              <a:ext cx="203100" cy="192900"/>
            </a:xfrm>
            <a:prstGeom prst="star5">
              <a:avLst>
                <a:gd fmla="val 19098" name="adj"/>
                <a:gd fmla="val 105146" name="hf"/>
                <a:gd fmla="val 110557" name="vf"/>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8" name="Google Shape;78;p15"/>
            <p:cNvSpPr txBox="1"/>
            <p:nvPr/>
          </p:nvSpPr>
          <p:spPr>
            <a:xfrm>
              <a:off x="2951000" y="2211725"/>
              <a:ext cx="1079100" cy="5259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Average"/>
                  <a:ea typeface="Average"/>
                  <a:cs typeface="Average"/>
                  <a:sym typeface="Average"/>
                </a:rPr>
                <a:t>Eisenhower Tunnel</a:t>
              </a:r>
              <a:endParaRPr b="1" sz="1300">
                <a:latin typeface="Average"/>
                <a:ea typeface="Average"/>
                <a:cs typeface="Average"/>
                <a:sym typeface="Average"/>
              </a:endParaRPr>
            </a:p>
          </p:txBody>
        </p:sp>
        <p:sp>
          <p:nvSpPr>
            <p:cNvPr id="79" name="Google Shape;79;p15"/>
            <p:cNvSpPr/>
            <p:nvPr/>
          </p:nvSpPr>
          <p:spPr>
            <a:xfrm>
              <a:off x="6515550" y="2844300"/>
              <a:ext cx="687900" cy="2898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pSp>
      <p:sp>
        <p:nvSpPr>
          <p:cNvPr id="80" name="Google Shape;80;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I-70 Colorado corridor between Denver and Vail </a:t>
            </a:r>
            <a:endParaRPr/>
          </a:p>
        </p:txBody>
      </p:sp>
      <p:sp>
        <p:nvSpPr>
          <p:cNvPr id="81" name="Google Shape;81;p15"/>
          <p:cNvSpPr txBox="1"/>
          <p:nvPr/>
        </p:nvSpPr>
        <p:spPr>
          <a:xfrm>
            <a:off x="188750" y="4861400"/>
            <a:ext cx="901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4"/>
              </a:rPr>
              <a:t>https://www.google.com/maps/dir/Union+Station,+Denver,+CO/Vail+Village+Parking,+North+Frontage+Road+West,+Vail,+CO/@39.4459739,-106.1233407,9z/data=!3m1!4b1!4m14!4m13!1m5!1m1!1s0x876c78c309781fbb:0xfa51804416e57e70!2m2!1d-104.9988948!2d39.752156!1m5!1m1!1s0x876a705e08eeb627:0x27e3b116e6a460e4!2m2!1d-106.3716696!2d39.6422753!3e0?entry=ttu</a:t>
            </a:r>
            <a:r>
              <a:rPr lang="en" sz="600"/>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7" name="Google Shape;8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a:t>
            </a:r>
            <a:r>
              <a:rPr lang="en"/>
              <a:t> are the best times to travel between Denver and Vail in order to avoid traffic?</a:t>
            </a:r>
            <a:endParaRPr/>
          </a:p>
          <a:p>
            <a:pPr indent="-342900" lvl="0" marL="457200" rtl="0" algn="l">
              <a:spcBef>
                <a:spcPts val="1200"/>
              </a:spcBef>
              <a:spcAft>
                <a:spcPts val="0"/>
              </a:spcAft>
              <a:buSzPts val="1800"/>
              <a:buChar char="-"/>
            </a:pPr>
            <a:r>
              <a:rPr lang="en"/>
              <a:t>How does traffic vary going westbound vs. </a:t>
            </a:r>
            <a:r>
              <a:rPr lang="en"/>
              <a:t>eastbound</a:t>
            </a:r>
            <a:r>
              <a:rPr lang="en"/>
              <a:t> on different weekdays?</a:t>
            </a:r>
            <a:endParaRPr/>
          </a:p>
          <a:p>
            <a:pPr indent="-342900" lvl="0" marL="457200" rtl="0" algn="l">
              <a:spcBef>
                <a:spcPts val="0"/>
              </a:spcBef>
              <a:spcAft>
                <a:spcPts val="0"/>
              </a:spcAft>
              <a:buSzPts val="1800"/>
              <a:buChar char="-"/>
            </a:pPr>
            <a:r>
              <a:rPr lang="en"/>
              <a:t>What are the seasonal variations in traffic?</a:t>
            </a:r>
            <a:endParaRPr/>
          </a:p>
          <a:p>
            <a:pPr indent="-342900" lvl="0" marL="457200" rtl="0" algn="l">
              <a:spcBef>
                <a:spcPts val="0"/>
              </a:spcBef>
              <a:spcAft>
                <a:spcPts val="0"/>
              </a:spcAft>
              <a:buSzPts val="1800"/>
              <a:buChar char="-"/>
            </a:pPr>
            <a:r>
              <a:rPr lang="en"/>
              <a:t>Is there a statistical increase in traffic post-covid?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Knowing high-probability traffic times can help </a:t>
            </a:r>
            <a:r>
              <a:rPr lang="en"/>
              <a:t>people save time. Additionally, it can show when the ideal times are to add more public transportation to and from Denver. </a:t>
            </a:r>
            <a:r>
              <a:rPr lang="en"/>
              <a:t> </a:t>
            </a:r>
            <a:endParaRPr/>
          </a:p>
          <a:p>
            <a:pPr indent="0" lvl="0" marL="0" rtl="0" algn="l">
              <a:spcBef>
                <a:spcPts val="1200"/>
              </a:spcBef>
              <a:spcAft>
                <a:spcPts val="1200"/>
              </a:spcAft>
              <a:buNone/>
            </a:pPr>
            <a:r>
              <a:t/>
            </a:r>
            <a:endParaRPr/>
          </a:p>
        </p:txBody>
      </p:sp>
      <p:sp>
        <p:nvSpPr>
          <p:cNvPr id="88" name="Google Shape;88;p16"/>
          <p:cNvSpPr txBox="1"/>
          <p:nvPr/>
        </p:nvSpPr>
        <p:spPr>
          <a:xfrm>
            <a:off x="2007725" y="467725"/>
            <a:ext cx="35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311700" y="1165275"/>
            <a:ext cx="794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3"/>
              </a:rPr>
              <a:t>https://dtdapps.coloradodot.info/otis/TrafficData#ui/1/1/0/station/000106/criteria/070A/0/449.589/false/true/</a:t>
            </a:r>
            <a:r>
              <a:rPr lang="en" sz="1000"/>
              <a:t> </a:t>
            </a:r>
            <a:endParaRPr sz="1000"/>
          </a:p>
        </p:txBody>
      </p:sp>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sz="2333"/>
              <a:t>CDOT (Colorado Department of Transportation) </a:t>
            </a:r>
            <a:endParaRPr sz="2333"/>
          </a:p>
          <a:p>
            <a:pPr indent="0" lvl="0" marL="457200" rtl="0" algn="l">
              <a:spcBef>
                <a:spcPts val="0"/>
              </a:spcBef>
              <a:spcAft>
                <a:spcPts val="0"/>
              </a:spcAft>
              <a:buNone/>
            </a:pPr>
            <a:r>
              <a:rPr lang="en" sz="2333"/>
              <a:t>    OTIS (Online Transportation Information System)</a:t>
            </a:r>
            <a:endParaRPr sz="2333"/>
          </a:p>
        </p:txBody>
      </p:sp>
      <p:sp>
        <p:nvSpPr>
          <p:cNvPr id="95" name="Google Shape;95;p17"/>
          <p:cNvSpPr txBox="1"/>
          <p:nvPr>
            <p:ph idx="1" type="body"/>
          </p:nvPr>
        </p:nvSpPr>
        <p:spPr>
          <a:xfrm>
            <a:off x="169475" y="133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Six csv files of continuous hourly traffic counts at the Eisenhower Tunnel from January, 2018 to September, 2023</a:t>
            </a:r>
            <a:endParaRPr/>
          </a:p>
        </p:txBody>
      </p:sp>
      <p:pic>
        <p:nvPicPr>
          <p:cNvPr id="96" name="Google Shape;96;p17"/>
          <p:cNvPicPr preferRelativeResize="0"/>
          <p:nvPr/>
        </p:nvPicPr>
        <p:blipFill rotWithShape="1">
          <a:blip r:embed="rId4">
            <a:alphaModFix/>
          </a:blip>
          <a:srcRect b="0" l="5446" r="-1158" t="0"/>
          <a:stretch/>
        </p:blipFill>
        <p:spPr>
          <a:xfrm>
            <a:off x="183425" y="2153850"/>
            <a:ext cx="8777152" cy="2252450"/>
          </a:xfrm>
          <a:prstGeom prst="rect">
            <a:avLst/>
          </a:prstGeom>
          <a:noFill/>
          <a:ln>
            <a:noFill/>
          </a:ln>
        </p:spPr>
      </p:pic>
      <p:grpSp>
        <p:nvGrpSpPr>
          <p:cNvPr id="97" name="Google Shape;97;p17"/>
          <p:cNvGrpSpPr/>
          <p:nvPr/>
        </p:nvGrpSpPr>
        <p:grpSpPr>
          <a:xfrm>
            <a:off x="2414400" y="2854275"/>
            <a:ext cx="3058525" cy="1896900"/>
            <a:chOff x="2414400" y="2854275"/>
            <a:chExt cx="3058525" cy="1896900"/>
          </a:xfrm>
        </p:grpSpPr>
        <p:sp>
          <p:nvSpPr>
            <p:cNvPr id="98" name="Google Shape;98;p17"/>
            <p:cNvSpPr/>
            <p:nvPr/>
          </p:nvSpPr>
          <p:spPr>
            <a:xfrm>
              <a:off x="5147725" y="3667925"/>
              <a:ext cx="325200" cy="1833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9" name="Google Shape;99;p17"/>
            <p:cNvSpPr txBox="1"/>
            <p:nvPr/>
          </p:nvSpPr>
          <p:spPr>
            <a:xfrm>
              <a:off x="2414400" y="2854275"/>
              <a:ext cx="1874700" cy="18969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74E13"/>
                  </a:solidFill>
                  <a:latin typeface="Average"/>
                  <a:ea typeface="Average"/>
                  <a:cs typeface="Average"/>
                  <a:sym typeface="Average"/>
                </a:rPr>
                <a:t>Date</a:t>
              </a:r>
              <a:r>
                <a:rPr b="1" lang="en" sz="1300">
                  <a:solidFill>
                    <a:srgbClr val="38761D"/>
                  </a:solidFill>
                  <a:latin typeface="Average"/>
                  <a:ea typeface="Average"/>
                  <a:cs typeface="Average"/>
                  <a:sym typeface="Average"/>
                </a:rPr>
                <a:t> </a:t>
              </a:r>
              <a:r>
                <a:rPr lang="en" sz="1300">
                  <a:solidFill>
                    <a:srgbClr val="38761D"/>
                  </a:solidFill>
                  <a:latin typeface="Average"/>
                  <a:ea typeface="Average"/>
                  <a:cs typeface="Average"/>
                  <a:sym typeface="Average"/>
                </a:rPr>
                <a:t>-</a:t>
              </a:r>
              <a:r>
                <a:rPr lang="en" sz="1300">
                  <a:latin typeface="Average"/>
                  <a:ea typeface="Average"/>
                  <a:cs typeface="Average"/>
                  <a:sym typeface="Average"/>
                </a:rPr>
                <a:t> 9/29/2023</a:t>
              </a:r>
              <a:endParaRPr sz="1300">
                <a:latin typeface="Average"/>
                <a:ea typeface="Average"/>
                <a:cs typeface="Average"/>
                <a:sym typeface="Average"/>
              </a:endParaRPr>
            </a:p>
            <a:p>
              <a:pPr indent="0" lvl="0" marL="0" rtl="0" algn="l">
                <a:spcBef>
                  <a:spcPts val="0"/>
                </a:spcBef>
                <a:spcAft>
                  <a:spcPts val="0"/>
                </a:spcAft>
                <a:buNone/>
              </a:pPr>
              <a:r>
                <a:rPr b="1" lang="en" sz="1300">
                  <a:solidFill>
                    <a:srgbClr val="274E13"/>
                  </a:solidFill>
                  <a:latin typeface="Average"/>
                  <a:ea typeface="Average"/>
                  <a:cs typeface="Average"/>
                  <a:sym typeface="Average"/>
                </a:rPr>
                <a:t>Direction</a:t>
              </a:r>
              <a:r>
                <a:rPr lang="en" sz="1300">
                  <a:solidFill>
                    <a:srgbClr val="6AA84F"/>
                  </a:solidFill>
                  <a:latin typeface="Average"/>
                  <a:ea typeface="Average"/>
                  <a:cs typeface="Average"/>
                  <a:sym typeface="Average"/>
                </a:rPr>
                <a:t> </a:t>
              </a:r>
              <a:r>
                <a:rPr lang="en" sz="1300">
                  <a:latin typeface="Average"/>
                  <a:ea typeface="Average"/>
                  <a:cs typeface="Average"/>
                  <a:sym typeface="Average"/>
                </a:rPr>
                <a:t>- S (West)</a:t>
              </a:r>
              <a:endParaRPr sz="1300">
                <a:latin typeface="Average"/>
                <a:ea typeface="Average"/>
                <a:cs typeface="Average"/>
                <a:sym typeface="Average"/>
              </a:endParaRPr>
            </a:p>
            <a:p>
              <a:pPr indent="0" lvl="0" marL="0" rtl="0" algn="l">
                <a:spcBef>
                  <a:spcPts val="0"/>
                </a:spcBef>
                <a:spcAft>
                  <a:spcPts val="0"/>
                </a:spcAft>
                <a:buNone/>
              </a:pPr>
              <a:r>
                <a:rPr lang="en" sz="1300">
                  <a:latin typeface="Average"/>
                  <a:ea typeface="Average"/>
                  <a:cs typeface="Average"/>
                  <a:sym typeface="Average"/>
                </a:rPr>
                <a:t>- - - - - - - - - - - - - - - - - - </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Count</a:t>
              </a:r>
              <a:r>
                <a:rPr lang="en" sz="1300">
                  <a:latin typeface="Average"/>
                  <a:ea typeface="Average"/>
                  <a:cs typeface="Average"/>
                  <a:sym typeface="Average"/>
                </a:rPr>
                <a:t> - 2228</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Hour</a:t>
              </a:r>
              <a:r>
                <a:rPr lang="en" sz="1300">
                  <a:latin typeface="Average"/>
                  <a:ea typeface="Average"/>
                  <a:cs typeface="Average"/>
                  <a:sym typeface="Average"/>
                </a:rPr>
                <a:t> - 16 (4 pm)</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Month -</a:t>
              </a:r>
              <a:r>
                <a:rPr lang="en" sz="1300">
                  <a:latin typeface="Average"/>
                  <a:ea typeface="Average"/>
                  <a:cs typeface="Average"/>
                  <a:sym typeface="Average"/>
                </a:rPr>
                <a:t> September</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Weekday -</a:t>
              </a:r>
              <a:r>
                <a:rPr lang="en" sz="1300">
                  <a:latin typeface="Average"/>
                  <a:ea typeface="Average"/>
                  <a:cs typeface="Average"/>
                  <a:sym typeface="Average"/>
                </a:rPr>
                <a:t> Friday</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Season</a:t>
              </a:r>
              <a:r>
                <a:rPr lang="en" sz="1300">
                  <a:latin typeface="Average"/>
                  <a:ea typeface="Average"/>
                  <a:cs typeface="Average"/>
                  <a:sym typeface="Average"/>
                </a:rPr>
                <a:t> - Shoulder</a:t>
              </a:r>
              <a:endParaRPr sz="1300">
                <a:latin typeface="Average"/>
                <a:ea typeface="Average"/>
                <a:cs typeface="Average"/>
                <a:sym typeface="Average"/>
              </a:endParaRPr>
            </a:p>
            <a:p>
              <a:pPr indent="0" lvl="0" marL="0" rtl="0" algn="l">
                <a:spcBef>
                  <a:spcPts val="0"/>
                </a:spcBef>
                <a:spcAft>
                  <a:spcPts val="0"/>
                </a:spcAft>
                <a:buNone/>
              </a:pPr>
              <a:r>
                <a:rPr b="1" lang="en" sz="1300">
                  <a:latin typeface="Average"/>
                  <a:ea typeface="Average"/>
                  <a:cs typeface="Average"/>
                  <a:sym typeface="Average"/>
                </a:rPr>
                <a:t>Covid </a:t>
              </a:r>
              <a:r>
                <a:rPr lang="en" sz="1300">
                  <a:latin typeface="Average"/>
                  <a:ea typeface="Average"/>
                  <a:cs typeface="Average"/>
                  <a:sym typeface="Average"/>
                </a:rPr>
                <a:t>- Post- covid </a:t>
              </a:r>
              <a:endParaRPr sz="1300">
                <a:latin typeface="Average"/>
                <a:ea typeface="Average"/>
                <a:cs typeface="Average"/>
                <a:sym typeface="Average"/>
              </a:endParaRPr>
            </a:p>
            <a:p>
              <a:pPr indent="0" lvl="0" marL="0" rtl="0" algn="l">
                <a:spcBef>
                  <a:spcPts val="0"/>
                </a:spcBef>
                <a:spcAft>
                  <a:spcPts val="0"/>
                </a:spcAft>
                <a:buNone/>
              </a:pPr>
              <a:r>
                <a:t/>
              </a:r>
              <a:endParaRPr sz="1300">
                <a:latin typeface="Average"/>
                <a:ea typeface="Average"/>
                <a:cs typeface="Average"/>
                <a:sym typeface="Average"/>
              </a:endParaRPr>
            </a:p>
            <a:p>
              <a:pPr indent="0" lvl="0" marL="0" rtl="0" algn="l">
                <a:spcBef>
                  <a:spcPts val="0"/>
                </a:spcBef>
                <a:spcAft>
                  <a:spcPts val="0"/>
                </a:spcAft>
                <a:buNone/>
              </a:pPr>
              <a:r>
                <a:t/>
              </a:r>
              <a:endParaRPr sz="1300">
                <a:latin typeface="Average"/>
                <a:ea typeface="Average"/>
                <a:cs typeface="Average"/>
                <a:sym typeface="Average"/>
              </a:endParaRPr>
            </a:p>
          </p:txBody>
        </p:sp>
        <p:cxnSp>
          <p:nvCxnSpPr>
            <p:cNvPr id="100" name="Google Shape;100;p17"/>
            <p:cNvCxnSpPr>
              <a:stCxn id="98" idx="1"/>
              <a:endCxn id="99" idx="3"/>
            </p:cNvCxnSpPr>
            <p:nvPr/>
          </p:nvCxnSpPr>
          <p:spPr>
            <a:xfrm flipH="1">
              <a:off x="4289125" y="3759575"/>
              <a:ext cx="858600" cy="43200"/>
            </a:xfrm>
            <a:prstGeom prst="straightConnector1">
              <a:avLst/>
            </a:prstGeom>
            <a:noFill/>
            <a:ln cap="flat" cmpd="sng" w="19050">
              <a:solidFill>
                <a:srgbClr val="980000"/>
              </a:solidFill>
              <a:prstDash val="solid"/>
              <a:round/>
              <a:headEnd len="med" w="med" type="none"/>
              <a:tailEnd len="med" w="med" type="none"/>
            </a:ln>
          </p:spPr>
        </p:cxnSp>
      </p:grpSp>
      <p:sp>
        <p:nvSpPr>
          <p:cNvPr id="101" name="Google Shape;101;p17"/>
          <p:cNvSpPr txBox="1"/>
          <p:nvPr/>
        </p:nvSpPr>
        <p:spPr>
          <a:xfrm>
            <a:off x="5709775" y="1288200"/>
            <a:ext cx="3250800" cy="3677700"/>
          </a:xfrm>
          <a:prstGeom prst="rect">
            <a:avLst/>
          </a:prstGeom>
          <a:solidFill>
            <a:schemeClr val="dk1"/>
          </a:solidFill>
          <a:ln cap="flat" cmpd="sng" w="1905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Converted the COUNTDATE column to a pandas datetime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Changed the index to COUNTDATE </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Used COUNTDATE to add a day of the week column called Weekday and a month column called Month</a:t>
            </a:r>
            <a:endParaRPr sz="1600">
              <a:latin typeface="Average"/>
              <a:ea typeface="Average"/>
              <a:cs typeface="Average"/>
              <a:sym typeface="Average"/>
            </a:endParaRPr>
          </a:p>
          <a:p>
            <a:pPr indent="0" lvl="0" marL="457200" rtl="0" algn="l">
              <a:spcBef>
                <a:spcPts val="0"/>
              </a:spcBef>
              <a:spcAft>
                <a:spcPts val="0"/>
              </a:spcAft>
              <a:buNone/>
            </a:pPr>
            <a:r>
              <a:t/>
            </a:r>
            <a:endParaRPr sz="1600">
              <a:latin typeface="Average"/>
              <a:ea typeface="Average"/>
              <a:cs typeface="Average"/>
              <a:sym typeface="Average"/>
            </a:endParaRPr>
          </a:p>
          <a:p>
            <a:pPr indent="-330200" lvl="0" marL="457200" rtl="0" algn="l">
              <a:spcBef>
                <a:spcPts val="0"/>
              </a:spcBef>
              <a:spcAft>
                <a:spcPts val="0"/>
              </a:spcAft>
              <a:buSzPts val="1600"/>
              <a:buFont typeface="Average"/>
              <a:buAutoNum type="arabicPeriod"/>
            </a:pPr>
            <a:r>
              <a:rPr lang="en" sz="1600">
                <a:latin typeface="Average"/>
                <a:ea typeface="Average"/>
                <a:cs typeface="Average"/>
                <a:sym typeface="Average"/>
              </a:rPr>
              <a:t>Split the dataframe into eastbound and westbound </a:t>
            </a:r>
            <a:endParaRPr sz="16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3497400" y="1052126"/>
            <a:ext cx="5498425" cy="3943450"/>
          </a:xfrm>
          <a:prstGeom prst="rect">
            <a:avLst/>
          </a:prstGeom>
          <a:noFill/>
          <a:ln cap="flat" cmpd="sng" w="38100">
            <a:solidFill>
              <a:schemeClr val="dk2"/>
            </a:solidFill>
            <a:prstDash val="solid"/>
            <a:round/>
            <a:headEnd len="sm" w="sm" type="none"/>
            <a:tailEnd len="sm" w="sm" type="none"/>
          </a:ln>
        </p:spPr>
      </p:pic>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in traffic through the Eisenhower Tunnel: </a:t>
            </a:r>
            <a:endParaRPr/>
          </a:p>
        </p:txBody>
      </p:sp>
      <p:sp>
        <p:nvSpPr>
          <p:cNvPr id="108" name="Google Shape;108;p18"/>
          <p:cNvSpPr txBox="1"/>
          <p:nvPr>
            <p:ph idx="1" type="body"/>
          </p:nvPr>
        </p:nvSpPr>
        <p:spPr>
          <a:xfrm>
            <a:off x="175150" y="1304875"/>
            <a:ext cx="3322200" cy="35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Included in this dataframe:</a:t>
            </a:r>
            <a:endParaRPr/>
          </a:p>
          <a:p>
            <a:pPr indent="0" lvl="0" marL="0" rtl="0" algn="l">
              <a:spcBef>
                <a:spcPts val="1200"/>
              </a:spcBef>
              <a:spcAft>
                <a:spcPts val="1200"/>
              </a:spcAft>
              <a:buNone/>
            </a:pPr>
            <a:r>
              <a:rPr lang="en"/>
              <a:t>All traffic counts, both eastbound and westbound, from 12 am, 6 am, 10 am, 4 pm, and 8 pm.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trends in traffic through the Eisenhower Tunnel: </a:t>
            </a:r>
            <a:endParaRPr/>
          </a:p>
        </p:txBody>
      </p:sp>
      <p:grpSp>
        <p:nvGrpSpPr>
          <p:cNvPr id="114" name="Google Shape;114;p19"/>
          <p:cNvGrpSpPr/>
          <p:nvPr/>
        </p:nvGrpSpPr>
        <p:grpSpPr>
          <a:xfrm>
            <a:off x="137012" y="1043800"/>
            <a:ext cx="8869977" cy="3743800"/>
            <a:chOff x="137012" y="1043800"/>
            <a:chExt cx="8869977" cy="3743800"/>
          </a:xfrm>
        </p:grpSpPr>
        <p:pic>
          <p:nvPicPr>
            <p:cNvPr id="115" name="Google Shape;115;p19"/>
            <p:cNvPicPr preferRelativeResize="0"/>
            <p:nvPr/>
          </p:nvPicPr>
          <p:blipFill rotWithShape="1">
            <a:blip r:embed="rId3">
              <a:alphaModFix/>
            </a:blip>
            <a:srcRect b="0" l="0" r="6323" t="0"/>
            <a:stretch/>
          </p:blipFill>
          <p:spPr>
            <a:xfrm>
              <a:off x="137012" y="1043800"/>
              <a:ext cx="8869977" cy="3743800"/>
            </a:xfrm>
            <a:prstGeom prst="rect">
              <a:avLst/>
            </a:prstGeom>
            <a:noFill/>
            <a:ln>
              <a:noFill/>
            </a:ln>
          </p:spPr>
        </p:pic>
        <p:pic>
          <p:nvPicPr>
            <p:cNvPr id="116" name="Google Shape;116;p19"/>
            <p:cNvPicPr preferRelativeResize="0"/>
            <p:nvPr/>
          </p:nvPicPr>
          <p:blipFill rotWithShape="1">
            <a:blip r:embed="rId3">
              <a:alphaModFix/>
            </a:blip>
            <a:srcRect b="77210" l="93525" r="0" t="11450"/>
            <a:stretch/>
          </p:blipFill>
          <p:spPr>
            <a:xfrm>
              <a:off x="7698665" y="1043800"/>
              <a:ext cx="687510" cy="4761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2282100" y="1170125"/>
            <a:ext cx="6720812" cy="3545850"/>
          </a:xfrm>
          <a:prstGeom prst="rect">
            <a:avLst/>
          </a:prstGeom>
          <a:noFill/>
          <a:ln>
            <a:noFill/>
          </a:ln>
        </p:spPr>
      </p:pic>
      <p:sp>
        <p:nvSpPr>
          <p:cNvPr id="122" name="Google Shape;122;p20"/>
          <p:cNvSpPr txBox="1"/>
          <p:nvPr>
            <p:ph idx="1" type="body"/>
          </p:nvPr>
        </p:nvSpPr>
        <p:spPr>
          <a:xfrm>
            <a:off x="152400" y="1093925"/>
            <a:ext cx="2053500" cy="376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Monthly variation is a result of the number of people recreating. Ski season and the summer are very busy while what is called the shoulder season (April, May, Oct. and Nov.) is not a busy. </a:t>
            </a:r>
            <a:endParaRPr/>
          </a:p>
        </p:txBody>
      </p:sp>
      <p:sp>
        <p:nvSpPr>
          <p:cNvPr id="123" name="Google Shape;123;p20"/>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mean hourly traffic through the Eisenhower Tunnel: </a:t>
            </a:r>
            <a:endParaRPr/>
          </a:p>
        </p:txBody>
      </p:sp>
      <p:grpSp>
        <p:nvGrpSpPr>
          <p:cNvPr id="124" name="Google Shape;124;p20"/>
          <p:cNvGrpSpPr/>
          <p:nvPr/>
        </p:nvGrpSpPr>
        <p:grpSpPr>
          <a:xfrm>
            <a:off x="8343500" y="1236525"/>
            <a:ext cx="583500" cy="461700"/>
            <a:chOff x="4473025" y="2990350"/>
            <a:chExt cx="583500" cy="461700"/>
          </a:xfrm>
        </p:grpSpPr>
        <p:sp>
          <p:nvSpPr>
            <p:cNvPr id="125" name="Google Shape;125;p20"/>
            <p:cNvSpPr txBox="1"/>
            <p:nvPr/>
          </p:nvSpPr>
          <p:spPr>
            <a:xfrm>
              <a:off x="4473025" y="2990350"/>
              <a:ext cx="583500" cy="461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     West</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     East</a:t>
              </a:r>
              <a:endParaRPr b="1" sz="900">
                <a:latin typeface="Calibri"/>
                <a:ea typeface="Calibri"/>
                <a:cs typeface="Calibri"/>
                <a:sym typeface="Calibri"/>
              </a:endParaRPr>
            </a:p>
          </p:txBody>
        </p:sp>
        <p:pic>
          <p:nvPicPr>
            <p:cNvPr id="126" name="Google Shape;126;p20"/>
            <p:cNvPicPr preferRelativeResize="0"/>
            <p:nvPr/>
          </p:nvPicPr>
          <p:blipFill rotWithShape="1">
            <a:blip r:embed="rId4">
              <a:alphaModFix/>
            </a:blip>
            <a:srcRect b="0" l="5653" r="68183" t="0"/>
            <a:stretch/>
          </p:blipFill>
          <p:spPr>
            <a:xfrm>
              <a:off x="4512225" y="3066550"/>
              <a:ext cx="181425" cy="3647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914400" y="1772965"/>
            <a:ext cx="7315199" cy="3305861"/>
          </a:xfrm>
          <a:prstGeom prst="rect">
            <a:avLst/>
          </a:prstGeom>
          <a:noFill/>
          <a:ln>
            <a:noFill/>
          </a:ln>
        </p:spPr>
      </p:pic>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in mean hourly traffic data grouped by year and month</a:t>
            </a:r>
            <a:endParaRPr/>
          </a:p>
          <a:p>
            <a:pPr indent="0" lvl="0" marL="0" rtl="0" algn="l">
              <a:spcBef>
                <a:spcPts val="0"/>
              </a:spcBef>
              <a:spcAft>
                <a:spcPts val="0"/>
              </a:spcAft>
              <a:buNone/>
            </a:pPr>
            <a:r>
              <a:t/>
            </a:r>
            <a:endParaRPr/>
          </a:p>
        </p:txBody>
      </p:sp>
      <p:sp>
        <p:nvSpPr>
          <p:cNvPr id="133" name="Google Shape;133;p21"/>
          <p:cNvSpPr txBox="1"/>
          <p:nvPr>
            <p:ph idx="1" type="body"/>
          </p:nvPr>
        </p:nvSpPr>
        <p:spPr>
          <a:xfrm>
            <a:off x="311700" y="941525"/>
            <a:ext cx="8411100" cy="71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Having just one point for each month illustrates the cyclical changes in traffic based on the seasons and the dramatic </a:t>
            </a:r>
            <a:r>
              <a:rPr lang="en"/>
              <a:t>pandemic</a:t>
            </a:r>
            <a:r>
              <a:rPr lang="en"/>
              <a:t> dip followed by a quick recovery.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