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Average"/>
      <p:regular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99ad0646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99ad0646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9ad0646cc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9ad0646cc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9ad0646c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9ad0646c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9ad0646c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9ad0646c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9ad0646c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9ad0646c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9ad0646c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9ad0646c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9ad0646c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99ad0646c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9ad0646cc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9ad0646cc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9ad0646c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9ad0646c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9ad0646c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9ad0646c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9ad0646c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99ad0646c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9ad0646c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9ad0646c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9ad0646c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9ad0646c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9ad0646c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99ad0646c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9ad0646cc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99ad0646cc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9ad0646cc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99ad0646cc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9ad0646cc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99ad0646cc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9ad0646c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9ad0646c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99ad0646cc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99ad0646c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9ad0646cc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99ad0646cc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9ad0646c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9ad0646c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9ad0646c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9ad0646c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9ad0646c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9ad0646c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9ad0646c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9ad0646c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9ad0646c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9ad0646c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9ad0646c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9ad0646c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Traffic at the Eisenhower Tunnel</a:t>
            </a:r>
            <a:endParaRPr/>
          </a:p>
          <a:p>
            <a:pPr indent="0" lvl="0" marL="0" rtl="0" algn="ctr">
              <a:spcBef>
                <a:spcPts val="0"/>
              </a:spcBef>
              <a:spcAft>
                <a:spcPts val="0"/>
              </a:spcAft>
              <a:buNone/>
            </a:pPr>
            <a:r>
              <a:rPr lang="en" sz="4300"/>
              <a:t>I-70 Colorado</a:t>
            </a:r>
            <a:endParaRPr sz="43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Natalie Stier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2"/>
          <p:cNvPicPr preferRelativeResize="0"/>
          <p:nvPr/>
        </p:nvPicPr>
        <p:blipFill>
          <a:blip r:embed="rId3">
            <a:alphaModFix/>
          </a:blip>
          <a:stretch>
            <a:fillRect/>
          </a:stretch>
        </p:blipFill>
        <p:spPr>
          <a:xfrm>
            <a:off x="914400" y="96565"/>
            <a:ext cx="7315199" cy="3305861"/>
          </a:xfrm>
          <a:prstGeom prst="rect">
            <a:avLst/>
          </a:prstGeom>
          <a:noFill/>
          <a:ln>
            <a:noFill/>
          </a:ln>
        </p:spPr>
      </p:pic>
      <p:pic>
        <p:nvPicPr>
          <p:cNvPr id="137" name="Google Shape;137;p22"/>
          <p:cNvPicPr preferRelativeResize="0"/>
          <p:nvPr/>
        </p:nvPicPr>
        <p:blipFill>
          <a:blip r:embed="rId4">
            <a:alphaModFix/>
          </a:blip>
          <a:stretch>
            <a:fillRect/>
          </a:stretch>
        </p:blipFill>
        <p:spPr>
          <a:xfrm>
            <a:off x="914410" y="1775940"/>
            <a:ext cx="7315199" cy="32999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142825" y="445025"/>
            <a:ext cx="3900600" cy="15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Weekly and </a:t>
            </a:r>
            <a:r>
              <a:rPr lang="en"/>
              <a:t>hourly traffic through the Eisenhower Tunnel: </a:t>
            </a:r>
            <a:endParaRPr/>
          </a:p>
        </p:txBody>
      </p:sp>
      <p:pic>
        <p:nvPicPr>
          <p:cNvPr id="143" name="Google Shape;143;p23"/>
          <p:cNvPicPr preferRelativeResize="0"/>
          <p:nvPr/>
        </p:nvPicPr>
        <p:blipFill>
          <a:blip r:embed="rId3">
            <a:alphaModFix/>
          </a:blip>
          <a:stretch>
            <a:fillRect/>
          </a:stretch>
        </p:blipFill>
        <p:spPr>
          <a:xfrm>
            <a:off x="3953025" y="2523175"/>
            <a:ext cx="5166947" cy="2588875"/>
          </a:xfrm>
          <a:prstGeom prst="rect">
            <a:avLst/>
          </a:prstGeom>
          <a:noFill/>
          <a:ln>
            <a:noFill/>
          </a:ln>
        </p:spPr>
      </p:pic>
      <p:pic>
        <p:nvPicPr>
          <p:cNvPr id="144" name="Google Shape;144;p23"/>
          <p:cNvPicPr preferRelativeResize="0"/>
          <p:nvPr/>
        </p:nvPicPr>
        <p:blipFill>
          <a:blip r:embed="rId4">
            <a:alphaModFix/>
          </a:blip>
          <a:stretch>
            <a:fillRect/>
          </a:stretch>
        </p:blipFill>
        <p:spPr>
          <a:xfrm>
            <a:off x="3953025" y="99675"/>
            <a:ext cx="5133926" cy="2385875"/>
          </a:xfrm>
          <a:prstGeom prst="rect">
            <a:avLst/>
          </a:prstGeom>
          <a:noFill/>
          <a:ln>
            <a:noFill/>
          </a:ln>
        </p:spPr>
      </p:pic>
      <p:grpSp>
        <p:nvGrpSpPr>
          <p:cNvPr id="145" name="Google Shape;145;p23"/>
          <p:cNvGrpSpPr/>
          <p:nvPr/>
        </p:nvGrpSpPr>
        <p:grpSpPr>
          <a:xfrm>
            <a:off x="4473025" y="2990350"/>
            <a:ext cx="583500" cy="461700"/>
            <a:chOff x="4473025" y="2990350"/>
            <a:chExt cx="583500" cy="461700"/>
          </a:xfrm>
        </p:grpSpPr>
        <p:sp>
          <p:nvSpPr>
            <p:cNvPr id="146" name="Google Shape;146;p23"/>
            <p:cNvSpPr txBox="1"/>
            <p:nvPr/>
          </p:nvSpPr>
          <p:spPr>
            <a:xfrm>
              <a:off x="4473025" y="2990350"/>
              <a:ext cx="583500" cy="4617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     West</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East</a:t>
              </a:r>
              <a:endParaRPr b="1" sz="900">
                <a:latin typeface="Calibri"/>
                <a:ea typeface="Calibri"/>
                <a:cs typeface="Calibri"/>
                <a:sym typeface="Calibri"/>
              </a:endParaRPr>
            </a:p>
          </p:txBody>
        </p:sp>
        <p:pic>
          <p:nvPicPr>
            <p:cNvPr id="147" name="Google Shape;147;p23"/>
            <p:cNvPicPr preferRelativeResize="0"/>
            <p:nvPr/>
          </p:nvPicPr>
          <p:blipFill rotWithShape="1">
            <a:blip r:embed="rId5">
              <a:alphaModFix/>
            </a:blip>
            <a:srcRect b="0" l="5653" r="68183" t="0"/>
            <a:stretch/>
          </p:blipFill>
          <p:spPr>
            <a:xfrm>
              <a:off x="4512225" y="3066550"/>
              <a:ext cx="181425" cy="364725"/>
            </a:xfrm>
            <a:prstGeom prst="rect">
              <a:avLst/>
            </a:prstGeom>
            <a:noFill/>
            <a:ln>
              <a:noFill/>
            </a:ln>
          </p:spPr>
        </p:pic>
      </p:grpSp>
      <p:grpSp>
        <p:nvGrpSpPr>
          <p:cNvPr id="148" name="Google Shape;148;p23"/>
          <p:cNvGrpSpPr/>
          <p:nvPr/>
        </p:nvGrpSpPr>
        <p:grpSpPr>
          <a:xfrm>
            <a:off x="8276650" y="345725"/>
            <a:ext cx="657900" cy="461700"/>
            <a:chOff x="8322025" y="368400"/>
            <a:chExt cx="657900" cy="461700"/>
          </a:xfrm>
        </p:grpSpPr>
        <p:sp>
          <p:nvSpPr>
            <p:cNvPr id="149" name="Google Shape;149;p23"/>
            <p:cNvSpPr txBox="1"/>
            <p:nvPr/>
          </p:nvSpPr>
          <p:spPr>
            <a:xfrm>
              <a:off x="8322025" y="368400"/>
              <a:ext cx="657900" cy="4617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     West</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East</a:t>
              </a:r>
              <a:endParaRPr b="1" sz="900">
                <a:latin typeface="Calibri"/>
                <a:ea typeface="Calibri"/>
                <a:cs typeface="Calibri"/>
                <a:sym typeface="Calibri"/>
              </a:endParaRPr>
            </a:p>
          </p:txBody>
        </p:sp>
        <p:pic>
          <p:nvPicPr>
            <p:cNvPr id="150" name="Google Shape;150;p23"/>
            <p:cNvPicPr preferRelativeResize="0"/>
            <p:nvPr/>
          </p:nvPicPr>
          <p:blipFill rotWithShape="1">
            <a:blip r:embed="rId5">
              <a:alphaModFix/>
            </a:blip>
            <a:srcRect b="0" l="5653" r="68183" t="0"/>
            <a:stretch/>
          </p:blipFill>
          <p:spPr>
            <a:xfrm>
              <a:off x="8361225" y="444600"/>
              <a:ext cx="181425" cy="364725"/>
            </a:xfrm>
            <a:prstGeom prst="rect">
              <a:avLst/>
            </a:prstGeom>
            <a:noFill/>
            <a:ln>
              <a:noFill/>
            </a:ln>
          </p:spPr>
        </p:pic>
      </p:grpSp>
      <p:sp>
        <p:nvSpPr>
          <p:cNvPr id="151" name="Google Shape;151;p23"/>
          <p:cNvSpPr txBox="1"/>
          <p:nvPr>
            <p:ph idx="1" type="body"/>
          </p:nvPr>
        </p:nvSpPr>
        <p:spPr>
          <a:xfrm>
            <a:off x="142825" y="2023025"/>
            <a:ext cx="3569100" cy="28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Higher volume going west on Thursdays, Fridays,  and Saturdays particularly in the morning. </a:t>
            </a:r>
            <a:endParaRPr/>
          </a:p>
          <a:p>
            <a:pPr indent="0" lvl="0" marL="0" rtl="0" algn="l">
              <a:spcBef>
                <a:spcPts val="1200"/>
              </a:spcBef>
              <a:spcAft>
                <a:spcPts val="1200"/>
              </a:spcAft>
              <a:buNone/>
            </a:pPr>
            <a:r>
              <a:rPr lang="en"/>
              <a:t>Higher </a:t>
            </a:r>
            <a:r>
              <a:rPr lang="en"/>
              <a:t>volume</a:t>
            </a:r>
            <a:r>
              <a:rPr lang="en"/>
              <a:t> going east on Sundays and Mondays particularly in the afternoon.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5482075" y="1356688"/>
            <a:ext cx="2977726" cy="3312775"/>
          </a:xfrm>
          <a:prstGeom prst="rect">
            <a:avLst/>
          </a:prstGeom>
          <a:noFill/>
          <a:ln cap="flat" cmpd="sng" w="38100">
            <a:solidFill>
              <a:schemeClr val="dk2"/>
            </a:solidFill>
            <a:prstDash val="solid"/>
            <a:round/>
            <a:headEnd len="sm" w="sm" type="none"/>
            <a:tailEnd len="sm" w="sm" type="none"/>
          </a:ln>
        </p:spPr>
      </p:pic>
      <p:sp>
        <p:nvSpPr>
          <p:cNvPr id="157" name="Google Shape;157;p24"/>
          <p:cNvSpPr txBox="1"/>
          <p:nvPr>
            <p:ph idx="1" type="body"/>
          </p:nvPr>
        </p:nvSpPr>
        <p:spPr>
          <a:xfrm>
            <a:off x="175150" y="1304875"/>
            <a:ext cx="5306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Dataframe shows the average hourly traffic count for each hour of each weekday from February to April of 2018, 2020, and 2023. </a:t>
            </a:r>
            <a:endParaRPr/>
          </a:p>
          <a:p>
            <a:pPr indent="0" lvl="0" marL="0" rtl="0" algn="l">
              <a:spcBef>
                <a:spcPts val="1200"/>
              </a:spcBef>
              <a:spcAft>
                <a:spcPts val="0"/>
              </a:spcAft>
              <a:buNone/>
            </a:pPr>
            <a:r>
              <a:rPr lang="en"/>
              <a:t>So there are 24 counts for each weekday of each month. </a:t>
            </a:r>
            <a:endParaRPr/>
          </a:p>
          <a:p>
            <a:pPr indent="0" lvl="0" marL="0" rtl="0" algn="l">
              <a:spcBef>
                <a:spcPts val="1200"/>
              </a:spcBef>
              <a:spcAft>
                <a:spcPts val="0"/>
              </a:spcAft>
              <a:buNone/>
            </a:pPr>
            <a:r>
              <a:rPr lang="en"/>
              <a:t>24  hours x 7 days  x 3month  x 4 years</a:t>
            </a:r>
            <a:endParaRPr/>
          </a:p>
          <a:p>
            <a:pPr indent="0" lvl="0" marL="0" rtl="0" algn="l">
              <a:spcBef>
                <a:spcPts val="1200"/>
              </a:spcBef>
              <a:spcAft>
                <a:spcPts val="1200"/>
              </a:spcAft>
              <a:buNone/>
            </a:pPr>
            <a:r>
              <a:rPr lang="en"/>
              <a:t> = 1512 traffic counts </a:t>
            </a:r>
            <a:endParaRPr/>
          </a:p>
        </p:txBody>
      </p:sp>
      <p:sp>
        <p:nvSpPr>
          <p:cNvPr id="158" name="Google Shape;15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Traffic pattern changes relating to the Covid-19 pandemic:</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5"/>
          <p:cNvPicPr preferRelativeResize="0"/>
          <p:nvPr/>
        </p:nvPicPr>
        <p:blipFill>
          <a:blip r:embed="rId3">
            <a:alphaModFix/>
          </a:blip>
          <a:stretch>
            <a:fillRect/>
          </a:stretch>
        </p:blipFill>
        <p:spPr>
          <a:xfrm>
            <a:off x="1279825" y="1660025"/>
            <a:ext cx="6159486" cy="3407275"/>
          </a:xfrm>
          <a:prstGeom prst="rect">
            <a:avLst/>
          </a:prstGeom>
          <a:noFill/>
          <a:ln>
            <a:noFill/>
          </a:ln>
        </p:spPr>
      </p:pic>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Traffic pattern changes relating to the Covid-19 pandemic:</a:t>
            </a:r>
            <a:endParaRPr/>
          </a:p>
          <a:p>
            <a:pPr indent="0" lvl="0" marL="0" rtl="0" algn="l">
              <a:spcBef>
                <a:spcPts val="0"/>
              </a:spcBef>
              <a:spcAft>
                <a:spcPts val="0"/>
              </a:spcAft>
              <a:buNone/>
            </a:pPr>
            <a:r>
              <a:t/>
            </a:r>
            <a:endParaRPr/>
          </a:p>
        </p:txBody>
      </p:sp>
      <p:sp>
        <p:nvSpPr>
          <p:cNvPr id="165" name="Google Shape;165;p25"/>
          <p:cNvSpPr txBox="1"/>
          <p:nvPr>
            <p:ph idx="1" type="body"/>
          </p:nvPr>
        </p:nvSpPr>
        <p:spPr>
          <a:xfrm>
            <a:off x="311700" y="941525"/>
            <a:ext cx="8411100" cy="71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Very clear difference in the distribution of hourly traffic count going westbound from February to April of 2020.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6"/>
          <p:cNvPicPr preferRelativeResize="0"/>
          <p:nvPr/>
        </p:nvPicPr>
        <p:blipFill>
          <a:blip r:embed="rId3">
            <a:alphaModFix/>
          </a:blip>
          <a:stretch>
            <a:fillRect/>
          </a:stretch>
        </p:blipFill>
        <p:spPr>
          <a:xfrm>
            <a:off x="600488" y="1581026"/>
            <a:ext cx="7943024" cy="3488025"/>
          </a:xfrm>
          <a:prstGeom prst="rect">
            <a:avLst/>
          </a:prstGeom>
          <a:noFill/>
          <a:ln>
            <a:noFill/>
          </a:ln>
        </p:spPr>
      </p:pic>
      <p:sp>
        <p:nvSpPr>
          <p:cNvPr id="171" name="Google Shape;17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Traffic pattern changes relating to the Covid-19 pandemic:</a:t>
            </a:r>
            <a:endParaRPr/>
          </a:p>
          <a:p>
            <a:pPr indent="0" lvl="0" marL="0" rtl="0" algn="l">
              <a:spcBef>
                <a:spcPts val="0"/>
              </a:spcBef>
              <a:spcAft>
                <a:spcPts val="0"/>
              </a:spcAft>
              <a:buNone/>
            </a:pPr>
            <a:r>
              <a:t/>
            </a:r>
            <a:endParaRPr/>
          </a:p>
        </p:txBody>
      </p:sp>
      <p:sp>
        <p:nvSpPr>
          <p:cNvPr id="172" name="Google Shape;172;p26"/>
          <p:cNvSpPr txBox="1"/>
          <p:nvPr>
            <p:ph idx="1" type="body"/>
          </p:nvPr>
        </p:nvSpPr>
        <p:spPr>
          <a:xfrm>
            <a:off x="311700" y="941525"/>
            <a:ext cx="8411100" cy="71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Very little observable difference pre and post-pandemic, but clear decrease in traffic </a:t>
            </a:r>
            <a:r>
              <a:rPr lang="en"/>
              <a:t>particularly</a:t>
            </a:r>
            <a:r>
              <a:rPr lang="en"/>
              <a:t> during March and April of 2020 (During).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Traffic pattern changes relating to the Covid-19 pandemic:</a:t>
            </a:r>
            <a:endParaRPr/>
          </a:p>
          <a:p>
            <a:pPr indent="0" lvl="0" marL="0" rtl="0" algn="l">
              <a:spcBef>
                <a:spcPts val="0"/>
              </a:spcBef>
              <a:spcAft>
                <a:spcPts val="0"/>
              </a:spcAft>
              <a:buNone/>
            </a:pPr>
            <a:r>
              <a:t/>
            </a:r>
            <a:endParaRPr/>
          </a:p>
        </p:txBody>
      </p:sp>
      <p:pic>
        <p:nvPicPr>
          <p:cNvPr id="178" name="Google Shape;178;p27"/>
          <p:cNvPicPr preferRelativeResize="0"/>
          <p:nvPr/>
        </p:nvPicPr>
        <p:blipFill rotWithShape="1">
          <a:blip r:embed="rId3">
            <a:alphaModFix/>
          </a:blip>
          <a:srcRect b="1932" l="924" r="776" t="970"/>
          <a:stretch/>
        </p:blipFill>
        <p:spPr>
          <a:xfrm>
            <a:off x="673625" y="1097525"/>
            <a:ext cx="7807725" cy="3817700"/>
          </a:xfrm>
          <a:prstGeom prst="rect">
            <a:avLst/>
          </a:prstGeom>
          <a:noFill/>
          <a:ln>
            <a:noFill/>
          </a:ln>
        </p:spPr>
      </p:pic>
      <p:grpSp>
        <p:nvGrpSpPr>
          <p:cNvPr id="179" name="Google Shape;179;p27"/>
          <p:cNvGrpSpPr/>
          <p:nvPr/>
        </p:nvGrpSpPr>
        <p:grpSpPr>
          <a:xfrm>
            <a:off x="600488" y="1097525"/>
            <a:ext cx="7943024" cy="3855800"/>
            <a:chOff x="99500" y="1249925"/>
            <a:chExt cx="7943024" cy="3855800"/>
          </a:xfrm>
        </p:grpSpPr>
        <p:grpSp>
          <p:nvGrpSpPr>
            <p:cNvPr id="180" name="Google Shape;180;p27"/>
            <p:cNvGrpSpPr/>
            <p:nvPr/>
          </p:nvGrpSpPr>
          <p:grpSpPr>
            <a:xfrm>
              <a:off x="99500" y="1249925"/>
              <a:ext cx="7943023" cy="3855800"/>
              <a:chOff x="99500" y="1249925"/>
              <a:chExt cx="7943023" cy="3855800"/>
            </a:xfrm>
          </p:grpSpPr>
          <p:pic>
            <p:nvPicPr>
              <p:cNvPr id="181" name="Google Shape;181;p27"/>
              <p:cNvPicPr preferRelativeResize="0"/>
              <p:nvPr/>
            </p:nvPicPr>
            <p:blipFill rotWithShape="1">
              <a:blip r:embed="rId4">
                <a:alphaModFix/>
              </a:blip>
              <a:srcRect b="0" l="0" r="10136" t="0"/>
              <a:stretch/>
            </p:blipFill>
            <p:spPr>
              <a:xfrm>
                <a:off x="99500" y="1249925"/>
                <a:ext cx="7943023" cy="3855800"/>
              </a:xfrm>
              <a:prstGeom prst="rect">
                <a:avLst/>
              </a:prstGeom>
              <a:noFill/>
              <a:ln>
                <a:noFill/>
              </a:ln>
            </p:spPr>
          </p:pic>
          <p:pic>
            <p:nvPicPr>
              <p:cNvPr id="182" name="Google Shape;182;p27"/>
              <p:cNvPicPr preferRelativeResize="0"/>
              <p:nvPr/>
            </p:nvPicPr>
            <p:blipFill>
              <a:blip r:embed="rId5">
                <a:alphaModFix/>
              </a:blip>
              <a:stretch>
                <a:fillRect/>
              </a:stretch>
            </p:blipFill>
            <p:spPr>
              <a:xfrm>
                <a:off x="3161100" y="1626500"/>
                <a:ext cx="4836050" cy="1105250"/>
              </a:xfrm>
              <a:prstGeom prst="rect">
                <a:avLst/>
              </a:prstGeom>
              <a:noFill/>
              <a:ln>
                <a:noFill/>
              </a:ln>
            </p:spPr>
          </p:pic>
          <p:pic>
            <p:nvPicPr>
              <p:cNvPr id="183" name="Google Shape;183;p27"/>
              <p:cNvPicPr preferRelativeResize="0"/>
              <p:nvPr/>
            </p:nvPicPr>
            <p:blipFill>
              <a:blip r:embed="rId5">
                <a:alphaModFix/>
              </a:blip>
              <a:stretch>
                <a:fillRect/>
              </a:stretch>
            </p:blipFill>
            <p:spPr>
              <a:xfrm>
                <a:off x="5623475" y="1778900"/>
                <a:ext cx="2373675" cy="1922325"/>
              </a:xfrm>
              <a:prstGeom prst="rect">
                <a:avLst/>
              </a:prstGeom>
              <a:noFill/>
              <a:ln>
                <a:noFill/>
              </a:ln>
            </p:spPr>
          </p:pic>
        </p:grpSp>
        <p:pic>
          <p:nvPicPr>
            <p:cNvPr id="184" name="Google Shape;184;p27"/>
            <p:cNvPicPr preferRelativeResize="0"/>
            <p:nvPr/>
          </p:nvPicPr>
          <p:blipFill rotWithShape="1">
            <a:blip r:embed="rId4">
              <a:alphaModFix/>
            </a:blip>
            <a:srcRect b="64493" l="89347" r="0" t="13719"/>
            <a:stretch/>
          </p:blipFill>
          <p:spPr>
            <a:xfrm>
              <a:off x="7100975" y="1249925"/>
              <a:ext cx="941549" cy="840099"/>
            </a:xfrm>
            <a:prstGeom prst="rect">
              <a:avLst/>
            </a:prstGeom>
            <a:noFill/>
            <a:ln>
              <a:noFill/>
            </a:ln>
          </p:spPr>
        </p:pic>
        <p:sp>
          <p:nvSpPr>
            <p:cNvPr id="185" name="Google Shape;185;p27"/>
            <p:cNvSpPr txBox="1"/>
            <p:nvPr/>
          </p:nvSpPr>
          <p:spPr>
            <a:xfrm>
              <a:off x="2252575" y="4162350"/>
              <a:ext cx="1065900" cy="53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p-value = 0.3933</a:t>
              </a:r>
              <a:endParaRPr sz="1800">
                <a:solidFill>
                  <a:schemeClr val="accent3"/>
                </a:solidFill>
                <a:latin typeface="Average"/>
                <a:ea typeface="Average"/>
                <a:cs typeface="Average"/>
                <a:sym typeface="Average"/>
              </a:endParaRPr>
            </a:p>
          </p:txBody>
        </p:sp>
        <p:sp>
          <p:nvSpPr>
            <p:cNvPr id="186" name="Google Shape;186;p27"/>
            <p:cNvSpPr txBox="1"/>
            <p:nvPr/>
          </p:nvSpPr>
          <p:spPr>
            <a:xfrm>
              <a:off x="4815775" y="4162350"/>
              <a:ext cx="890700" cy="53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p-value = </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5.2e-19</a:t>
              </a:r>
              <a:endParaRPr sz="1050">
                <a:highlight>
                  <a:srgbClr val="FFFFFF"/>
                </a:highlight>
              </a:endParaRPr>
            </a:p>
          </p:txBody>
        </p:sp>
        <p:sp>
          <p:nvSpPr>
            <p:cNvPr id="187" name="Google Shape;187;p27"/>
            <p:cNvSpPr txBox="1"/>
            <p:nvPr/>
          </p:nvSpPr>
          <p:spPr>
            <a:xfrm>
              <a:off x="2527075" y="3095850"/>
              <a:ext cx="791400" cy="53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p-value =</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2.2e-16</a:t>
              </a:r>
              <a:endParaRPr sz="1050">
                <a:highlight>
                  <a:srgbClr val="FFFFFF"/>
                </a:highlight>
              </a:endParaRPr>
            </a:p>
          </p:txBody>
        </p:sp>
        <p:sp>
          <p:nvSpPr>
            <p:cNvPr id="188" name="Google Shape;188;p27"/>
            <p:cNvSpPr txBox="1"/>
            <p:nvPr/>
          </p:nvSpPr>
          <p:spPr>
            <a:xfrm>
              <a:off x="3253425" y="1765125"/>
              <a:ext cx="20148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one-way ANOVA comparing all three groups: </a:t>
              </a:r>
              <a:endParaRPr sz="1050">
                <a:highlight>
                  <a:srgbClr val="FFFFFF"/>
                </a:highlight>
              </a:endParaRPr>
            </a:p>
            <a:p>
              <a:pPr indent="0" lvl="0" marL="0" rtl="0" algn="l">
                <a:lnSpc>
                  <a:spcPct val="115000"/>
                </a:lnSpc>
                <a:spcBef>
                  <a:spcPts val="0"/>
                </a:spcBef>
                <a:spcAft>
                  <a:spcPts val="0"/>
                </a:spcAft>
                <a:buNone/>
              </a:pPr>
              <a:r>
                <a:rPr b="1" lang="en" sz="1050">
                  <a:highlight>
                    <a:srgbClr val="FFFFFF"/>
                  </a:highlight>
                </a:rPr>
                <a:t>p-value = 1.2e-20</a:t>
              </a:r>
              <a:endParaRPr b="1"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p:txBody>
        </p:sp>
      </p:grpSp>
      <p:sp>
        <p:nvSpPr>
          <p:cNvPr id="189" name="Google Shape;189;p27"/>
          <p:cNvSpPr txBox="1"/>
          <p:nvPr/>
        </p:nvSpPr>
        <p:spPr>
          <a:xfrm>
            <a:off x="6192650" y="1899200"/>
            <a:ext cx="2288700" cy="13794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highlight>
                  <a:srgbClr val="FFFFFF"/>
                </a:highlight>
              </a:rPr>
              <a:t>Statistically there is a difference among the pre, during, and post-pandemic groups. However there is not a statistically significant different between the pre and post-pandemic group. </a:t>
            </a:r>
            <a:r>
              <a:rPr lang="en" sz="1150">
                <a:highlight>
                  <a:srgbClr val="FFFFFF"/>
                </a:highlight>
              </a:rPr>
              <a:t>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and seasonal</a:t>
            </a:r>
            <a:r>
              <a:rPr lang="en"/>
              <a:t> trends in traffic through the Eisenhower Tunnel: </a:t>
            </a:r>
            <a:endParaRPr/>
          </a:p>
        </p:txBody>
      </p:sp>
      <p:pic>
        <p:nvPicPr>
          <p:cNvPr id="195" name="Google Shape;195;p28"/>
          <p:cNvPicPr preferRelativeResize="0"/>
          <p:nvPr/>
        </p:nvPicPr>
        <p:blipFill>
          <a:blip r:embed="rId3">
            <a:alphaModFix/>
          </a:blip>
          <a:stretch>
            <a:fillRect/>
          </a:stretch>
        </p:blipFill>
        <p:spPr>
          <a:xfrm>
            <a:off x="2128225" y="1943996"/>
            <a:ext cx="6868749" cy="3073601"/>
          </a:xfrm>
          <a:prstGeom prst="rect">
            <a:avLst/>
          </a:prstGeom>
          <a:noFill/>
          <a:ln cap="flat" cmpd="sng" w="19050">
            <a:solidFill>
              <a:schemeClr val="dk2"/>
            </a:solidFill>
            <a:prstDash val="solid"/>
            <a:round/>
            <a:headEnd len="sm" w="sm" type="none"/>
            <a:tailEnd len="sm" w="sm" type="none"/>
          </a:ln>
        </p:spPr>
      </p:pic>
      <p:sp>
        <p:nvSpPr>
          <p:cNvPr id="196" name="Google Shape;196;p28"/>
          <p:cNvSpPr txBox="1"/>
          <p:nvPr>
            <p:ph idx="1" type="body"/>
          </p:nvPr>
        </p:nvSpPr>
        <p:spPr>
          <a:xfrm>
            <a:off x="311700" y="885900"/>
            <a:ext cx="8411100" cy="114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Dataframe shows mean hourly traffic for each weekday during each season going both eastbound and westbound. </a:t>
            </a:r>
            <a:endParaRPr/>
          </a:p>
          <a:p>
            <a:pPr indent="0" lvl="0" marL="0" rtl="0" algn="l">
              <a:spcBef>
                <a:spcPts val="1200"/>
              </a:spcBef>
              <a:spcAft>
                <a:spcPts val="1200"/>
              </a:spcAft>
              <a:buNone/>
            </a:pPr>
            <a:r>
              <a:rPr lang="en"/>
              <a:t>7 days x 24 hours = 168 traffic counts for each season</a:t>
            </a:r>
            <a:endParaRPr/>
          </a:p>
        </p:txBody>
      </p:sp>
      <p:sp>
        <p:nvSpPr>
          <p:cNvPr id="197" name="Google Shape;197;p28"/>
          <p:cNvSpPr txBox="1"/>
          <p:nvPr>
            <p:ph idx="1" type="body"/>
          </p:nvPr>
        </p:nvSpPr>
        <p:spPr>
          <a:xfrm>
            <a:off x="96575" y="2008325"/>
            <a:ext cx="1891200" cy="2980800"/>
          </a:xfrm>
          <a:prstGeom prst="rect">
            <a:avLst/>
          </a:prstGeom>
          <a:ln cap="flat" cmpd="sng" w="19050">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Ski season- (Dec., Jan., Feb., March)</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Summer - </a:t>
            </a:r>
            <a:endParaRPr/>
          </a:p>
          <a:p>
            <a:pPr indent="0" lvl="0" marL="0" rtl="0" algn="l">
              <a:lnSpc>
                <a:spcPct val="100000"/>
              </a:lnSpc>
              <a:spcBef>
                <a:spcPts val="0"/>
              </a:spcBef>
              <a:spcAft>
                <a:spcPts val="0"/>
              </a:spcAft>
              <a:buNone/>
            </a:pPr>
            <a:r>
              <a:rPr lang="en"/>
              <a:t>(June, July, Aug., Sept.)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Shoulder season - </a:t>
            </a:r>
            <a:endParaRPr/>
          </a:p>
          <a:p>
            <a:pPr indent="0" lvl="0" marL="0" rtl="0" algn="l">
              <a:lnSpc>
                <a:spcPct val="100000"/>
              </a:lnSpc>
              <a:spcBef>
                <a:spcPts val="0"/>
              </a:spcBef>
              <a:spcAft>
                <a:spcPts val="0"/>
              </a:spcAft>
              <a:buNone/>
            </a:pPr>
            <a:r>
              <a:rPr lang="en"/>
              <a:t>(April, May, Oct., Nov.)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9"/>
          <p:cNvPicPr preferRelativeResize="0"/>
          <p:nvPr/>
        </p:nvPicPr>
        <p:blipFill>
          <a:blip r:embed="rId3">
            <a:alphaModFix/>
          </a:blip>
          <a:stretch>
            <a:fillRect/>
          </a:stretch>
        </p:blipFill>
        <p:spPr>
          <a:xfrm>
            <a:off x="2732769" y="54200"/>
            <a:ext cx="6376981" cy="2517556"/>
          </a:xfrm>
          <a:prstGeom prst="rect">
            <a:avLst/>
          </a:prstGeom>
          <a:noFill/>
          <a:ln>
            <a:noFill/>
          </a:ln>
        </p:spPr>
      </p:pic>
      <p:pic>
        <p:nvPicPr>
          <p:cNvPr id="203" name="Google Shape;203;p29"/>
          <p:cNvPicPr preferRelativeResize="0"/>
          <p:nvPr/>
        </p:nvPicPr>
        <p:blipFill>
          <a:blip r:embed="rId4">
            <a:alphaModFix/>
          </a:blip>
          <a:stretch>
            <a:fillRect/>
          </a:stretch>
        </p:blipFill>
        <p:spPr>
          <a:xfrm>
            <a:off x="2737124" y="2607203"/>
            <a:ext cx="6368274" cy="2492622"/>
          </a:xfrm>
          <a:prstGeom prst="rect">
            <a:avLst/>
          </a:prstGeom>
          <a:noFill/>
          <a:ln>
            <a:noFill/>
          </a:ln>
        </p:spPr>
      </p:pic>
      <p:sp>
        <p:nvSpPr>
          <p:cNvPr id="204" name="Google Shape;204;p29"/>
          <p:cNvSpPr txBox="1"/>
          <p:nvPr>
            <p:ph type="title"/>
          </p:nvPr>
        </p:nvSpPr>
        <p:spPr>
          <a:xfrm>
            <a:off x="123975" y="97400"/>
            <a:ext cx="2531100" cy="10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Daily and s</a:t>
            </a:r>
            <a:r>
              <a:rPr lang="en" sz="2100"/>
              <a:t>easonal trends in traffic through the Eisenhower Tunnel: </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0"/>
          <p:cNvPicPr preferRelativeResize="0"/>
          <p:nvPr/>
        </p:nvPicPr>
        <p:blipFill>
          <a:blip r:embed="rId3">
            <a:alphaModFix/>
          </a:blip>
          <a:stretch>
            <a:fillRect/>
          </a:stretch>
        </p:blipFill>
        <p:spPr>
          <a:xfrm>
            <a:off x="594361" y="1170125"/>
            <a:ext cx="7955278" cy="3540074"/>
          </a:xfrm>
          <a:prstGeom prst="rect">
            <a:avLst/>
          </a:prstGeom>
          <a:noFill/>
          <a:ln>
            <a:noFill/>
          </a:ln>
        </p:spPr>
      </p:pic>
      <p:sp>
        <p:nvSpPr>
          <p:cNvPr id="210" name="Google Shape;21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trends </a:t>
            </a:r>
            <a:r>
              <a:rPr lang="en">
                <a:highlight>
                  <a:srgbClr val="7F7E00"/>
                </a:highlight>
              </a:rPr>
              <a:t>westbound</a:t>
            </a:r>
            <a:r>
              <a:rPr lang="en"/>
              <a:t> during </a:t>
            </a:r>
            <a:r>
              <a:rPr lang="en">
                <a:highlight>
                  <a:srgbClr val="00FFFF"/>
                </a:highlight>
              </a:rPr>
              <a:t>ski</a:t>
            </a:r>
            <a:r>
              <a:rPr lang="en"/>
              <a:t> season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1"/>
          <p:cNvPicPr preferRelativeResize="0"/>
          <p:nvPr/>
        </p:nvPicPr>
        <p:blipFill>
          <a:blip r:embed="rId3">
            <a:alphaModFix/>
          </a:blip>
          <a:stretch>
            <a:fillRect/>
          </a:stretch>
        </p:blipFill>
        <p:spPr>
          <a:xfrm>
            <a:off x="594360" y="1170432"/>
            <a:ext cx="7955280" cy="3551731"/>
          </a:xfrm>
          <a:prstGeom prst="rect">
            <a:avLst/>
          </a:prstGeom>
          <a:noFill/>
          <a:ln>
            <a:noFill/>
          </a:ln>
        </p:spPr>
      </p:pic>
      <p:sp>
        <p:nvSpPr>
          <p:cNvPr id="216" name="Google Shape;21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trends </a:t>
            </a:r>
            <a:r>
              <a:rPr lang="en">
                <a:highlight>
                  <a:srgbClr val="7F7E00"/>
                </a:highlight>
              </a:rPr>
              <a:t>westbound</a:t>
            </a:r>
            <a:r>
              <a:rPr lang="en"/>
              <a:t> during </a:t>
            </a:r>
            <a:r>
              <a:rPr lang="en"/>
              <a:t>the </a:t>
            </a:r>
            <a:r>
              <a:rPr lang="en">
                <a:highlight>
                  <a:srgbClr val="EB88C1"/>
                </a:highlight>
              </a:rPr>
              <a:t>summer</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information:</a:t>
            </a:r>
            <a:endParaRPr/>
          </a:p>
        </p:txBody>
      </p:sp>
      <p:sp>
        <p:nvSpPr>
          <p:cNvPr id="66" name="Google Shape;66;p14"/>
          <p:cNvSpPr txBox="1"/>
          <p:nvPr>
            <p:ph idx="1" type="body"/>
          </p:nvPr>
        </p:nvSpPr>
        <p:spPr>
          <a:xfrm>
            <a:off x="311700" y="1152475"/>
            <a:ext cx="46017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Traffic is a constant issue on the I-70 corridor between Denver and Vail for both locals and tourist.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driving conditions are also very unpredictable as you go over several mountain passes and weather can change </a:t>
            </a:r>
            <a:r>
              <a:rPr lang="en"/>
              <a:t>dramatically</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Google maps is not always accurate in this area.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2"/>
          <p:cNvPicPr preferRelativeResize="0"/>
          <p:nvPr/>
        </p:nvPicPr>
        <p:blipFill>
          <a:blip r:embed="rId3">
            <a:alphaModFix/>
          </a:blip>
          <a:stretch>
            <a:fillRect/>
          </a:stretch>
        </p:blipFill>
        <p:spPr>
          <a:xfrm>
            <a:off x="594360" y="1170432"/>
            <a:ext cx="8103236" cy="3542043"/>
          </a:xfrm>
          <a:prstGeom prst="rect">
            <a:avLst/>
          </a:prstGeom>
          <a:noFill/>
          <a:ln>
            <a:noFill/>
          </a:ln>
        </p:spPr>
      </p:pic>
      <p:sp>
        <p:nvSpPr>
          <p:cNvPr id="222" name="Google Shape;22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trends </a:t>
            </a:r>
            <a:r>
              <a:rPr lang="en">
                <a:highlight>
                  <a:srgbClr val="7F7E00"/>
                </a:highlight>
              </a:rPr>
              <a:t>westbound</a:t>
            </a:r>
            <a:r>
              <a:rPr lang="en"/>
              <a:t> during </a:t>
            </a:r>
            <a:r>
              <a:rPr lang="en">
                <a:highlight>
                  <a:srgbClr val="B45F06"/>
                </a:highlight>
              </a:rPr>
              <a:t>shoulder</a:t>
            </a:r>
            <a:r>
              <a:rPr lang="en"/>
              <a:t> season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3"/>
          <p:cNvPicPr preferRelativeResize="0"/>
          <p:nvPr/>
        </p:nvPicPr>
        <p:blipFill>
          <a:blip r:embed="rId3">
            <a:alphaModFix/>
          </a:blip>
          <a:stretch>
            <a:fillRect/>
          </a:stretch>
        </p:blipFill>
        <p:spPr>
          <a:xfrm>
            <a:off x="2801900" y="2604975"/>
            <a:ext cx="6311047" cy="2495020"/>
          </a:xfrm>
          <a:prstGeom prst="rect">
            <a:avLst/>
          </a:prstGeom>
          <a:noFill/>
          <a:ln>
            <a:noFill/>
          </a:ln>
        </p:spPr>
      </p:pic>
      <p:pic>
        <p:nvPicPr>
          <p:cNvPr id="228" name="Google Shape;228;p33"/>
          <p:cNvPicPr preferRelativeResize="0"/>
          <p:nvPr/>
        </p:nvPicPr>
        <p:blipFill>
          <a:blip r:embed="rId4">
            <a:alphaModFix/>
          </a:blip>
          <a:stretch>
            <a:fillRect/>
          </a:stretch>
        </p:blipFill>
        <p:spPr>
          <a:xfrm>
            <a:off x="2801900" y="102098"/>
            <a:ext cx="6311031" cy="2479499"/>
          </a:xfrm>
          <a:prstGeom prst="rect">
            <a:avLst/>
          </a:prstGeom>
          <a:noFill/>
          <a:ln>
            <a:noFill/>
          </a:ln>
        </p:spPr>
      </p:pic>
      <p:sp>
        <p:nvSpPr>
          <p:cNvPr id="229" name="Google Shape;229;p33"/>
          <p:cNvSpPr txBox="1"/>
          <p:nvPr>
            <p:ph type="title"/>
          </p:nvPr>
        </p:nvSpPr>
        <p:spPr>
          <a:xfrm>
            <a:off x="123975" y="97400"/>
            <a:ext cx="2531100" cy="10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Daily and seasonal trends in traffic through the Eisenhower Tunnel: </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4"/>
          <p:cNvPicPr preferRelativeResize="0"/>
          <p:nvPr/>
        </p:nvPicPr>
        <p:blipFill>
          <a:blip r:embed="rId3">
            <a:alphaModFix/>
          </a:blip>
          <a:stretch>
            <a:fillRect/>
          </a:stretch>
        </p:blipFill>
        <p:spPr>
          <a:xfrm>
            <a:off x="594361" y="1170125"/>
            <a:ext cx="7955278" cy="3540074"/>
          </a:xfrm>
          <a:prstGeom prst="rect">
            <a:avLst/>
          </a:prstGeom>
          <a:noFill/>
          <a:ln>
            <a:noFill/>
          </a:ln>
        </p:spPr>
      </p:pic>
      <p:pic>
        <p:nvPicPr>
          <p:cNvPr id="235" name="Google Shape;235;p34"/>
          <p:cNvPicPr preferRelativeResize="0"/>
          <p:nvPr/>
        </p:nvPicPr>
        <p:blipFill>
          <a:blip r:embed="rId4">
            <a:alphaModFix/>
          </a:blip>
          <a:stretch>
            <a:fillRect/>
          </a:stretch>
        </p:blipFill>
        <p:spPr>
          <a:xfrm>
            <a:off x="457200" y="1170115"/>
            <a:ext cx="8229601" cy="3651949"/>
          </a:xfrm>
          <a:prstGeom prst="rect">
            <a:avLst/>
          </a:prstGeom>
          <a:noFill/>
          <a:ln>
            <a:noFill/>
          </a:ln>
        </p:spPr>
      </p:pic>
      <p:sp>
        <p:nvSpPr>
          <p:cNvPr id="236" name="Google Shape;23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trends </a:t>
            </a:r>
            <a:r>
              <a:rPr lang="en">
                <a:highlight>
                  <a:srgbClr val="5A0881"/>
                </a:highlight>
              </a:rPr>
              <a:t>eastbound</a:t>
            </a:r>
            <a:r>
              <a:rPr lang="en"/>
              <a:t> during </a:t>
            </a:r>
            <a:r>
              <a:rPr lang="en">
                <a:highlight>
                  <a:srgbClr val="00FFFF"/>
                </a:highlight>
              </a:rPr>
              <a:t>ski</a:t>
            </a:r>
            <a:r>
              <a:rPr lang="en"/>
              <a:t> season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5"/>
          <p:cNvPicPr preferRelativeResize="0"/>
          <p:nvPr/>
        </p:nvPicPr>
        <p:blipFill>
          <a:blip r:embed="rId3">
            <a:alphaModFix/>
          </a:blip>
          <a:stretch>
            <a:fillRect/>
          </a:stretch>
        </p:blipFill>
        <p:spPr>
          <a:xfrm>
            <a:off x="594360" y="1170432"/>
            <a:ext cx="7955280" cy="3551731"/>
          </a:xfrm>
          <a:prstGeom prst="rect">
            <a:avLst/>
          </a:prstGeom>
          <a:noFill/>
          <a:ln>
            <a:noFill/>
          </a:ln>
        </p:spPr>
      </p:pic>
      <p:pic>
        <p:nvPicPr>
          <p:cNvPr id="242" name="Google Shape;242;p35"/>
          <p:cNvPicPr preferRelativeResize="0"/>
          <p:nvPr/>
        </p:nvPicPr>
        <p:blipFill>
          <a:blip r:embed="rId4">
            <a:alphaModFix/>
          </a:blip>
          <a:stretch>
            <a:fillRect/>
          </a:stretch>
        </p:blipFill>
        <p:spPr>
          <a:xfrm>
            <a:off x="457200" y="1170423"/>
            <a:ext cx="8229600" cy="3620208"/>
          </a:xfrm>
          <a:prstGeom prst="rect">
            <a:avLst/>
          </a:prstGeom>
          <a:noFill/>
          <a:ln>
            <a:noFill/>
          </a:ln>
        </p:spPr>
      </p:pic>
      <p:sp>
        <p:nvSpPr>
          <p:cNvPr id="243" name="Google Shape;24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trends </a:t>
            </a:r>
            <a:r>
              <a:rPr lang="en">
                <a:highlight>
                  <a:srgbClr val="5A0881"/>
                </a:highlight>
              </a:rPr>
              <a:t>eastbound</a:t>
            </a:r>
            <a:r>
              <a:rPr lang="en"/>
              <a:t> during the </a:t>
            </a:r>
            <a:r>
              <a:rPr lang="en">
                <a:highlight>
                  <a:srgbClr val="EB88C1"/>
                </a:highlight>
              </a:rPr>
              <a:t>summer</a:t>
            </a: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6"/>
          <p:cNvPicPr preferRelativeResize="0"/>
          <p:nvPr/>
        </p:nvPicPr>
        <p:blipFill>
          <a:blip r:embed="rId3">
            <a:alphaModFix/>
          </a:blip>
          <a:stretch>
            <a:fillRect/>
          </a:stretch>
        </p:blipFill>
        <p:spPr>
          <a:xfrm>
            <a:off x="594360" y="1170432"/>
            <a:ext cx="8103236" cy="3542043"/>
          </a:xfrm>
          <a:prstGeom prst="rect">
            <a:avLst/>
          </a:prstGeom>
          <a:noFill/>
          <a:ln>
            <a:noFill/>
          </a:ln>
        </p:spPr>
      </p:pic>
      <p:pic>
        <p:nvPicPr>
          <p:cNvPr id="249" name="Google Shape;249;p36"/>
          <p:cNvPicPr preferRelativeResize="0"/>
          <p:nvPr/>
        </p:nvPicPr>
        <p:blipFill>
          <a:blip r:embed="rId4">
            <a:alphaModFix/>
          </a:blip>
          <a:stretch>
            <a:fillRect/>
          </a:stretch>
        </p:blipFill>
        <p:spPr>
          <a:xfrm>
            <a:off x="457200" y="1170437"/>
            <a:ext cx="8229602" cy="3609114"/>
          </a:xfrm>
          <a:prstGeom prst="rect">
            <a:avLst/>
          </a:prstGeom>
          <a:noFill/>
          <a:ln>
            <a:noFill/>
          </a:ln>
        </p:spPr>
      </p:pic>
      <p:sp>
        <p:nvSpPr>
          <p:cNvPr id="250" name="Google Shape;25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trends </a:t>
            </a:r>
            <a:r>
              <a:rPr lang="en">
                <a:highlight>
                  <a:srgbClr val="5A0881"/>
                </a:highlight>
              </a:rPr>
              <a:t>eastbound</a:t>
            </a:r>
            <a:r>
              <a:rPr lang="en"/>
              <a:t> during </a:t>
            </a:r>
            <a:r>
              <a:rPr lang="en">
                <a:highlight>
                  <a:srgbClr val="B45F06"/>
                </a:highlight>
              </a:rPr>
              <a:t>shoulder</a:t>
            </a:r>
            <a:r>
              <a:rPr lang="en"/>
              <a:t> season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7"/>
          <p:cNvPicPr preferRelativeResize="0"/>
          <p:nvPr/>
        </p:nvPicPr>
        <p:blipFill>
          <a:blip r:embed="rId3">
            <a:alphaModFix/>
          </a:blip>
          <a:stretch>
            <a:fillRect/>
          </a:stretch>
        </p:blipFill>
        <p:spPr>
          <a:xfrm>
            <a:off x="162600" y="124575"/>
            <a:ext cx="5303508" cy="2681500"/>
          </a:xfrm>
          <a:prstGeom prst="rect">
            <a:avLst/>
          </a:prstGeom>
          <a:noFill/>
          <a:ln>
            <a:noFill/>
          </a:ln>
        </p:spPr>
      </p:pic>
      <p:pic>
        <p:nvPicPr>
          <p:cNvPr id="256" name="Google Shape;256;p37"/>
          <p:cNvPicPr preferRelativeResize="0"/>
          <p:nvPr/>
        </p:nvPicPr>
        <p:blipFill>
          <a:blip r:embed="rId4">
            <a:alphaModFix/>
          </a:blip>
          <a:stretch>
            <a:fillRect/>
          </a:stretch>
        </p:blipFill>
        <p:spPr>
          <a:xfrm>
            <a:off x="3726025" y="2370620"/>
            <a:ext cx="5303521" cy="269151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62" name="Google Shape;262;p38"/>
          <p:cNvSpPr txBox="1"/>
          <p:nvPr>
            <p:ph idx="1" type="body"/>
          </p:nvPr>
        </p:nvSpPr>
        <p:spPr>
          <a:xfrm>
            <a:off x="311700" y="695275"/>
            <a:ext cx="8520600" cy="434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There is no statistical different in westbound winter traffic pre and post-pandemic, but a very clear difference </a:t>
            </a:r>
            <a:r>
              <a:rPr lang="en"/>
              <a:t>during</a:t>
            </a:r>
            <a:r>
              <a:rPr lang="en"/>
              <a:t> covid. </a:t>
            </a:r>
            <a:endParaRPr/>
          </a:p>
          <a:p>
            <a:pPr indent="-342900" lvl="0" marL="457200" rtl="0" algn="l">
              <a:spcBef>
                <a:spcPts val="0"/>
              </a:spcBef>
              <a:spcAft>
                <a:spcPts val="0"/>
              </a:spcAft>
              <a:buSzPts val="1800"/>
              <a:buAutoNum type="arabicPeriod"/>
            </a:pPr>
            <a:r>
              <a:rPr lang="en"/>
              <a:t>When driving westbound:</a:t>
            </a:r>
            <a:endParaRPr/>
          </a:p>
          <a:p>
            <a:pPr indent="-317500" lvl="1" marL="914400" rtl="0" algn="l">
              <a:spcBef>
                <a:spcPts val="0"/>
              </a:spcBef>
              <a:spcAft>
                <a:spcPts val="0"/>
              </a:spcAft>
              <a:buSzPts val="1400"/>
              <a:buAutoNum type="alphaLcPeriod"/>
            </a:pPr>
            <a:r>
              <a:rPr lang="en"/>
              <a:t>Avoid leaving Denver between 3 and 6 pm on Fridays. Even during shoulder season there is likely to be traffic. </a:t>
            </a:r>
            <a:endParaRPr/>
          </a:p>
          <a:p>
            <a:pPr indent="-317500" lvl="1" marL="914400" rtl="0" algn="l">
              <a:spcBef>
                <a:spcPts val="0"/>
              </a:spcBef>
              <a:spcAft>
                <a:spcPts val="0"/>
              </a:spcAft>
              <a:buSzPts val="1400"/>
              <a:buAutoNum type="alphaLcPeriod"/>
            </a:pPr>
            <a:r>
              <a:rPr lang="en"/>
              <a:t>Try to leave Denver by 5 am on Saturdays and 6 am on Sundays during ski season.  </a:t>
            </a:r>
            <a:endParaRPr/>
          </a:p>
          <a:p>
            <a:pPr indent="-342900" lvl="0" marL="457200" rtl="0" algn="l">
              <a:spcBef>
                <a:spcPts val="0"/>
              </a:spcBef>
              <a:spcAft>
                <a:spcPts val="0"/>
              </a:spcAft>
              <a:buSzPts val="1800"/>
              <a:buAutoNum type="arabicPeriod"/>
            </a:pPr>
            <a:r>
              <a:rPr lang="en"/>
              <a:t>When driving eastbound:</a:t>
            </a:r>
            <a:endParaRPr/>
          </a:p>
          <a:p>
            <a:pPr indent="-317500" lvl="1" marL="914400" rtl="0" algn="l">
              <a:spcBef>
                <a:spcPts val="0"/>
              </a:spcBef>
              <a:spcAft>
                <a:spcPts val="0"/>
              </a:spcAft>
              <a:buSzPts val="1400"/>
              <a:buAutoNum type="alphaLcPeriod"/>
            </a:pPr>
            <a:r>
              <a:rPr lang="en"/>
              <a:t>The huge spike in Sunday morning traffic (particularly in the summer) is likely visitors on their way to the airport. If you need to be on the road between 10 am and 2 pm make sure you leave with plenty of extra time to be at the airport. </a:t>
            </a:r>
            <a:endParaRPr/>
          </a:p>
          <a:p>
            <a:pPr indent="-342900" lvl="0" marL="457200" rtl="0" algn="l">
              <a:spcBef>
                <a:spcPts val="0"/>
              </a:spcBef>
              <a:spcAft>
                <a:spcPts val="0"/>
              </a:spcAft>
              <a:buSzPts val="1800"/>
              <a:buAutoNum type="arabicPeriod"/>
            </a:pPr>
            <a:r>
              <a:rPr lang="en"/>
              <a:t>Adding more public transportation to and from Denver at peak travel times could reduce traffic and provide income for the providers. </a:t>
            </a:r>
            <a:endParaRPr/>
          </a:p>
          <a:p>
            <a:pPr indent="-342900" lvl="0" marL="457200" rtl="0" algn="l">
              <a:spcBef>
                <a:spcPts val="0"/>
              </a:spcBef>
              <a:spcAft>
                <a:spcPts val="0"/>
              </a:spcAft>
              <a:buSzPts val="1800"/>
              <a:buAutoNum type="arabicPeriod"/>
            </a:pPr>
            <a:r>
              <a:rPr lang="en"/>
              <a:t>A toll through the Eisenhower Tunnel at peak travel times could also </a:t>
            </a:r>
            <a:r>
              <a:rPr lang="en"/>
              <a:t>alleviate</a:t>
            </a:r>
            <a:r>
              <a:rPr lang="en"/>
              <a:t> traffic and generate money for the </a:t>
            </a:r>
            <a:r>
              <a:rPr lang="en"/>
              <a:t>roads</a:t>
            </a: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 </a:t>
            </a:r>
            <a:endParaRPr/>
          </a:p>
        </p:txBody>
      </p:sp>
      <p:sp>
        <p:nvSpPr>
          <p:cNvPr id="268" name="Google Shape;268;p39"/>
          <p:cNvSpPr txBox="1"/>
          <p:nvPr>
            <p:ph idx="1" type="body"/>
          </p:nvPr>
        </p:nvSpPr>
        <p:spPr>
          <a:xfrm>
            <a:off x="311700" y="695275"/>
            <a:ext cx="8520600" cy="434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Analyze another continuous traffic station and see how that data compares to this </a:t>
            </a:r>
            <a:endParaRPr/>
          </a:p>
          <a:p>
            <a:pPr indent="-342900" lvl="0" marL="457200" rtl="0" algn="l">
              <a:spcBef>
                <a:spcPts val="0"/>
              </a:spcBef>
              <a:spcAft>
                <a:spcPts val="0"/>
              </a:spcAft>
              <a:buSzPts val="1800"/>
              <a:buAutoNum type="arabicPeriod"/>
            </a:pPr>
            <a:r>
              <a:rPr lang="en"/>
              <a:t>See if there is any way to link time</a:t>
            </a:r>
            <a:endParaRPr/>
          </a:p>
          <a:p>
            <a:pPr indent="-342900" lvl="0" marL="457200" rtl="0" algn="l">
              <a:spcBef>
                <a:spcPts val="0"/>
              </a:spcBef>
              <a:spcAft>
                <a:spcPts val="0"/>
              </a:spcAft>
              <a:buSzPts val="1800"/>
              <a:buAutoNum type="arabicPeriod"/>
            </a:pPr>
            <a:r>
              <a:rPr lang="en"/>
              <a:t>How to provide incentives to people to take public transportation if it existed </a:t>
            </a:r>
            <a:endParaRPr/>
          </a:p>
          <a:p>
            <a:pPr indent="-342900" lvl="0" marL="457200" rtl="0" algn="l">
              <a:spcBef>
                <a:spcPts val="0"/>
              </a:spcBef>
              <a:spcAft>
                <a:spcPts val="0"/>
              </a:spcAft>
              <a:buSzPts val="1800"/>
              <a:buAutoNum type="arabicPeriod"/>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grpSp>
        <p:nvGrpSpPr>
          <p:cNvPr id="71" name="Google Shape;71;p15"/>
          <p:cNvGrpSpPr/>
          <p:nvPr/>
        </p:nvGrpSpPr>
        <p:grpSpPr>
          <a:xfrm>
            <a:off x="135925" y="865499"/>
            <a:ext cx="8703277" cy="4129849"/>
            <a:chOff x="288325" y="713099"/>
            <a:chExt cx="8703277" cy="4129849"/>
          </a:xfrm>
        </p:grpSpPr>
        <p:pic>
          <p:nvPicPr>
            <p:cNvPr id="72" name="Google Shape;72;p15"/>
            <p:cNvPicPr preferRelativeResize="0"/>
            <p:nvPr/>
          </p:nvPicPr>
          <p:blipFill>
            <a:blip r:embed="rId3">
              <a:alphaModFix/>
            </a:blip>
            <a:stretch>
              <a:fillRect/>
            </a:stretch>
          </p:blipFill>
          <p:spPr>
            <a:xfrm>
              <a:off x="430051" y="713099"/>
              <a:ext cx="8561551" cy="4129849"/>
            </a:xfrm>
            <a:prstGeom prst="rect">
              <a:avLst/>
            </a:prstGeom>
            <a:noFill/>
            <a:ln>
              <a:noFill/>
            </a:ln>
          </p:spPr>
        </p:pic>
        <p:sp>
          <p:nvSpPr>
            <p:cNvPr id="73" name="Google Shape;73;p15"/>
            <p:cNvSpPr/>
            <p:nvPr/>
          </p:nvSpPr>
          <p:spPr>
            <a:xfrm>
              <a:off x="2519675" y="3889825"/>
              <a:ext cx="687900" cy="3477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4" name="Google Shape;74;p15"/>
            <p:cNvSpPr/>
            <p:nvPr/>
          </p:nvSpPr>
          <p:spPr>
            <a:xfrm>
              <a:off x="288325" y="2934325"/>
              <a:ext cx="1284000" cy="3477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5" name="Google Shape;75;p15"/>
            <p:cNvSpPr/>
            <p:nvPr/>
          </p:nvSpPr>
          <p:spPr>
            <a:xfrm>
              <a:off x="381250" y="3220175"/>
              <a:ext cx="687900" cy="3477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6" name="Google Shape;76;p15"/>
            <p:cNvSpPr txBox="1"/>
            <p:nvPr/>
          </p:nvSpPr>
          <p:spPr>
            <a:xfrm>
              <a:off x="7209400" y="1698300"/>
              <a:ext cx="928500" cy="434100"/>
            </a:xfrm>
            <a:prstGeom prst="rect">
              <a:avLst/>
            </a:prstGeom>
            <a:solidFill>
              <a:schemeClr val="dk1"/>
            </a:solidFill>
            <a:ln cap="flat" cmpd="sng" w="3810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Average"/>
                  <a:ea typeface="Average"/>
                  <a:cs typeface="Average"/>
                  <a:sym typeface="Average"/>
                </a:rPr>
                <a:t>Denver</a:t>
              </a:r>
              <a:endParaRPr b="1" sz="1900">
                <a:latin typeface="Average"/>
                <a:ea typeface="Average"/>
                <a:cs typeface="Average"/>
                <a:sym typeface="Average"/>
              </a:endParaRPr>
            </a:p>
          </p:txBody>
        </p:sp>
        <p:sp>
          <p:nvSpPr>
            <p:cNvPr id="77" name="Google Shape;77;p15"/>
            <p:cNvSpPr/>
            <p:nvPr/>
          </p:nvSpPr>
          <p:spPr>
            <a:xfrm>
              <a:off x="3348475" y="2805300"/>
              <a:ext cx="203100" cy="192900"/>
            </a:xfrm>
            <a:prstGeom prst="star5">
              <a:avLst>
                <a:gd fmla="val 19098" name="adj"/>
                <a:gd fmla="val 105146" name="hf"/>
                <a:gd fmla="val 110557" name="vf"/>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8" name="Google Shape;78;p15"/>
            <p:cNvSpPr txBox="1"/>
            <p:nvPr/>
          </p:nvSpPr>
          <p:spPr>
            <a:xfrm>
              <a:off x="2951000" y="2211725"/>
              <a:ext cx="1079100" cy="525900"/>
            </a:xfrm>
            <a:prstGeom prst="rect">
              <a:avLst/>
            </a:prstGeom>
            <a:solidFill>
              <a:schemeClr val="dk1"/>
            </a:solidFill>
            <a:ln cap="flat" cmpd="sng" w="3810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Average"/>
                  <a:ea typeface="Average"/>
                  <a:cs typeface="Average"/>
                  <a:sym typeface="Average"/>
                </a:rPr>
                <a:t>Eisenhower Tunnel</a:t>
              </a:r>
              <a:endParaRPr b="1" sz="1300">
                <a:latin typeface="Average"/>
                <a:ea typeface="Average"/>
                <a:cs typeface="Average"/>
                <a:sym typeface="Average"/>
              </a:endParaRPr>
            </a:p>
          </p:txBody>
        </p:sp>
        <p:sp>
          <p:nvSpPr>
            <p:cNvPr id="79" name="Google Shape;79;p15"/>
            <p:cNvSpPr/>
            <p:nvPr/>
          </p:nvSpPr>
          <p:spPr>
            <a:xfrm>
              <a:off x="6515550" y="2844300"/>
              <a:ext cx="687900" cy="2898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grpSp>
      <p:sp>
        <p:nvSpPr>
          <p:cNvPr id="80" name="Google Shape;80;p15"/>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I-70 Colorado corridor between Denver and Vail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a:t>
            </a:r>
            <a:endParaRPr/>
          </a:p>
        </p:txBody>
      </p:sp>
      <p:sp>
        <p:nvSpPr>
          <p:cNvPr id="86" name="Google Shape;8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a:t>
            </a:r>
            <a:r>
              <a:rPr lang="en"/>
              <a:t> are the best times to travel between Denver and Vail in order to avoid traffic?</a:t>
            </a:r>
            <a:endParaRPr/>
          </a:p>
          <a:p>
            <a:pPr indent="-342900" lvl="0" marL="457200" rtl="0" algn="l">
              <a:spcBef>
                <a:spcPts val="1200"/>
              </a:spcBef>
              <a:spcAft>
                <a:spcPts val="0"/>
              </a:spcAft>
              <a:buSzPts val="1800"/>
              <a:buChar char="-"/>
            </a:pPr>
            <a:r>
              <a:rPr lang="en"/>
              <a:t>How does traffic vary going westbound vs. </a:t>
            </a:r>
            <a:r>
              <a:rPr lang="en"/>
              <a:t>eastbound</a:t>
            </a:r>
            <a:r>
              <a:rPr lang="en"/>
              <a:t> on different weekdays?</a:t>
            </a:r>
            <a:endParaRPr/>
          </a:p>
          <a:p>
            <a:pPr indent="-342900" lvl="0" marL="457200" rtl="0" algn="l">
              <a:spcBef>
                <a:spcPts val="0"/>
              </a:spcBef>
              <a:spcAft>
                <a:spcPts val="0"/>
              </a:spcAft>
              <a:buSzPts val="1800"/>
              <a:buChar char="-"/>
            </a:pPr>
            <a:r>
              <a:rPr lang="en"/>
              <a:t>What are the seasonal variations in traffic?</a:t>
            </a:r>
            <a:endParaRPr/>
          </a:p>
          <a:p>
            <a:pPr indent="-342900" lvl="0" marL="457200" rtl="0" algn="l">
              <a:spcBef>
                <a:spcPts val="0"/>
              </a:spcBef>
              <a:spcAft>
                <a:spcPts val="0"/>
              </a:spcAft>
              <a:buSzPts val="1800"/>
              <a:buChar char="-"/>
            </a:pPr>
            <a:r>
              <a:rPr lang="en"/>
              <a:t>Is there a statistical increase in traffic post-covid?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Knowing high-probability traffic times can help </a:t>
            </a:r>
            <a:r>
              <a:rPr lang="en"/>
              <a:t>people save time. Additionally, it can show when the ideal times are to add more public transportation to and from Denver. </a:t>
            </a:r>
            <a:r>
              <a:rPr lang="en"/>
              <a:t> </a:t>
            </a:r>
            <a:endParaRPr/>
          </a:p>
          <a:p>
            <a:pPr indent="0" lvl="0" marL="0" rtl="0" algn="l">
              <a:spcBef>
                <a:spcPts val="1200"/>
              </a:spcBef>
              <a:spcAft>
                <a:spcPts val="1200"/>
              </a:spcAft>
              <a:buNone/>
            </a:pPr>
            <a:r>
              <a:t/>
            </a:r>
            <a:endParaRPr/>
          </a:p>
        </p:txBody>
      </p:sp>
      <p:sp>
        <p:nvSpPr>
          <p:cNvPr id="87" name="Google Shape;87;p16"/>
          <p:cNvSpPr txBox="1"/>
          <p:nvPr/>
        </p:nvSpPr>
        <p:spPr>
          <a:xfrm>
            <a:off x="2007725" y="467725"/>
            <a:ext cx="356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CDOT (Colorado Department of Transportation) </a:t>
            </a:r>
            <a:endParaRPr/>
          </a:p>
          <a:p>
            <a:pPr indent="0" lvl="0" marL="457200" rtl="0" algn="l">
              <a:spcBef>
                <a:spcPts val="0"/>
              </a:spcBef>
              <a:spcAft>
                <a:spcPts val="0"/>
              </a:spcAft>
              <a:buNone/>
            </a:pPr>
            <a:r>
              <a:rPr lang="en"/>
              <a:t>   OTIS (Online Transportation Information System)</a:t>
            </a:r>
            <a:endParaRPr/>
          </a:p>
        </p:txBody>
      </p:sp>
      <p:sp>
        <p:nvSpPr>
          <p:cNvPr id="93" name="Google Shape;93;p17"/>
          <p:cNvSpPr txBox="1"/>
          <p:nvPr>
            <p:ph idx="1" type="body"/>
          </p:nvPr>
        </p:nvSpPr>
        <p:spPr>
          <a:xfrm>
            <a:off x="169475" y="1334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Six csv files of continuous hourly traffic counts at the Eisenhower Tunnel from January, 2018 to September, 2023</a:t>
            </a:r>
            <a:endParaRPr/>
          </a:p>
        </p:txBody>
      </p:sp>
      <p:pic>
        <p:nvPicPr>
          <p:cNvPr id="94" name="Google Shape;94;p17"/>
          <p:cNvPicPr preferRelativeResize="0"/>
          <p:nvPr/>
        </p:nvPicPr>
        <p:blipFill rotWithShape="1">
          <a:blip r:embed="rId3">
            <a:alphaModFix/>
          </a:blip>
          <a:srcRect b="0" l="5446" r="-1158" t="0"/>
          <a:stretch/>
        </p:blipFill>
        <p:spPr>
          <a:xfrm>
            <a:off x="183425" y="2153850"/>
            <a:ext cx="8777152" cy="2252450"/>
          </a:xfrm>
          <a:prstGeom prst="rect">
            <a:avLst/>
          </a:prstGeom>
          <a:noFill/>
          <a:ln>
            <a:noFill/>
          </a:ln>
        </p:spPr>
      </p:pic>
      <p:grpSp>
        <p:nvGrpSpPr>
          <p:cNvPr id="95" name="Google Shape;95;p17"/>
          <p:cNvGrpSpPr/>
          <p:nvPr/>
        </p:nvGrpSpPr>
        <p:grpSpPr>
          <a:xfrm>
            <a:off x="2414400" y="2854275"/>
            <a:ext cx="3058525" cy="1896900"/>
            <a:chOff x="2414400" y="2854275"/>
            <a:chExt cx="3058525" cy="1896900"/>
          </a:xfrm>
        </p:grpSpPr>
        <p:sp>
          <p:nvSpPr>
            <p:cNvPr id="96" name="Google Shape;96;p17"/>
            <p:cNvSpPr/>
            <p:nvPr/>
          </p:nvSpPr>
          <p:spPr>
            <a:xfrm>
              <a:off x="5147725" y="3667925"/>
              <a:ext cx="325200" cy="1833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7" name="Google Shape;97;p17"/>
            <p:cNvSpPr txBox="1"/>
            <p:nvPr/>
          </p:nvSpPr>
          <p:spPr>
            <a:xfrm>
              <a:off x="2414400" y="2854275"/>
              <a:ext cx="1874700" cy="1896900"/>
            </a:xfrm>
            <a:prstGeom prst="rect">
              <a:avLst/>
            </a:prstGeom>
            <a:solidFill>
              <a:schemeClr val="dk1"/>
            </a:solidFill>
            <a:ln cap="flat" cmpd="sng" w="1905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274E13"/>
                  </a:solidFill>
                  <a:latin typeface="Average"/>
                  <a:ea typeface="Average"/>
                  <a:cs typeface="Average"/>
                  <a:sym typeface="Average"/>
                </a:rPr>
                <a:t>Date</a:t>
              </a:r>
              <a:r>
                <a:rPr b="1" lang="en" sz="1300">
                  <a:solidFill>
                    <a:srgbClr val="38761D"/>
                  </a:solidFill>
                  <a:latin typeface="Average"/>
                  <a:ea typeface="Average"/>
                  <a:cs typeface="Average"/>
                  <a:sym typeface="Average"/>
                </a:rPr>
                <a:t> </a:t>
              </a:r>
              <a:r>
                <a:rPr lang="en" sz="1300">
                  <a:solidFill>
                    <a:srgbClr val="38761D"/>
                  </a:solidFill>
                  <a:latin typeface="Average"/>
                  <a:ea typeface="Average"/>
                  <a:cs typeface="Average"/>
                  <a:sym typeface="Average"/>
                </a:rPr>
                <a:t>-</a:t>
              </a:r>
              <a:r>
                <a:rPr lang="en" sz="1300">
                  <a:latin typeface="Average"/>
                  <a:ea typeface="Average"/>
                  <a:cs typeface="Average"/>
                  <a:sym typeface="Average"/>
                </a:rPr>
                <a:t> 9/29/2023</a:t>
              </a:r>
              <a:endParaRPr sz="1300">
                <a:latin typeface="Average"/>
                <a:ea typeface="Average"/>
                <a:cs typeface="Average"/>
                <a:sym typeface="Average"/>
              </a:endParaRPr>
            </a:p>
            <a:p>
              <a:pPr indent="0" lvl="0" marL="0" rtl="0" algn="l">
                <a:spcBef>
                  <a:spcPts val="0"/>
                </a:spcBef>
                <a:spcAft>
                  <a:spcPts val="0"/>
                </a:spcAft>
                <a:buNone/>
              </a:pPr>
              <a:r>
                <a:rPr b="1" lang="en" sz="1300">
                  <a:solidFill>
                    <a:srgbClr val="274E13"/>
                  </a:solidFill>
                  <a:latin typeface="Average"/>
                  <a:ea typeface="Average"/>
                  <a:cs typeface="Average"/>
                  <a:sym typeface="Average"/>
                </a:rPr>
                <a:t>Direction</a:t>
              </a:r>
              <a:r>
                <a:rPr lang="en" sz="1300">
                  <a:solidFill>
                    <a:srgbClr val="6AA84F"/>
                  </a:solidFill>
                  <a:latin typeface="Average"/>
                  <a:ea typeface="Average"/>
                  <a:cs typeface="Average"/>
                  <a:sym typeface="Average"/>
                </a:rPr>
                <a:t> </a:t>
              </a:r>
              <a:r>
                <a:rPr lang="en" sz="1300">
                  <a:latin typeface="Average"/>
                  <a:ea typeface="Average"/>
                  <a:cs typeface="Average"/>
                  <a:sym typeface="Average"/>
                </a:rPr>
                <a:t>- S (West)</a:t>
              </a:r>
              <a:endParaRPr sz="1300">
                <a:latin typeface="Average"/>
                <a:ea typeface="Average"/>
                <a:cs typeface="Average"/>
                <a:sym typeface="Average"/>
              </a:endParaRPr>
            </a:p>
            <a:p>
              <a:pPr indent="0" lvl="0" marL="0" rtl="0" algn="l">
                <a:spcBef>
                  <a:spcPts val="0"/>
                </a:spcBef>
                <a:spcAft>
                  <a:spcPts val="0"/>
                </a:spcAft>
                <a:buNone/>
              </a:pPr>
              <a:r>
                <a:rPr lang="en" sz="1300">
                  <a:latin typeface="Average"/>
                  <a:ea typeface="Average"/>
                  <a:cs typeface="Average"/>
                  <a:sym typeface="Average"/>
                </a:rPr>
                <a:t>- - - - - - - - - - - - - - - - - - </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Count</a:t>
              </a:r>
              <a:r>
                <a:rPr lang="en" sz="1300">
                  <a:latin typeface="Average"/>
                  <a:ea typeface="Average"/>
                  <a:cs typeface="Average"/>
                  <a:sym typeface="Average"/>
                </a:rPr>
                <a:t> - 2228</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Hour</a:t>
              </a:r>
              <a:r>
                <a:rPr lang="en" sz="1300">
                  <a:latin typeface="Average"/>
                  <a:ea typeface="Average"/>
                  <a:cs typeface="Average"/>
                  <a:sym typeface="Average"/>
                </a:rPr>
                <a:t> - 16 (4 pm)</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Month -</a:t>
              </a:r>
              <a:r>
                <a:rPr lang="en" sz="1300">
                  <a:latin typeface="Average"/>
                  <a:ea typeface="Average"/>
                  <a:cs typeface="Average"/>
                  <a:sym typeface="Average"/>
                </a:rPr>
                <a:t> September</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Weekday -</a:t>
              </a:r>
              <a:r>
                <a:rPr lang="en" sz="1300">
                  <a:latin typeface="Average"/>
                  <a:ea typeface="Average"/>
                  <a:cs typeface="Average"/>
                  <a:sym typeface="Average"/>
                </a:rPr>
                <a:t> Friday</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Season</a:t>
              </a:r>
              <a:r>
                <a:rPr lang="en" sz="1300">
                  <a:latin typeface="Average"/>
                  <a:ea typeface="Average"/>
                  <a:cs typeface="Average"/>
                  <a:sym typeface="Average"/>
                </a:rPr>
                <a:t> - Shoulder</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Covid </a:t>
              </a:r>
              <a:r>
                <a:rPr lang="en" sz="1300">
                  <a:latin typeface="Average"/>
                  <a:ea typeface="Average"/>
                  <a:cs typeface="Average"/>
                  <a:sym typeface="Average"/>
                </a:rPr>
                <a:t>- Post- covid </a:t>
              </a:r>
              <a:endParaRPr sz="1300">
                <a:latin typeface="Average"/>
                <a:ea typeface="Average"/>
                <a:cs typeface="Average"/>
                <a:sym typeface="Average"/>
              </a:endParaRPr>
            </a:p>
            <a:p>
              <a:pPr indent="0" lvl="0" marL="0" rtl="0" algn="l">
                <a:spcBef>
                  <a:spcPts val="0"/>
                </a:spcBef>
                <a:spcAft>
                  <a:spcPts val="0"/>
                </a:spcAft>
                <a:buNone/>
              </a:pPr>
              <a:r>
                <a:t/>
              </a:r>
              <a:endParaRPr sz="1300">
                <a:latin typeface="Average"/>
                <a:ea typeface="Average"/>
                <a:cs typeface="Average"/>
                <a:sym typeface="Average"/>
              </a:endParaRPr>
            </a:p>
            <a:p>
              <a:pPr indent="0" lvl="0" marL="0" rtl="0" algn="l">
                <a:spcBef>
                  <a:spcPts val="0"/>
                </a:spcBef>
                <a:spcAft>
                  <a:spcPts val="0"/>
                </a:spcAft>
                <a:buNone/>
              </a:pPr>
              <a:r>
                <a:t/>
              </a:r>
              <a:endParaRPr sz="1300">
                <a:latin typeface="Average"/>
                <a:ea typeface="Average"/>
                <a:cs typeface="Average"/>
                <a:sym typeface="Average"/>
              </a:endParaRPr>
            </a:p>
          </p:txBody>
        </p:sp>
        <p:cxnSp>
          <p:nvCxnSpPr>
            <p:cNvPr id="98" name="Google Shape;98;p17"/>
            <p:cNvCxnSpPr>
              <a:stCxn id="96" idx="1"/>
              <a:endCxn id="97" idx="3"/>
            </p:cNvCxnSpPr>
            <p:nvPr/>
          </p:nvCxnSpPr>
          <p:spPr>
            <a:xfrm flipH="1">
              <a:off x="4289125" y="3759575"/>
              <a:ext cx="858600" cy="43200"/>
            </a:xfrm>
            <a:prstGeom prst="straightConnector1">
              <a:avLst/>
            </a:prstGeom>
            <a:noFill/>
            <a:ln cap="flat" cmpd="sng" w="19050">
              <a:solidFill>
                <a:srgbClr val="980000"/>
              </a:solidFill>
              <a:prstDash val="solid"/>
              <a:round/>
              <a:headEnd len="med" w="med" type="none"/>
              <a:tailEnd len="med" w="med" type="none"/>
            </a:ln>
          </p:spPr>
        </p:cxnSp>
      </p:grpSp>
      <p:sp>
        <p:nvSpPr>
          <p:cNvPr id="99" name="Google Shape;99;p17"/>
          <p:cNvSpPr txBox="1"/>
          <p:nvPr/>
        </p:nvSpPr>
        <p:spPr>
          <a:xfrm>
            <a:off x="5709775" y="1288200"/>
            <a:ext cx="3250800" cy="3677700"/>
          </a:xfrm>
          <a:prstGeom prst="rect">
            <a:avLst/>
          </a:prstGeom>
          <a:solidFill>
            <a:schemeClr val="dk1"/>
          </a:solidFill>
          <a:ln cap="flat" cmpd="sng" w="1905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verage"/>
              <a:buAutoNum type="arabicPeriod"/>
            </a:pPr>
            <a:r>
              <a:rPr lang="en" sz="1600">
                <a:latin typeface="Average"/>
                <a:ea typeface="Average"/>
                <a:cs typeface="Average"/>
                <a:sym typeface="Average"/>
              </a:rPr>
              <a:t>Converted the COUNTDATE column to a pandas datetime  </a:t>
            </a:r>
            <a:endParaRPr sz="1600">
              <a:latin typeface="Average"/>
              <a:ea typeface="Average"/>
              <a:cs typeface="Average"/>
              <a:sym typeface="Average"/>
            </a:endParaRPr>
          </a:p>
          <a:p>
            <a:pPr indent="0" lvl="0" marL="457200" rtl="0" algn="l">
              <a:spcBef>
                <a:spcPts val="0"/>
              </a:spcBef>
              <a:spcAft>
                <a:spcPts val="0"/>
              </a:spcAft>
              <a:buNone/>
            </a:pPr>
            <a:r>
              <a:t/>
            </a:r>
            <a:endParaRPr sz="1600">
              <a:latin typeface="Average"/>
              <a:ea typeface="Average"/>
              <a:cs typeface="Average"/>
              <a:sym typeface="Average"/>
            </a:endParaRPr>
          </a:p>
          <a:p>
            <a:pPr indent="-330200" lvl="0" marL="457200" rtl="0" algn="l">
              <a:spcBef>
                <a:spcPts val="0"/>
              </a:spcBef>
              <a:spcAft>
                <a:spcPts val="0"/>
              </a:spcAft>
              <a:buSzPts val="1600"/>
              <a:buFont typeface="Average"/>
              <a:buAutoNum type="arabicPeriod"/>
            </a:pPr>
            <a:r>
              <a:rPr lang="en" sz="1600">
                <a:latin typeface="Average"/>
                <a:ea typeface="Average"/>
                <a:cs typeface="Average"/>
                <a:sym typeface="Average"/>
              </a:rPr>
              <a:t>Changed the index to COUNTDATE </a:t>
            </a:r>
            <a:endParaRPr sz="1600">
              <a:latin typeface="Average"/>
              <a:ea typeface="Average"/>
              <a:cs typeface="Average"/>
              <a:sym typeface="Average"/>
            </a:endParaRPr>
          </a:p>
          <a:p>
            <a:pPr indent="0" lvl="0" marL="457200" rtl="0" algn="l">
              <a:spcBef>
                <a:spcPts val="0"/>
              </a:spcBef>
              <a:spcAft>
                <a:spcPts val="0"/>
              </a:spcAft>
              <a:buNone/>
            </a:pPr>
            <a:r>
              <a:t/>
            </a:r>
            <a:endParaRPr sz="1600">
              <a:latin typeface="Average"/>
              <a:ea typeface="Average"/>
              <a:cs typeface="Average"/>
              <a:sym typeface="Average"/>
            </a:endParaRPr>
          </a:p>
          <a:p>
            <a:pPr indent="-330200" lvl="0" marL="457200" rtl="0" algn="l">
              <a:spcBef>
                <a:spcPts val="0"/>
              </a:spcBef>
              <a:spcAft>
                <a:spcPts val="0"/>
              </a:spcAft>
              <a:buSzPts val="1600"/>
              <a:buFont typeface="Average"/>
              <a:buAutoNum type="arabicPeriod"/>
            </a:pPr>
            <a:r>
              <a:rPr lang="en" sz="1600">
                <a:latin typeface="Average"/>
                <a:ea typeface="Average"/>
                <a:cs typeface="Average"/>
                <a:sym typeface="Average"/>
              </a:rPr>
              <a:t>Used COUNTDATE to add a day of the week column called Weekday and a month column called Month</a:t>
            </a:r>
            <a:endParaRPr sz="1600">
              <a:latin typeface="Average"/>
              <a:ea typeface="Average"/>
              <a:cs typeface="Average"/>
              <a:sym typeface="Average"/>
            </a:endParaRPr>
          </a:p>
          <a:p>
            <a:pPr indent="0" lvl="0" marL="457200" rtl="0" algn="l">
              <a:spcBef>
                <a:spcPts val="0"/>
              </a:spcBef>
              <a:spcAft>
                <a:spcPts val="0"/>
              </a:spcAft>
              <a:buNone/>
            </a:pPr>
            <a:r>
              <a:t/>
            </a:r>
            <a:endParaRPr sz="1600">
              <a:latin typeface="Average"/>
              <a:ea typeface="Average"/>
              <a:cs typeface="Average"/>
              <a:sym typeface="Average"/>
            </a:endParaRPr>
          </a:p>
          <a:p>
            <a:pPr indent="-330200" lvl="0" marL="457200" rtl="0" algn="l">
              <a:spcBef>
                <a:spcPts val="0"/>
              </a:spcBef>
              <a:spcAft>
                <a:spcPts val="0"/>
              </a:spcAft>
              <a:buSzPts val="1600"/>
              <a:buFont typeface="Average"/>
              <a:buAutoNum type="arabicPeriod"/>
            </a:pPr>
            <a:r>
              <a:rPr lang="en" sz="1600">
                <a:latin typeface="Average"/>
                <a:ea typeface="Average"/>
                <a:cs typeface="Average"/>
                <a:sym typeface="Average"/>
              </a:rPr>
              <a:t>Split the dataframe into eastbound and westbound </a:t>
            </a:r>
            <a:endParaRPr sz="1600">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8"/>
          <p:cNvPicPr preferRelativeResize="0"/>
          <p:nvPr/>
        </p:nvPicPr>
        <p:blipFill>
          <a:blip r:embed="rId3">
            <a:alphaModFix/>
          </a:blip>
          <a:stretch>
            <a:fillRect/>
          </a:stretch>
        </p:blipFill>
        <p:spPr>
          <a:xfrm>
            <a:off x="3497400" y="1052126"/>
            <a:ext cx="5498425" cy="3943450"/>
          </a:xfrm>
          <a:prstGeom prst="rect">
            <a:avLst/>
          </a:prstGeom>
          <a:noFill/>
          <a:ln cap="flat" cmpd="sng" w="38100">
            <a:solidFill>
              <a:schemeClr val="dk2"/>
            </a:solidFill>
            <a:prstDash val="solid"/>
            <a:round/>
            <a:headEnd len="sm" w="sm" type="none"/>
            <a:tailEnd len="sm" w="sm" type="none"/>
          </a:ln>
        </p:spPr>
      </p:pic>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trends in traffic through the Eisenhower Tunnel: </a:t>
            </a:r>
            <a:endParaRPr/>
          </a:p>
        </p:txBody>
      </p:sp>
      <p:sp>
        <p:nvSpPr>
          <p:cNvPr id="106" name="Google Shape;106;p18"/>
          <p:cNvSpPr txBox="1"/>
          <p:nvPr>
            <p:ph idx="1" type="body"/>
          </p:nvPr>
        </p:nvSpPr>
        <p:spPr>
          <a:xfrm>
            <a:off x="175150" y="1304875"/>
            <a:ext cx="3322200" cy="35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Included in this dataframe:</a:t>
            </a:r>
            <a:endParaRPr/>
          </a:p>
          <a:p>
            <a:pPr indent="0" lvl="0" marL="0" rtl="0" algn="l">
              <a:spcBef>
                <a:spcPts val="1200"/>
              </a:spcBef>
              <a:spcAft>
                <a:spcPts val="1200"/>
              </a:spcAft>
              <a:buNone/>
            </a:pPr>
            <a:r>
              <a:rPr lang="en"/>
              <a:t>All traffic counts, both eastbound and westbound, from 12 am, 6 am, 10 am, 4 pm, and 8 pm.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trends in traffic through the Eisenhower Tunnel: </a:t>
            </a:r>
            <a:endParaRPr/>
          </a:p>
        </p:txBody>
      </p:sp>
      <p:grpSp>
        <p:nvGrpSpPr>
          <p:cNvPr id="112" name="Google Shape;112;p19"/>
          <p:cNvGrpSpPr/>
          <p:nvPr/>
        </p:nvGrpSpPr>
        <p:grpSpPr>
          <a:xfrm>
            <a:off x="137012" y="1043800"/>
            <a:ext cx="8869977" cy="3743800"/>
            <a:chOff x="137012" y="1043800"/>
            <a:chExt cx="8869977" cy="3743800"/>
          </a:xfrm>
        </p:grpSpPr>
        <p:pic>
          <p:nvPicPr>
            <p:cNvPr id="113" name="Google Shape;113;p19"/>
            <p:cNvPicPr preferRelativeResize="0"/>
            <p:nvPr/>
          </p:nvPicPr>
          <p:blipFill rotWithShape="1">
            <a:blip r:embed="rId3">
              <a:alphaModFix/>
            </a:blip>
            <a:srcRect b="0" l="0" r="6323" t="0"/>
            <a:stretch/>
          </p:blipFill>
          <p:spPr>
            <a:xfrm>
              <a:off x="137012" y="1043800"/>
              <a:ext cx="8869977" cy="3743800"/>
            </a:xfrm>
            <a:prstGeom prst="rect">
              <a:avLst/>
            </a:prstGeom>
            <a:noFill/>
            <a:ln>
              <a:noFill/>
            </a:ln>
          </p:spPr>
        </p:pic>
        <p:pic>
          <p:nvPicPr>
            <p:cNvPr id="114" name="Google Shape;114;p19"/>
            <p:cNvPicPr preferRelativeResize="0"/>
            <p:nvPr/>
          </p:nvPicPr>
          <p:blipFill rotWithShape="1">
            <a:blip r:embed="rId3">
              <a:alphaModFix/>
            </a:blip>
            <a:srcRect b="77210" l="93525" r="0" t="11450"/>
            <a:stretch/>
          </p:blipFill>
          <p:spPr>
            <a:xfrm>
              <a:off x="7698665" y="1043800"/>
              <a:ext cx="687510" cy="4761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0"/>
          <p:cNvPicPr preferRelativeResize="0"/>
          <p:nvPr/>
        </p:nvPicPr>
        <p:blipFill>
          <a:blip r:embed="rId3">
            <a:alphaModFix/>
          </a:blip>
          <a:stretch>
            <a:fillRect/>
          </a:stretch>
        </p:blipFill>
        <p:spPr>
          <a:xfrm>
            <a:off x="2358300" y="1170125"/>
            <a:ext cx="6633299" cy="3393446"/>
          </a:xfrm>
          <a:prstGeom prst="rect">
            <a:avLst/>
          </a:prstGeom>
          <a:noFill/>
          <a:ln>
            <a:noFill/>
          </a:ln>
        </p:spPr>
      </p:pic>
      <p:sp>
        <p:nvSpPr>
          <p:cNvPr id="120" name="Google Shape;120;p20"/>
          <p:cNvSpPr txBox="1"/>
          <p:nvPr>
            <p:ph idx="1" type="body"/>
          </p:nvPr>
        </p:nvSpPr>
        <p:spPr>
          <a:xfrm>
            <a:off x="152400" y="1093925"/>
            <a:ext cx="2053500" cy="376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Monthly variation is a result of the number of people recreating. Ski season and the summer are very busy while what is called the shoulder season (April, May, Oct. and Nov.) is not a busy. </a:t>
            </a:r>
            <a:endParaRPr/>
          </a:p>
        </p:txBody>
      </p:sp>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Monthly mean hourly traffic through the Eisenhower Tunnel: </a:t>
            </a:r>
            <a:endParaRPr/>
          </a:p>
        </p:txBody>
      </p:sp>
      <p:grpSp>
        <p:nvGrpSpPr>
          <p:cNvPr id="122" name="Google Shape;122;p20"/>
          <p:cNvGrpSpPr/>
          <p:nvPr/>
        </p:nvGrpSpPr>
        <p:grpSpPr>
          <a:xfrm>
            <a:off x="8343500" y="1236525"/>
            <a:ext cx="583500" cy="461700"/>
            <a:chOff x="4473025" y="2990350"/>
            <a:chExt cx="583500" cy="461700"/>
          </a:xfrm>
        </p:grpSpPr>
        <p:sp>
          <p:nvSpPr>
            <p:cNvPr id="123" name="Google Shape;123;p20"/>
            <p:cNvSpPr txBox="1"/>
            <p:nvPr/>
          </p:nvSpPr>
          <p:spPr>
            <a:xfrm>
              <a:off x="4473025" y="2990350"/>
              <a:ext cx="583500" cy="4617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     West</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East</a:t>
              </a:r>
              <a:endParaRPr b="1" sz="900">
                <a:latin typeface="Calibri"/>
                <a:ea typeface="Calibri"/>
                <a:cs typeface="Calibri"/>
                <a:sym typeface="Calibri"/>
              </a:endParaRPr>
            </a:p>
          </p:txBody>
        </p:sp>
        <p:pic>
          <p:nvPicPr>
            <p:cNvPr id="124" name="Google Shape;124;p20"/>
            <p:cNvPicPr preferRelativeResize="0"/>
            <p:nvPr/>
          </p:nvPicPr>
          <p:blipFill rotWithShape="1">
            <a:blip r:embed="rId4">
              <a:alphaModFix/>
            </a:blip>
            <a:srcRect b="0" l="5653" r="68183" t="0"/>
            <a:stretch/>
          </p:blipFill>
          <p:spPr>
            <a:xfrm>
              <a:off x="4512225" y="3066550"/>
              <a:ext cx="181425" cy="364725"/>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1"/>
          <p:cNvPicPr preferRelativeResize="0"/>
          <p:nvPr/>
        </p:nvPicPr>
        <p:blipFill>
          <a:blip r:embed="rId3">
            <a:alphaModFix/>
          </a:blip>
          <a:stretch>
            <a:fillRect/>
          </a:stretch>
        </p:blipFill>
        <p:spPr>
          <a:xfrm>
            <a:off x="914400" y="1772965"/>
            <a:ext cx="7315199" cy="3305861"/>
          </a:xfrm>
          <a:prstGeom prst="rect">
            <a:avLst/>
          </a:prstGeom>
          <a:noFill/>
          <a:ln>
            <a:noFill/>
          </a:ln>
        </p:spPr>
      </p:pic>
      <p:sp>
        <p:nvSpPr>
          <p:cNvPr id="130" name="Google Shape;13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 in mean hourly traffic data grouped by year and month</a:t>
            </a:r>
            <a:endParaRPr/>
          </a:p>
          <a:p>
            <a:pPr indent="0" lvl="0" marL="0" rtl="0" algn="l">
              <a:spcBef>
                <a:spcPts val="0"/>
              </a:spcBef>
              <a:spcAft>
                <a:spcPts val="0"/>
              </a:spcAft>
              <a:buNone/>
            </a:pPr>
            <a:r>
              <a:t/>
            </a:r>
            <a:endParaRPr/>
          </a:p>
        </p:txBody>
      </p:sp>
      <p:sp>
        <p:nvSpPr>
          <p:cNvPr id="131" name="Google Shape;131;p21"/>
          <p:cNvSpPr txBox="1"/>
          <p:nvPr>
            <p:ph idx="1" type="body"/>
          </p:nvPr>
        </p:nvSpPr>
        <p:spPr>
          <a:xfrm>
            <a:off x="311700" y="941525"/>
            <a:ext cx="8411100" cy="71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Having just one point for each month illustrates the cyclical changes in traffic based on the seasons and the dramatic </a:t>
            </a:r>
            <a:r>
              <a:rPr lang="en"/>
              <a:t>pandemic</a:t>
            </a:r>
            <a:r>
              <a:rPr lang="en"/>
              <a:t> dip followed by a quick recovery.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