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 id="2147483732" r:id="rId3"/>
    <p:sldMasterId id="2147483756" r:id="rId4"/>
    <p:sldMasterId id="2147483768" r:id="rId5"/>
    <p:sldMasterId id="2147483780" r:id="rId6"/>
    <p:sldMasterId id="2147483792" r:id="rId7"/>
    <p:sldMasterId id="2147483804" r:id="rId8"/>
    <p:sldMasterId id="2147483816" r:id="rId9"/>
  </p:sldMasterIdLst>
  <p:sldIdLst>
    <p:sldId id="256" r:id="rId10"/>
    <p:sldId id="267" r:id="rId11"/>
    <p:sldId id="258" r:id="rId12"/>
    <p:sldId id="259" r:id="rId13"/>
    <p:sldId id="260" r:id="rId14"/>
    <p:sldId id="261" r:id="rId15"/>
    <p:sldId id="262" r:id="rId16"/>
    <p:sldId id="263" r:id="rId17"/>
    <p:sldId id="264" r:id="rId18"/>
    <p:sldId id="265" r:id="rId19"/>
    <p:sldId id="266" r:id="rId20"/>
    <p:sldId id="25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146" y="-17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A3952F39-0F64-443E-AA00-C0019F66504E}" type="datetimeFigureOut">
              <a:rPr lang="en-US" smtClean="0"/>
              <a:t>6/5/2024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E8EAB2C-9338-4DC1-85E6-7C3F130686DF}"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DE8EAB2C-9338-4DC1-85E6-7C3F130686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952F39-0F64-443E-AA00-C0019F66504E}"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3952F39-0F64-443E-AA00-C0019F66504E}" type="datetimeFigureOut">
              <a:rPr lang="en-US" smtClean="0"/>
              <a:t>6/5/2024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3952F39-0F64-443E-AA00-C0019F66504E}" type="datetimeFigureOut">
              <a:rPr lang="en-US" smtClean="0"/>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952F39-0F64-443E-AA00-C0019F66504E}" type="datetimeFigureOut">
              <a:rPr lang="en-US" smtClean="0"/>
              <a:t>6/5/2024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952F39-0F64-443E-AA00-C0019F66504E}"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3952F39-0F64-443E-AA00-C0019F66504E}"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A3952F39-0F64-443E-AA00-C0019F66504E}" type="datetimeFigureOut">
              <a:rPr lang="en-US" smtClean="0"/>
              <a:t>6/5/2024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DE8EAB2C-9338-4DC1-85E6-7C3F130686DF}"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E8EAB2C-9338-4DC1-85E6-7C3F130686DF}"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E8EAB2C-9338-4DC1-85E6-7C3F130686DF}"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3952F39-0F64-443E-AA00-C0019F66504E}" type="datetimeFigureOut">
              <a:rPr lang="en-US" smtClean="0"/>
              <a:t>6/5/2024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E8EAB2C-9338-4DC1-85E6-7C3F130686DF}"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3952F39-0F64-443E-AA00-C0019F66504E}" type="datetimeFigureOut">
              <a:rPr lang="en-US" smtClean="0"/>
              <a:t>6/5/2024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E8EAB2C-9338-4DC1-85E6-7C3F130686DF}"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3952F39-0F64-443E-AA00-C0019F66504E}" type="datetimeFigureOut">
              <a:rPr lang="en-US" smtClean="0"/>
              <a:t>6/5/2024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E8EAB2C-9338-4DC1-85E6-7C3F130686DF}"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3952F39-0F64-443E-AA00-C0019F66504E}" type="datetimeFigureOut">
              <a:rPr lang="en-US" smtClean="0"/>
              <a:t>6/5/2024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E8EAB2C-9338-4DC1-85E6-7C3F130686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3952F39-0F64-443E-AA00-C0019F66504E}" type="datetimeFigureOut">
              <a:rPr lang="en-US" smtClean="0"/>
              <a:t>6/5/2024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E8EAB2C-9338-4DC1-85E6-7C3F130686DF}"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A3952F39-0F64-443E-AA00-C0019F66504E}" type="datetimeFigureOut">
              <a:rPr lang="en-US" smtClean="0"/>
              <a:t>6/5/2024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DE8EAB2C-9338-4DC1-85E6-7C3F130686DF}"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E8EAB2C-9338-4DC1-85E6-7C3F130686DF}"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E8EAB2C-9338-4DC1-85E6-7C3F130686DF}"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952F39-0F64-443E-AA00-C0019F66504E}"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EAB2C-9338-4DC1-85E6-7C3F130686DF}"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952F39-0F64-443E-AA00-C0019F66504E}" type="datetimeFigureOut">
              <a:rPr lang="en-US" smtClean="0"/>
              <a:t>6/5/2024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952F39-0F64-443E-AA00-C0019F66504E}" type="datetimeFigureOut">
              <a:rPr lang="en-US" smtClean="0"/>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A3952F39-0F64-443E-AA00-C0019F66504E}"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952F39-0F64-443E-AA00-C0019F66504E}" type="datetimeFigureOut">
              <a:rPr lang="en-US" smtClean="0"/>
              <a:t>6/5/2024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A3952F39-0F64-443E-AA00-C0019F66504E}" type="datetimeFigureOut">
              <a:rPr lang="en-US" smtClean="0"/>
              <a:t>6/5/2024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DE8EAB2C-9338-4DC1-85E6-7C3F130686DF}" type="slidenum">
              <a:rPr lang="en-US" smtClean="0"/>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952F39-0F64-443E-AA00-C0019F66504E}"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A3952F39-0F64-443E-AA00-C0019F66504E}" type="datetimeFigureOut">
              <a:rPr lang="en-US" smtClean="0"/>
              <a:t>6/5/2024</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DE8EAB2C-9338-4DC1-85E6-7C3F130686DF}"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E8EAB2C-9338-4DC1-85E6-7C3F130686DF}" type="slidenum">
              <a:rPr lang="en-US" smtClean="0"/>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A3952F39-0F64-443E-AA00-C0019F66504E}" type="datetimeFigureOut">
              <a:rPr lang="en-US" smtClean="0"/>
              <a:t>6/5/2024</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DE8EAB2C-9338-4DC1-85E6-7C3F130686DF}"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3952F39-0F64-443E-AA00-C0019F66504E}" type="datetimeFigureOut">
              <a:rPr lang="en-US" smtClean="0"/>
              <a:t>6/5/2024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DE8EAB2C-9338-4DC1-85E6-7C3F130686DF}"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3952F39-0F64-443E-AA00-C0019F66504E}" type="datetimeFigureOut">
              <a:rPr lang="en-US" smtClean="0"/>
              <a:t>6/5/2024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DE8EAB2C-9338-4DC1-85E6-7C3F130686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3952F39-0F64-443E-AA00-C0019F66504E}" type="datetimeFigureOut">
              <a:rPr lang="en-US" smtClean="0"/>
              <a:t>6/5/2024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3952F39-0F64-443E-AA00-C0019F66504E}" type="datetimeFigureOut">
              <a:rPr lang="en-US" smtClean="0"/>
              <a:t>6/5/2024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E8EAB2C-9338-4DC1-85E6-7C3F130686DF}"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3952F39-0F64-443E-AA00-C0019F66504E}" type="datetimeFigureOut">
              <a:rPr lang="en-US" smtClean="0"/>
              <a:t>6/5/2024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E8EAB2C-9338-4DC1-85E6-7C3F130686DF}" type="slidenum">
              <a:rPr lang="en-US" smtClean="0"/>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A3952F39-0F64-443E-AA00-C0019F66504E}" type="datetimeFigureOut">
              <a:rPr lang="en-US" smtClean="0"/>
              <a:t>6/5/2024</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DE8EAB2C-9338-4DC1-85E6-7C3F130686DF}"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A3952F39-0F64-443E-AA00-C0019F66504E}" type="datetimeFigureOut">
              <a:rPr lang="en-US" smtClean="0"/>
              <a:t>6/5/2024</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DE8EAB2C-9338-4DC1-85E6-7C3F130686DF}"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E8EAB2C-9338-4DC1-85E6-7C3F130686DF}" type="slidenum">
              <a:rPr lang="en-US" smtClean="0"/>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E8EAB2C-9338-4DC1-85E6-7C3F130686DF}"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952F39-0F64-443E-AA00-C0019F66504E}"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952F39-0F64-443E-AA00-C0019F66504E}" type="datetimeFigureOut">
              <a:rPr lang="en-US" smtClean="0"/>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952F39-0F64-443E-AA00-C0019F66504E}" type="datetimeFigureOut">
              <a:rPr lang="en-US" smtClean="0"/>
              <a:t>6/5/2024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8EAB2C-9338-4DC1-85E6-7C3F130686DF}"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952F39-0F64-443E-AA00-C0019F66504E}" type="datetimeFigureOut">
              <a:rPr lang="en-US" smtClean="0"/>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952F39-0F64-443E-AA00-C0019F66504E}" type="datetimeFigureOut">
              <a:rPr lang="en-US" smtClean="0"/>
              <a:t>6/5/2024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952F39-0F64-443E-AA00-C0019F66504E}"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EAB2C-9338-4DC1-85E6-7C3F130686DF}"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952F39-0F64-443E-AA00-C0019F66504E}"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A3952F39-0F64-443E-AA00-C0019F66504E}" type="datetimeFigureOut">
              <a:rPr lang="en-US" smtClean="0"/>
              <a:t>6/5/2024</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DE8EAB2C-9338-4DC1-85E6-7C3F130686DF}" type="slidenum">
              <a:rPr lang="en-US" smtClean="0"/>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DE8EAB2C-9338-4DC1-85E6-7C3F130686DF}"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952F39-0F64-443E-AA00-C0019F66504E}" type="datetimeFigureOut">
              <a:rPr lang="en-US" smtClean="0"/>
              <a:t>6/5/2024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A3952F39-0F64-443E-AA00-C0019F66504E}" type="datetimeFigureOut">
              <a:rPr lang="en-US" smtClean="0"/>
              <a:t>6/5/2024</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DE8EAB2C-9338-4DC1-85E6-7C3F130686DF}" type="slidenum">
              <a:rPr lang="en-US" smtClean="0"/>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A3952F39-0F64-443E-AA00-C0019F66504E}" type="datetimeFigureOut">
              <a:rPr lang="en-US" smtClean="0"/>
              <a:t>6/5/2024</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DE8EAB2C-9338-4DC1-85E6-7C3F130686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3952F39-0F64-443E-AA00-C0019F66504E}" type="datetimeFigureOut">
              <a:rPr lang="en-US" smtClean="0"/>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A3952F39-0F64-443E-AA00-C0019F66504E}" type="datetimeFigureOut">
              <a:rPr lang="en-US" smtClean="0"/>
              <a:t>6/5/2024</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DE8EAB2C-9338-4DC1-85E6-7C3F130686DF}" type="slidenum">
              <a:rPr lang="en-US" smtClean="0"/>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A3952F39-0F64-443E-AA00-C0019F66504E}" type="datetimeFigureOut">
              <a:rPr lang="en-US" smtClean="0"/>
              <a:t>6/5/2024</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DE8EAB2C-9338-4DC1-85E6-7C3F130686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A3952F39-0F64-443E-AA00-C0019F66504E}" type="datetimeFigureOut">
              <a:rPr lang="en-US" smtClean="0"/>
              <a:t>6/5/2024</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DE8EAB2C-9338-4DC1-85E6-7C3F130686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952F39-0F64-443E-AA00-C0019F66504E}"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A3952F39-0F64-443E-AA00-C0019F66504E}" type="datetimeFigureOut">
              <a:rPr lang="en-US" smtClean="0"/>
              <a:t>6/5/2024</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DE8EAB2C-9338-4DC1-85E6-7C3F130686D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952F39-0F64-443E-AA00-C0019F66504E}"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952F39-0F64-443E-AA00-C0019F66504E}" type="datetimeFigureOut">
              <a:rPr lang="en-US" smtClean="0"/>
              <a:t>6/5/2024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952F39-0F64-443E-AA00-C0019F66504E}" type="datetimeFigureOut">
              <a:rPr lang="en-US" smtClean="0"/>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952F39-0F64-443E-AA00-C0019F66504E}" type="datetimeFigureOut">
              <a:rPr lang="en-US" smtClean="0"/>
              <a:t>6/5/2024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952F39-0F64-443E-AA00-C0019F66504E}"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EAB2C-9338-4DC1-85E6-7C3F130686DF}"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A3952F39-0F64-443E-AA00-C0019F66504E}"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EAB2C-9338-4DC1-85E6-7C3F130686DF}"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A3952F39-0F64-443E-AA00-C0019F66504E}" type="datetimeFigureOut">
              <a:rPr lang="en-US" smtClean="0"/>
              <a:t>6/5/2024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DE8EAB2C-9338-4DC1-85E6-7C3F130686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952F39-0F64-443E-AA00-C0019F66504E}"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A3952F39-0F64-443E-AA00-C0019F66504E}" type="datetimeFigureOut">
              <a:rPr lang="en-US" smtClean="0"/>
              <a:t>6/5/2024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DE8EAB2C-9338-4DC1-85E6-7C3F130686DF}" type="slidenum">
              <a:rPr lang="en-US" smtClean="0"/>
              <a:t>‹#›</a:t>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A3952F39-0F64-443E-AA00-C0019F66504E}" type="datetimeFigureOut">
              <a:rPr lang="en-US" smtClean="0"/>
              <a:t>6/5/2024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DE8EAB2C-9338-4DC1-85E6-7C3F130686DF}"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A3952F39-0F64-443E-AA00-C0019F66504E}" type="datetimeFigureOut">
              <a:rPr lang="en-US" smtClean="0"/>
              <a:t>6/5/2024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A3952F39-0F64-443E-AA00-C0019F66504E}"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DE8EAB2C-9338-4DC1-85E6-7C3F130686DF}"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3952F39-0F64-443E-AA00-C0019F66504E}" type="datetimeFigureOut">
              <a:rPr lang="en-US" smtClean="0"/>
              <a:t>6/5/2024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3952F39-0F64-443E-AA00-C0019F66504E}" type="datetimeFigureOut">
              <a:rPr lang="en-US" smtClean="0"/>
              <a:t>6/5/2024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A3952F39-0F64-443E-AA00-C0019F66504E}" type="datetimeFigureOut">
              <a:rPr lang="en-US" smtClean="0"/>
              <a:t>6/5/2024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DE8EAB2C-9338-4DC1-85E6-7C3F130686DF}"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952F39-0F64-443E-AA00-C0019F66504E}"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EAB2C-9338-4DC1-85E6-7C3F130686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A3952F39-0F64-443E-AA00-C0019F66504E}" type="datetimeFigureOut">
              <a:rPr lang="en-US" smtClean="0"/>
              <a:t>6/5/2024</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DE8EAB2C-9338-4DC1-85E6-7C3F130686D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3952F39-0F64-443E-AA00-C0019F66504E}" type="datetimeFigureOut">
              <a:rPr lang="en-US" smtClean="0"/>
              <a:t>6/5/2024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E8EAB2C-9338-4DC1-85E6-7C3F130686D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A3952F39-0F64-443E-AA00-C0019F66504E}" type="datetimeFigureOut">
              <a:rPr lang="en-US" smtClean="0"/>
              <a:t>6/5/2024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DE8EAB2C-9338-4DC1-85E6-7C3F130686D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A3952F39-0F64-443E-AA00-C0019F66504E}" type="datetimeFigureOut">
              <a:rPr lang="en-US" smtClean="0"/>
              <a:t>6/5/2024</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DE8EAB2C-9338-4DC1-85E6-7C3F130686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A3952F39-0F64-443E-AA00-C0019F66504E}" type="datetimeFigureOut">
              <a:rPr lang="en-US" smtClean="0"/>
              <a:t>6/5/2024</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DE8EAB2C-9338-4DC1-85E6-7C3F130686DF}"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A3952F39-0F64-443E-AA00-C0019F66504E}" type="datetimeFigureOut">
              <a:rPr lang="en-US" smtClean="0"/>
              <a:t>6/5/2024</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DE8EAB2C-9338-4DC1-85E6-7C3F130686DF}"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A3952F39-0F64-443E-AA00-C0019F66504E}" type="datetimeFigureOut">
              <a:rPr lang="en-US" smtClean="0"/>
              <a:t>6/5/2024</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DE8EAB2C-9338-4DC1-85E6-7C3F130686D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A3952F39-0F64-443E-AA00-C0019F66504E}" type="datetimeFigureOut">
              <a:rPr lang="en-US" smtClean="0"/>
              <a:t>6/5/2024</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DE8EAB2C-9338-4DC1-85E6-7C3F130686D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A3952F39-0F64-443E-AA00-C0019F66504E}" type="datetimeFigureOut">
              <a:rPr lang="en-US" smtClean="0"/>
              <a:t>6/5/2024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DE8EAB2C-9338-4DC1-85E6-7C3F130686DF}"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9.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3400" y="2286000"/>
            <a:ext cx="7924800" cy="1143000"/>
          </a:xfrm>
        </p:spPr>
        <p:txBody>
          <a:bodyPr/>
          <a:lstStyle/>
          <a:p>
            <a:pPr algn="ctr"/>
            <a:r>
              <a:rPr lang="en-US" sz="4400" dirty="0" smtClean="0">
                <a:latin typeface="Algerian" pitchFamily="82" charset="0"/>
              </a:rPr>
              <a:t>Pollution documentary</a:t>
            </a:r>
            <a:endParaRPr lang="en-US" sz="4400" dirty="0">
              <a:latin typeface="Algerian" pitchFamily="82" charset="0"/>
            </a:endParaRPr>
          </a:p>
        </p:txBody>
      </p:sp>
      <p:sp>
        <p:nvSpPr>
          <p:cNvPr id="14" name="Content Placeholder 13"/>
          <p:cNvSpPr>
            <a:spLocks noGrp="1"/>
          </p:cNvSpPr>
          <p:nvPr>
            <p:ph sz="quarter" idx="13"/>
          </p:nvPr>
        </p:nvSpPr>
        <p:spPr>
          <a:xfrm>
            <a:off x="5836227" y="3352800"/>
            <a:ext cx="3276600" cy="762000"/>
          </a:xfrm>
        </p:spPr>
        <p:txBody>
          <a:bodyPr>
            <a:normAutofit/>
          </a:bodyPr>
          <a:lstStyle/>
          <a:p>
            <a:pPr marL="0" indent="0">
              <a:buNone/>
            </a:pPr>
            <a:r>
              <a:rPr lang="en-US" dirty="0" smtClean="0"/>
              <a:t>                                 </a:t>
            </a:r>
            <a:r>
              <a:rPr lang="en-US" sz="2800" dirty="0" smtClean="0">
                <a:solidFill>
                  <a:srgbClr val="FFC000"/>
                </a:solidFill>
              </a:rPr>
              <a:t>By Naitik</a:t>
            </a:r>
            <a:endParaRPr lang="en-US" sz="2800" dirty="0">
              <a:solidFill>
                <a:srgbClr val="FFC000"/>
              </a:solidFill>
            </a:endParaRPr>
          </a:p>
        </p:txBody>
      </p:sp>
    </p:spTree>
    <p:extLst>
      <p:ext uri="{BB962C8B-B14F-4D97-AF65-F5344CB8AC3E}">
        <p14:creationId xmlns:p14="http://schemas.microsoft.com/office/powerpoint/2010/main" val="1029380872"/>
      </p:ext>
    </p:extLst>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1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oise Pollution</a:t>
            </a:r>
            <a:endParaRPr lang="en-US" dirty="0"/>
          </a:p>
        </p:txBody>
      </p:sp>
      <p:sp>
        <p:nvSpPr>
          <p:cNvPr id="3" name="Content Placeholder 2"/>
          <p:cNvSpPr>
            <a:spLocks noGrp="1"/>
          </p:cNvSpPr>
          <p:nvPr>
            <p:ph idx="1"/>
          </p:nvPr>
        </p:nvSpPr>
        <p:spPr/>
        <p:txBody>
          <a:bodyPr/>
          <a:lstStyle/>
          <a:p>
            <a:r>
              <a:rPr lang="en-US" dirty="0"/>
              <a:t>Vehicle emissions, fuel oils and natural gas to heat homes, by-products of manufacturing and power generation, </a:t>
            </a:r>
            <a:r>
              <a:rPr lang="en-US" dirty="0" smtClean="0"/>
              <a:t>particularly </a:t>
            </a:r>
            <a:r>
              <a:rPr lang="en-US" dirty="0"/>
              <a:t>coal-fueled power plants, and fumes from chemical production are the primary sources of human-made air pollution.</a:t>
            </a:r>
          </a:p>
        </p:txBody>
      </p:sp>
      <p:sp>
        <p:nvSpPr>
          <p:cNvPr id="4" name="AutoShape 2" descr="Noise Pollution: Causes, Types, Preven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Noise Pollution: Causes, Types, Preven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Noise Pollution: Causes, Types, Preven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Noise Pollution: Causes, Types, Preventio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Noise Pollution: Causes, Types, Preventio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2" descr="Noise Pollution: Causes, Types, Preventio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Noise Pollution: Causes, Types, Preventio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6" descr="Noise Pollution: Causes, Types, Prevention"/>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8" descr="Noise Pollution: Causes, Types, Prevention"/>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0" descr="Noise Pollution: Causes, Types, Prevention"/>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2" descr="Noise Pollution: Causes, Types, Prevention"/>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24" descr="Noise Pollution: Causes, Types, Prevention"/>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6" descr="Noise Pollution: Causes, Types, Prevention"/>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8" descr="Noise Pollution: Causes, Types, Prevention"/>
          <p:cNvSpPr>
            <a:spLocks noChangeAspect="1" noChangeArrowheads="1"/>
          </p:cNvSpPr>
          <p:nvPr/>
        </p:nvSpPr>
        <p:spPr bwMode="auto">
          <a:xfrm>
            <a:off x="2136775" y="1836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30" descr="Noise Pollution: Causes, Types, Prevention"/>
          <p:cNvSpPr>
            <a:spLocks noChangeAspect="1" noChangeArrowheads="1"/>
          </p:cNvSpPr>
          <p:nvPr/>
        </p:nvSpPr>
        <p:spPr bwMode="auto">
          <a:xfrm>
            <a:off x="2289175" y="1989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32" descr="Noise Pollution: Causes, Types, Prevention"/>
          <p:cNvSpPr>
            <a:spLocks noChangeAspect="1" noChangeArrowheads="1"/>
          </p:cNvSpPr>
          <p:nvPr/>
        </p:nvSpPr>
        <p:spPr bwMode="auto">
          <a:xfrm>
            <a:off x="2441575" y="2141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34" descr="Noise Pollution: Causes, Types, Prevention"/>
          <p:cNvSpPr>
            <a:spLocks noChangeAspect="1" noChangeArrowheads="1"/>
          </p:cNvSpPr>
          <p:nvPr/>
        </p:nvSpPr>
        <p:spPr bwMode="auto">
          <a:xfrm>
            <a:off x="2593975" y="2293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36" descr="Noise Pollution: Causes, Types, Prevention"/>
          <p:cNvSpPr>
            <a:spLocks noChangeAspect="1" noChangeArrowheads="1"/>
          </p:cNvSpPr>
          <p:nvPr/>
        </p:nvSpPr>
        <p:spPr bwMode="auto">
          <a:xfrm>
            <a:off x="2746375" y="2446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38" descr="Noise Pollution: Causes, Types, Prevention"/>
          <p:cNvSpPr>
            <a:spLocks noChangeAspect="1" noChangeArrowheads="1"/>
          </p:cNvSpPr>
          <p:nvPr/>
        </p:nvSpPr>
        <p:spPr bwMode="auto">
          <a:xfrm>
            <a:off x="2898775" y="2598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40" descr="Noise Pollution: Causes, Types, Prevention"/>
          <p:cNvSpPr>
            <a:spLocks noChangeAspect="1" noChangeArrowheads="1"/>
          </p:cNvSpPr>
          <p:nvPr/>
        </p:nvSpPr>
        <p:spPr bwMode="auto">
          <a:xfrm>
            <a:off x="3051175" y="2751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42" descr="Noise Pollution, Causes, Effects, Types and Measures to Control"/>
          <p:cNvSpPr>
            <a:spLocks noChangeAspect="1" noChangeArrowheads="1"/>
          </p:cNvSpPr>
          <p:nvPr/>
        </p:nvSpPr>
        <p:spPr bwMode="auto">
          <a:xfrm>
            <a:off x="3203575" y="2903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44" descr="Noise Pollution, Causes, Effects, Types and Measures to Control"/>
          <p:cNvSpPr>
            <a:spLocks noChangeAspect="1" noChangeArrowheads="1"/>
          </p:cNvSpPr>
          <p:nvPr/>
        </p:nvSpPr>
        <p:spPr bwMode="auto">
          <a:xfrm>
            <a:off x="3355975" y="3055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46" descr="Noise Pollution, Causes, Effects, Types and Measures to Control"/>
          <p:cNvSpPr>
            <a:spLocks noChangeAspect="1" noChangeArrowheads="1"/>
          </p:cNvSpPr>
          <p:nvPr/>
        </p:nvSpPr>
        <p:spPr bwMode="auto">
          <a:xfrm>
            <a:off x="3508375" y="3208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48" descr="Noise Pollution, Causes, Effects, Types and Measures to Control"/>
          <p:cNvSpPr>
            <a:spLocks noChangeAspect="1" noChangeArrowheads="1"/>
          </p:cNvSpPr>
          <p:nvPr/>
        </p:nvSpPr>
        <p:spPr bwMode="auto">
          <a:xfrm>
            <a:off x="3660775" y="3360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97" name="Picture 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122238"/>
            <a:ext cx="28575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9509651"/>
      </p:ext>
    </p:extLst>
  </p:cSld>
  <p:clrMapOvr>
    <a:masterClrMapping/>
  </p:clrMapOvr>
  <mc:AlternateContent xmlns:mc="http://schemas.openxmlformats.org/markup-compatibility/2006" xmlns:p14="http://schemas.microsoft.com/office/powerpoint/2010/main">
    <mc:Choice Requires="p14">
      <p:transition spd="slow" p14:dur="2000" advTm="2000">
        <p14:prism isContent="1"/>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xit" presetSubtype="0" fill="hold" grpId="0" nodeType="clickEffect">
                                  <p:stCondLst>
                                    <p:cond delay="0"/>
                                  </p:stCondLst>
                                  <p:childTnLst>
                                    <p:animEffect transition="out" filter="fade">
                                      <p:cBhvr>
                                        <p:cTn id="11" dur="1000"/>
                                        <p:tgtEl>
                                          <p:spTgt spid="3">
                                            <p:txEl>
                                              <p:pRg st="0" end="0"/>
                                            </p:txEl>
                                          </p:spTgt>
                                        </p:tgtEl>
                                      </p:cBhvr>
                                    </p:animEffect>
                                    <p:anim calcmode="lin" valueType="num">
                                      <p:cBhvr>
                                        <p:cTn id="12"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p:tgtEl>
                                          <p:spTgt spid="3">
                                            <p:txEl>
                                              <p:pRg st="0" end="0"/>
                                            </p:txEl>
                                          </p:spTgt>
                                        </p:tgtEl>
                                        <p:attrNameLst>
                                          <p:attrName>ppt_y</p:attrName>
                                        </p:attrNameLst>
                                      </p:cBhvr>
                                      <p:tavLst>
                                        <p:tav tm="0">
                                          <p:val>
                                            <p:strVal val="ppt_y"/>
                                          </p:val>
                                        </p:tav>
                                        <p:tav tm="100000">
                                          <p:val>
                                            <p:strVal val="ppt_y+.1"/>
                                          </p:val>
                                        </p:tav>
                                      </p:tavLst>
                                    </p:anim>
                                    <p:set>
                                      <p:cBhvr>
                                        <p:cTn id="14"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097"/>
                                        </p:tgtEl>
                                        <p:attrNameLst>
                                          <p:attrName>style.visibility</p:attrName>
                                        </p:attrNameLst>
                                      </p:cBhvr>
                                      <p:to>
                                        <p:strVal val="visible"/>
                                      </p:to>
                                    </p:set>
                                    <p:animEffect transition="in" filter="wipe(down)">
                                      <p:cBhvr>
                                        <p:cTn id="19" dur="500"/>
                                        <p:tgtEl>
                                          <p:spTgt spid="2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 pollution</a:t>
            </a:r>
            <a:endParaRPr lang="en-US" dirty="0"/>
          </a:p>
        </p:txBody>
      </p:sp>
      <p:sp>
        <p:nvSpPr>
          <p:cNvPr id="3" name="Content Placeholder 2"/>
          <p:cNvSpPr>
            <a:spLocks noGrp="1"/>
          </p:cNvSpPr>
          <p:nvPr>
            <p:ph idx="1"/>
          </p:nvPr>
        </p:nvSpPr>
        <p:spPr/>
        <p:txBody>
          <a:bodyPr/>
          <a:lstStyle/>
          <a:p>
            <a:r>
              <a:rPr lang="en-US" dirty="0"/>
              <a:t>The primary cause of light pollution is outdoor lights that emit light upwards or sideways. Any light that escapes upward, except where a tree or building may be blocking it, will scatter throughout the atmosphere and brighten the night sky, thereby diminishing the view of it</a:t>
            </a:r>
            <a:r>
              <a:rPr lang="en-US" dirty="0" smtClean="0"/>
              <a:t>.</a:t>
            </a:r>
            <a:endParaRPr lang="en-US" dirty="0"/>
          </a:p>
        </p:txBody>
      </p:sp>
      <p:sp>
        <p:nvSpPr>
          <p:cNvPr id="4" name="AutoShape 2" descr="What is light pollution? | DarkSky Internatio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What is light pollution? | DarkSky Internatio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What is light pollution? | DarkSky Internatio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What is light pollution? | DarkSky Internatio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648199"/>
            <a:ext cx="3505200" cy="205766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8519100"/>
      </p:ext>
    </p:extLst>
  </p:cSld>
  <p:clrMapOvr>
    <a:masterClrMapping/>
  </p:clrMapOvr>
  <mc:AlternateContent xmlns:mc="http://schemas.openxmlformats.org/markup-compatibility/2006" xmlns:p14="http://schemas.microsoft.com/office/powerpoint/2010/main">
    <mc:Choice Requires="p14">
      <p:transition spd="slow" p14:dur="1400" advTm="2000">
        <p14:ripple/>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1033"/>
                                        </p:tgtEl>
                                        <p:attrNameLst>
                                          <p:attrName>style.visibility</p:attrName>
                                        </p:attrNameLst>
                                      </p:cBhvr>
                                      <p:to>
                                        <p:strVal val="visible"/>
                                      </p:to>
                                    </p:set>
                                    <p:animEffect transition="in" filter="circle(in)">
                                      <p:cBhvr>
                                        <p:cTn id="16" dur="200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latin typeface="Arial Black" pitchFamily="34" charset="0"/>
            </a:endParaRPr>
          </a:p>
        </p:txBody>
      </p:sp>
      <p:sp>
        <p:nvSpPr>
          <p:cNvPr id="3" name="Content Placeholder 2"/>
          <p:cNvSpPr>
            <a:spLocks noGrp="1"/>
          </p:cNvSpPr>
          <p:nvPr>
            <p:ph idx="1"/>
          </p:nvPr>
        </p:nvSpPr>
        <p:spPr/>
        <p:txBody>
          <a:bodyPr>
            <a:normAutofit/>
          </a:bodyPr>
          <a:lstStyle/>
          <a:p>
            <a:pPr marL="118872" indent="0">
              <a:buNone/>
            </a:pPr>
            <a:endParaRPr lang="en-US" sz="2800" b="1" i="1" u="sng" strike="sngStrike"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7605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
            <a:ext cx="13426165" cy="754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 y="2057400"/>
            <a:ext cx="6934200" cy="2677656"/>
          </a:xfrm>
          <a:prstGeom prst="rect">
            <a:avLst/>
          </a:prstGeom>
        </p:spPr>
        <p:txBody>
          <a:bodyPr wrap="square">
            <a:spAutoFit/>
          </a:bodyPr>
          <a:lstStyle/>
          <a:p>
            <a:r>
              <a:rPr lang="en-US" sz="2800" dirty="0"/>
              <a:t>Pollution is the introduction of harmful materials into the environment. These harmful materials are called pollutants. Pollutants can be natural, such as volcanic ash. They can also be created by human activity, such as trash or runoff produced by factories</a:t>
            </a:r>
            <a:r>
              <a:rPr lang="en-US" dirty="0"/>
              <a:t>.</a:t>
            </a:r>
          </a:p>
        </p:txBody>
      </p:sp>
      <p:sp>
        <p:nvSpPr>
          <p:cNvPr id="5" name="Rectangle 4"/>
          <p:cNvSpPr/>
          <p:nvPr/>
        </p:nvSpPr>
        <p:spPr>
          <a:xfrm>
            <a:off x="2743200" y="4779335"/>
            <a:ext cx="6324600" cy="1938992"/>
          </a:xfrm>
          <a:prstGeom prst="rect">
            <a:avLst/>
          </a:prstGeom>
        </p:spPr>
        <p:txBody>
          <a:bodyPr wrap="square">
            <a:spAutoFit/>
          </a:bodyPr>
          <a:lstStyle/>
          <a:p>
            <a:r>
              <a:rPr lang="en-US" sz="6000" dirty="0">
                <a:latin typeface="Arial Black" pitchFamily="34" charset="0"/>
              </a:rPr>
              <a:t>WHAT IS POLLUTION</a:t>
            </a:r>
            <a:endParaRPr lang="en-US" sz="6000" dirty="0"/>
          </a:p>
        </p:txBody>
      </p:sp>
    </p:spTree>
    <p:extLst>
      <p:ext uri="{BB962C8B-B14F-4D97-AF65-F5344CB8AC3E}">
        <p14:creationId xmlns:p14="http://schemas.microsoft.com/office/powerpoint/2010/main" val="3366045903"/>
      </p:ext>
    </p:extLst>
  </p:cSld>
  <p:clrMapOvr>
    <a:masterClrMapping/>
  </p:clrMapOvr>
  <p:transition spd="slow" advTm="2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facts about </a:t>
            </a:r>
            <a:r>
              <a:rPr lang="en-US" dirty="0" smtClean="0"/>
              <a:t>pollution</a:t>
            </a:r>
            <a:endParaRPr lang="en-US" dirty="0"/>
          </a:p>
        </p:txBody>
      </p:sp>
      <p:sp>
        <p:nvSpPr>
          <p:cNvPr id="6" name="Content Placeholder 5"/>
          <p:cNvSpPr>
            <a:spLocks noGrp="1"/>
          </p:cNvSpPr>
          <p:nvPr>
            <p:ph idx="1"/>
          </p:nvPr>
        </p:nvSpPr>
        <p:spPr/>
        <p:txBody>
          <a:bodyPr/>
          <a:lstStyle/>
          <a:p>
            <a:r>
              <a:rPr lang="en-US" dirty="0" smtClean="0"/>
              <a:t> </a:t>
            </a:r>
            <a:r>
              <a:rPr lang="en-US" dirty="0"/>
              <a:t>Less than 1% of global land area has safe air pollution levels. ...</a:t>
            </a:r>
          </a:p>
          <a:p>
            <a:r>
              <a:rPr lang="en-US" dirty="0"/>
              <a:t>At least 1 in 10 people die from air pollution-related diseases. ...</a:t>
            </a:r>
          </a:p>
          <a:p>
            <a:r>
              <a:rPr lang="en-US" dirty="0"/>
              <a:t>Air pollution is a greater threat to life expectancy than smoking, HIV or war. ...</a:t>
            </a:r>
          </a:p>
          <a:p>
            <a:r>
              <a:rPr lang="en-US" dirty="0"/>
              <a:t>Air pollution has a nearly US$3 trillion economic cost, or 3.3% of the world's GDP.</a:t>
            </a:r>
          </a:p>
        </p:txBody>
      </p:sp>
      <p:sp>
        <p:nvSpPr>
          <p:cNvPr id="8" name="Rectangle 7"/>
          <p:cNvSpPr/>
          <p:nvPr/>
        </p:nvSpPr>
        <p:spPr>
          <a:xfrm>
            <a:off x="152400" y="1600200"/>
            <a:ext cx="457200" cy="369332"/>
          </a:xfrm>
          <a:prstGeom prst="rect">
            <a:avLst/>
          </a:prstGeom>
        </p:spPr>
        <p:txBody>
          <a:bodyPr wrap="square">
            <a:spAutoFit/>
          </a:bodyPr>
          <a:lstStyle/>
          <a:p>
            <a:r>
              <a:rPr lang="en-US" dirty="0" smtClean="0"/>
              <a:t>.</a:t>
            </a:r>
            <a:endParaRPr lang="en-US" dirty="0"/>
          </a:p>
        </p:txBody>
      </p:sp>
    </p:spTree>
    <p:extLst>
      <p:ext uri="{BB962C8B-B14F-4D97-AF65-F5344CB8AC3E}">
        <p14:creationId xmlns:p14="http://schemas.microsoft.com/office/powerpoint/2010/main" val="332426888"/>
      </p:ext>
    </p:extLst>
  </p:cSld>
  <p:clrMapOvr>
    <a:masterClrMapping/>
  </p:clrMapOvr>
  <mc:AlternateContent xmlns:mc="http://schemas.openxmlformats.org/markup-compatibility/2006" xmlns:p14="http://schemas.microsoft.com/office/powerpoint/2010/main">
    <mc:Choice Requires="p14">
      <p:transition spd="slow" p14:dur="800" advTm="2000">
        <p:circle/>
      </p:transition>
    </mc:Choice>
    <mc:Fallback xmlns="">
      <p:transition spd="slow"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grpId="0" nodeType="clickEffect">
                                  <p:stCondLst>
                                    <p:cond delay="0"/>
                                  </p:stCondLst>
                                  <p:childTnLst>
                                    <p:animEffect transition="out" filter="wipe(down)">
                                      <p:cBhvr>
                                        <p:cTn id="13" dur="500"/>
                                        <p:tgtEl>
                                          <p:spTgt spid="6">
                                            <p:txEl>
                                              <p:pRg st="0" end="0"/>
                                            </p:txEl>
                                          </p:spTgt>
                                        </p:tgtEl>
                                      </p:cBhvr>
                                    </p:animEffect>
                                    <p:set>
                                      <p:cBhvr>
                                        <p:cTn id="14" dur="1" fill="hold">
                                          <p:stCondLst>
                                            <p:cond delay="499"/>
                                          </p:stCondLst>
                                        </p:cTn>
                                        <p:tgtEl>
                                          <p:spTgt spid="6">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grpId="0" nodeType="clickEffect">
                                  <p:stCondLst>
                                    <p:cond delay="0"/>
                                  </p:stCondLst>
                                  <p:childTnLst>
                                    <p:animEffect transition="out" filter="wipe(down)">
                                      <p:cBhvr>
                                        <p:cTn id="18" dur="500"/>
                                        <p:tgtEl>
                                          <p:spTgt spid="6">
                                            <p:txEl>
                                              <p:pRg st="1" end="1"/>
                                            </p:txEl>
                                          </p:spTgt>
                                        </p:tgtEl>
                                      </p:cBhvr>
                                    </p:animEffect>
                                    <p:set>
                                      <p:cBhvr>
                                        <p:cTn id="19" dur="1" fill="hold">
                                          <p:stCondLst>
                                            <p:cond delay="499"/>
                                          </p:stCondLst>
                                        </p:cTn>
                                        <p:tgtEl>
                                          <p:spTgt spid="6">
                                            <p:txEl>
                                              <p:pRg st="1" end="1"/>
                                            </p:txEl>
                                          </p:spTgt>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grpId="0" nodeType="clickEffect">
                                  <p:stCondLst>
                                    <p:cond delay="0"/>
                                  </p:stCondLst>
                                  <p:childTnLst>
                                    <p:animEffect transition="out" filter="wipe(down)">
                                      <p:cBhvr>
                                        <p:cTn id="23" dur="500"/>
                                        <p:tgtEl>
                                          <p:spTgt spid="6">
                                            <p:txEl>
                                              <p:pRg st="2" end="2"/>
                                            </p:txEl>
                                          </p:spTgt>
                                        </p:tgtEl>
                                      </p:cBhvr>
                                    </p:animEffect>
                                    <p:set>
                                      <p:cBhvr>
                                        <p:cTn id="24" dur="1" fill="hold">
                                          <p:stCondLst>
                                            <p:cond delay="499"/>
                                          </p:stCondLst>
                                        </p:cTn>
                                        <p:tgtEl>
                                          <p:spTgt spid="6">
                                            <p:txEl>
                                              <p:pRg st="2" end="2"/>
                                            </p:txEl>
                                          </p:spTgt>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grpId="0" nodeType="clickEffect">
                                  <p:stCondLst>
                                    <p:cond delay="0"/>
                                  </p:stCondLst>
                                  <p:childTnLst>
                                    <p:animEffect transition="out" filter="wipe(down)">
                                      <p:cBhvr>
                                        <p:cTn id="28" dur="500"/>
                                        <p:tgtEl>
                                          <p:spTgt spid="6">
                                            <p:txEl>
                                              <p:pRg st="3" end="3"/>
                                            </p:txEl>
                                          </p:spTgt>
                                        </p:tgtEl>
                                      </p:cBhvr>
                                    </p:animEffect>
                                    <p:set>
                                      <p:cBhvr>
                                        <p:cTn id="29" dur="1" fill="hold">
                                          <p:stCondLst>
                                            <p:cond delay="499"/>
                                          </p:stCondLst>
                                        </p:cTn>
                                        <p:tgtEl>
                                          <p:spTgt spid="6">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What are the 7 main types of                    pollution</a:t>
            </a:r>
            <a:endParaRPr lang="en-US" dirty="0"/>
          </a:p>
        </p:txBody>
      </p:sp>
      <p:sp>
        <p:nvSpPr>
          <p:cNvPr id="3" name="Content Placeholder 2"/>
          <p:cNvSpPr>
            <a:spLocks noGrp="1"/>
          </p:cNvSpPr>
          <p:nvPr>
            <p:ph idx="1"/>
          </p:nvPr>
        </p:nvSpPr>
        <p:spPr>
          <a:xfrm>
            <a:off x="609600" y="1676401"/>
            <a:ext cx="8077200" cy="4724400"/>
          </a:xfrm>
        </p:spPr>
        <p:txBody>
          <a:bodyPr>
            <a:normAutofit fontScale="92500" lnSpcReduction="20000"/>
          </a:bodyPr>
          <a:lstStyle/>
          <a:p>
            <a:r>
              <a:rPr lang="fr-FR" dirty="0" smtClean="0"/>
              <a:t>             </a:t>
            </a:r>
          </a:p>
          <a:p>
            <a:pPr marL="118872" indent="0" algn="ctr">
              <a:buNone/>
            </a:pPr>
            <a:r>
              <a:rPr lang="fr-FR" dirty="0" smtClean="0"/>
              <a:t>Air </a:t>
            </a:r>
            <a:r>
              <a:rPr lang="fr-FR" dirty="0"/>
              <a:t>Pollution.</a:t>
            </a:r>
          </a:p>
          <a:p>
            <a:pPr marL="118872" indent="0" algn="ctr">
              <a:buNone/>
            </a:pPr>
            <a:r>
              <a:rPr lang="fr-FR" dirty="0" smtClean="0"/>
              <a:t>Water Pollution.</a:t>
            </a:r>
          </a:p>
          <a:p>
            <a:pPr marL="118872" indent="0" algn="ctr">
              <a:buNone/>
            </a:pPr>
            <a:r>
              <a:rPr lang="fr-FR" dirty="0" smtClean="0"/>
              <a:t>Soil </a:t>
            </a:r>
            <a:r>
              <a:rPr lang="fr-FR" dirty="0"/>
              <a:t>Pollution.</a:t>
            </a:r>
          </a:p>
          <a:p>
            <a:pPr marL="118872" indent="0" algn="ctr">
              <a:buNone/>
            </a:pPr>
            <a:r>
              <a:rPr lang="fr-FR" dirty="0"/>
              <a:t>Thermal Pollution.</a:t>
            </a:r>
          </a:p>
          <a:p>
            <a:pPr marL="118872" indent="0" algn="ctr">
              <a:buNone/>
            </a:pPr>
            <a:r>
              <a:rPr lang="fr-FR" dirty="0"/>
              <a:t>Radioactive Pollution.</a:t>
            </a:r>
          </a:p>
          <a:p>
            <a:pPr marL="118872" indent="0" algn="ctr">
              <a:buNone/>
            </a:pPr>
            <a:r>
              <a:rPr lang="fr-FR" dirty="0"/>
              <a:t>Noise Pollution.</a:t>
            </a:r>
          </a:p>
          <a:p>
            <a:pPr marL="118872" indent="0" algn="ctr">
              <a:buNone/>
            </a:pPr>
            <a:r>
              <a:rPr lang="fr-FR" dirty="0"/>
              <a:t>Light Pollution</a:t>
            </a:r>
            <a:r>
              <a:rPr lang="fr-FR" dirty="0" smtClean="0"/>
              <a:t>.</a:t>
            </a:r>
          </a:p>
          <a:p>
            <a:pPr marL="118872" indent="0" algn="ctr">
              <a:buNone/>
            </a:pPr>
            <a:endParaRPr lang="fr-FR" dirty="0"/>
          </a:p>
          <a:p>
            <a:pPr marL="118872" indent="0">
              <a:buNone/>
            </a:pPr>
            <a:r>
              <a:rPr lang="fr-FR" dirty="0"/>
              <a:t/>
            </a:r>
            <a:br>
              <a:rPr lang="fr-FR" dirty="0"/>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5007935"/>
            <a:ext cx="3265714" cy="18288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2023968"/>
      </p:ext>
    </p:extLst>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3">
                                            <p:txEl>
                                              <p:pRg st="1" end="1"/>
                                            </p:txEl>
                                          </p:spTgt>
                                        </p:tgtEl>
                                      </p:cBhvr>
                                    </p:animEffect>
                                    <p:set>
                                      <p:cBhvr>
                                        <p:cTn id="17"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3">
                                            <p:txEl>
                                              <p:pRg st="2" end="2"/>
                                            </p:txEl>
                                          </p:spTgt>
                                        </p:tgtEl>
                                      </p:cBhvr>
                                    </p:animEffect>
                                    <p:set>
                                      <p:cBhvr>
                                        <p:cTn id="22"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0" nodeType="clickEffect">
                                  <p:stCondLst>
                                    <p:cond delay="0"/>
                                  </p:stCondLst>
                                  <p:childTnLst>
                                    <p:animEffect transition="out" filter="wipe(down)">
                                      <p:cBhvr>
                                        <p:cTn id="26" dur="500"/>
                                        <p:tgtEl>
                                          <p:spTgt spid="3">
                                            <p:txEl>
                                              <p:pRg st="3" end="3"/>
                                            </p:txEl>
                                          </p:spTgt>
                                        </p:tgtEl>
                                      </p:cBhvr>
                                    </p:animEffect>
                                    <p:set>
                                      <p:cBhvr>
                                        <p:cTn id="27"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0" nodeType="clickEffect">
                                  <p:stCondLst>
                                    <p:cond delay="0"/>
                                  </p:stCondLst>
                                  <p:childTnLst>
                                    <p:animEffect transition="out" filter="wipe(down)">
                                      <p:cBhvr>
                                        <p:cTn id="31" dur="500"/>
                                        <p:tgtEl>
                                          <p:spTgt spid="3">
                                            <p:txEl>
                                              <p:pRg st="4" end="4"/>
                                            </p:txEl>
                                          </p:spTgt>
                                        </p:tgtEl>
                                      </p:cBhvr>
                                    </p:animEffect>
                                    <p:set>
                                      <p:cBhvr>
                                        <p:cTn id="32"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0" nodeType="clickEffect">
                                  <p:stCondLst>
                                    <p:cond delay="0"/>
                                  </p:stCondLst>
                                  <p:childTnLst>
                                    <p:animEffect transition="out" filter="wipe(down)">
                                      <p:cBhvr>
                                        <p:cTn id="36" dur="500"/>
                                        <p:tgtEl>
                                          <p:spTgt spid="3">
                                            <p:txEl>
                                              <p:pRg st="5" end="5"/>
                                            </p:txEl>
                                          </p:spTgt>
                                        </p:tgtEl>
                                      </p:cBhvr>
                                    </p:animEffect>
                                    <p:set>
                                      <p:cBhvr>
                                        <p:cTn id="37"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grpId="0" nodeType="clickEffect">
                                  <p:stCondLst>
                                    <p:cond delay="0"/>
                                  </p:stCondLst>
                                  <p:childTnLst>
                                    <p:animEffect transition="out" filter="wipe(down)">
                                      <p:cBhvr>
                                        <p:cTn id="41" dur="500"/>
                                        <p:tgtEl>
                                          <p:spTgt spid="3">
                                            <p:txEl>
                                              <p:pRg st="6" end="6"/>
                                            </p:txEl>
                                          </p:spTgt>
                                        </p:tgtEl>
                                      </p:cBhvr>
                                    </p:animEffect>
                                    <p:set>
                                      <p:cBhvr>
                                        <p:cTn id="42"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grpId="0" nodeType="clickEffect">
                                  <p:stCondLst>
                                    <p:cond delay="0"/>
                                  </p:stCondLst>
                                  <p:childTnLst>
                                    <p:animEffect transition="out" filter="wipe(down)">
                                      <p:cBhvr>
                                        <p:cTn id="46" dur="500"/>
                                        <p:tgtEl>
                                          <p:spTgt spid="3">
                                            <p:txEl>
                                              <p:pRg st="7" end="7"/>
                                            </p:txEl>
                                          </p:spTgt>
                                        </p:tgtEl>
                                      </p:cBhvr>
                                    </p:animEffect>
                                    <p:set>
                                      <p:cBhvr>
                                        <p:cTn id="47" dur="1" fill="hold">
                                          <p:stCondLst>
                                            <p:cond delay="499"/>
                                          </p:stCondLst>
                                        </p:cTn>
                                        <p:tgtEl>
                                          <p:spTgt spid="3">
                                            <p:txEl>
                                              <p:pRg st="7" end="7"/>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0" nodeType="clickEffect">
                                  <p:stCondLst>
                                    <p:cond delay="0"/>
                                  </p:stCondLst>
                                  <p:childTnLst>
                                    <p:animEffect transition="out" filter="wipe(down)">
                                      <p:cBhvr>
                                        <p:cTn id="51" dur="500"/>
                                        <p:tgtEl>
                                          <p:spTgt spid="3">
                                            <p:txEl>
                                              <p:pRg st="9" end="9"/>
                                            </p:txEl>
                                          </p:spTgt>
                                        </p:tgtEl>
                                      </p:cBhvr>
                                    </p:animEffect>
                                    <p:set>
                                      <p:cBhvr>
                                        <p:cTn id="52" dur="1" fill="hold">
                                          <p:stCondLst>
                                            <p:cond delay="499"/>
                                          </p:stCondLst>
                                        </p:cTn>
                                        <p:tgtEl>
                                          <p:spTgt spid="3">
                                            <p:txEl>
                                              <p:pRg st="9" end="9"/>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Air </a:t>
            </a:r>
            <a:r>
              <a:rPr lang="en-US" dirty="0" smtClean="0"/>
              <a:t>Pollution               </a:t>
            </a:r>
            <a:endParaRPr lang="en-US" dirty="0"/>
          </a:p>
        </p:txBody>
      </p:sp>
      <p:sp>
        <p:nvSpPr>
          <p:cNvPr id="3" name="Content Placeholder 2"/>
          <p:cNvSpPr>
            <a:spLocks noGrp="1"/>
          </p:cNvSpPr>
          <p:nvPr>
            <p:ph idx="1"/>
          </p:nvPr>
        </p:nvSpPr>
        <p:spPr/>
        <p:txBody>
          <a:bodyPr/>
          <a:lstStyle/>
          <a:p>
            <a:endParaRPr lang="en-US" dirty="0" smtClean="0"/>
          </a:p>
          <a:p>
            <a:r>
              <a:rPr lang="en-US" dirty="0" smtClean="0"/>
              <a:t>Vehicle </a:t>
            </a:r>
            <a:r>
              <a:rPr lang="en-US" dirty="0"/>
              <a:t>emissions, fuel oils and natural gas to heat homes, by-products of manufacturing and power generation, particularly coal-fueled power plants, and fumes from chemical production are the primary sources of human-made air pollution</a:t>
            </a:r>
            <a:r>
              <a:rPr lang="en-US" dirty="0" smtClean="0"/>
              <a:t>.</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0482" y="20782"/>
            <a:ext cx="3886200" cy="1943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5853635"/>
      </p:ext>
    </p:extLst>
  </p:cSld>
  <p:clrMapOvr>
    <a:masterClrMapping/>
  </p:clrMapOvr>
  <mc:AlternateContent xmlns:mc="http://schemas.openxmlformats.org/markup-compatibility/2006" xmlns:p14="http://schemas.microsoft.com/office/powerpoint/2010/main">
    <mc:Choice Requires="p14">
      <p:transition spd="slow" p14:dur="1200" advTm="2000">
        <p:dissolve/>
      </p:transition>
    </mc:Choice>
    <mc:Fallback xmlns="">
      <p:transition spd="slow" advTm="200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Water Pollution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a:t>
            </a:r>
            <a:r>
              <a:rPr lang="en-US" dirty="0"/>
              <a:t>main water pollutants include bacteria, viruses, parasites, fertilisers, pesticides, pharmaceutical products, nitrates, phosphates, plastics, faecal waste and even radioactive substances. These substances do not always change the colour of the water, meaning that they are often invisible pollutants</a:t>
            </a:r>
            <a:r>
              <a:rPr lang="en-US" dirty="0" smtClean="0"/>
              <a: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743200"/>
            <a:ext cx="3683000" cy="22098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00552399"/>
      </p:ext>
    </p:extLst>
  </p:cSld>
  <p:clrMapOvr>
    <a:masterClrMapping/>
  </p:clrMapOvr>
  <mc:AlternateContent xmlns:mc="http://schemas.openxmlformats.org/markup-compatibility/2006" xmlns:p14="http://schemas.microsoft.com/office/powerpoint/2010/main">
    <mc:Choice Requires="p14">
      <p:transition spd="slow" p14:dur="1600" advTm="2000">
        <p14:prism isContent="1" isInverted="1"/>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074"/>
                                        </p:tgtEl>
                                        <p:attrNameLst>
                                          <p:attrName>style.visibility</p:attrName>
                                        </p:attrNameLst>
                                      </p:cBhvr>
                                      <p:to>
                                        <p:strVal val="visible"/>
                                      </p:to>
                                    </p:set>
                                    <p:anim calcmode="lin" valueType="num">
                                      <p:cBhvr additive="base">
                                        <p:cTn id="16" dur="500" fill="hold"/>
                                        <p:tgtEl>
                                          <p:spTgt spid="3074"/>
                                        </p:tgtEl>
                                        <p:attrNameLst>
                                          <p:attrName>ppt_x</p:attrName>
                                        </p:attrNameLst>
                                      </p:cBhvr>
                                      <p:tavLst>
                                        <p:tav tm="0">
                                          <p:val>
                                            <p:strVal val="#ppt_x"/>
                                          </p:val>
                                        </p:tav>
                                        <p:tav tm="100000">
                                          <p:val>
                                            <p:strVal val="#ppt_x"/>
                                          </p:val>
                                        </p:tav>
                                      </p:tavLst>
                                    </p:anim>
                                    <p:anim calcmode="lin" valueType="num">
                                      <p:cBhvr additive="base">
                                        <p:cTn id="17"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Soil Pollution</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smtClean="0"/>
          </a:p>
          <a:p>
            <a:endParaRPr lang="en-US" dirty="0"/>
          </a:p>
          <a:p>
            <a:r>
              <a:rPr lang="en-US" dirty="0" smtClean="0"/>
              <a:t>Soil </a:t>
            </a:r>
            <a:r>
              <a:rPr lang="en-US" dirty="0"/>
              <a:t>pollution refers to the contamination of soil with anomalous concentrations of toxic substances. It is a serious environmental concern since it </a:t>
            </a:r>
            <a:r>
              <a:rPr lang="en-US" dirty="0" err="1"/>
              <a:t>harbours</a:t>
            </a:r>
            <a:r>
              <a:rPr lang="en-US" dirty="0"/>
              <a:t> many health hazards. For example, exposure to soil containing high concentrations of benzene increases the risk of contracting </a:t>
            </a:r>
            <a:r>
              <a:rPr lang="en-US" dirty="0" err="1"/>
              <a:t>leukaemia</a:t>
            </a:r>
            <a:r>
              <a:rPr lang="en-US" dirty="0" smtClean="0"/>
              <a: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8600"/>
            <a:ext cx="3255784" cy="24386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2879658881"/>
      </p:ext>
    </p:extLst>
  </p:cSld>
  <p:clrMapOvr>
    <a:masterClrMapping/>
  </p:clrMapOvr>
  <mc:AlternateContent xmlns:mc="http://schemas.openxmlformats.org/markup-compatibility/2006" xmlns:p14="http://schemas.microsoft.com/office/powerpoint/2010/main">
    <mc:Choice Requires="p14">
      <p:transition spd="slow" p14:dur="4000" advTm="2000">
        <p14:vortex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xit" presetSubtype="32" fill="hold" nodeType="clickEffect">
                                  <p:stCondLst>
                                    <p:cond delay="0"/>
                                  </p:stCondLst>
                                  <p:childTnLst>
                                    <p:anim calcmode="lin" valueType="num">
                                      <p:cBhvr>
                                        <p:cTn id="10" dur="500"/>
                                        <p:tgtEl>
                                          <p:spTgt spid="3">
                                            <p:txEl>
                                              <p:pRg st="3" end="3"/>
                                            </p:txEl>
                                          </p:spTgt>
                                        </p:tgtEl>
                                        <p:attrNameLst>
                                          <p:attrName>ppt_w</p:attrName>
                                        </p:attrNameLst>
                                      </p:cBhvr>
                                      <p:tavLst>
                                        <p:tav tm="0">
                                          <p:val>
                                            <p:strVal val="ppt_w"/>
                                          </p:val>
                                        </p:tav>
                                        <p:tav tm="100000">
                                          <p:val>
                                            <p:fltVal val="0"/>
                                          </p:val>
                                        </p:tav>
                                      </p:tavLst>
                                    </p:anim>
                                    <p:anim calcmode="lin" valueType="num">
                                      <p:cBhvr>
                                        <p:cTn id="11" dur="500"/>
                                        <p:tgtEl>
                                          <p:spTgt spid="3">
                                            <p:txEl>
                                              <p:pRg st="3" end="3"/>
                                            </p:txEl>
                                          </p:spTgt>
                                        </p:tgtEl>
                                        <p:attrNameLst>
                                          <p:attrName>ppt_h</p:attrName>
                                        </p:attrNameLst>
                                      </p:cBhvr>
                                      <p:tavLst>
                                        <p:tav tm="0">
                                          <p:val>
                                            <p:strVal val="ppt_h"/>
                                          </p:val>
                                        </p:tav>
                                        <p:tav tm="100000">
                                          <p:val>
                                            <p:fltVal val="0"/>
                                          </p:val>
                                        </p:tav>
                                      </p:tavLst>
                                    </p:anim>
                                    <p:animEffect transition="out" filter="fade">
                                      <p:cBhvr>
                                        <p:cTn id="12" dur="500"/>
                                        <p:tgtEl>
                                          <p:spTgt spid="3">
                                            <p:txEl>
                                              <p:pRg st="3" end="3"/>
                                            </p:txEl>
                                          </p:spTgt>
                                        </p:tgtEl>
                                      </p:cBhvr>
                                    </p:animEffect>
                                    <p:set>
                                      <p:cBhvr>
                                        <p:cTn id="13"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Thermal Pollution</a:t>
            </a:r>
            <a:endParaRPr lang="en-US" dirty="0"/>
          </a:p>
        </p:txBody>
      </p:sp>
      <p:sp>
        <p:nvSpPr>
          <p:cNvPr id="3" name="Content Placeholder 2"/>
          <p:cNvSpPr>
            <a:spLocks noGrp="1"/>
          </p:cNvSpPr>
          <p:nvPr>
            <p:ph idx="1"/>
          </p:nvPr>
        </p:nvSpPr>
        <p:spPr/>
        <p:txBody>
          <a:bodyPr/>
          <a:lstStyle/>
          <a:p>
            <a:r>
              <a:rPr lang="en-US" dirty="0"/>
              <a:t/>
            </a:r>
            <a:br>
              <a:rPr lang="en-US" dirty="0"/>
            </a:br>
            <a:r>
              <a:rPr lang="en-US" dirty="0"/>
              <a:t>Thermal pollution is a rapid change in temperature in a natural body of water. This pollution is most often caused by heated discharge from an industrial facility or another human activity. Thermal pollution can result in disruptions in natural systems and stress, disease, or even death for affected organisms</a:t>
            </a:r>
            <a:r>
              <a:rPr lang="en-US" dirty="0" smtClean="0"/>
              <a: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733800"/>
            <a:ext cx="3048000" cy="2028305"/>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37049305"/>
      </p:ext>
    </p:extLst>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xit" presetSubtype="32" fill="hold" grpId="0" nodeType="clickEffect">
                                  <p:stCondLst>
                                    <p:cond delay="0"/>
                                  </p:stCondLst>
                                  <p:childTnLst>
                                    <p:anim calcmode="lin" valueType="num">
                                      <p:cBhvr>
                                        <p:cTn id="10" dur="500"/>
                                        <p:tgtEl>
                                          <p:spTgt spid="3">
                                            <p:txEl>
                                              <p:pRg st="0" end="0"/>
                                            </p:txEl>
                                          </p:spTgt>
                                        </p:tgtEl>
                                        <p:attrNameLst>
                                          <p:attrName>ppt_w</p:attrName>
                                        </p:attrNameLst>
                                      </p:cBhvr>
                                      <p:tavLst>
                                        <p:tav tm="0">
                                          <p:val>
                                            <p:strVal val="ppt_w"/>
                                          </p:val>
                                        </p:tav>
                                        <p:tav tm="100000">
                                          <p:val>
                                            <p:fltVal val="0"/>
                                          </p:val>
                                        </p:tav>
                                      </p:tavLst>
                                    </p:anim>
                                    <p:anim calcmode="lin" valueType="num">
                                      <p:cBhvr>
                                        <p:cTn id="11" dur="500"/>
                                        <p:tgtEl>
                                          <p:spTgt spid="3">
                                            <p:txEl>
                                              <p:pRg st="0" end="0"/>
                                            </p:txEl>
                                          </p:spTgt>
                                        </p:tgtEl>
                                        <p:attrNameLst>
                                          <p:attrName>ppt_h</p:attrName>
                                        </p:attrNameLst>
                                      </p:cBhvr>
                                      <p:tavLst>
                                        <p:tav tm="0">
                                          <p:val>
                                            <p:strVal val="ppt_h"/>
                                          </p:val>
                                        </p:tav>
                                        <p:tav tm="100000">
                                          <p:val>
                                            <p:fltVal val="0"/>
                                          </p:val>
                                        </p:tav>
                                      </p:tavLst>
                                    </p:anim>
                                    <p:animEffect transition="out" filter="fade">
                                      <p:cBhvr>
                                        <p:cTn id="12" dur="500"/>
                                        <p:tgtEl>
                                          <p:spTgt spid="3">
                                            <p:txEl>
                                              <p:pRg st="0" end="0"/>
                                            </p:txEl>
                                          </p:spTgt>
                                        </p:tgtEl>
                                      </p:cBhvr>
                                    </p:animEffect>
                                    <p:set>
                                      <p:cBhvr>
                                        <p:cTn id="13"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5122"/>
                                        </p:tgtEl>
                                        <p:attrNameLst>
                                          <p:attrName>style.visibility</p:attrName>
                                        </p:attrNameLst>
                                      </p:cBhvr>
                                      <p:to>
                                        <p:strVal val="visible"/>
                                      </p:to>
                                    </p:set>
                                    <p:animEffect transition="in" filter="fade">
                                      <p:cBhvr>
                                        <p:cTn id="18" dur="1000"/>
                                        <p:tgtEl>
                                          <p:spTgt spid="5122"/>
                                        </p:tgtEl>
                                      </p:cBhvr>
                                    </p:animEffect>
                                    <p:anim calcmode="lin" valueType="num">
                                      <p:cBhvr>
                                        <p:cTn id="19" dur="1000" fill="hold"/>
                                        <p:tgtEl>
                                          <p:spTgt spid="5122"/>
                                        </p:tgtEl>
                                        <p:attrNameLst>
                                          <p:attrName>ppt_x</p:attrName>
                                        </p:attrNameLst>
                                      </p:cBhvr>
                                      <p:tavLst>
                                        <p:tav tm="0">
                                          <p:val>
                                            <p:strVal val="#ppt_x"/>
                                          </p:val>
                                        </p:tav>
                                        <p:tav tm="100000">
                                          <p:val>
                                            <p:strVal val="#ppt_x"/>
                                          </p:val>
                                        </p:tav>
                                      </p:tavLst>
                                    </p:anim>
                                    <p:anim calcmode="lin" valueType="num">
                                      <p:cBhvr>
                                        <p:cTn id="20"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Radioactive pollution</a:t>
            </a:r>
            <a:endParaRPr lang="en-US" dirty="0"/>
          </a:p>
        </p:txBody>
      </p:sp>
      <p:sp>
        <p:nvSpPr>
          <p:cNvPr id="3" name="Content Placeholder 2"/>
          <p:cNvSpPr>
            <a:spLocks noGrp="1"/>
          </p:cNvSpPr>
          <p:nvPr>
            <p:ph idx="1"/>
          </p:nvPr>
        </p:nvSpPr>
        <p:spPr/>
        <p:txBody>
          <a:bodyPr/>
          <a:lstStyle/>
          <a:p>
            <a:r>
              <a:rPr lang="en-US" dirty="0"/>
              <a:t>Radioactive pollution is caused by the unmitigated release of radioactive elements and waste into the land, water, air, or nearby living organisms. These radioactive materials then release ionizing radiation which pollutes and contaminates its surroundings.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5053156"/>
            <a:ext cx="3076575" cy="17286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50331353"/>
      </p:ext>
    </p:extLst>
  </p:cSld>
  <p:clrMapOvr>
    <a:masterClrMapping/>
  </p:clrMapOvr>
  <mc:AlternateContent xmlns:mc="http://schemas.openxmlformats.org/markup-compatibility/2006" xmlns:p14="http://schemas.microsoft.com/office/powerpoint/2010/main">
    <mc:Choice Requires="p14">
      <p:transition spd="slow" p14:dur="800" advTm="2000">
        <p14:flythrough/>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xit" presetSubtype="0" fill="hold" grpId="0" nodeType="clickEffect">
                                  <p:stCondLst>
                                    <p:cond delay="0"/>
                                  </p:stCondLst>
                                  <p:childTnLst>
                                    <p:animEffect transition="out" filter="fade">
                                      <p:cBhvr>
                                        <p:cTn id="11" dur="1000"/>
                                        <p:tgtEl>
                                          <p:spTgt spid="3">
                                            <p:txEl>
                                              <p:pRg st="0" end="0"/>
                                            </p:txEl>
                                          </p:spTgt>
                                        </p:tgtEl>
                                      </p:cBhvr>
                                    </p:animEffect>
                                    <p:anim calcmode="lin" valueType="num">
                                      <p:cBhvr>
                                        <p:cTn id="12"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p:tgtEl>
                                          <p:spTgt spid="3">
                                            <p:txEl>
                                              <p:pRg st="0" end="0"/>
                                            </p:txEl>
                                          </p:spTgt>
                                        </p:tgtEl>
                                        <p:attrNameLst>
                                          <p:attrName>ppt_y</p:attrName>
                                        </p:attrNameLst>
                                      </p:cBhvr>
                                      <p:tavLst>
                                        <p:tav tm="0">
                                          <p:val>
                                            <p:strVal val="ppt_y"/>
                                          </p:val>
                                        </p:tav>
                                        <p:tav tm="100000">
                                          <p:val>
                                            <p:strVal val="ppt_y+.1"/>
                                          </p:val>
                                        </p:tav>
                                      </p:tavLst>
                                    </p:anim>
                                    <p:set>
                                      <p:cBhvr>
                                        <p:cTn id="14"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barn(inVertical)">
                                      <p:cBhvr>
                                        <p:cTn id="1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_rels/theme6.xml.rels><?xml version="1.0" encoding="UTF-8" standalone="yes"?>
<Relationships xmlns="http://schemas.openxmlformats.org/package/2006/relationships"><Relationship Id="rId1" Type="http://schemas.openxmlformats.org/officeDocument/2006/relationships/image" Target="../media/image8.jpeg"/></Relationships>
</file>

<file path=ppt/theme/_rels/theme7.xml.rels><?xml version="1.0" encoding="UTF-8" standalone="yes"?>
<Relationships xmlns="http://schemas.openxmlformats.org/package/2006/relationships"><Relationship Id="rId1" Type="http://schemas.openxmlformats.org/officeDocument/2006/relationships/image" Target="../media/image9.jpeg"/></Relationships>
</file>

<file path=ppt/theme/_rels/them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image" Target="../media/image10.jpeg"/></Relationships>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3.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4.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5.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6.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7.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8.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9.xml><?xml version="1.0" encoding="utf-8"?>
<a:theme xmlns:a="http://schemas.openxmlformats.org/drawingml/2006/main" name="Trek">
  <a:themeElements>
    <a:clrScheme name="Custom 2">
      <a:dk1>
        <a:srgbClr val="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96</TotalTime>
  <Words>208</Words>
  <Application>Microsoft Office PowerPoint</Application>
  <PresentationFormat>On-screen Show (4:3)</PresentationFormat>
  <Paragraphs>42</Paragraphs>
  <Slides>12</Slides>
  <Notes>0</Notes>
  <HiddenSlides>0</HiddenSlides>
  <MMClips>0</MMClips>
  <ScaleCrop>false</ScaleCrop>
  <HeadingPairs>
    <vt:vector size="4" baseType="variant">
      <vt:variant>
        <vt:lpstr>Theme</vt:lpstr>
      </vt:variant>
      <vt:variant>
        <vt:i4>9</vt:i4>
      </vt:variant>
      <vt:variant>
        <vt:lpstr>Slide Titles</vt:lpstr>
      </vt:variant>
      <vt:variant>
        <vt:i4>12</vt:i4>
      </vt:variant>
    </vt:vector>
  </HeadingPairs>
  <TitlesOfParts>
    <vt:vector size="21" baseType="lpstr">
      <vt:lpstr>Horizon</vt:lpstr>
      <vt:lpstr>Apex</vt:lpstr>
      <vt:lpstr>Metro</vt:lpstr>
      <vt:lpstr>Angles</vt:lpstr>
      <vt:lpstr>Foundry</vt:lpstr>
      <vt:lpstr>NewsPrint</vt:lpstr>
      <vt:lpstr>Verve</vt:lpstr>
      <vt:lpstr>Thatch</vt:lpstr>
      <vt:lpstr>Trek</vt:lpstr>
      <vt:lpstr>Pollution documentary</vt:lpstr>
      <vt:lpstr>PowerPoint Presentation</vt:lpstr>
      <vt:lpstr>What are facts about pollution</vt:lpstr>
      <vt:lpstr>What are the 7 main types of                    pollution</vt:lpstr>
      <vt:lpstr>    Air Pollution               </vt:lpstr>
      <vt:lpstr>   Water Pollution</vt:lpstr>
      <vt:lpstr>    Soil Pollution</vt:lpstr>
      <vt:lpstr>Thermal Pollution</vt:lpstr>
      <vt:lpstr>Radioactive pollution</vt:lpstr>
      <vt:lpstr>Noise Pollution</vt:lpstr>
      <vt:lpstr>Light pollution</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dc:title>
  <dc:creator>Windows User</dc:creator>
  <cp:lastModifiedBy>Windows User</cp:lastModifiedBy>
  <cp:revision>13</cp:revision>
  <dcterms:created xsi:type="dcterms:W3CDTF">2024-05-23T11:40:04Z</dcterms:created>
  <dcterms:modified xsi:type="dcterms:W3CDTF">2024-06-05T11:41:09Z</dcterms:modified>
</cp:coreProperties>
</file>