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37" r:id="rId2"/>
    <p:sldId id="359" r:id="rId3"/>
    <p:sldId id="340" r:id="rId4"/>
    <p:sldId id="356" r:id="rId5"/>
    <p:sldId id="360" r:id="rId6"/>
    <p:sldId id="338" r:id="rId7"/>
    <p:sldId id="361" r:id="rId8"/>
    <p:sldId id="345" r:id="rId9"/>
    <p:sldId id="355" r:id="rId10"/>
    <p:sldId id="358" r:id="rId11"/>
  </p:sldIdLst>
  <p:sldSz cx="9001125" cy="5040313"/>
  <p:notesSz cx="6858000" cy="9144000"/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  <a:srgbClr val="BFBFBF"/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8" autoAdjust="0"/>
    <p:restoredTop sz="94660"/>
  </p:normalViewPr>
  <p:slideViewPr>
    <p:cSldViewPr>
      <p:cViewPr varScale="1">
        <p:scale>
          <a:sx n="74" d="100"/>
          <a:sy n="74" d="100"/>
        </p:scale>
        <p:origin x="82" y="970"/>
      </p:cViewPr>
      <p:guideLst>
        <p:guide orient="horz" pos="1531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293635431976769E-2"/>
          <c:y val="0.18288410785842266"/>
          <c:w val="0.91170636456802323"/>
          <c:h val="0.65910446603877559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293635431976769E-2"/>
          <c:y val="0.18288410785842266"/>
          <c:w val="0.91170636456802323"/>
          <c:h val="0.65910446603877559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293635431976769E-2"/>
          <c:y val="0.18288410785842266"/>
          <c:w val="0.91170636456802323"/>
          <c:h val="0.65910446603877559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8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5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1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1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0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9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2268000" cy="5056588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50280" y="1"/>
            <a:ext cx="2251332" cy="5056588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370" baseline="0">
                <a:latin typeface="Lato Regular" panose="020F0502020204030203"/>
                <a:cs typeface="Lato Regular" panose="020F0502020204030203"/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82842" y="0"/>
            <a:ext cx="2268000" cy="5056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42507" y="1"/>
            <a:ext cx="2303438" cy="5056588"/>
          </a:xfrm>
          <a:prstGeom prst="rect">
            <a:avLst/>
          </a:pr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370" baseline="0">
                <a:latin typeface="Lato Regular" panose="020F0502020204030203"/>
                <a:cs typeface="Lato Regular" panose="020F0502020204030203"/>
              </a:defRPr>
            </a:lvl1pPr>
          </a:lstStyle>
          <a:p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08361" y="1592886"/>
            <a:ext cx="1850231" cy="58902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l">
              <a:defRPr sz="1960" cap="all" baseline="0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00026" y="2173601"/>
            <a:ext cx="1858566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0026" y="2246407"/>
            <a:ext cx="1858566" cy="2092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880" cap="all">
                <a:solidFill>
                  <a:schemeClr val="bg1"/>
                </a:solidFill>
                <a:latin typeface="Agency FB" panose="020B0503020202020204" pitchFamily="34" charset="0"/>
                <a:cs typeface="Arial" panose="020B060402020209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00026" y="2545073"/>
            <a:ext cx="1858566" cy="81492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lnSpc>
                <a:spcPct val="120000"/>
              </a:lnSpc>
              <a:buNone/>
              <a:defRPr lang="en-US" sz="880" smtClean="0">
                <a:solidFill>
                  <a:schemeClr val="bg1"/>
                </a:solidFill>
                <a:latin typeface="Lato Regular" panose="020F0502020204030203"/>
                <a:cs typeface="Lato Regular" panose="020F0502020204030203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16189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57912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191299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33021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675585" y="2173601"/>
            <a:ext cx="1858566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75585" y="2246407"/>
            <a:ext cx="1858566" cy="2092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880" cap="all">
                <a:solidFill>
                  <a:schemeClr val="bg1"/>
                </a:solidFill>
                <a:latin typeface="Agency FB" panose="020B0503020202020204" pitchFamily="34" charset="0"/>
                <a:cs typeface="Arial" panose="020B060402020209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675585" y="2545073"/>
            <a:ext cx="1858566" cy="81492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lnSpc>
                <a:spcPct val="120000"/>
              </a:lnSpc>
              <a:buNone/>
              <a:defRPr lang="en-US" sz="880" smtClean="0">
                <a:solidFill>
                  <a:schemeClr val="bg1"/>
                </a:solidFill>
                <a:latin typeface="Lato Regular" panose="020F0502020204030203"/>
                <a:cs typeface="Lato Regular" panose="020F0502020204030203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91749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5233471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666858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108580" y="3401980"/>
            <a:ext cx="375568" cy="3738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57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  <a:lvl2pPr marL="335915" indent="0">
              <a:buNone/>
              <a:defRPr sz="1175">
                <a:latin typeface="FontAwesome Regular"/>
                <a:cs typeface="FontAwesome Regular"/>
              </a:defRPr>
            </a:lvl2pPr>
            <a:lvl3pPr marL="671830" indent="0">
              <a:buNone/>
              <a:defRPr sz="1175">
                <a:latin typeface="FontAwesome Regular"/>
                <a:cs typeface="FontAwesome Regular"/>
              </a:defRPr>
            </a:lvl3pPr>
            <a:lvl4pPr marL="1007745" indent="0">
              <a:buNone/>
              <a:defRPr sz="1175">
                <a:latin typeface="FontAwesome Regular"/>
                <a:cs typeface="FontAwesome Regular"/>
              </a:defRPr>
            </a:lvl4pPr>
            <a:lvl5pPr marL="1344295" indent="0">
              <a:buNone/>
              <a:defRPr sz="1175">
                <a:latin typeface="FontAwesome Regular"/>
                <a:cs typeface="FontAwesome Regular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684441" y="1609479"/>
            <a:ext cx="1849710" cy="56414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chemeClr val="bg1"/>
                </a:solidFill>
                <a:latin typeface="Lemon/Milk"/>
                <a:cs typeface="Lemon/Milk"/>
              </a:defRPr>
            </a:lvl1pPr>
            <a:lvl2pPr marL="335915" indent="0">
              <a:buNone/>
              <a:defRPr>
                <a:solidFill>
                  <a:schemeClr val="bg1"/>
                </a:solidFill>
                <a:latin typeface="Lemon/Milk"/>
                <a:cs typeface="Lemon/Milk"/>
              </a:defRPr>
            </a:lvl2pPr>
            <a:lvl3pPr marL="671830" indent="0">
              <a:buNone/>
              <a:defRPr>
                <a:solidFill>
                  <a:schemeClr val="bg1"/>
                </a:solidFill>
                <a:latin typeface="Lemon/Milk"/>
                <a:cs typeface="Lemon/Milk"/>
              </a:defRPr>
            </a:lvl3pPr>
            <a:lvl4pPr marL="1007745" indent="0">
              <a:buNone/>
              <a:defRPr>
                <a:solidFill>
                  <a:schemeClr val="bg1"/>
                </a:solidFill>
                <a:latin typeface="Lemon/Milk"/>
                <a:cs typeface="Lemon/Milk"/>
              </a:defRPr>
            </a:lvl4pPr>
            <a:lvl5pPr marL="1344295" indent="0">
              <a:buNone/>
              <a:defRPr>
                <a:solidFill>
                  <a:schemeClr val="bg1"/>
                </a:solidFill>
                <a:latin typeface="Lemon/Milk"/>
                <a:cs typeface="Lemon/Milk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E5B0EC-4F26-4AB3-9183-EC779FCE4AC1}"/>
              </a:ext>
            </a:extLst>
          </p:cNvPr>
          <p:cNvSpPr txBox="1"/>
          <p:nvPr/>
        </p:nvSpPr>
        <p:spPr>
          <a:xfrm>
            <a:off x="1188194" y="83799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基于</a:t>
            </a:r>
            <a:r>
              <a:rPr lang="en-US" altLang="zh-CN" sz="3200" dirty="0" err="1"/>
              <a:t>StackOverflow</a:t>
            </a:r>
            <a:r>
              <a:rPr lang="zh-CN" altLang="en-US" sz="3200" dirty="0"/>
              <a:t>的技术查询系统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E977A4-3D7F-4427-8EBC-619EB26CF9F0}"/>
              </a:ext>
            </a:extLst>
          </p:cNvPr>
          <p:cNvSpPr txBox="1"/>
          <p:nvPr/>
        </p:nvSpPr>
        <p:spPr>
          <a:xfrm>
            <a:off x="3276426" y="2837070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181250107  </a:t>
            </a:r>
            <a:r>
              <a:rPr lang="zh-CN" altLang="en-US" dirty="0"/>
              <a:t>纳思彧</a:t>
            </a:r>
            <a:endParaRPr lang="en-US" altLang="zh-CN" dirty="0"/>
          </a:p>
          <a:p>
            <a:r>
              <a:rPr lang="en-US" altLang="zh-CN" dirty="0"/>
              <a:t>181250133 </a:t>
            </a:r>
            <a:r>
              <a:rPr lang="zh-CN" altLang="en-US" dirty="0"/>
              <a:t>王博</a:t>
            </a:r>
            <a:endParaRPr lang="en-US" altLang="zh-CN" dirty="0"/>
          </a:p>
          <a:p>
            <a:r>
              <a:rPr lang="en-US" altLang="zh-CN" dirty="0"/>
              <a:t>181250198 </a:t>
            </a:r>
            <a:r>
              <a:rPr lang="zh-CN" altLang="en-US" dirty="0"/>
              <a:t>郑镕圭</a:t>
            </a:r>
            <a:endParaRPr lang="en-US" altLang="zh-CN" dirty="0"/>
          </a:p>
          <a:p>
            <a:r>
              <a:rPr lang="en-US" altLang="zh-CN" dirty="0"/>
              <a:t>181250076 </a:t>
            </a:r>
            <a:r>
              <a:rPr lang="zh-CN" altLang="en-US" dirty="0">
                <a:solidFill>
                  <a:srgbClr val="2E2E2E"/>
                </a:solidFill>
                <a:latin typeface="-apple-system"/>
              </a:rPr>
              <a:t>李宇轩</a:t>
            </a:r>
            <a:endParaRPr lang="en-US" altLang="zh-CN" b="0" i="0" dirty="0">
              <a:solidFill>
                <a:srgbClr val="2E2E2E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E2E2E"/>
                </a:solidFill>
                <a:latin typeface="-apple-system"/>
              </a:rPr>
              <a:t>181250093 </a:t>
            </a:r>
            <a:r>
              <a:rPr lang="zh-CN" altLang="en-US" dirty="0">
                <a:solidFill>
                  <a:srgbClr val="2E2E2E"/>
                </a:solidFill>
                <a:latin typeface="-apple-system"/>
              </a:rPr>
              <a:t>柳斯宁</a:t>
            </a:r>
            <a:r>
              <a:rPr lang="en-US" altLang="zh-CN" dirty="0">
                <a:solidFill>
                  <a:srgbClr val="2E2E2E"/>
                </a:solidFill>
                <a:latin typeface="-apple-system"/>
              </a:rPr>
              <a:t>   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49FF2C-F678-4A25-9F0C-4C8EA983B945}"/>
              </a:ext>
            </a:extLst>
          </p:cNvPr>
          <p:cNvSpPr txBox="1"/>
          <p:nvPr/>
        </p:nvSpPr>
        <p:spPr>
          <a:xfrm>
            <a:off x="3636466" y="158405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第七组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9B0E1D-21BE-4522-8B1E-C391018EC363}"/>
              </a:ext>
            </a:extLst>
          </p:cNvPr>
          <p:cNvSpPr txBox="1"/>
          <p:nvPr/>
        </p:nvSpPr>
        <p:spPr>
          <a:xfrm>
            <a:off x="5436666" y="216011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汇报人</a:t>
            </a:r>
            <a:r>
              <a:rPr lang="en-US" altLang="zh-CN" sz="1200" dirty="0"/>
              <a:t>: </a:t>
            </a:r>
            <a:r>
              <a:rPr lang="zh-CN" altLang="en-US" sz="1200" dirty="0"/>
              <a:t>郑镕圭</a:t>
            </a:r>
          </a:p>
        </p:txBody>
      </p:sp>
    </p:spTree>
    <p:extLst>
      <p:ext uri="{BB962C8B-B14F-4D97-AF65-F5344CB8AC3E}">
        <p14:creationId xmlns:p14="http://schemas.microsoft.com/office/powerpoint/2010/main" val="38580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6739" y="1368028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6"/>
          <p:cNvSpPr/>
          <p:nvPr/>
        </p:nvSpPr>
        <p:spPr>
          <a:xfrm>
            <a:off x="2215250" y="1931340"/>
            <a:ext cx="4968552" cy="1176046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indent="0" algn="ctr">
              <a:buFont typeface="Wingdings" panose="05000000000000000000" charset="0"/>
              <a:buNone/>
            </a:pPr>
            <a:r>
              <a:rPr lang="en-US" altLang="zh-CN" sz="7200" b="1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Thanks</a:t>
            </a:r>
            <a:endParaRPr lang="zh-CN" altLang="en-US" sz="7200" b="1" dirty="0">
              <a:solidFill>
                <a:schemeClr val="bg1">
                  <a:lumMod val="50000"/>
                </a:schemeClr>
              </a:solidFill>
              <a:latin typeface="方正黑体_GBK" panose="02000000000000000000" charset="-122"/>
              <a:ea typeface="方正黑体_GBK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F47CC-E336-4A83-9252-EE4EADA9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7" y="201846"/>
            <a:ext cx="1458217" cy="4943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EACA7-5A6C-40E0-865C-1C244D57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微服务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65060-65FB-4FF8-96A2-E8280BC9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0" name="Rectangle 36"/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zh-CN" altLang="en-US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数据</a:t>
            </a:r>
            <a:endParaRPr lang="en-US" altLang="zh-CN" sz="1800" b="1" spc="300" dirty="0">
              <a:solidFill>
                <a:schemeClr val="bg1">
                  <a:lumMod val="50000"/>
                </a:schemeClr>
              </a:solidFill>
              <a:latin typeface="方正黑体_GBK" panose="02000000000000000000" charset="-122"/>
              <a:ea typeface="方正黑体_GBK" panose="02000000000000000000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73C75-5C04-49F6-91D2-8581017092B5}"/>
              </a:ext>
            </a:extLst>
          </p:cNvPr>
          <p:cNvSpPr txBox="1"/>
          <p:nvPr/>
        </p:nvSpPr>
        <p:spPr>
          <a:xfrm>
            <a:off x="396106" y="838708"/>
            <a:ext cx="273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sz="1400" dirty="0"/>
              <a:t>数据爬取</a:t>
            </a:r>
            <a:r>
              <a:rPr lang="en-US" altLang="zh-CN" sz="1400" dirty="0"/>
              <a:t>:</a:t>
            </a:r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Tag</a:t>
            </a:r>
            <a:r>
              <a:rPr lang="zh-CN" altLang="en-US" sz="1400" dirty="0"/>
              <a:t>数量</a:t>
            </a:r>
            <a:r>
              <a:rPr lang="en-US" altLang="zh-CN" sz="1400" dirty="0"/>
              <a:t>:  50000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热门问题数量</a:t>
            </a:r>
            <a:r>
              <a:rPr lang="en-US" altLang="zh-CN" sz="1400" dirty="0"/>
              <a:t>:  50000*50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Stack Exchange</a:t>
            </a:r>
            <a:r>
              <a:rPr lang="zh-CN" altLang="en-US" sz="1400" dirty="0"/>
              <a:t>数据集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ABCC66-9CCA-4042-9956-4C34B7B2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988" y="273754"/>
            <a:ext cx="1765148" cy="19502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63484E-8675-44AD-A5AB-DC907C367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148" y="287655"/>
            <a:ext cx="2451808" cy="19363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BA1418-1018-4414-A413-50C003F60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905" y="2439783"/>
            <a:ext cx="4968552" cy="21000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44BEAB-C2E9-45A5-8191-163E097C6E10}"/>
              </a:ext>
            </a:extLst>
          </p:cNvPr>
          <p:cNvSpPr txBox="1"/>
          <p:nvPr/>
        </p:nvSpPr>
        <p:spPr>
          <a:xfrm>
            <a:off x="396106" y="2899261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</a:t>
            </a:r>
            <a:r>
              <a:rPr lang="en-US" altLang="zh-CN" sz="1400" dirty="0"/>
              <a:t>:</a:t>
            </a:r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Neo4j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Mongodb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45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5848E-E4CE-4D6A-A866-FF3775A4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3" y="719956"/>
            <a:ext cx="3528392" cy="28803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数据统计和挖掘之后</a:t>
            </a:r>
            <a:r>
              <a:rPr lang="en-US" altLang="zh-CN" sz="1800" dirty="0"/>
              <a:t>: </a:t>
            </a:r>
            <a:r>
              <a:rPr lang="zh-CN" altLang="en-US" sz="1800" dirty="0"/>
              <a:t>五种类型的数据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Tag</a:t>
            </a:r>
            <a:r>
              <a:rPr lang="zh-CN" altLang="en-US" sz="1800" dirty="0"/>
              <a:t>的</a:t>
            </a:r>
            <a:r>
              <a:rPr lang="en-US" altLang="zh-CN" sz="1800" dirty="0"/>
              <a:t>wiki, excerpt, count</a:t>
            </a:r>
            <a:r>
              <a:rPr lang="zh-CN" altLang="en-US" sz="1800" dirty="0"/>
              <a:t>等信息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不同年份的热门</a:t>
            </a:r>
            <a:r>
              <a:rPr lang="en-US" altLang="zh-CN" sz="1800" dirty="0"/>
              <a:t>Tag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Tag</a:t>
            </a:r>
            <a:r>
              <a:rPr lang="zh-CN" altLang="en-US" sz="1800" dirty="0"/>
              <a:t>对应的热门问题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Tag</a:t>
            </a:r>
            <a:r>
              <a:rPr lang="zh-CN" altLang="en-US" sz="1800" dirty="0"/>
              <a:t>每一年每个月的问题数量</a:t>
            </a:r>
            <a:r>
              <a:rPr lang="en-US" altLang="zh-CN" sz="1800" dirty="0"/>
              <a:t>(</a:t>
            </a:r>
            <a:r>
              <a:rPr lang="zh-CN" altLang="en-US" sz="1800" dirty="0"/>
              <a:t>趋势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Tag</a:t>
            </a:r>
            <a:r>
              <a:rPr lang="zh-CN" altLang="en-US" sz="1800" dirty="0"/>
              <a:t>每一年对应的热门</a:t>
            </a:r>
            <a:r>
              <a:rPr lang="en-US" altLang="zh-CN" sz="1800" dirty="0"/>
              <a:t>related tag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4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0" name="Rectangle 36"/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en-US" altLang="zh-CN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Related Tag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02798-D7DB-4FE3-8162-EE7831D0975E}"/>
              </a:ext>
            </a:extLst>
          </p:cNvPr>
          <p:cNvSpPr/>
          <p:nvPr/>
        </p:nvSpPr>
        <p:spPr>
          <a:xfrm>
            <a:off x="972170" y="1404047"/>
            <a:ext cx="1584176" cy="46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23C13B-11FA-43AF-A74D-6221722EB2A3}"/>
              </a:ext>
            </a:extLst>
          </p:cNvPr>
          <p:cNvSpPr txBox="1"/>
          <p:nvPr/>
        </p:nvSpPr>
        <p:spPr>
          <a:xfrm>
            <a:off x="620216" y="774603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关联规则挖掘 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-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Apriori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2FCF21-3A5D-486B-B506-5E416346AB97}"/>
              </a:ext>
            </a:extLst>
          </p:cNvPr>
          <p:cNvGrpSpPr/>
          <p:nvPr/>
        </p:nvGrpSpPr>
        <p:grpSpPr>
          <a:xfrm>
            <a:off x="590899" y="2664172"/>
            <a:ext cx="7317486" cy="1769499"/>
            <a:chOff x="508514" y="1910437"/>
            <a:chExt cx="7317486" cy="176949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1AD38F-3BDA-4077-A173-2DD7AE2FA1B7}"/>
                </a:ext>
              </a:extLst>
            </p:cNvPr>
            <p:cNvSpPr/>
            <p:nvPr/>
          </p:nvSpPr>
          <p:spPr>
            <a:xfrm>
              <a:off x="508514" y="1914306"/>
              <a:ext cx="1656184" cy="624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选定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r>
                <a:rPr lang="zh-CN" altLang="en-US" sz="1200" dirty="0">
                  <a:solidFill>
                    <a:schemeClr val="tx1"/>
                  </a:solidFill>
                </a:rPr>
                <a:t>和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r>
                <a:rPr lang="zh-CN" altLang="en-US" sz="1200" dirty="0">
                  <a:solidFill>
                    <a:schemeClr val="tx1"/>
                  </a:solidFill>
                </a:rPr>
                <a:t>对应</a:t>
              </a:r>
              <a:r>
                <a:rPr lang="en-US" altLang="zh-CN" sz="1200" dirty="0">
                  <a:solidFill>
                    <a:schemeClr val="tx1"/>
                  </a:solidFill>
                </a:rPr>
                <a:t>votes</a:t>
              </a:r>
              <a:r>
                <a:rPr lang="zh-CN" altLang="en-US" sz="1200" dirty="0">
                  <a:solidFill>
                    <a:schemeClr val="tx1"/>
                  </a:solidFill>
                </a:rPr>
                <a:t>前</a:t>
              </a:r>
              <a:r>
                <a:rPr lang="en-US" altLang="zh-CN" sz="1200" dirty="0">
                  <a:solidFill>
                    <a:schemeClr val="tx1"/>
                  </a:solidFill>
                </a:rPr>
                <a:t>50%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的问题集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13EEB4-F8A6-4DE7-A1B5-80B46F8956D9}"/>
                </a:ext>
              </a:extLst>
            </p:cNvPr>
            <p:cNvSpPr/>
            <p:nvPr/>
          </p:nvSpPr>
          <p:spPr>
            <a:xfrm>
              <a:off x="3288426" y="1914306"/>
              <a:ext cx="1667749" cy="593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 Neue"/>
                </a:rPr>
                <a:t>频繁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Helvetica Neue"/>
                </a:rPr>
                <a:t>1-,2-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Helvetica Neue"/>
                </a:rPr>
                <a:t>项集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7DC8D3A-E4BC-4DF8-A883-BF262627A2EA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2164698" y="2211074"/>
              <a:ext cx="1123728" cy="1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DC7CC0F-4CFA-436F-BB87-92370B50E477}"/>
                </a:ext>
              </a:extLst>
            </p:cNvPr>
            <p:cNvSpPr txBox="1"/>
            <p:nvPr/>
          </p:nvSpPr>
          <p:spPr>
            <a:xfrm>
              <a:off x="2282021" y="1910437"/>
              <a:ext cx="1247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support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5ACE92-9B40-4111-9489-C4F0265C2858}"/>
                </a:ext>
              </a:extLst>
            </p:cNvPr>
            <p:cNvSpPr/>
            <p:nvPr/>
          </p:nvSpPr>
          <p:spPr>
            <a:xfrm>
              <a:off x="6241824" y="1914305"/>
              <a:ext cx="1584176" cy="593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得到与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r>
                <a:rPr lang="zh-CN" altLang="en-US" sz="1200" dirty="0">
                  <a:solidFill>
                    <a:schemeClr val="tx1"/>
                  </a:solidFill>
                </a:rPr>
                <a:t>强关联的</a:t>
              </a:r>
              <a:r>
                <a:rPr lang="en-US" altLang="zh-CN" sz="1200" dirty="0">
                  <a:solidFill>
                    <a:schemeClr val="tx1"/>
                  </a:solidFill>
                </a:rPr>
                <a:t>25</a:t>
              </a:r>
              <a:r>
                <a:rPr lang="zh-CN" altLang="en-US" sz="1200" dirty="0">
                  <a:solidFill>
                    <a:schemeClr val="tx1"/>
                  </a:solidFill>
                </a:rPr>
                <a:t>个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C8D1C0D-83A7-452C-9B0A-95C3A9D78C7D}"/>
                </a:ext>
              </a:extLst>
            </p:cNvPr>
            <p:cNvCxnSpPr>
              <a:stCxn id="11" idx="3"/>
              <a:endCxn id="21" idx="1"/>
            </p:cNvCxnSpPr>
            <p:nvPr/>
          </p:nvCxnSpPr>
          <p:spPr>
            <a:xfrm flipV="1">
              <a:off x="4956175" y="2211073"/>
              <a:ext cx="12856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007F91-7B69-42DD-A8FF-D09649FA3A26}"/>
                </a:ext>
              </a:extLst>
            </p:cNvPr>
            <p:cNvSpPr txBox="1"/>
            <p:nvPr/>
          </p:nvSpPr>
          <p:spPr>
            <a:xfrm>
              <a:off x="5073498" y="1915408"/>
              <a:ext cx="11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confidence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2E6D9E2-4B84-4FA1-AAD0-B4A57F5C69AB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1260202" y="2538583"/>
              <a:ext cx="76404" cy="113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0CE50F4-330E-4763-9D3E-746B5754D7F5}"/>
                </a:ext>
              </a:extLst>
            </p:cNvPr>
            <p:cNvSpPr/>
            <p:nvPr/>
          </p:nvSpPr>
          <p:spPr>
            <a:xfrm>
              <a:off x="5797640" y="3086401"/>
              <a:ext cx="1584176" cy="593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得到与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r>
                <a:rPr lang="zh-CN" altLang="en-US" sz="1200" dirty="0">
                  <a:solidFill>
                    <a:schemeClr val="tx1"/>
                  </a:solidFill>
                </a:rPr>
                <a:t>每一年强关联的</a:t>
              </a:r>
              <a:r>
                <a:rPr lang="en-US" altLang="zh-CN" sz="1200" dirty="0">
                  <a:solidFill>
                    <a:schemeClr val="tx1"/>
                  </a:solidFill>
                </a:rPr>
                <a:t>10</a:t>
              </a:r>
              <a:r>
                <a:rPr lang="zh-CN" altLang="en-US" sz="1200" dirty="0">
                  <a:solidFill>
                    <a:schemeClr val="tx1"/>
                  </a:solidFill>
                </a:rPr>
                <a:t>个</a:t>
              </a:r>
              <a:r>
                <a:rPr lang="en-US" altLang="zh-CN" sz="1200" dirty="0">
                  <a:solidFill>
                    <a:schemeClr val="tx1"/>
                  </a:solidFill>
                </a:rPr>
                <a:t>tag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5E927E1-40ED-4081-AC30-CAB88DCEC752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957109" y="2532592"/>
              <a:ext cx="840531" cy="850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36620EF-1C81-41C7-879C-07FF3BB7539F}"/>
                </a:ext>
              </a:extLst>
            </p:cNvPr>
            <p:cNvSpPr txBox="1"/>
            <p:nvPr/>
          </p:nvSpPr>
          <p:spPr>
            <a:xfrm>
              <a:off x="4495870" y="2936156"/>
              <a:ext cx="1155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confidence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8BA8F49-A432-4D09-BE80-1BAC287129A9}"/>
                </a:ext>
              </a:extLst>
            </p:cNvPr>
            <p:cNvSpPr txBox="1"/>
            <p:nvPr/>
          </p:nvSpPr>
          <p:spPr>
            <a:xfrm>
              <a:off x="1250151" y="2966934"/>
              <a:ext cx="1435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加入年份作为粒度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4611765-1044-42A9-9EAE-985F2592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682" y="200098"/>
            <a:ext cx="2750462" cy="23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0" name="Rectangle 36"/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en-US" altLang="zh-CN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Tag Trend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B89F899D-D572-488B-A908-076C3E7FD907}"/>
              </a:ext>
            </a:extLst>
          </p:cNvPr>
          <p:cNvGraphicFramePr/>
          <p:nvPr/>
        </p:nvGraphicFramePr>
        <p:xfrm>
          <a:off x="180082" y="2808188"/>
          <a:ext cx="3164441" cy="18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1547EAA-9A2B-434C-8226-71C7E504571C}"/>
              </a:ext>
            </a:extLst>
          </p:cNvPr>
          <p:cNvGraphicFramePr/>
          <p:nvPr/>
        </p:nvGraphicFramePr>
        <p:xfrm>
          <a:off x="67141" y="631825"/>
          <a:ext cx="3497317" cy="196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4120457-80BE-439F-91F1-D11B40ECDB83}"/>
              </a:ext>
            </a:extLst>
          </p:cNvPr>
          <p:cNvGraphicFramePr/>
          <p:nvPr/>
        </p:nvGraphicFramePr>
        <p:xfrm>
          <a:off x="233578" y="673367"/>
          <a:ext cx="3164441" cy="18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DD8DB4A-7CA6-4B86-B9CA-45F4384FA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538" y="1059009"/>
            <a:ext cx="4320480" cy="26519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00F4D9-931F-409A-B620-7C670BD1CAD0}"/>
              </a:ext>
            </a:extLst>
          </p:cNvPr>
          <p:cNvSpPr txBox="1"/>
          <p:nvPr/>
        </p:nvSpPr>
        <p:spPr>
          <a:xfrm>
            <a:off x="736284" y="1336223"/>
            <a:ext cx="332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统计每个</a:t>
            </a:r>
            <a:r>
              <a:rPr lang="en-US" altLang="zh-CN" dirty="0"/>
              <a:t>Tag</a:t>
            </a:r>
            <a:r>
              <a:rPr lang="zh-CN" altLang="en-US" dirty="0"/>
              <a:t>从</a:t>
            </a:r>
            <a:r>
              <a:rPr lang="en-US" altLang="zh-CN" dirty="0"/>
              <a:t>2015</a:t>
            </a:r>
            <a:r>
              <a:rPr lang="zh-CN" altLang="en-US" dirty="0"/>
              <a:t>到</a:t>
            </a:r>
            <a:r>
              <a:rPr lang="en-US" altLang="zh-CN" dirty="0"/>
              <a:t>2020</a:t>
            </a:r>
            <a:r>
              <a:rPr lang="zh-CN" altLang="en-US" dirty="0"/>
              <a:t>年每一年每个月的问题数量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展示这个</a:t>
            </a:r>
            <a:r>
              <a:rPr lang="en-US" altLang="zh-CN" dirty="0"/>
              <a:t>Tag</a:t>
            </a:r>
            <a:r>
              <a:rPr lang="zh-CN" altLang="en-US" dirty="0"/>
              <a:t>在不同时间的发展趋势</a:t>
            </a:r>
          </a:p>
        </p:txBody>
      </p:sp>
    </p:spTree>
    <p:extLst>
      <p:ext uri="{BB962C8B-B14F-4D97-AF65-F5344CB8AC3E}">
        <p14:creationId xmlns:p14="http://schemas.microsoft.com/office/powerpoint/2010/main" val="30790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0" name="Rectangle 36"/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zh-CN" altLang="en-US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热度问题</a:t>
            </a:r>
            <a:endParaRPr lang="en-US" altLang="zh-CN" sz="1800" b="1" spc="300" dirty="0">
              <a:solidFill>
                <a:schemeClr val="bg1">
                  <a:lumMod val="50000"/>
                </a:schemeClr>
              </a:solidFill>
              <a:latin typeface="方正黑体_GBK" panose="02000000000000000000" charset="-122"/>
              <a:ea typeface="方正黑体_GBK" panose="02000000000000000000" charset="-122"/>
              <a:sym typeface="+mn-ea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B89F899D-D572-488B-A908-076C3E7FD907}"/>
              </a:ext>
            </a:extLst>
          </p:cNvPr>
          <p:cNvGraphicFramePr/>
          <p:nvPr/>
        </p:nvGraphicFramePr>
        <p:xfrm>
          <a:off x="180082" y="2808188"/>
          <a:ext cx="3164441" cy="1805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1547EAA-9A2B-434C-8226-71C7E504571C}"/>
              </a:ext>
            </a:extLst>
          </p:cNvPr>
          <p:cNvGraphicFramePr/>
          <p:nvPr/>
        </p:nvGraphicFramePr>
        <p:xfrm>
          <a:off x="67141" y="631825"/>
          <a:ext cx="3497317" cy="196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10ADB36-3398-4C3F-A35B-3F02853D7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54" y="847596"/>
            <a:ext cx="6112383" cy="12081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BE6831-CF81-49A1-9C2A-F69FE2F36601}"/>
              </a:ext>
            </a:extLst>
          </p:cNvPr>
          <p:cNvSpPr txBox="1"/>
          <p:nvPr/>
        </p:nvSpPr>
        <p:spPr>
          <a:xfrm>
            <a:off x="1093222" y="2271546"/>
            <a:ext cx="45026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Qviews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浏览次数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Qanswers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回答数量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Qscore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问题得分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Ascores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回答得分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Qage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发表时间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Qupdated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最后回答时间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B7729-454E-4BCE-B267-47E9E735B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402" y="2800294"/>
            <a:ext cx="5436668" cy="9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0" name="Rectangle 36"/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zh-CN" altLang="en-US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微服务</a:t>
            </a:r>
            <a:endParaRPr lang="en-US" altLang="zh-CN" sz="1800" b="1" spc="300" dirty="0">
              <a:solidFill>
                <a:schemeClr val="bg1">
                  <a:lumMod val="50000"/>
                </a:schemeClr>
              </a:solidFill>
              <a:latin typeface="方正黑体_GBK" panose="02000000000000000000" charset="-122"/>
              <a:ea typeface="方正黑体_GBK" panose="02000000000000000000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FE8D1E-0E9D-40BF-988C-19AAAAFBB82C}"/>
              </a:ext>
            </a:extLst>
          </p:cNvPr>
          <p:cNvSpPr txBox="1"/>
          <p:nvPr/>
        </p:nvSpPr>
        <p:spPr>
          <a:xfrm>
            <a:off x="475625" y="696161"/>
            <a:ext cx="826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  <a:p>
            <a:endParaRPr lang="zh-CN" altLang="en-US" dirty="0"/>
          </a:p>
        </p:txBody>
      </p:sp>
      <p:pic>
        <p:nvPicPr>
          <p:cNvPr id="4" name="图片 3" descr="图片包含 图示&#10;&#10;描述已自动生成">
            <a:extLst>
              <a:ext uri="{FF2B5EF4-FFF2-40B4-BE49-F238E27FC236}">
                <a16:creationId xmlns:a16="http://schemas.microsoft.com/office/drawing/2014/main" id="{BF4F6292-B696-4DE7-A176-B0541F7DD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5" y="1083379"/>
            <a:ext cx="8550381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10" name="Rectangle 36">
            <a:extLst>
              <a:ext uri="{FF2B5EF4-FFF2-40B4-BE49-F238E27FC236}">
                <a16:creationId xmlns:a16="http://schemas.microsoft.com/office/drawing/2014/main" id="{9B19BCFA-05A5-4D7A-A7AD-C272CCB72180}"/>
              </a:ext>
            </a:extLst>
          </p:cNvPr>
          <p:cNvSpPr/>
          <p:nvPr/>
        </p:nvSpPr>
        <p:spPr>
          <a:xfrm>
            <a:off x="611505" y="287655"/>
            <a:ext cx="4344670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l"/>
            <a:r>
              <a:rPr lang="zh-CN" altLang="en-US" sz="1800" b="1" spc="300" dirty="0">
                <a:solidFill>
                  <a:schemeClr val="bg1">
                    <a:lumMod val="50000"/>
                  </a:schemeClr>
                </a:solidFill>
                <a:latin typeface="方正黑体_GBK" panose="02000000000000000000" charset="-122"/>
                <a:ea typeface="方正黑体_GBK" panose="02000000000000000000" charset="-122"/>
                <a:sym typeface="+mn-ea"/>
              </a:rPr>
              <a:t>微服务</a:t>
            </a:r>
            <a:endParaRPr lang="en-US" altLang="zh-CN" sz="1800" b="1" spc="300" dirty="0">
              <a:solidFill>
                <a:schemeClr val="bg1">
                  <a:lumMod val="50000"/>
                </a:schemeClr>
              </a:solidFill>
              <a:latin typeface="方正黑体_GBK" panose="02000000000000000000" charset="-122"/>
              <a:ea typeface="方正黑体_GBK" panose="02000000000000000000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4972BD-FF08-4DE3-B1CF-8C0220CF7918}"/>
              </a:ext>
            </a:extLst>
          </p:cNvPr>
          <p:cNvSpPr/>
          <p:nvPr/>
        </p:nvSpPr>
        <p:spPr>
          <a:xfrm>
            <a:off x="1692249" y="1102584"/>
            <a:ext cx="856491" cy="344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F2D8A0-15ED-4E3D-98FB-1E1160D79DB9}"/>
              </a:ext>
            </a:extLst>
          </p:cNvPr>
          <p:cNvSpPr/>
          <p:nvPr/>
        </p:nvSpPr>
        <p:spPr>
          <a:xfrm>
            <a:off x="3960502" y="1863651"/>
            <a:ext cx="1080120" cy="38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2E582A-73F3-4CCF-A439-CAA325231BEC}"/>
              </a:ext>
            </a:extLst>
          </p:cNvPr>
          <p:cNvSpPr/>
          <p:nvPr/>
        </p:nvSpPr>
        <p:spPr>
          <a:xfrm>
            <a:off x="966981" y="3293250"/>
            <a:ext cx="1080120" cy="40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B787F7-4919-44EC-B797-1CD90A13FA47}"/>
              </a:ext>
            </a:extLst>
          </p:cNvPr>
          <p:cNvSpPr/>
          <p:nvPr/>
        </p:nvSpPr>
        <p:spPr>
          <a:xfrm>
            <a:off x="3351727" y="3293250"/>
            <a:ext cx="1217549" cy="40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StackCoin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9CA106-1EC6-4B4C-9A90-B891B78BEF7A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2120495" y="1446754"/>
            <a:ext cx="1840007" cy="184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57CDD0-8DAF-4E4F-A224-59807750BD9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1507041" y="1446754"/>
            <a:ext cx="613454" cy="184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661201-4302-4EEE-B88B-0BACDABA1EF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2120495" y="1446754"/>
            <a:ext cx="2380067" cy="4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AC9D36D9-DB7C-464F-9132-4EBF7D213E6B}"/>
              </a:ext>
            </a:extLst>
          </p:cNvPr>
          <p:cNvSpPr/>
          <p:nvPr/>
        </p:nvSpPr>
        <p:spPr>
          <a:xfrm>
            <a:off x="6606796" y="830255"/>
            <a:ext cx="936104" cy="41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0B1050-23BF-4EA4-B5CD-B60E0F9C1E11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3960502" y="2245045"/>
            <a:ext cx="540060" cy="104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3A6B1A6-3039-4C78-9BE5-2E6D11BBFD9C}"/>
              </a:ext>
            </a:extLst>
          </p:cNvPr>
          <p:cNvCxnSpPr>
            <a:cxnSpLocks/>
          </p:cNvCxnSpPr>
          <p:nvPr/>
        </p:nvCxnSpPr>
        <p:spPr>
          <a:xfrm flipH="1">
            <a:off x="1507041" y="2280548"/>
            <a:ext cx="3533581" cy="104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637E5F-751C-4ACB-956A-A6C934D0F79C}"/>
              </a:ext>
            </a:extLst>
          </p:cNvPr>
          <p:cNvCxnSpPr>
            <a:stCxn id="96" idx="1"/>
            <a:endCxn id="16" idx="3"/>
          </p:cNvCxnSpPr>
          <p:nvPr/>
        </p:nvCxnSpPr>
        <p:spPr>
          <a:xfrm flipH="1">
            <a:off x="5040622" y="1036586"/>
            <a:ext cx="1566174" cy="10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E1C940-14F2-429A-8D97-EA88AA7AF91D}"/>
              </a:ext>
            </a:extLst>
          </p:cNvPr>
          <p:cNvSpPr txBox="1"/>
          <p:nvPr/>
        </p:nvSpPr>
        <p:spPr>
          <a:xfrm>
            <a:off x="5328655" y="3257188"/>
            <a:ext cx="349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Eureka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                      注册中心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Gateway                       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网关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OpenFeign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            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服务间通信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333333"/>
                </a:solidFill>
                <a:latin typeface="Georgia" panose="02040502050405020303" pitchFamily="18" charset="0"/>
              </a:rPr>
              <a:t>Hystrix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                     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服务熔断</a:t>
            </a: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240</Words>
  <Application>Microsoft Office PowerPoint</Application>
  <PresentationFormat>自定义</PresentationFormat>
  <Paragraphs>89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-apple-system</vt:lpstr>
      <vt:lpstr>FontAwesome Regular</vt:lpstr>
      <vt:lpstr>Helvetica Neue</vt:lpstr>
      <vt:lpstr>Lato Regular</vt:lpstr>
      <vt:lpstr>Lemon/Milk</vt:lpstr>
      <vt:lpstr>PingFang SC</vt:lpstr>
      <vt:lpstr>等线</vt:lpstr>
      <vt:lpstr>方正黑体_GBK</vt:lpstr>
      <vt:lpstr>Agency FB</vt:lpstr>
      <vt:lpstr>Arial</vt:lpstr>
      <vt:lpstr>Calibri</vt:lpstr>
      <vt:lpstr>Georgia</vt:lpstr>
      <vt:lpstr>Wingdings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锐旗设计；https://9ppt.taobao.com_x000d__x000d__x000d__x000d__x000d__x000d__x000d__x000d__x000d__x000d_
</dc:description>
  <cp:lastModifiedBy>ronggui zheng</cp:lastModifiedBy>
  <cp:revision>144</cp:revision>
  <dcterms:created xsi:type="dcterms:W3CDTF">2021-05-17T06:46:08Z</dcterms:created>
  <dcterms:modified xsi:type="dcterms:W3CDTF">2021-12-23T08:39:28Z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</Properties>
</file>