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27" r:id="rId2"/>
    <p:sldId id="328" r:id="rId3"/>
    <p:sldId id="406" r:id="rId4"/>
    <p:sldId id="374" r:id="rId5"/>
    <p:sldId id="377" r:id="rId6"/>
    <p:sldId id="378" r:id="rId7"/>
    <p:sldId id="390" r:id="rId8"/>
    <p:sldId id="396" r:id="rId9"/>
    <p:sldId id="391" r:id="rId10"/>
    <p:sldId id="393" r:id="rId11"/>
    <p:sldId id="400" r:id="rId12"/>
    <p:sldId id="392" r:id="rId13"/>
    <p:sldId id="395" r:id="rId14"/>
    <p:sldId id="342" r:id="rId15"/>
    <p:sldId id="343" r:id="rId16"/>
    <p:sldId id="344" r:id="rId17"/>
    <p:sldId id="345" r:id="rId18"/>
    <p:sldId id="398" r:id="rId19"/>
    <p:sldId id="385" r:id="rId20"/>
    <p:sldId id="401" r:id="rId21"/>
    <p:sldId id="402" r:id="rId22"/>
    <p:sldId id="403" r:id="rId23"/>
    <p:sldId id="384" r:id="rId24"/>
    <p:sldId id="397" r:id="rId25"/>
    <p:sldId id="399" r:id="rId26"/>
    <p:sldId id="349" r:id="rId27"/>
    <p:sldId id="372" r:id="rId28"/>
    <p:sldId id="258" r:id="rId29"/>
    <p:sldId id="341" r:id="rId30"/>
    <p:sldId id="329" r:id="rId31"/>
    <p:sldId id="405" r:id="rId32"/>
    <p:sldId id="339" r:id="rId33"/>
    <p:sldId id="408" r:id="rId34"/>
    <p:sldId id="404" r:id="rId35"/>
    <p:sldId id="340" r:id="rId36"/>
    <p:sldId id="386" r:id="rId37"/>
    <p:sldId id="38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94624" autoAdjust="0"/>
  </p:normalViewPr>
  <p:slideViewPr>
    <p:cSldViewPr>
      <p:cViewPr varScale="1">
        <p:scale>
          <a:sx n="83" d="100"/>
          <a:sy n="83" d="100"/>
        </p:scale>
        <p:origin x="-1046" y="-77"/>
      </p:cViewPr>
      <p:guideLst>
        <p:guide orient="horz" pos="2160"/>
        <p:guide pos="2880"/>
      </p:guideLst>
    </p:cSldViewPr>
  </p:slideViewPr>
  <p:outlineViewPr>
    <p:cViewPr>
      <p:scale>
        <a:sx n="33" d="100"/>
        <a:sy n="33" d="100"/>
      </p:scale>
      <p:origin x="0" y="1111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654081-B124-4720-8BE8-10204EDA8DFF}" type="datetimeFigureOut">
              <a:rPr lang="en-US" smtClean="0"/>
              <a:pPr/>
              <a:t>5/5/2022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BEFC4F-83B7-477D-B5E6-BE3BE77D372A}" type="slidenum">
              <a:rPr lang="en-US" smtClean="0"/>
              <a:pPr/>
              <a:t>‹#›</a:t>
            </a:fld>
            <a:endParaRPr lang="en-US"/>
          </a:p>
        </p:txBody>
      </p:sp>
    </p:spTree>
    <p:extLst>
      <p:ext uri="{BB962C8B-B14F-4D97-AF65-F5344CB8AC3E}">
        <p14:creationId xmlns:p14="http://schemas.microsoft.com/office/powerpoint/2010/main" val="4233356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F55056-D9F6-4A82-B9E2-E0884AD0D05E}" type="slidenum">
              <a:rPr lang="en-GB"/>
              <a:pPr/>
              <a:t>16</a:t>
            </a:fld>
            <a:endParaRPr lang="en-GB" dirty="0"/>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CED87D-0025-426A-98A8-6240167C1C1F}" type="slidenum">
              <a:rPr lang="en-GB"/>
              <a:pPr/>
              <a:t>17</a:t>
            </a:fld>
            <a:endParaRPr lang="en-GB"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CED87D-0025-426A-98A8-6240167C1C1F}" type="slidenum">
              <a:rPr lang="en-GB"/>
              <a:pPr/>
              <a:t>18</a:t>
            </a:fld>
            <a:endParaRPr lang="en-GB"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CED87D-0025-426A-98A8-6240167C1C1F}" type="slidenum">
              <a:rPr lang="en-GB"/>
              <a:pPr/>
              <a:t>20</a:t>
            </a:fld>
            <a:endParaRPr lang="en-GB"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CED87D-0025-426A-98A8-6240167C1C1F}" type="slidenum">
              <a:rPr lang="en-GB"/>
              <a:pPr/>
              <a:t>21</a:t>
            </a:fld>
            <a:endParaRPr lang="en-GB"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CED87D-0025-426A-98A8-6240167C1C1F}" type="slidenum">
              <a:rPr lang="en-GB"/>
              <a:pPr/>
              <a:t>22</a:t>
            </a:fld>
            <a:endParaRPr lang="en-GB"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CED87D-0025-426A-98A8-6240167C1C1F}" type="slidenum">
              <a:rPr lang="en-GB"/>
              <a:pPr/>
              <a:t>26</a:t>
            </a:fld>
            <a:endParaRPr lang="en-GB"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CED87D-0025-426A-98A8-6240167C1C1F}" type="slidenum">
              <a:rPr lang="en-GB"/>
              <a:pPr/>
              <a:t>27</a:t>
            </a:fld>
            <a:endParaRPr lang="en-GB"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59F343-5E73-43F2-8646-016C884BA67C}" type="datetime1">
              <a:rPr lang="en-US" smtClean="0"/>
              <a:pPr/>
              <a:t>5/5/2022</a:t>
            </a:fld>
            <a:endParaRPr lang="en-US"/>
          </a:p>
        </p:txBody>
      </p:sp>
      <p:sp>
        <p:nvSpPr>
          <p:cNvPr id="5" name="Footer Placeholder 4"/>
          <p:cNvSpPr>
            <a:spLocks noGrp="1"/>
          </p:cNvSpPr>
          <p:nvPr>
            <p:ph type="ftr" sz="quarter" idx="11"/>
          </p:nvPr>
        </p:nvSpPr>
        <p:spPr/>
        <p:txBody>
          <a:bodyPr/>
          <a:lstStyle/>
          <a:p>
            <a:r>
              <a:rPr lang="en-US" smtClean="0"/>
              <a:t>Compiled By Atnafu J.</a:t>
            </a:r>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7A9EBE-99EE-4B72-867F-66EBA8634F40}" type="datetime1">
              <a:rPr lang="en-US" smtClean="0"/>
              <a:pPr/>
              <a:t>5/5/2022</a:t>
            </a:fld>
            <a:endParaRPr lang="en-US"/>
          </a:p>
        </p:txBody>
      </p:sp>
      <p:sp>
        <p:nvSpPr>
          <p:cNvPr id="5" name="Footer Placeholder 4"/>
          <p:cNvSpPr>
            <a:spLocks noGrp="1"/>
          </p:cNvSpPr>
          <p:nvPr>
            <p:ph type="ftr" sz="quarter" idx="11"/>
          </p:nvPr>
        </p:nvSpPr>
        <p:spPr/>
        <p:txBody>
          <a:bodyPr/>
          <a:lstStyle/>
          <a:p>
            <a:r>
              <a:rPr lang="en-US" smtClean="0"/>
              <a:t>Compiled By Atnafu J.</a:t>
            </a:r>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15DF4E-858D-4EDB-A6B2-3B634BAFC501}" type="datetime1">
              <a:rPr lang="en-US" smtClean="0"/>
              <a:pPr/>
              <a:t>5/5/2022</a:t>
            </a:fld>
            <a:endParaRPr lang="en-US"/>
          </a:p>
        </p:txBody>
      </p:sp>
      <p:sp>
        <p:nvSpPr>
          <p:cNvPr id="5" name="Footer Placeholder 4"/>
          <p:cNvSpPr>
            <a:spLocks noGrp="1"/>
          </p:cNvSpPr>
          <p:nvPr>
            <p:ph type="ftr" sz="quarter" idx="11"/>
          </p:nvPr>
        </p:nvSpPr>
        <p:spPr/>
        <p:txBody>
          <a:bodyPr/>
          <a:lstStyle/>
          <a:p>
            <a:r>
              <a:rPr lang="en-US" smtClean="0"/>
              <a:t>Compiled By Atnafu J.</a:t>
            </a:r>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EE4EE8-A718-4977-8259-6941472B8AF3}" type="datetime1">
              <a:rPr lang="en-US" smtClean="0"/>
              <a:pPr/>
              <a:t>5/5/2022</a:t>
            </a:fld>
            <a:endParaRPr lang="en-US"/>
          </a:p>
        </p:txBody>
      </p:sp>
      <p:sp>
        <p:nvSpPr>
          <p:cNvPr id="5" name="Footer Placeholder 4"/>
          <p:cNvSpPr>
            <a:spLocks noGrp="1"/>
          </p:cNvSpPr>
          <p:nvPr>
            <p:ph type="ftr" sz="quarter" idx="11"/>
          </p:nvPr>
        </p:nvSpPr>
        <p:spPr/>
        <p:txBody>
          <a:bodyPr/>
          <a:lstStyle/>
          <a:p>
            <a:r>
              <a:rPr lang="en-US" smtClean="0"/>
              <a:t>Compiled By Atnafu J.</a:t>
            </a:r>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C31364-E610-499A-A581-ADBE133C7F98}" type="datetime1">
              <a:rPr lang="en-US" smtClean="0"/>
              <a:pPr/>
              <a:t>5/5/2022</a:t>
            </a:fld>
            <a:endParaRPr lang="en-US"/>
          </a:p>
        </p:txBody>
      </p:sp>
      <p:sp>
        <p:nvSpPr>
          <p:cNvPr id="5" name="Footer Placeholder 4"/>
          <p:cNvSpPr>
            <a:spLocks noGrp="1"/>
          </p:cNvSpPr>
          <p:nvPr>
            <p:ph type="ftr" sz="quarter" idx="11"/>
          </p:nvPr>
        </p:nvSpPr>
        <p:spPr/>
        <p:txBody>
          <a:bodyPr/>
          <a:lstStyle/>
          <a:p>
            <a:r>
              <a:rPr lang="en-US" smtClean="0"/>
              <a:t>Compiled By Atnafu J.</a:t>
            </a:r>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714451-D83A-4641-A6FF-EAB776857F35}" type="datetime1">
              <a:rPr lang="en-US" smtClean="0"/>
              <a:pPr/>
              <a:t>5/5/2022</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
        <p:nvSpPr>
          <p:cNvPr id="7" name="Slide Number Placeholder 6"/>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C5540D-F3C8-4A9B-BCC0-B2C9D2316B0C}" type="datetime1">
              <a:rPr lang="en-US" smtClean="0"/>
              <a:pPr/>
              <a:t>5/5/2022</a:t>
            </a:fld>
            <a:endParaRPr lang="en-US"/>
          </a:p>
        </p:txBody>
      </p:sp>
      <p:sp>
        <p:nvSpPr>
          <p:cNvPr id="8" name="Footer Placeholder 7"/>
          <p:cNvSpPr>
            <a:spLocks noGrp="1"/>
          </p:cNvSpPr>
          <p:nvPr>
            <p:ph type="ftr" sz="quarter" idx="11"/>
          </p:nvPr>
        </p:nvSpPr>
        <p:spPr/>
        <p:txBody>
          <a:bodyPr/>
          <a:lstStyle/>
          <a:p>
            <a:r>
              <a:rPr lang="en-US" smtClean="0"/>
              <a:t>Compiled By Atnafu J.</a:t>
            </a:r>
            <a:endParaRPr lang="en-US"/>
          </a:p>
        </p:txBody>
      </p:sp>
      <p:sp>
        <p:nvSpPr>
          <p:cNvPr id="9" name="Slide Number Placeholder 8"/>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4FC185-8666-44D7-8016-4219B144432E}" type="datetime1">
              <a:rPr lang="en-US" smtClean="0"/>
              <a:pPr/>
              <a:t>5/5/2022</a:t>
            </a:fld>
            <a:endParaRPr lang="en-US"/>
          </a:p>
        </p:txBody>
      </p:sp>
      <p:sp>
        <p:nvSpPr>
          <p:cNvPr id="4" name="Footer Placeholder 3"/>
          <p:cNvSpPr>
            <a:spLocks noGrp="1"/>
          </p:cNvSpPr>
          <p:nvPr>
            <p:ph type="ftr" sz="quarter" idx="11"/>
          </p:nvPr>
        </p:nvSpPr>
        <p:spPr/>
        <p:txBody>
          <a:bodyPr/>
          <a:lstStyle/>
          <a:p>
            <a:r>
              <a:rPr lang="en-US" smtClean="0"/>
              <a:t>Compiled By Atnafu J.</a:t>
            </a:r>
            <a:endParaRPr lang="en-US"/>
          </a:p>
        </p:txBody>
      </p:sp>
      <p:sp>
        <p:nvSpPr>
          <p:cNvPr id="5" name="Slide Number Placeholder 4"/>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796D7-2F8B-4B1B-ADB0-FC788C014554}" type="datetime1">
              <a:rPr lang="en-US" smtClean="0"/>
              <a:pPr/>
              <a:t>5/5/2022</a:t>
            </a:fld>
            <a:endParaRPr lang="en-US"/>
          </a:p>
        </p:txBody>
      </p:sp>
      <p:sp>
        <p:nvSpPr>
          <p:cNvPr id="3" name="Footer Placeholder 2"/>
          <p:cNvSpPr>
            <a:spLocks noGrp="1"/>
          </p:cNvSpPr>
          <p:nvPr>
            <p:ph type="ftr" sz="quarter" idx="11"/>
          </p:nvPr>
        </p:nvSpPr>
        <p:spPr/>
        <p:txBody>
          <a:bodyPr/>
          <a:lstStyle/>
          <a:p>
            <a:r>
              <a:rPr lang="en-US" smtClean="0"/>
              <a:t>Compiled By Atnafu J.</a:t>
            </a:r>
            <a:endParaRPr lang="en-US"/>
          </a:p>
        </p:txBody>
      </p:sp>
      <p:sp>
        <p:nvSpPr>
          <p:cNvPr id="4" name="Slide Number Placeholder 3"/>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71DC88-E0EA-458C-9AA4-96C9C57F807B}" type="datetime1">
              <a:rPr lang="en-US" smtClean="0"/>
              <a:pPr/>
              <a:t>5/5/2022</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
        <p:nvSpPr>
          <p:cNvPr id="7" name="Slide Number Placeholder 6"/>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97F029-0A3B-4353-A0EC-4DB8D8E0603F}" type="datetime1">
              <a:rPr lang="en-US" smtClean="0"/>
              <a:pPr/>
              <a:t>5/5/2022</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
        <p:nvSpPr>
          <p:cNvPr id="7" name="Slide Number Placeholder 6"/>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5A093-E7D3-4319-BC97-94CDDF747008}" type="datetime1">
              <a:rPr lang="en-US" smtClean="0"/>
              <a:pPr/>
              <a:t>5/5/2022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Compiled By Atnafu J.</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44E82-0D97-4C44-BD32-01B99DA0AB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US" i="1" smtClean="0">
                <a:solidFill>
                  <a:schemeClr val="accent2"/>
                </a:solidFill>
              </a:rPr>
              <a:t>CS551 </a:t>
            </a:r>
            <a:r>
              <a:rPr lang="en-US" i="1" dirty="0" smtClean="0">
                <a:solidFill>
                  <a:schemeClr val="accent2"/>
                </a:solidFill>
              </a:rPr>
              <a:t>: Data Structures &amp; Algorithm Analysis</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r>
              <a:rPr lang="en-US" dirty="0" smtClean="0"/>
              <a:t>Chapter 4: Sub-quadratic Sorting Algorithm</a:t>
            </a:r>
            <a:endParaRPr lang="en-GB"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Autofit/>
          </a:bodyPr>
          <a:lstStyle/>
          <a:p>
            <a:pPr algn="l"/>
            <a:r>
              <a:rPr lang="en-US" i="1" dirty="0" smtClean="0">
                <a:solidFill>
                  <a:schemeClr val="accent2"/>
                </a:solidFill>
              </a:rPr>
              <a:t>Merge Sort: Implementation</a:t>
            </a:r>
            <a:endParaRPr lang="en-US" i="1" dirty="0">
              <a:solidFill>
                <a:schemeClr val="accent2"/>
              </a:solidFill>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Rectangle 4"/>
          <p:cNvSpPr txBox="1">
            <a:spLocks noChangeArrowheads="1"/>
          </p:cNvSpPr>
          <p:nvPr/>
        </p:nvSpPr>
        <p:spPr>
          <a:xfrm>
            <a:off x="621792" y="2286000"/>
            <a:ext cx="7772400" cy="4114800"/>
          </a:xfrm>
          <a:prstGeom prst="rect">
            <a:avLst/>
          </a:prstGeom>
        </p:spPr>
        <p:txBody>
          <a:bodyPr vert="horz" lIns="91440" tIns="45720" rIns="91440" bIns="45720" rtlCol="0">
            <a:normAutofit/>
          </a:bodyPr>
          <a:lstStyle/>
          <a:p>
            <a:pPr>
              <a:lnSpc>
                <a:spcPct val="80000"/>
              </a:lnSpc>
            </a:pPr>
            <a:r>
              <a:rPr lang="en-US" sz="3000" noProof="1" smtClean="0"/>
              <a:t>Template &lt;class T&gt;</a:t>
            </a:r>
          </a:p>
          <a:p>
            <a:pPr>
              <a:lnSpc>
                <a:spcPct val="80000"/>
              </a:lnSpc>
            </a:pPr>
            <a:r>
              <a:rPr lang="en-US" sz="3000" noProof="1" smtClean="0"/>
              <a:t>void mergeSort(T s[], T d[], int start, int end)</a:t>
            </a:r>
          </a:p>
          <a:p>
            <a:pPr>
              <a:lnSpc>
                <a:spcPct val="80000"/>
              </a:lnSpc>
            </a:pPr>
            <a:r>
              <a:rPr lang="en-US" sz="3000" noProof="1" smtClean="0"/>
              <a:t>  { int mid;</a:t>
            </a:r>
          </a:p>
          <a:p>
            <a:pPr>
              <a:lnSpc>
                <a:spcPct val="80000"/>
              </a:lnSpc>
            </a:pPr>
            <a:r>
              <a:rPr lang="en-US" sz="3000" noProof="1" smtClean="0"/>
              <a:t>    </a:t>
            </a:r>
            <a:r>
              <a:rPr lang="en-GB" sz="3000" dirty="0" smtClean="0"/>
              <a:t> </a:t>
            </a:r>
            <a:r>
              <a:rPr lang="en-GB" sz="3000" noProof="1" smtClean="0"/>
              <a:t>if (start </a:t>
            </a:r>
            <a:r>
              <a:rPr lang="en-GB" sz="3000" dirty="0" smtClean="0"/>
              <a:t>&lt;</a:t>
            </a:r>
            <a:r>
              <a:rPr lang="en-GB" sz="3000" noProof="1" smtClean="0"/>
              <a:t> end) {</a:t>
            </a:r>
          </a:p>
          <a:p>
            <a:pPr>
              <a:lnSpc>
                <a:spcPct val="80000"/>
              </a:lnSpc>
            </a:pPr>
            <a:r>
              <a:rPr lang="en-GB" sz="3000" noProof="1" smtClean="0"/>
              <a:t>	mid = (start + end)/2;</a:t>
            </a:r>
          </a:p>
          <a:p>
            <a:pPr>
              <a:lnSpc>
                <a:spcPct val="80000"/>
              </a:lnSpc>
            </a:pPr>
            <a:r>
              <a:rPr lang="en-GB" sz="3000" noProof="1" smtClean="0"/>
              <a:t>	mergeSort(s, d, start, mid);</a:t>
            </a:r>
          </a:p>
          <a:p>
            <a:pPr>
              <a:lnSpc>
                <a:spcPct val="80000"/>
              </a:lnSpc>
            </a:pPr>
            <a:r>
              <a:rPr lang="en-GB" sz="3000" noProof="1" smtClean="0"/>
              <a:t>	mergeSort(s, d, mid+1, end);</a:t>
            </a:r>
          </a:p>
          <a:p>
            <a:pPr>
              <a:lnSpc>
                <a:spcPct val="80000"/>
              </a:lnSpc>
            </a:pPr>
            <a:r>
              <a:rPr lang="en-GB" sz="3000" noProof="1" smtClean="0"/>
              <a:t>	merge(s, d, start, mid, end);</a:t>
            </a:r>
          </a:p>
          <a:p>
            <a:pPr>
              <a:lnSpc>
                <a:spcPct val="80000"/>
              </a:lnSpc>
            </a:pPr>
            <a:r>
              <a:rPr lang="en-GB" sz="3000" noProof="1" smtClean="0"/>
              <a:t>    }</a:t>
            </a:r>
          </a:p>
          <a:p>
            <a:pPr>
              <a:lnSpc>
                <a:spcPct val="80000"/>
              </a:lnSpc>
            </a:pPr>
            <a:r>
              <a:rPr lang="en-GB" sz="3000" noProof="1" smtClean="0"/>
              <a:t>  }</a:t>
            </a:r>
            <a:endParaRPr lang="en-GB" sz="3000" dirty="0"/>
          </a:p>
        </p:txBody>
      </p:sp>
      <p:sp>
        <p:nvSpPr>
          <p:cNvPr id="6" name="Slide Number Placeholder 5"/>
          <p:cNvSpPr>
            <a:spLocks noGrp="1"/>
          </p:cNvSpPr>
          <p:nvPr>
            <p:ph type="sldNum" sz="quarter" idx="12"/>
          </p:nvPr>
        </p:nvSpPr>
        <p:spPr/>
        <p:txBody>
          <a:bodyPr/>
          <a:lstStyle/>
          <a:p>
            <a:fld id="{59044E82-0D97-4C44-BD32-01B99DA0AB14}" type="slidenum">
              <a:rPr lang="en-US" smtClean="0"/>
              <a:pPr/>
              <a:t>10</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Autofit/>
          </a:bodyPr>
          <a:lstStyle/>
          <a:p>
            <a:pPr algn="l"/>
            <a:r>
              <a:rPr lang="en-US" i="1" dirty="0" smtClean="0">
                <a:solidFill>
                  <a:schemeClr val="accent2"/>
                </a:solidFill>
              </a:rPr>
              <a:t>Merge: Implementation</a:t>
            </a:r>
            <a:endParaRPr lang="en-US" i="1" dirty="0">
              <a:solidFill>
                <a:schemeClr val="accent2"/>
              </a:solidFill>
            </a:endParaRPr>
          </a:p>
        </p:txBody>
      </p:sp>
      <p:cxnSp>
        <p:nvCxnSpPr>
          <p:cNvPr id="4" name="Straight Connector 3"/>
          <p:cNvCxnSpPr/>
          <p:nvPr/>
        </p:nvCxnSpPr>
        <p:spPr>
          <a:xfrm>
            <a:off x="533400" y="13716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Rectangle 4"/>
          <p:cNvSpPr txBox="1">
            <a:spLocks noChangeArrowheads="1"/>
          </p:cNvSpPr>
          <p:nvPr/>
        </p:nvSpPr>
        <p:spPr>
          <a:xfrm>
            <a:off x="621792" y="1447800"/>
            <a:ext cx="7772400" cy="4953000"/>
          </a:xfrm>
          <a:prstGeom prst="rect">
            <a:avLst/>
          </a:prstGeom>
        </p:spPr>
        <p:txBody>
          <a:bodyPr vert="horz" lIns="91440" tIns="45720" rIns="91440" bIns="45720" rtlCol="0">
            <a:noAutofit/>
          </a:bodyPr>
          <a:lstStyle/>
          <a:p>
            <a:pPr>
              <a:lnSpc>
                <a:spcPct val="80000"/>
              </a:lnSpc>
            </a:pPr>
            <a:r>
              <a:rPr lang="en-US" sz="2800" noProof="1" smtClean="0"/>
              <a:t>Let  s  represents an array  and  s</a:t>
            </a:r>
            <a:r>
              <a:rPr lang="en-US" sz="2800" baseline="-25000" noProof="1" smtClean="0"/>
              <a:t>1</a:t>
            </a:r>
            <a:r>
              <a:rPr lang="en-US" sz="2800" noProof="1" smtClean="0"/>
              <a:t>[start, mid]and s</a:t>
            </a:r>
            <a:r>
              <a:rPr lang="en-US" sz="2800" baseline="-25000" noProof="1" smtClean="0"/>
              <a:t>2</a:t>
            </a:r>
            <a:r>
              <a:rPr lang="en-US" sz="2800" noProof="1" smtClean="0"/>
              <a:t>[mid + 1, end] are  two sorted sub array of  s where </a:t>
            </a:r>
            <a:r>
              <a:rPr lang="en-US" sz="2800" i="1" dirty="0" smtClean="0">
                <a:latin typeface="Times New Roman" pitchFamily="18" charset="0"/>
              </a:rPr>
              <a:t>start</a:t>
            </a:r>
            <a:r>
              <a:rPr lang="en-US" sz="2800" dirty="0" smtClean="0">
                <a:latin typeface="Times New Roman" pitchFamily="18" charset="0"/>
              </a:rPr>
              <a:t> </a:t>
            </a:r>
            <a:r>
              <a:rPr lang="en-US" sz="2800" dirty="0" smtClean="0">
                <a:latin typeface="Times New Roman" pitchFamily="18" charset="0"/>
                <a:cs typeface="Times New Roman" pitchFamily="18" charset="0"/>
              </a:rPr>
              <a:t>≤</a:t>
            </a:r>
            <a:r>
              <a:rPr lang="en-US" sz="2800" i="1" dirty="0" smtClean="0">
                <a:latin typeface="Times New Roman" pitchFamily="18" charset="0"/>
                <a:cs typeface="Times New Roman" pitchFamily="18" charset="0"/>
              </a:rPr>
              <a:t>mid</a:t>
            </a:r>
            <a:r>
              <a:rPr lang="en-US" sz="2800" dirty="0" smtClean="0">
                <a:latin typeface="Times New Roman" pitchFamily="18" charset="0"/>
              </a:rPr>
              <a:t> </a:t>
            </a:r>
            <a:r>
              <a:rPr lang="en-US" sz="2800" dirty="0" smtClean="0">
                <a:latin typeface="Times New Roman" pitchFamily="18" charset="0"/>
                <a:cs typeface="Times New Roman" pitchFamily="18" charset="0"/>
              </a:rPr>
              <a:t>≤</a:t>
            </a:r>
            <a:r>
              <a:rPr lang="en-US" sz="2800" dirty="0" smtClean="0">
                <a:latin typeface="Times New Roman" pitchFamily="18" charset="0"/>
              </a:rPr>
              <a:t> </a:t>
            </a:r>
            <a:r>
              <a:rPr lang="en-US" sz="2800" i="1" dirty="0" smtClean="0">
                <a:latin typeface="Times New Roman" pitchFamily="18" charset="0"/>
              </a:rPr>
              <a:t>end</a:t>
            </a:r>
            <a:r>
              <a:rPr lang="en-US" sz="2800" dirty="0" smtClean="0">
                <a:latin typeface="Times New Roman" pitchFamily="18" charset="0"/>
              </a:rPr>
              <a:t>.  The merge operation  </a:t>
            </a:r>
            <a:r>
              <a:rPr lang="en-US" sz="2800" b="1" i="1" dirty="0" smtClean="0">
                <a:latin typeface="Times New Roman" pitchFamily="18" charset="0"/>
              </a:rPr>
              <a:t>merges</a:t>
            </a:r>
            <a:r>
              <a:rPr lang="en-US" sz="2800" dirty="0" smtClean="0">
                <a:latin typeface="Times New Roman" pitchFamily="18" charset="0"/>
              </a:rPr>
              <a:t> the two sub array to form a single sorted sub-array that replaces the current sub-array </a:t>
            </a:r>
            <a:r>
              <a:rPr lang="en-US" sz="2800" i="1" dirty="0" smtClean="0">
                <a:latin typeface="Times New Roman" pitchFamily="18" charset="0"/>
              </a:rPr>
              <a:t>s</a:t>
            </a:r>
            <a:r>
              <a:rPr lang="en-US" sz="2800" dirty="0" smtClean="0">
                <a:latin typeface="Times New Roman" pitchFamily="18" charset="0"/>
              </a:rPr>
              <a:t>[</a:t>
            </a:r>
            <a:r>
              <a:rPr lang="en-US" sz="2800" i="1" dirty="0" smtClean="0">
                <a:latin typeface="Times New Roman" pitchFamily="18" charset="0"/>
              </a:rPr>
              <a:t>start</a:t>
            </a:r>
            <a:r>
              <a:rPr lang="en-US" sz="2800" dirty="0" smtClean="0">
                <a:latin typeface="Times New Roman" pitchFamily="18" charset="0"/>
              </a:rPr>
              <a:t>. .</a:t>
            </a:r>
            <a:r>
              <a:rPr lang="en-US" sz="2800" i="1" dirty="0" smtClean="0">
                <a:latin typeface="Times New Roman" pitchFamily="18" charset="0"/>
              </a:rPr>
              <a:t>end</a:t>
            </a:r>
            <a:r>
              <a:rPr lang="en-US" sz="2800" dirty="0" smtClean="0">
                <a:latin typeface="Times New Roman" pitchFamily="18" charset="0"/>
              </a:rPr>
              <a:t>]. </a:t>
            </a:r>
          </a:p>
          <a:p>
            <a:pPr>
              <a:lnSpc>
                <a:spcPct val="80000"/>
              </a:lnSpc>
            </a:pPr>
            <a:r>
              <a:rPr lang="en-US" sz="2400" dirty="0" smtClean="0">
                <a:latin typeface="Times New Roman" pitchFamily="18" charset="0"/>
              </a:rPr>
              <a:t>Before Merge</a:t>
            </a:r>
          </a:p>
          <a:p>
            <a:pPr>
              <a:lnSpc>
                <a:spcPct val="80000"/>
              </a:lnSpc>
            </a:pPr>
            <a:endParaRPr lang="en-US" sz="2400" dirty="0" smtClean="0">
              <a:latin typeface="Times New Roman" pitchFamily="18" charset="0"/>
            </a:endParaRPr>
          </a:p>
          <a:p>
            <a:pPr>
              <a:lnSpc>
                <a:spcPct val="80000"/>
              </a:lnSpc>
            </a:pPr>
            <a:r>
              <a:rPr lang="en-US" sz="2400" dirty="0" smtClean="0">
                <a:latin typeface="Times New Roman" pitchFamily="18" charset="0"/>
              </a:rPr>
              <a:t>   0    1   2    3   4     5   6    7   8    9  10  11  12 13  14  15  16</a:t>
            </a:r>
          </a:p>
          <a:p>
            <a:pPr>
              <a:lnSpc>
                <a:spcPct val="80000"/>
              </a:lnSpc>
            </a:pPr>
            <a:endParaRPr lang="en-US" sz="2400" noProof="1" smtClean="0">
              <a:latin typeface="Times New Roman" pitchFamily="18" charset="0"/>
            </a:endParaRPr>
          </a:p>
          <a:p>
            <a:pPr>
              <a:lnSpc>
                <a:spcPct val="80000"/>
              </a:lnSpc>
            </a:pPr>
            <a:endParaRPr lang="en-US" sz="2400" noProof="1" smtClean="0">
              <a:latin typeface="Times New Roman" pitchFamily="18" charset="0"/>
            </a:endParaRPr>
          </a:p>
          <a:p>
            <a:pPr>
              <a:lnSpc>
                <a:spcPct val="80000"/>
              </a:lnSpc>
            </a:pPr>
            <a:endParaRPr lang="en-US" sz="2200" noProof="1" smtClean="0"/>
          </a:p>
          <a:p>
            <a:pPr>
              <a:lnSpc>
                <a:spcPct val="80000"/>
              </a:lnSpc>
            </a:pPr>
            <a:r>
              <a:rPr lang="en-US" sz="2200" noProof="1" smtClean="0"/>
              <a:t>Start=4,   mid= 7,  end=14</a:t>
            </a:r>
          </a:p>
          <a:p>
            <a:pPr>
              <a:lnSpc>
                <a:spcPct val="80000"/>
              </a:lnSpc>
            </a:pPr>
            <a:r>
              <a:rPr lang="en-US" sz="2200" noProof="1" smtClean="0"/>
              <a:t>After Merge</a:t>
            </a:r>
          </a:p>
          <a:p>
            <a:pPr>
              <a:lnSpc>
                <a:spcPct val="80000"/>
              </a:lnSpc>
            </a:pPr>
            <a:endParaRPr lang="en-US" sz="2200" noProof="1" smtClean="0"/>
          </a:p>
        </p:txBody>
      </p:sp>
      <p:sp>
        <p:nvSpPr>
          <p:cNvPr id="6" name="Slide Number Placeholder 5"/>
          <p:cNvSpPr>
            <a:spLocks noGrp="1"/>
          </p:cNvSpPr>
          <p:nvPr>
            <p:ph type="sldNum" sz="quarter" idx="12"/>
          </p:nvPr>
        </p:nvSpPr>
        <p:spPr/>
        <p:txBody>
          <a:bodyPr/>
          <a:lstStyle/>
          <a:p>
            <a:fld id="{59044E82-0D97-4C44-BD32-01B99DA0AB14}" type="slidenum">
              <a:rPr lang="en-US" smtClean="0"/>
              <a:pPr/>
              <a:t>11</a:t>
            </a:fld>
            <a:endParaRPr lang="en-US"/>
          </a:p>
        </p:txBody>
      </p:sp>
      <p:sp>
        <p:nvSpPr>
          <p:cNvPr id="7" name="Rectangle 6"/>
          <p:cNvSpPr/>
          <p:nvPr/>
        </p:nvSpPr>
        <p:spPr>
          <a:xfrm>
            <a:off x="762000" y="4431268"/>
            <a:ext cx="7620000" cy="369332"/>
          </a:xfrm>
          <a:prstGeom prst="rect">
            <a:avLst/>
          </a:prstGeom>
          <a:ln w="12700">
            <a:solidFill>
              <a:schemeClr val="tx1"/>
            </a:solidFill>
          </a:ln>
        </p:spPr>
        <p:txBody>
          <a:bodyPr wrap="square">
            <a:spAutoFit/>
          </a:bodyPr>
          <a:lstStyle/>
          <a:p>
            <a:r>
              <a:rPr lang="en-US" dirty="0" smtClean="0"/>
              <a:t>13     11   78    23   </a:t>
            </a:r>
            <a:r>
              <a:rPr lang="en-US" dirty="0" smtClean="0">
                <a:solidFill>
                  <a:srgbClr val="FF0000"/>
                </a:solidFill>
              </a:rPr>
              <a:t>20     31    41   53   </a:t>
            </a:r>
            <a:r>
              <a:rPr lang="en-US" dirty="0" smtClean="0">
                <a:solidFill>
                  <a:srgbClr val="00B050"/>
                </a:solidFill>
              </a:rPr>
              <a:t>12     24    28   30    70    83    98    </a:t>
            </a:r>
            <a:r>
              <a:rPr lang="en-US" dirty="0" smtClean="0"/>
              <a:t>27    39 </a:t>
            </a:r>
          </a:p>
        </p:txBody>
      </p:sp>
      <p:sp>
        <p:nvSpPr>
          <p:cNvPr id="8" name="Left Brace 7"/>
          <p:cNvSpPr/>
          <p:nvPr/>
        </p:nvSpPr>
        <p:spPr>
          <a:xfrm rot="16200000">
            <a:off x="3091934" y="4082534"/>
            <a:ext cx="521732" cy="1676400"/>
          </a:xfrm>
          <a:prstGeom prst="leftBrace">
            <a:avLst>
              <a:gd name="adj1" fmla="val 8333"/>
              <a:gd name="adj2" fmla="val 4504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extBox 9"/>
          <p:cNvSpPr txBox="1"/>
          <p:nvPr/>
        </p:nvSpPr>
        <p:spPr>
          <a:xfrm>
            <a:off x="3124200" y="5040868"/>
            <a:ext cx="352982" cy="369332"/>
          </a:xfrm>
          <a:prstGeom prst="rect">
            <a:avLst/>
          </a:prstGeom>
          <a:noFill/>
        </p:spPr>
        <p:txBody>
          <a:bodyPr wrap="none" rtlCol="0">
            <a:spAutoFit/>
          </a:bodyPr>
          <a:lstStyle/>
          <a:p>
            <a:r>
              <a:rPr lang="en-US" dirty="0" smtClean="0"/>
              <a:t>s</a:t>
            </a:r>
            <a:r>
              <a:rPr lang="en-US" baseline="-25000" dirty="0" smtClean="0"/>
              <a:t>1</a:t>
            </a:r>
            <a:endParaRPr lang="en-US" baseline="-25000" dirty="0"/>
          </a:p>
        </p:txBody>
      </p:sp>
      <p:sp>
        <p:nvSpPr>
          <p:cNvPr id="11" name="Left Brace 10"/>
          <p:cNvSpPr/>
          <p:nvPr/>
        </p:nvSpPr>
        <p:spPr>
          <a:xfrm rot="16200000">
            <a:off x="5606534" y="3396734"/>
            <a:ext cx="369331" cy="3048000"/>
          </a:xfrm>
          <a:prstGeom prst="leftBrace">
            <a:avLst>
              <a:gd name="adj1" fmla="val 8333"/>
              <a:gd name="adj2" fmla="val 4504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p:cNvSpPr txBox="1"/>
          <p:nvPr/>
        </p:nvSpPr>
        <p:spPr>
          <a:xfrm>
            <a:off x="5460465" y="4964668"/>
            <a:ext cx="711735" cy="369332"/>
          </a:xfrm>
          <a:prstGeom prst="rect">
            <a:avLst/>
          </a:prstGeom>
          <a:noFill/>
        </p:spPr>
        <p:txBody>
          <a:bodyPr wrap="square" rtlCol="0">
            <a:spAutoFit/>
          </a:bodyPr>
          <a:lstStyle/>
          <a:p>
            <a:r>
              <a:rPr lang="en-US" dirty="0" smtClean="0"/>
              <a:t>s</a:t>
            </a:r>
            <a:r>
              <a:rPr lang="en-US" baseline="-25000" dirty="0" smtClean="0"/>
              <a:t>2</a:t>
            </a:r>
            <a:endParaRPr lang="en-US" baseline="-25000" dirty="0"/>
          </a:p>
        </p:txBody>
      </p:sp>
      <p:sp>
        <p:nvSpPr>
          <p:cNvPr id="13" name="Rectangle 12"/>
          <p:cNvSpPr/>
          <p:nvPr/>
        </p:nvSpPr>
        <p:spPr>
          <a:xfrm>
            <a:off x="685800" y="5943600"/>
            <a:ext cx="7620000" cy="369332"/>
          </a:xfrm>
          <a:prstGeom prst="rect">
            <a:avLst/>
          </a:prstGeom>
          <a:ln w="12700">
            <a:solidFill>
              <a:schemeClr val="tx1"/>
            </a:solidFill>
          </a:ln>
        </p:spPr>
        <p:txBody>
          <a:bodyPr wrap="square">
            <a:spAutoFit/>
          </a:bodyPr>
          <a:lstStyle/>
          <a:p>
            <a:r>
              <a:rPr lang="en-US" dirty="0" smtClean="0"/>
              <a:t>13     11   78    23   </a:t>
            </a:r>
            <a:r>
              <a:rPr lang="en-US" dirty="0" smtClean="0">
                <a:solidFill>
                  <a:srgbClr val="C00000"/>
                </a:solidFill>
              </a:rPr>
              <a:t>12     20   24   28   30     31    41   53    70    83    98    </a:t>
            </a:r>
            <a:r>
              <a:rPr lang="en-US" dirty="0" smtClean="0"/>
              <a:t>27    39 </a:t>
            </a:r>
          </a:p>
        </p:txBody>
      </p:sp>
      <p:sp>
        <p:nvSpPr>
          <p:cNvPr id="14" name="Footer Placeholder 13"/>
          <p:cNvSpPr>
            <a:spLocks noGrp="1"/>
          </p:cNvSpPr>
          <p:nvPr>
            <p:ph type="ftr" sz="quarter" idx="11"/>
          </p:nvPr>
        </p:nvSpPr>
        <p:spPr/>
        <p:txBody>
          <a:bodyPr/>
          <a:lstStyle/>
          <a:p>
            <a:r>
              <a:rPr lang="en-US" smtClean="0"/>
              <a:t>Compiled By Atnafu J.</a:t>
            </a:r>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Merge: Implementation</a:t>
            </a:r>
          </a:p>
        </p:txBody>
      </p:sp>
      <p:sp>
        <p:nvSpPr>
          <p:cNvPr id="147459" name="Rectangle 1027"/>
          <p:cNvSpPr>
            <a:spLocks noGrp="1" noChangeArrowheads="1"/>
          </p:cNvSpPr>
          <p:nvPr>
            <p:ph type="body" idx="1"/>
          </p:nvPr>
        </p:nvSpPr>
        <p:spPr>
          <a:xfrm>
            <a:off x="533400" y="1371600"/>
            <a:ext cx="7772400" cy="5257800"/>
          </a:xfrm>
        </p:spPr>
        <p:txBody>
          <a:bodyPr wrap="square">
            <a:noAutofit/>
          </a:bodyPr>
          <a:lstStyle/>
          <a:p>
            <a:pPr>
              <a:lnSpc>
                <a:spcPct val="80000"/>
              </a:lnSpc>
              <a:buNone/>
            </a:pPr>
            <a:r>
              <a:rPr lang="en-US" sz="2000" noProof="1" smtClean="0"/>
              <a:t>template &lt;class T&gt;</a:t>
            </a:r>
          </a:p>
          <a:p>
            <a:pPr>
              <a:lnSpc>
                <a:spcPct val="80000"/>
              </a:lnSpc>
              <a:buNone/>
            </a:pPr>
            <a:r>
              <a:rPr lang="en-US" sz="2000" noProof="1" smtClean="0"/>
              <a:t>void merge(T s[], T d[], int start, int mid, int end){ </a:t>
            </a:r>
          </a:p>
          <a:p>
            <a:pPr lvl="1">
              <a:lnSpc>
                <a:spcPct val="80000"/>
              </a:lnSpc>
              <a:buNone/>
            </a:pPr>
            <a:r>
              <a:rPr lang="en-US" sz="2000" noProof="1" smtClean="0"/>
              <a:t> int </a:t>
            </a:r>
            <a:r>
              <a:rPr lang="en-GB" sz="2000" dirty="0" err="1" smtClean="0"/>
              <a:t>i</a:t>
            </a:r>
            <a:r>
              <a:rPr lang="en-GB" sz="2000" dirty="0" smtClean="0"/>
              <a:t> = start</a:t>
            </a:r>
            <a:r>
              <a:rPr lang="en-GB" sz="2000" noProof="1" smtClean="0"/>
              <a:t>, j</a:t>
            </a:r>
            <a:r>
              <a:rPr lang="en-GB" sz="2000" dirty="0" smtClean="0"/>
              <a:t>=mid+1</a:t>
            </a:r>
            <a:r>
              <a:rPr lang="en-GB" sz="2000" noProof="1" smtClean="0"/>
              <a:t>, k</a:t>
            </a:r>
            <a:r>
              <a:rPr lang="en-GB" sz="2000" dirty="0" smtClean="0"/>
              <a:t>=start</a:t>
            </a:r>
            <a:r>
              <a:rPr lang="en-GB" sz="2000" noProof="1" smtClean="0"/>
              <a:t>;</a:t>
            </a:r>
          </a:p>
          <a:p>
            <a:pPr lvl="1">
              <a:lnSpc>
                <a:spcPct val="80000"/>
              </a:lnSpc>
              <a:buNone/>
            </a:pPr>
            <a:r>
              <a:rPr lang="en-GB" sz="2000" noProof="1" smtClean="0"/>
              <a:t>while (i &lt;= mid &amp;&amp; j &lt;= end) {</a:t>
            </a:r>
          </a:p>
          <a:p>
            <a:pPr lvl="2">
              <a:lnSpc>
                <a:spcPct val="80000"/>
              </a:lnSpc>
              <a:buNone/>
            </a:pPr>
            <a:r>
              <a:rPr lang="en-GB" sz="2000" noProof="1" smtClean="0"/>
              <a:t>if (s[i] &lt; s[j]) {</a:t>
            </a:r>
          </a:p>
          <a:p>
            <a:pPr lvl="3">
              <a:lnSpc>
                <a:spcPct val="80000"/>
              </a:lnSpc>
              <a:buNone/>
            </a:pPr>
            <a:r>
              <a:rPr lang="en-GB" dirty="0" smtClean="0"/>
              <a:t> </a:t>
            </a:r>
            <a:r>
              <a:rPr lang="en-GB" noProof="1" smtClean="0"/>
              <a:t>d[k++] = s[i++];</a:t>
            </a:r>
            <a:r>
              <a:rPr lang="en-GB" dirty="0" smtClean="0"/>
              <a:t> </a:t>
            </a:r>
            <a:endParaRPr lang="en-GB" noProof="1" smtClean="0"/>
          </a:p>
          <a:p>
            <a:pPr lvl="2">
              <a:lnSpc>
                <a:spcPct val="80000"/>
              </a:lnSpc>
              <a:buNone/>
            </a:pPr>
            <a:r>
              <a:rPr lang="en-GB" sz="2000" noProof="1" smtClean="0"/>
              <a:t>}else {</a:t>
            </a:r>
          </a:p>
          <a:p>
            <a:pPr lvl="3">
              <a:lnSpc>
                <a:spcPct val="80000"/>
              </a:lnSpc>
              <a:buNone/>
            </a:pPr>
            <a:r>
              <a:rPr lang="en-GB" dirty="0" smtClean="0"/>
              <a:t> </a:t>
            </a:r>
            <a:r>
              <a:rPr lang="en-GB" noProof="1" smtClean="0"/>
              <a:t>d[k++] = s[j++];</a:t>
            </a:r>
          </a:p>
          <a:p>
            <a:pPr lvl="2">
              <a:lnSpc>
                <a:spcPct val="80000"/>
              </a:lnSpc>
              <a:buNone/>
            </a:pPr>
            <a:r>
              <a:rPr lang="en-GB" sz="2000" noProof="1" smtClean="0"/>
              <a:t>}</a:t>
            </a:r>
          </a:p>
          <a:p>
            <a:pPr lvl="1">
              <a:lnSpc>
                <a:spcPct val="80000"/>
              </a:lnSpc>
              <a:buNone/>
            </a:pPr>
            <a:r>
              <a:rPr lang="en-GB" sz="2000" noProof="1" smtClean="0"/>
              <a:t>}</a:t>
            </a:r>
          </a:p>
          <a:p>
            <a:pPr lvl="1">
              <a:lnSpc>
                <a:spcPct val="80000"/>
              </a:lnSpc>
              <a:buNone/>
            </a:pPr>
            <a:r>
              <a:rPr lang="en-GB" sz="2000" noProof="1" smtClean="0"/>
              <a:t>if (i &gt; mid) </a:t>
            </a:r>
          </a:p>
          <a:p>
            <a:pPr lvl="2">
              <a:lnSpc>
                <a:spcPct val="80000"/>
              </a:lnSpc>
              <a:buNone/>
            </a:pPr>
            <a:r>
              <a:rPr lang="en-GB" sz="2000" noProof="1" smtClean="0"/>
              <a:t>while (j &lt;= end) d[k++] = s[j++];</a:t>
            </a:r>
          </a:p>
          <a:p>
            <a:pPr lvl="1">
              <a:lnSpc>
                <a:spcPct val="80000"/>
              </a:lnSpc>
              <a:buNone/>
            </a:pPr>
            <a:r>
              <a:rPr lang="en-GB" sz="2000" noProof="1" smtClean="0"/>
              <a:t>else </a:t>
            </a:r>
          </a:p>
          <a:p>
            <a:pPr lvl="2">
              <a:lnSpc>
                <a:spcPct val="80000"/>
              </a:lnSpc>
              <a:buNone/>
            </a:pPr>
            <a:r>
              <a:rPr lang="en-GB" sz="2000" noProof="1" smtClean="0"/>
              <a:t>while (i &lt;= mid) d[k++] = s[i++];</a:t>
            </a:r>
          </a:p>
          <a:p>
            <a:pPr lvl="1">
              <a:lnSpc>
                <a:spcPct val="80000"/>
              </a:lnSpc>
              <a:buNone/>
            </a:pPr>
            <a:r>
              <a:rPr lang="en-GB" sz="2000" noProof="1" smtClean="0"/>
              <a:t>for(i=start; i&lt;=end; i++)</a:t>
            </a:r>
          </a:p>
          <a:p>
            <a:pPr lvl="2">
              <a:lnSpc>
                <a:spcPct val="80000"/>
              </a:lnSpc>
              <a:buNone/>
            </a:pPr>
            <a:r>
              <a:rPr lang="en-GB" sz="2000" noProof="1" smtClean="0"/>
              <a:t>s[i]=d[i];</a:t>
            </a:r>
          </a:p>
          <a:p>
            <a:pPr>
              <a:lnSpc>
                <a:spcPct val="80000"/>
              </a:lnSpc>
              <a:buNone/>
            </a:pPr>
            <a:r>
              <a:rPr lang="en-GB" sz="2000" noProof="1" smtClean="0"/>
              <a:t>  } // d[] is an array used to store the merged list temporarly</a:t>
            </a:r>
            <a:endParaRPr lang="en-GB" sz="2000" dirty="0" smtClean="0"/>
          </a:p>
        </p:txBody>
      </p:sp>
      <p:cxnSp>
        <p:nvCxnSpPr>
          <p:cNvPr id="4" name="Straight Connector 3"/>
          <p:cNvCxnSpPr/>
          <p:nvPr/>
        </p:nvCxnSpPr>
        <p:spPr>
          <a:xfrm>
            <a:off x="609600" y="12192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02920" y="301752"/>
            <a:ext cx="8229600" cy="1143000"/>
          </a:xfrm>
        </p:spPr>
        <p:txBody>
          <a:bodyPr>
            <a:noAutofit/>
          </a:bodyPr>
          <a:lstStyle/>
          <a:p>
            <a:pPr algn="l"/>
            <a:r>
              <a:rPr lang="en-US" i="1" dirty="0" smtClean="0">
                <a:solidFill>
                  <a:schemeClr val="accent2"/>
                </a:solidFill>
              </a:rPr>
              <a:t>Merge Sort: Analysis</a:t>
            </a:r>
            <a:endParaRPr lang="en-US" i="1" dirty="0">
              <a:solidFill>
                <a:schemeClr val="accent2"/>
              </a:solidFill>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Rectangle 4"/>
          <p:cNvSpPr txBox="1">
            <a:spLocks noChangeArrowheads="1"/>
          </p:cNvSpPr>
          <p:nvPr/>
        </p:nvSpPr>
        <p:spPr>
          <a:xfrm>
            <a:off x="621792" y="2286000"/>
            <a:ext cx="7772400" cy="4114800"/>
          </a:xfrm>
          <a:prstGeom prst="rect">
            <a:avLst/>
          </a:prstGeom>
        </p:spPr>
        <p:txBody>
          <a:bodyPr vert="horz" lIns="91440" tIns="45720" rIns="91440" bIns="45720" rtlCol="0">
            <a:normAutofit fontScale="92500"/>
          </a:bodyPr>
          <a:lstStyle/>
          <a:p>
            <a:r>
              <a:rPr lang="en-GB" sz="3000" dirty="0" smtClean="0"/>
              <a:t>Number of times the list is halved before merging = Log</a:t>
            </a:r>
            <a:r>
              <a:rPr lang="en-GB" sz="3000" baseline="-25000" dirty="0" smtClean="0"/>
              <a:t>2</a:t>
            </a:r>
            <a:r>
              <a:rPr lang="en-GB" sz="3000" baseline="30000" dirty="0" smtClean="0"/>
              <a:t>n</a:t>
            </a:r>
            <a:r>
              <a:rPr lang="en-GB" sz="3000" dirty="0" smtClean="0"/>
              <a:t> </a:t>
            </a:r>
          </a:p>
          <a:p>
            <a:r>
              <a:rPr lang="en-US" sz="3200" dirty="0" smtClean="0">
                <a:latin typeface="Times New Roman" pitchFamily="18" charset="0"/>
              </a:rPr>
              <a:t>It is easy to imagine a MERGE procedure takes time </a:t>
            </a:r>
            <a:r>
              <a:rPr lang="en-US" sz="3200" dirty="0" smtClean="0">
                <a:latin typeface="Times New Roman" pitchFamily="18" charset="0"/>
                <a:sym typeface="Symbol" pitchFamily="18" charset="2"/>
              </a:rPr>
              <a:t>O</a:t>
            </a:r>
            <a:r>
              <a:rPr lang="en-US" sz="3200" dirty="0" smtClean="0">
                <a:latin typeface="Times New Roman" pitchFamily="18" charset="0"/>
              </a:rPr>
              <a:t>(</a:t>
            </a:r>
            <a:r>
              <a:rPr lang="en-US" sz="3200" i="1" dirty="0" smtClean="0">
                <a:latin typeface="Times New Roman" pitchFamily="18" charset="0"/>
              </a:rPr>
              <a:t>n</a:t>
            </a:r>
            <a:r>
              <a:rPr lang="en-US" sz="3200" dirty="0" smtClean="0">
                <a:latin typeface="Times New Roman" pitchFamily="18" charset="0"/>
              </a:rPr>
              <a:t>), where </a:t>
            </a:r>
            <a:r>
              <a:rPr lang="en-US" sz="3200" i="1" dirty="0" smtClean="0">
                <a:latin typeface="Times New Roman" pitchFamily="18" charset="0"/>
              </a:rPr>
              <a:t>n</a:t>
            </a:r>
            <a:r>
              <a:rPr lang="en-US" sz="3200" dirty="0" smtClean="0">
                <a:latin typeface="Times New Roman" pitchFamily="18" charset="0"/>
              </a:rPr>
              <a:t> is the number of elements being merged and equals to </a:t>
            </a:r>
            <a:r>
              <a:rPr lang="en-US" sz="3200" i="1" dirty="0" smtClean="0">
                <a:latin typeface="Times New Roman" pitchFamily="18" charset="0"/>
              </a:rPr>
              <a:t>end</a:t>
            </a:r>
            <a:r>
              <a:rPr lang="en-US" sz="3200" dirty="0" smtClean="0">
                <a:latin typeface="Times New Roman" pitchFamily="18" charset="0"/>
              </a:rPr>
              <a:t> - </a:t>
            </a:r>
            <a:r>
              <a:rPr lang="en-US" sz="3200" i="1" dirty="0" smtClean="0">
                <a:latin typeface="Times New Roman" pitchFamily="18" charset="0"/>
              </a:rPr>
              <a:t>start</a:t>
            </a:r>
            <a:r>
              <a:rPr lang="en-US" sz="3200" dirty="0" smtClean="0">
                <a:latin typeface="Times New Roman" pitchFamily="18" charset="0"/>
              </a:rPr>
              <a:t> + 1</a:t>
            </a:r>
          </a:p>
          <a:p>
            <a:endParaRPr lang="en-GB" sz="3000" dirty="0" smtClean="0"/>
          </a:p>
          <a:p>
            <a:r>
              <a:rPr lang="en-GB" sz="3000" dirty="0" smtClean="0"/>
              <a:t>In the worst case, each two merging requires n iterations. This implies that merge sort is </a:t>
            </a:r>
            <a:r>
              <a:rPr lang="en-US" sz="3200" dirty="0" smtClean="0">
                <a:latin typeface="Times New Roman" pitchFamily="18" charset="0"/>
                <a:sym typeface="Symbol" pitchFamily="18" charset="2"/>
              </a:rPr>
              <a:t>O</a:t>
            </a:r>
            <a:r>
              <a:rPr lang="en-GB" sz="3000" dirty="0" smtClean="0"/>
              <a:t>(n log n)</a:t>
            </a:r>
            <a:endParaRPr lang="en-GB" sz="3000" dirty="0"/>
          </a:p>
        </p:txBody>
      </p:sp>
      <p:sp>
        <p:nvSpPr>
          <p:cNvPr id="6" name="Slide Number Placeholder 5"/>
          <p:cNvSpPr>
            <a:spLocks noGrp="1"/>
          </p:cNvSpPr>
          <p:nvPr>
            <p:ph type="sldNum" sz="quarter" idx="12"/>
          </p:nvPr>
        </p:nvSpPr>
        <p:spPr/>
        <p:txBody>
          <a:bodyPr/>
          <a:lstStyle/>
          <a:p>
            <a:fld id="{59044E82-0D97-4C44-BD32-01B99DA0AB14}" type="slidenum">
              <a:rPr lang="en-US" smtClean="0"/>
              <a:pPr/>
              <a:t>13</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02920" y="301752"/>
            <a:ext cx="8229600" cy="1143000"/>
          </a:xfrm>
        </p:spPr>
        <p:txBody>
          <a:bodyPr>
            <a:noAutofit/>
          </a:bodyPr>
          <a:lstStyle/>
          <a:p>
            <a:pPr algn="l"/>
            <a:r>
              <a:rPr lang="en-US" i="1" dirty="0" smtClean="0">
                <a:solidFill>
                  <a:schemeClr val="accent2"/>
                </a:solidFill>
              </a:rPr>
              <a:t>Shell Sort: Algorithm</a:t>
            </a:r>
            <a:endParaRPr lang="en-US" i="1" dirty="0">
              <a:solidFill>
                <a:schemeClr val="accent2"/>
              </a:solidFill>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Rectangle 4"/>
          <p:cNvSpPr txBox="1">
            <a:spLocks noChangeArrowheads="1"/>
          </p:cNvSpPr>
          <p:nvPr/>
        </p:nvSpPr>
        <p:spPr>
          <a:xfrm>
            <a:off x="621792" y="2286000"/>
            <a:ext cx="7772400" cy="4114800"/>
          </a:xfrm>
          <a:prstGeom prst="rect">
            <a:avLst/>
          </a:prstGeom>
        </p:spPr>
        <p:txBody>
          <a:bodyPr vert="horz" lIns="91440" tIns="45720" rIns="91440" bIns="45720" rtlCol="0">
            <a:normAutofit fontScale="92500" lnSpcReduction="20000"/>
          </a:bodyPr>
          <a:lstStyle/>
          <a:p>
            <a:r>
              <a:rPr lang="en-US" sz="2800" dirty="0" smtClean="0"/>
              <a:t>Shell's idea was </a:t>
            </a:r>
            <a:r>
              <a:rPr lang="en-US" sz="2800" b="1" dirty="0" smtClean="0">
                <a:solidFill>
                  <a:srgbClr val="FF0000"/>
                </a:solidFill>
              </a:rPr>
              <a:t>to avoid the large amount of data movement, first by comparing elements that were far apart and then by comparing elements that were less far apart,</a:t>
            </a:r>
            <a:r>
              <a:rPr lang="en-US" sz="2800" dirty="0" smtClean="0"/>
              <a:t> and so on, gradually shrinking toward the basic insertion sort</a:t>
            </a:r>
          </a:p>
          <a:p>
            <a:pPr marL="514350" indent="-514350"/>
            <a:r>
              <a:rPr lang="en-US" sz="2800" dirty="0" smtClean="0"/>
              <a:t>For each incremen</a:t>
            </a:r>
            <a:r>
              <a:rPr lang="en-US" sz="2600" dirty="0" smtClean="0"/>
              <a:t>t until the increment becomes 1</a:t>
            </a:r>
          </a:p>
          <a:p>
            <a:pPr marL="971550" lvl="1" indent="-514350">
              <a:buFont typeface="Arial" pitchFamily="34" charset="0"/>
              <a:buChar char="•"/>
            </a:pPr>
            <a:r>
              <a:rPr lang="en-US" sz="2600" dirty="0" smtClean="0"/>
              <a:t>breaks the array of elements into group of </a:t>
            </a:r>
            <a:r>
              <a:rPr lang="en-US" sz="2600" b="1" dirty="0" smtClean="0"/>
              <a:t>“virtual” subsists. By considering elements separated by some gap.</a:t>
            </a:r>
            <a:endParaRPr lang="en-US" sz="2600" dirty="0" smtClean="0"/>
          </a:p>
          <a:p>
            <a:pPr marL="971550" lvl="1" indent="-514350">
              <a:buFont typeface="Arial" pitchFamily="34" charset="0"/>
              <a:buChar char="•"/>
            </a:pPr>
            <a:r>
              <a:rPr lang="en-US" sz="2600" dirty="0" smtClean="0"/>
              <a:t>Each </a:t>
            </a:r>
            <a:r>
              <a:rPr lang="en-US" sz="2600" dirty="0" err="1" smtClean="0"/>
              <a:t>sublist</a:t>
            </a:r>
            <a:r>
              <a:rPr lang="en-US" sz="2600" dirty="0" smtClean="0"/>
              <a:t> is sorted using an </a:t>
            </a:r>
            <a:r>
              <a:rPr lang="en-US" sz="2600" b="1" dirty="0" smtClean="0"/>
              <a:t>Insertion Sort. </a:t>
            </a:r>
          </a:p>
          <a:p>
            <a:endParaRPr lang="en-US" sz="2800" dirty="0" smtClean="0"/>
          </a:p>
          <a:p>
            <a:r>
              <a:rPr lang="en-US" sz="2800" dirty="0" smtClean="0"/>
              <a:t>To create the sub array, </a:t>
            </a:r>
            <a:r>
              <a:rPr lang="en-US" sz="2800" dirty="0" err="1" smtClean="0"/>
              <a:t>Shellsort</a:t>
            </a:r>
            <a:r>
              <a:rPr lang="en-US" sz="2800" dirty="0" smtClean="0"/>
              <a:t> uses a sequence </a:t>
            </a:r>
            <a:r>
              <a:rPr lang="en-US" sz="2800" i="1" dirty="0" smtClean="0"/>
              <a:t>h</a:t>
            </a:r>
            <a:r>
              <a:rPr lang="en-US" sz="2800" i="1" baseline="-25000" dirty="0" smtClean="0"/>
              <a:t>1</a:t>
            </a:r>
            <a:r>
              <a:rPr lang="en-US" sz="2800" i="1" dirty="0" smtClean="0"/>
              <a:t>, h</a:t>
            </a:r>
            <a:r>
              <a:rPr lang="en-US" sz="2800" i="1" baseline="-25000" dirty="0" smtClean="0"/>
              <a:t>2</a:t>
            </a:r>
            <a:r>
              <a:rPr lang="en-US" sz="2800" i="1" dirty="0" smtClean="0"/>
              <a:t>, . . . , </a:t>
            </a:r>
            <a:r>
              <a:rPr lang="en-US" sz="2800" i="1" dirty="0" err="1" smtClean="0"/>
              <a:t>h</a:t>
            </a:r>
            <a:r>
              <a:rPr lang="en-US" sz="2800" i="1" baseline="-25000" dirty="0" err="1" smtClean="0"/>
              <a:t>k</a:t>
            </a:r>
            <a:r>
              <a:rPr lang="en-US" sz="2800" i="1" dirty="0" smtClean="0"/>
              <a:t> called </a:t>
            </a:r>
            <a:r>
              <a:rPr lang="en-US" sz="2800" b="1" i="1" dirty="0" smtClean="0"/>
              <a:t>the increment sequence or gap.</a:t>
            </a:r>
          </a:p>
        </p:txBody>
      </p:sp>
      <p:sp>
        <p:nvSpPr>
          <p:cNvPr id="5" name="Slide Number Placeholder 4"/>
          <p:cNvSpPr>
            <a:spLocks noGrp="1"/>
          </p:cNvSpPr>
          <p:nvPr>
            <p:ph type="sldNum" sz="quarter" idx="12"/>
          </p:nvPr>
        </p:nvSpPr>
        <p:spPr/>
        <p:txBody>
          <a:bodyPr/>
          <a:lstStyle/>
          <a:p>
            <a:fld id="{59044E82-0D97-4C44-BD32-01B99DA0AB14}"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02920" y="301752"/>
            <a:ext cx="8229600" cy="1143000"/>
          </a:xfrm>
        </p:spPr>
        <p:txBody>
          <a:bodyPr>
            <a:noAutofit/>
          </a:bodyPr>
          <a:lstStyle/>
          <a:p>
            <a:pPr algn="l"/>
            <a:r>
              <a:rPr lang="en-US" i="1" dirty="0" smtClean="0">
                <a:solidFill>
                  <a:schemeClr val="accent2"/>
                </a:solidFill>
                <a:latin typeface="Microsoft Sans Serif" pitchFamily="34" charset="0"/>
              </a:rPr>
              <a:t>Shell Sort</a:t>
            </a:r>
            <a:endParaRPr lang="en-US" i="1" dirty="0">
              <a:solidFill>
                <a:schemeClr val="accent2"/>
              </a:solidFill>
            </a:endParaRPr>
          </a:p>
        </p:txBody>
      </p:sp>
      <p:cxnSp>
        <p:nvCxnSpPr>
          <p:cNvPr id="4" name="Straight Connector 3"/>
          <p:cNvCxnSpPr/>
          <p:nvPr/>
        </p:nvCxnSpPr>
        <p:spPr>
          <a:xfrm>
            <a:off x="609600" y="13716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Rectangle 4"/>
          <p:cNvSpPr txBox="1">
            <a:spLocks noChangeArrowheads="1"/>
          </p:cNvSpPr>
          <p:nvPr/>
        </p:nvSpPr>
        <p:spPr>
          <a:xfrm>
            <a:off x="621792" y="1524000"/>
            <a:ext cx="7772400" cy="4876800"/>
          </a:xfrm>
          <a:prstGeom prst="rect">
            <a:avLst/>
          </a:prstGeom>
        </p:spPr>
        <p:txBody>
          <a:bodyPr vert="horz" lIns="91440" tIns="45720" rIns="91440" bIns="45720" rtlCol="0">
            <a:noAutofit/>
          </a:bodyPr>
          <a:lstStyle/>
          <a:p>
            <a:pPr marL="457200" indent="-457200">
              <a:buFont typeface="Arial" pitchFamily="34" charset="0"/>
              <a:buChar char="•"/>
              <a:defRPr/>
            </a:pPr>
            <a:r>
              <a:rPr lang="en-US" sz="2400" dirty="0" smtClean="0"/>
              <a:t>Unlike the quadratic  sorts, </a:t>
            </a:r>
            <a:r>
              <a:rPr lang="en-US" sz="2400" dirty="0" err="1" smtClean="0"/>
              <a:t>Shellsort</a:t>
            </a:r>
            <a:r>
              <a:rPr lang="en-US" sz="2400" dirty="0" smtClean="0"/>
              <a:t> makes comparisons and swaps between </a:t>
            </a:r>
            <a:r>
              <a:rPr lang="en-US" sz="2400" b="1" dirty="0" smtClean="0"/>
              <a:t>non-adjacent elements. </a:t>
            </a:r>
          </a:p>
          <a:p>
            <a:pPr marL="457200" indent="-457200">
              <a:buFont typeface="Arial" pitchFamily="34" charset="0"/>
              <a:buChar char="•"/>
              <a:defRPr/>
            </a:pPr>
            <a:r>
              <a:rPr lang="en-US" sz="2400" dirty="0" err="1" smtClean="0"/>
              <a:t>Shellsort</a:t>
            </a:r>
            <a:r>
              <a:rPr lang="en-US" sz="2400" dirty="0" smtClean="0"/>
              <a:t> also exploits the best-case performance of </a:t>
            </a:r>
            <a:r>
              <a:rPr lang="en-US" sz="2400" dirty="0" err="1" smtClean="0"/>
              <a:t>InsertionSort</a:t>
            </a:r>
            <a:r>
              <a:rPr lang="en-US" sz="2400" dirty="0" smtClean="0"/>
              <a:t>. </a:t>
            </a:r>
          </a:p>
          <a:p>
            <a:pPr marL="457200" indent="-457200">
              <a:buFont typeface="Arial" pitchFamily="34" charset="0"/>
              <a:buChar char="•"/>
              <a:defRPr/>
            </a:pPr>
            <a:r>
              <a:rPr lang="en-US" sz="2400" dirty="0" err="1" smtClean="0"/>
              <a:t>Shellsort’s</a:t>
            </a:r>
            <a:r>
              <a:rPr lang="en-US" sz="2400" dirty="0" smtClean="0"/>
              <a:t> strategy is to make the list “mostly sorted” so that a final Insertion Sort can finish the job.</a:t>
            </a:r>
            <a:endParaRPr lang="en-US" sz="2200" dirty="0" smtClean="0"/>
          </a:p>
          <a:p>
            <a:pPr lvl="1" indent="-457200">
              <a:buFont typeface="Arial" pitchFamily="34" charset="0"/>
              <a:buChar char="•"/>
              <a:defRPr/>
            </a:pPr>
            <a:r>
              <a:rPr lang="en-US" sz="2400" dirty="0" smtClean="0"/>
              <a:t>It introduces the notion of a “gap”. Insertion sort is </a:t>
            </a:r>
            <a:r>
              <a:rPr lang="en-US" sz="2400" dirty="0" err="1" smtClean="0"/>
              <a:t>Shellsort</a:t>
            </a:r>
            <a:r>
              <a:rPr lang="en-US" sz="2400" dirty="0" smtClean="0"/>
              <a:t> with a gap of 1.</a:t>
            </a:r>
          </a:p>
        </p:txBody>
      </p:sp>
      <p:sp>
        <p:nvSpPr>
          <p:cNvPr id="5" name="Slide Number Placeholder 4"/>
          <p:cNvSpPr>
            <a:spLocks noGrp="1"/>
          </p:cNvSpPr>
          <p:nvPr>
            <p:ph type="sldNum" sz="quarter" idx="12"/>
          </p:nvPr>
        </p:nvSpPr>
        <p:spPr/>
        <p:txBody>
          <a:bodyPr/>
          <a:lstStyle/>
          <a:p>
            <a:fld id="{59044E82-0D97-4C44-BD32-01B99DA0AB14}"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ctrTitle"/>
          </p:nvPr>
        </p:nvSpPr>
        <p:spPr>
          <a:xfrm>
            <a:off x="530352" y="301752"/>
            <a:ext cx="8229600" cy="1143000"/>
          </a:xfrm>
        </p:spPr>
        <p:txBody>
          <a:bodyPr>
            <a:normAutofit/>
          </a:bodyPr>
          <a:lstStyle/>
          <a:p>
            <a:pPr algn="l"/>
            <a:r>
              <a:rPr lang="en-US" i="1" dirty="0" smtClean="0">
                <a:solidFill>
                  <a:schemeClr val="accent2"/>
                </a:solidFill>
              </a:rPr>
              <a:t>Shell Sort: Illustration</a:t>
            </a:r>
            <a:endParaRPr lang="en-GB" i="1" dirty="0">
              <a:solidFill>
                <a:schemeClr val="accent2"/>
              </a:solidFill>
            </a:endParaRPr>
          </a:p>
        </p:txBody>
      </p:sp>
      <p:sp>
        <p:nvSpPr>
          <p:cNvPr id="91139" name="Rectangle 3"/>
          <p:cNvSpPr>
            <a:spLocks noGrp="1" noChangeArrowheads="1"/>
          </p:cNvSpPr>
          <p:nvPr>
            <p:ph type="subTitle" idx="1"/>
          </p:nvPr>
        </p:nvSpPr>
        <p:spPr>
          <a:xfrm>
            <a:off x="381000" y="1447800"/>
            <a:ext cx="8013192" cy="4953000"/>
          </a:xfrm>
        </p:spPr>
        <p:txBody>
          <a:bodyPr>
            <a:normAutofit/>
          </a:bodyPr>
          <a:lstStyle/>
          <a:p>
            <a:pPr algn="l"/>
            <a:r>
              <a:rPr lang="en-US" sz="1800" dirty="0" smtClean="0">
                <a:solidFill>
                  <a:schemeClr val="tx1"/>
                </a:solidFill>
              </a:rPr>
              <a:t>(36</a:t>
            </a:r>
            <a:r>
              <a:rPr lang="en-US" sz="1800" dirty="0" smtClean="0">
                <a:solidFill>
                  <a:schemeClr val="tx1"/>
                </a:solidFill>
              </a:rPr>
              <a:t>For </a:t>
            </a:r>
            <a:r>
              <a:rPr lang="en-US" sz="1800" dirty="0" smtClean="0">
                <a:solidFill>
                  <a:schemeClr val="tx1"/>
                </a:solidFill>
              </a:rPr>
              <a:t>example, let  n =17 is the number of values to be sorted. One possible implementation of </a:t>
            </a:r>
            <a:r>
              <a:rPr lang="en-US" sz="1800" dirty="0" err="1" smtClean="0">
                <a:solidFill>
                  <a:schemeClr val="tx1"/>
                </a:solidFill>
              </a:rPr>
              <a:t>Shellsort</a:t>
            </a:r>
            <a:r>
              <a:rPr lang="en-US" sz="1800" dirty="0" smtClean="0">
                <a:solidFill>
                  <a:schemeClr val="tx1"/>
                </a:solidFill>
              </a:rPr>
              <a:t>  is </a:t>
            </a:r>
            <a:r>
              <a:rPr lang="en-GB" sz="1800" dirty="0" smtClean="0">
                <a:solidFill>
                  <a:schemeClr val="tx1"/>
                </a:solidFill>
              </a:rPr>
              <a:t>using </a:t>
            </a:r>
            <a:r>
              <a:rPr lang="en-US" sz="1800" dirty="0" smtClean="0">
                <a:solidFill>
                  <a:schemeClr val="tx1"/>
                </a:solidFill>
              </a:rPr>
              <a:t>starting gap at n / 2 and halving it until it reaches 1</a:t>
            </a:r>
            <a:r>
              <a:rPr lang="en-GB" sz="1800" dirty="0" smtClean="0">
                <a:solidFill>
                  <a:schemeClr val="tx1"/>
                </a:solidFill>
              </a:rPr>
              <a:t>  </a:t>
            </a:r>
            <a:r>
              <a:rPr lang="en-GB" sz="1800" dirty="0" err="1" smtClean="0">
                <a:solidFill>
                  <a:schemeClr val="tx1"/>
                </a:solidFill>
              </a:rPr>
              <a:t>i</a:t>
            </a:r>
            <a:r>
              <a:rPr lang="en-GB" sz="1800" dirty="0" smtClean="0">
                <a:solidFill>
                  <a:schemeClr val="tx1"/>
                </a:solidFill>
              </a:rPr>
              <a:t>. e with a gap sequence of </a:t>
            </a:r>
            <a:r>
              <a:rPr lang="nn-NO" sz="1800" dirty="0" smtClean="0">
                <a:solidFill>
                  <a:schemeClr val="tx1"/>
                </a:solidFill>
              </a:rPr>
              <a:t>h</a:t>
            </a:r>
            <a:r>
              <a:rPr lang="nn-NO" sz="1800" baseline="-25000" dirty="0" smtClean="0">
                <a:solidFill>
                  <a:schemeClr val="tx1"/>
                </a:solidFill>
              </a:rPr>
              <a:t>k</a:t>
            </a:r>
            <a:r>
              <a:rPr lang="nn-NO" sz="1800" dirty="0" smtClean="0">
                <a:solidFill>
                  <a:schemeClr val="tx1"/>
                </a:solidFill>
              </a:rPr>
              <a:t>=n/2</a:t>
            </a:r>
            <a:r>
              <a:rPr lang="nn-NO" sz="1800" baseline="30000" dirty="0" smtClean="0">
                <a:solidFill>
                  <a:schemeClr val="tx1"/>
                </a:solidFill>
              </a:rPr>
              <a:t>k</a:t>
            </a:r>
            <a:endParaRPr lang="en-US" sz="1400" baseline="30000" dirty="0" smtClean="0">
              <a:solidFill>
                <a:schemeClr val="tx1"/>
              </a:solidFill>
              <a:latin typeface="Times New Roman" charset="0"/>
            </a:endParaRPr>
          </a:p>
          <a:p>
            <a:pPr algn="l"/>
            <a:endParaRPr lang="en-US" sz="1400" dirty="0" smtClean="0">
              <a:solidFill>
                <a:schemeClr val="tx1"/>
              </a:solidFill>
              <a:latin typeface="Times New Roman" charset="0"/>
            </a:endParaRPr>
          </a:p>
          <a:p>
            <a:pPr algn="l"/>
            <a:endParaRPr lang="en-US" sz="1400" dirty="0" smtClean="0">
              <a:solidFill>
                <a:schemeClr val="tx1"/>
              </a:solidFill>
              <a:latin typeface="Times New Roman" charset="0"/>
            </a:endParaRPr>
          </a:p>
          <a:p>
            <a:pPr algn="l"/>
            <a:endParaRPr lang="en-US" sz="1400" dirty="0" smtClean="0">
              <a:solidFill>
                <a:schemeClr val="tx1"/>
              </a:solidFill>
              <a:latin typeface="Times New Roman" charset="0"/>
            </a:endParaRPr>
          </a:p>
          <a:p>
            <a:pPr algn="l"/>
            <a:endParaRPr lang="en-US" sz="1400" dirty="0" smtClean="0">
              <a:solidFill>
                <a:schemeClr val="tx1"/>
              </a:solidFill>
              <a:latin typeface="Times New Roman" charset="0"/>
            </a:endParaRPr>
          </a:p>
          <a:p>
            <a:pPr algn="l"/>
            <a:endParaRPr lang="en-US" sz="1400" dirty="0" smtClean="0">
              <a:solidFill>
                <a:schemeClr val="tx1"/>
              </a:solidFill>
              <a:latin typeface="Times New Roman" charset="0"/>
            </a:endParaRPr>
          </a:p>
          <a:p>
            <a:pPr algn="l"/>
            <a:endParaRPr lang="en-US" sz="1400" dirty="0" smtClean="0">
              <a:solidFill>
                <a:schemeClr val="tx1"/>
              </a:solidFill>
              <a:latin typeface="Times New Roman" charset="0"/>
            </a:endParaRPr>
          </a:p>
          <a:p>
            <a:pPr algn="l"/>
            <a:endParaRPr lang="en-US" sz="1400" dirty="0" smtClean="0">
              <a:solidFill>
                <a:schemeClr val="tx1"/>
              </a:solidFill>
              <a:latin typeface="Times New Roman" charset="0"/>
            </a:endParaRPr>
          </a:p>
          <a:p>
            <a:pPr algn="l"/>
            <a:endParaRPr lang="en-US" sz="1400" dirty="0" smtClean="0">
              <a:solidFill>
                <a:schemeClr val="tx1"/>
              </a:solidFill>
              <a:latin typeface="Times New Roman" charset="0"/>
            </a:endParaRPr>
          </a:p>
          <a:p>
            <a:pPr algn="l"/>
            <a:endParaRPr lang="en-US" sz="1400" dirty="0" smtClean="0">
              <a:solidFill>
                <a:schemeClr val="tx1"/>
              </a:solidFill>
              <a:latin typeface="Times New Roman" charset="0"/>
            </a:endParaRPr>
          </a:p>
          <a:p>
            <a:pPr algn="l"/>
            <a:endParaRPr lang="en-US" sz="1400" dirty="0" smtClean="0">
              <a:solidFill>
                <a:schemeClr val="tx1"/>
              </a:solidFill>
              <a:latin typeface="Times New Roman" charset="0"/>
            </a:endParaRPr>
          </a:p>
          <a:p>
            <a:pPr algn="l"/>
            <a:endParaRPr lang="en-US" sz="1400" dirty="0" smtClean="0">
              <a:solidFill>
                <a:schemeClr val="tx1"/>
              </a:solidFill>
              <a:latin typeface="Times New Roman" charset="0"/>
            </a:endParaRPr>
          </a:p>
        </p:txBody>
      </p:sp>
      <p:cxnSp>
        <p:nvCxnSpPr>
          <p:cNvPr id="4" name="Straight Connector 3"/>
          <p:cNvCxnSpPr/>
          <p:nvPr/>
        </p:nvCxnSpPr>
        <p:spPr>
          <a:xfrm>
            <a:off x="533400" y="12192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16</a:t>
            </a:fld>
            <a:endParaRPr lang="en-US"/>
          </a:p>
        </p:txBody>
      </p:sp>
      <p:grpSp>
        <p:nvGrpSpPr>
          <p:cNvPr id="230" name="Group 229"/>
          <p:cNvGrpSpPr/>
          <p:nvPr/>
        </p:nvGrpSpPr>
        <p:grpSpPr>
          <a:xfrm>
            <a:off x="1219200" y="2362200"/>
            <a:ext cx="7696200" cy="3962400"/>
            <a:chOff x="762000" y="1447800"/>
            <a:chExt cx="7696200" cy="3962400"/>
          </a:xfrm>
        </p:grpSpPr>
        <p:grpSp>
          <p:nvGrpSpPr>
            <p:cNvPr id="231" name="Group 42"/>
            <p:cNvGrpSpPr/>
            <p:nvPr/>
          </p:nvGrpSpPr>
          <p:grpSpPr>
            <a:xfrm>
              <a:off x="762000" y="1447800"/>
              <a:ext cx="7620000" cy="978932"/>
              <a:chOff x="762000" y="3135868"/>
              <a:chExt cx="7620000" cy="978932"/>
            </a:xfrm>
          </p:grpSpPr>
          <p:sp>
            <p:nvSpPr>
              <p:cNvPr id="417" name="Rectangle 2"/>
              <p:cNvSpPr/>
              <p:nvPr/>
            </p:nvSpPr>
            <p:spPr>
              <a:xfrm>
                <a:off x="762000" y="3135868"/>
                <a:ext cx="7620000" cy="369332"/>
              </a:xfrm>
              <a:prstGeom prst="rect">
                <a:avLst/>
              </a:prstGeom>
            </p:spPr>
            <p:txBody>
              <a:bodyPr wrap="square">
                <a:spAutoFit/>
              </a:bodyPr>
              <a:lstStyle/>
              <a:p>
                <a:r>
                  <a:rPr lang="en-US" dirty="0" smtClean="0">
                    <a:solidFill>
                      <a:srgbClr val="FF0000"/>
                    </a:solidFill>
                  </a:rPr>
                  <a:t>50</a:t>
                </a:r>
                <a:r>
                  <a:rPr lang="en-US" dirty="0" smtClean="0"/>
                  <a:t>     </a:t>
                </a:r>
                <a:r>
                  <a:rPr lang="en-US" dirty="0" smtClean="0">
                    <a:solidFill>
                      <a:srgbClr val="00B050"/>
                    </a:solidFill>
                  </a:rPr>
                  <a:t>20</a:t>
                </a:r>
                <a:r>
                  <a:rPr lang="en-US" dirty="0" smtClean="0"/>
                  <a:t>    </a:t>
                </a:r>
                <a:r>
                  <a:rPr lang="en-US" dirty="0" smtClean="0">
                    <a:solidFill>
                      <a:schemeClr val="accent6">
                        <a:lumMod val="75000"/>
                      </a:schemeClr>
                    </a:solidFill>
                  </a:rPr>
                  <a:t>17</a:t>
                </a:r>
                <a:r>
                  <a:rPr lang="en-US" dirty="0" smtClean="0"/>
                  <a:t>    </a:t>
                </a:r>
                <a:r>
                  <a:rPr lang="en-US" dirty="0" smtClean="0">
                    <a:solidFill>
                      <a:schemeClr val="tx2">
                        <a:lumMod val="60000"/>
                        <a:lumOff val="40000"/>
                      </a:schemeClr>
                    </a:solidFill>
                  </a:rPr>
                  <a:t>13</a:t>
                </a:r>
                <a:r>
                  <a:rPr lang="en-US" dirty="0" smtClean="0"/>
                  <a:t>    </a:t>
                </a:r>
                <a:r>
                  <a:rPr lang="en-US" dirty="0" smtClean="0">
                    <a:solidFill>
                      <a:srgbClr val="7030A0"/>
                    </a:solidFill>
                  </a:rPr>
                  <a:t>28</a:t>
                </a:r>
                <a:r>
                  <a:rPr lang="en-US" dirty="0" smtClean="0"/>
                  <a:t>    14    </a:t>
                </a:r>
                <a:r>
                  <a:rPr lang="en-US" dirty="0" smtClean="0">
                    <a:solidFill>
                      <a:schemeClr val="accent6">
                        <a:lumMod val="50000"/>
                      </a:schemeClr>
                    </a:solidFill>
                  </a:rPr>
                  <a:t>23</a:t>
                </a:r>
                <a:r>
                  <a:rPr lang="en-US" dirty="0" smtClean="0"/>
                  <a:t>    </a:t>
                </a:r>
                <a:r>
                  <a:rPr lang="en-US" dirty="0" smtClean="0">
                    <a:solidFill>
                      <a:schemeClr val="accent3">
                        <a:lumMod val="50000"/>
                      </a:schemeClr>
                    </a:solidFill>
                  </a:rPr>
                  <a:t>83</a:t>
                </a:r>
                <a:r>
                  <a:rPr lang="en-US" dirty="0" smtClean="0"/>
                  <a:t>    </a:t>
                </a:r>
                <a:r>
                  <a:rPr lang="en-US" dirty="0" smtClean="0">
                    <a:solidFill>
                      <a:srgbClr val="FF0000"/>
                    </a:solidFill>
                  </a:rPr>
                  <a:t>36</a:t>
                </a:r>
                <a:r>
                  <a:rPr lang="en-US" dirty="0" smtClean="0"/>
                  <a:t>    </a:t>
                </a:r>
                <a:r>
                  <a:rPr lang="en-US" dirty="0" smtClean="0">
                    <a:solidFill>
                      <a:srgbClr val="00B050"/>
                    </a:solidFill>
                  </a:rPr>
                  <a:t>98</a:t>
                </a:r>
                <a:r>
                  <a:rPr lang="en-US" dirty="0" smtClean="0"/>
                  <a:t>    </a:t>
                </a:r>
                <a:r>
                  <a:rPr lang="en-US" dirty="0" smtClean="0">
                    <a:solidFill>
                      <a:schemeClr val="accent6">
                        <a:lumMod val="75000"/>
                      </a:schemeClr>
                    </a:solidFill>
                  </a:rPr>
                  <a:t>11</a:t>
                </a:r>
                <a:r>
                  <a:rPr lang="en-US" dirty="0" smtClean="0"/>
                  <a:t>    </a:t>
                </a:r>
                <a:r>
                  <a:rPr lang="en-US" dirty="0" smtClean="0">
                    <a:solidFill>
                      <a:schemeClr val="tx2">
                        <a:lumMod val="60000"/>
                        <a:lumOff val="40000"/>
                      </a:schemeClr>
                    </a:solidFill>
                  </a:rPr>
                  <a:t>70 </a:t>
                </a:r>
                <a:r>
                  <a:rPr lang="en-US" dirty="0" smtClean="0"/>
                  <a:t>   </a:t>
                </a:r>
                <a:r>
                  <a:rPr lang="en-US" dirty="0" smtClean="0">
                    <a:solidFill>
                      <a:srgbClr val="7030A0"/>
                    </a:solidFill>
                  </a:rPr>
                  <a:t>65 </a:t>
                </a:r>
                <a:r>
                  <a:rPr lang="en-US" dirty="0" smtClean="0"/>
                  <a:t>   41    </a:t>
                </a:r>
                <a:r>
                  <a:rPr lang="en-US" dirty="0" smtClean="0">
                    <a:solidFill>
                      <a:schemeClr val="accent6">
                        <a:lumMod val="50000"/>
                      </a:schemeClr>
                    </a:solidFill>
                  </a:rPr>
                  <a:t>42</a:t>
                </a:r>
                <a:r>
                  <a:rPr lang="en-US" dirty="0" smtClean="0"/>
                  <a:t>    </a:t>
                </a:r>
                <a:r>
                  <a:rPr lang="en-US" dirty="0" smtClean="0">
                    <a:solidFill>
                      <a:schemeClr val="accent3">
                        <a:lumMod val="50000"/>
                      </a:schemeClr>
                    </a:solidFill>
                  </a:rPr>
                  <a:t>15 </a:t>
                </a:r>
                <a:r>
                  <a:rPr lang="en-US" dirty="0" smtClean="0"/>
                  <a:t>   </a:t>
                </a:r>
                <a:r>
                  <a:rPr lang="en-US" dirty="0" smtClean="0">
                    <a:solidFill>
                      <a:srgbClr val="FF0000"/>
                    </a:solidFill>
                  </a:rPr>
                  <a:t>48</a:t>
                </a:r>
              </a:p>
            </p:txBody>
          </p:sp>
          <p:grpSp>
            <p:nvGrpSpPr>
              <p:cNvPr id="418" name="Group 8"/>
              <p:cNvGrpSpPr/>
              <p:nvPr/>
            </p:nvGrpSpPr>
            <p:grpSpPr>
              <a:xfrm>
                <a:off x="989806" y="3429002"/>
                <a:ext cx="3658394" cy="152400"/>
                <a:chOff x="989806" y="3429000"/>
                <a:chExt cx="3658394" cy="306388"/>
              </a:xfrm>
            </p:grpSpPr>
            <p:cxnSp>
              <p:nvCxnSpPr>
                <p:cNvPr id="451" name="Straight Connector 4"/>
                <p:cNvCxnSpPr/>
                <p:nvPr/>
              </p:nvCxnSpPr>
              <p:spPr>
                <a:xfrm rot="5400000">
                  <a:off x="838200" y="3581400"/>
                  <a:ext cx="304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2" name="Straight Connector 6"/>
                <p:cNvCxnSpPr/>
                <p:nvPr/>
              </p:nvCxnSpPr>
              <p:spPr>
                <a:xfrm>
                  <a:off x="990600" y="3733800"/>
                  <a:ext cx="3657600" cy="15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3" name="Straight Connector 7"/>
                <p:cNvCxnSpPr/>
                <p:nvPr/>
              </p:nvCxnSpPr>
              <p:spPr>
                <a:xfrm rot="5400000">
                  <a:off x="4495006" y="358060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9" name="Group 10"/>
              <p:cNvGrpSpPr/>
              <p:nvPr/>
            </p:nvGrpSpPr>
            <p:grpSpPr>
              <a:xfrm>
                <a:off x="1447800" y="3428976"/>
                <a:ext cx="3658394" cy="228598"/>
                <a:chOff x="989806" y="3429000"/>
                <a:chExt cx="3658394" cy="306388"/>
              </a:xfrm>
            </p:grpSpPr>
            <p:cxnSp>
              <p:nvCxnSpPr>
                <p:cNvPr id="448" name="Straight Connector 11"/>
                <p:cNvCxnSpPr/>
                <p:nvPr/>
              </p:nvCxnSpPr>
              <p:spPr>
                <a:xfrm rot="5400000">
                  <a:off x="838200" y="3581400"/>
                  <a:ext cx="3048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9" name="Straight Connector 12"/>
                <p:cNvCxnSpPr/>
                <p:nvPr/>
              </p:nvCxnSpPr>
              <p:spPr>
                <a:xfrm>
                  <a:off x="990600" y="3733800"/>
                  <a:ext cx="36576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0" name="Straight Connector 13"/>
                <p:cNvCxnSpPr/>
                <p:nvPr/>
              </p:nvCxnSpPr>
              <p:spPr>
                <a:xfrm rot="5400000">
                  <a:off x="4495006" y="3580606"/>
                  <a:ext cx="3048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20" name="Group 14"/>
              <p:cNvGrpSpPr/>
              <p:nvPr/>
            </p:nvGrpSpPr>
            <p:grpSpPr>
              <a:xfrm>
                <a:off x="1904206" y="3428998"/>
                <a:ext cx="3658394" cy="304800"/>
                <a:chOff x="989806" y="3429000"/>
                <a:chExt cx="3658394" cy="306388"/>
              </a:xfrm>
            </p:grpSpPr>
            <p:cxnSp>
              <p:nvCxnSpPr>
                <p:cNvPr id="445" name="Straight Connector 15"/>
                <p:cNvCxnSpPr/>
                <p:nvPr/>
              </p:nvCxnSpPr>
              <p:spPr>
                <a:xfrm rot="5400000">
                  <a:off x="838200" y="3581400"/>
                  <a:ext cx="304800" cy="15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16"/>
                <p:cNvCxnSpPr/>
                <p:nvPr/>
              </p:nvCxnSpPr>
              <p:spPr>
                <a:xfrm>
                  <a:off x="990600" y="3733800"/>
                  <a:ext cx="3657600" cy="15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17"/>
                <p:cNvCxnSpPr/>
                <p:nvPr/>
              </p:nvCxnSpPr>
              <p:spPr>
                <a:xfrm rot="5400000">
                  <a:off x="4495006" y="3580606"/>
                  <a:ext cx="304800" cy="15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21" name="Group 18"/>
              <p:cNvGrpSpPr/>
              <p:nvPr/>
            </p:nvGrpSpPr>
            <p:grpSpPr>
              <a:xfrm>
                <a:off x="2361453" y="3352800"/>
                <a:ext cx="3582369" cy="457200"/>
                <a:chOff x="989806" y="3429000"/>
                <a:chExt cx="3658394" cy="306388"/>
              </a:xfrm>
            </p:grpSpPr>
            <p:cxnSp>
              <p:nvCxnSpPr>
                <p:cNvPr id="442" name="Straight Connector 19"/>
                <p:cNvCxnSpPr/>
                <p:nvPr/>
              </p:nvCxnSpPr>
              <p:spPr>
                <a:xfrm rot="5400000">
                  <a:off x="838200" y="3581400"/>
                  <a:ext cx="304800" cy="1588"/>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20"/>
                <p:cNvCxnSpPr/>
                <p:nvPr/>
              </p:nvCxnSpPr>
              <p:spPr>
                <a:xfrm>
                  <a:off x="990600" y="3733800"/>
                  <a:ext cx="3657600" cy="1588"/>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21"/>
                <p:cNvCxnSpPr/>
                <p:nvPr/>
              </p:nvCxnSpPr>
              <p:spPr>
                <a:xfrm rot="5400000">
                  <a:off x="4495006" y="358060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2" name="Group 22"/>
              <p:cNvGrpSpPr/>
              <p:nvPr/>
            </p:nvGrpSpPr>
            <p:grpSpPr>
              <a:xfrm>
                <a:off x="2743200" y="3429000"/>
                <a:ext cx="3658394" cy="457200"/>
                <a:chOff x="989806" y="3429000"/>
                <a:chExt cx="3658394" cy="306388"/>
              </a:xfrm>
            </p:grpSpPr>
            <p:cxnSp>
              <p:nvCxnSpPr>
                <p:cNvPr id="439" name="Straight Connector 23"/>
                <p:cNvCxnSpPr/>
                <p:nvPr/>
              </p:nvCxnSpPr>
              <p:spPr>
                <a:xfrm rot="5400000">
                  <a:off x="838200" y="3581400"/>
                  <a:ext cx="304800" cy="1588"/>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24"/>
                <p:cNvCxnSpPr/>
                <p:nvPr/>
              </p:nvCxnSpPr>
              <p:spPr>
                <a:xfrm>
                  <a:off x="990600" y="3733800"/>
                  <a:ext cx="3657600" cy="1588"/>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25"/>
                <p:cNvCxnSpPr/>
                <p:nvPr/>
              </p:nvCxnSpPr>
              <p:spPr>
                <a:xfrm rot="5400000">
                  <a:off x="4495006" y="3580606"/>
                  <a:ext cx="304800" cy="1588"/>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23" name="Group 26"/>
              <p:cNvGrpSpPr/>
              <p:nvPr/>
            </p:nvGrpSpPr>
            <p:grpSpPr>
              <a:xfrm>
                <a:off x="3200400" y="3428978"/>
                <a:ext cx="3658394" cy="533398"/>
                <a:chOff x="989806" y="3429000"/>
                <a:chExt cx="3658394" cy="306388"/>
              </a:xfrm>
            </p:grpSpPr>
            <p:cxnSp>
              <p:nvCxnSpPr>
                <p:cNvPr id="436" name="Straight Connector 27"/>
                <p:cNvCxnSpPr/>
                <p:nvPr/>
              </p:nvCxnSpPr>
              <p:spPr>
                <a:xfrm rot="5400000">
                  <a:off x="838200" y="3581400"/>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7" name="Straight Connector 28"/>
                <p:cNvCxnSpPr/>
                <p:nvPr/>
              </p:nvCxnSpPr>
              <p:spPr>
                <a:xfrm>
                  <a:off x="990600" y="3733800"/>
                  <a:ext cx="3657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29"/>
                <p:cNvCxnSpPr/>
                <p:nvPr/>
              </p:nvCxnSpPr>
              <p:spPr>
                <a:xfrm rot="5400000">
                  <a:off x="4495006" y="358060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4" name="Group 30"/>
              <p:cNvGrpSpPr/>
              <p:nvPr/>
            </p:nvGrpSpPr>
            <p:grpSpPr>
              <a:xfrm>
                <a:off x="4647501" y="3352776"/>
                <a:ext cx="3506345" cy="228598"/>
                <a:chOff x="989806" y="3429000"/>
                <a:chExt cx="3658394" cy="306388"/>
              </a:xfrm>
            </p:grpSpPr>
            <p:cxnSp>
              <p:nvCxnSpPr>
                <p:cNvPr id="433" name="Straight Connector 31"/>
                <p:cNvCxnSpPr/>
                <p:nvPr/>
              </p:nvCxnSpPr>
              <p:spPr>
                <a:xfrm rot="5400000">
                  <a:off x="838200" y="3581400"/>
                  <a:ext cx="304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4" name="Straight Connector 32"/>
                <p:cNvCxnSpPr/>
                <p:nvPr/>
              </p:nvCxnSpPr>
              <p:spPr>
                <a:xfrm>
                  <a:off x="990600" y="3733800"/>
                  <a:ext cx="3657600" cy="158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5" name="Straight Connector 33"/>
                <p:cNvCxnSpPr/>
                <p:nvPr/>
              </p:nvCxnSpPr>
              <p:spPr>
                <a:xfrm rot="5400000">
                  <a:off x="4495006" y="3580606"/>
                  <a:ext cx="304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25" name="Group 34"/>
              <p:cNvGrpSpPr/>
              <p:nvPr/>
            </p:nvGrpSpPr>
            <p:grpSpPr>
              <a:xfrm>
                <a:off x="3656806" y="3429002"/>
                <a:ext cx="3658394" cy="609600"/>
                <a:chOff x="989806" y="3429000"/>
                <a:chExt cx="3658394" cy="306388"/>
              </a:xfrm>
            </p:grpSpPr>
            <p:cxnSp>
              <p:nvCxnSpPr>
                <p:cNvPr id="430" name="Straight Connector 35"/>
                <p:cNvCxnSpPr/>
                <p:nvPr/>
              </p:nvCxnSpPr>
              <p:spPr>
                <a:xfrm rot="5400000">
                  <a:off x="838200" y="3581400"/>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1" name="Straight Connector 36"/>
                <p:cNvCxnSpPr/>
                <p:nvPr/>
              </p:nvCxnSpPr>
              <p:spPr>
                <a:xfrm>
                  <a:off x="990600" y="3733800"/>
                  <a:ext cx="3657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37"/>
                <p:cNvCxnSpPr/>
                <p:nvPr/>
              </p:nvCxnSpPr>
              <p:spPr>
                <a:xfrm rot="5400000">
                  <a:off x="4495006" y="3580606"/>
                  <a:ext cx="30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6" name="Group 38"/>
              <p:cNvGrpSpPr/>
              <p:nvPr/>
            </p:nvGrpSpPr>
            <p:grpSpPr>
              <a:xfrm>
                <a:off x="4114053" y="3429000"/>
                <a:ext cx="3582369" cy="685800"/>
                <a:chOff x="989806" y="3429000"/>
                <a:chExt cx="3658394" cy="306388"/>
              </a:xfrm>
            </p:grpSpPr>
            <p:cxnSp>
              <p:nvCxnSpPr>
                <p:cNvPr id="427" name="Straight Connector 39"/>
                <p:cNvCxnSpPr/>
                <p:nvPr/>
              </p:nvCxnSpPr>
              <p:spPr>
                <a:xfrm rot="5400000">
                  <a:off x="838200" y="3581400"/>
                  <a:ext cx="304800" cy="1588"/>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p:cNvCxnSpPr/>
                <p:nvPr/>
              </p:nvCxnSpPr>
              <p:spPr>
                <a:xfrm>
                  <a:off x="990600" y="3733800"/>
                  <a:ext cx="3657600" cy="1588"/>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p:cNvCxnSpPr/>
                <p:nvPr/>
              </p:nvCxnSpPr>
              <p:spPr>
                <a:xfrm rot="5400000">
                  <a:off x="4495006" y="3580606"/>
                  <a:ext cx="304800" cy="1588"/>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sp>
          <p:nvSpPr>
            <p:cNvPr id="232" name="Rectangle 231"/>
            <p:cNvSpPr/>
            <p:nvPr/>
          </p:nvSpPr>
          <p:spPr>
            <a:xfrm>
              <a:off x="762000" y="2579132"/>
              <a:ext cx="7620000" cy="369332"/>
            </a:xfrm>
            <a:prstGeom prst="rect">
              <a:avLst/>
            </a:prstGeom>
          </p:spPr>
          <p:txBody>
            <a:bodyPr wrap="square">
              <a:spAutoFit/>
            </a:bodyPr>
            <a:lstStyle/>
            <a:p>
              <a:r>
                <a:rPr lang="en-US" dirty="0" smtClean="0">
                  <a:solidFill>
                    <a:srgbClr val="FF0000"/>
                  </a:solidFill>
                </a:rPr>
                <a:t>36</a:t>
              </a:r>
              <a:r>
                <a:rPr lang="en-US" dirty="0" smtClean="0"/>
                <a:t>     </a:t>
              </a:r>
              <a:r>
                <a:rPr lang="en-US" dirty="0" smtClean="0">
                  <a:solidFill>
                    <a:srgbClr val="00B050"/>
                  </a:solidFill>
                </a:rPr>
                <a:t>20 </a:t>
              </a:r>
              <a:r>
                <a:rPr lang="en-US" dirty="0" smtClean="0"/>
                <a:t>   </a:t>
              </a:r>
              <a:r>
                <a:rPr lang="en-US" dirty="0" smtClean="0">
                  <a:solidFill>
                    <a:schemeClr val="tx2">
                      <a:lumMod val="60000"/>
                      <a:lumOff val="40000"/>
                    </a:schemeClr>
                  </a:solidFill>
                </a:rPr>
                <a:t>11</a:t>
              </a:r>
              <a:r>
                <a:rPr lang="en-US" dirty="0" smtClean="0"/>
                <a:t>    13    </a:t>
              </a:r>
              <a:r>
                <a:rPr lang="en-US" dirty="0" smtClean="0">
                  <a:solidFill>
                    <a:srgbClr val="FF0000"/>
                  </a:solidFill>
                </a:rPr>
                <a:t>28</a:t>
              </a:r>
              <a:r>
                <a:rPr lang="en-US" dirty="0" smtClean="0"/>
                <a:t>    </a:t>
              </a:r>
              <a:r>
                <a:rPr lang="en-US" dirty="0" smtClean="0">
                  <a:solidFill>
                    <a:srgbClr val="00B050"/>
                  </a:solidFill>
                </a:rPr>
                <a:t>14</a:t>
              </a:r>
              <a:r>
                <a:rPr lang="en-US" dirty="0" smtClean="0"/>
                <a:t>     </a:t>
              </a:r>
              <a:r>
                <a:rPr lang="en-US" dirty="0" smtClean="0">
                  <a:solidFill>
                    <a:schemeClr val="tx2">
                      <a:lumMod val="60000"/>
                      <a:lumOff val="40000"/>
                    </a:schemeClr>
                  </a:solidFill>
                </a:rPr>
                <a:t>23</a:t>
              </a:r>
              <a:r>
                <a:rPr lang="en-US" dirty="0" smtClean="0"/>
                <a:t>    15    </a:t>
              </a:r>
              <a:r>
                <a:rPr lang="en-US" dirty="0" smtClean="0">
                  <a:solidFill>
                    <a:srgbClr val="FF0000"/>
                  </a:solidFill>
                </a:rPr>
                <a:t>48</a:t>
              </a:r>
              <a:r>
                <a:rPr lang="en-US" dirty="0" smtClean="0"/>
                <a:t>    </a:t>
              </a:r>
              <a:r>
                <a:rPr lang="en-US" dirty="0" smtClean="0">
                  <a:solidFill>
                    <a:srgbClr val="00B050"/>
                  </a:solidFill>
                </a:rPr>
                <a:t>98 </a:t>
              </a:r>
              <a:r>
                <a:rPr lang="en-US" dirty="0" smtClean="0"/>
                <a:t>    </a:t>
              </a:r>
              <a:r>
                <a:rPr lang="en-US" dirty="0" smtClean="0">
                  <a:solidFill>
                    <a:schemeClr val="tx2">
                      <a:lumMod val="60000"/>
                      <a:lumOff val="40000"/>
                    </a:schemeClr>
                  </a:solidFill>
                </a:rPr>
                <a:t>17</a:t>
              </a:r>
              <a:r>
                <a:rPr lang="en-US" dirty="0" smtClean="0"/>
                <a:t>   70    </a:t>
              </a:r>
              <a:r>
                <a:rPr lang="en-US" dirty="0" smtClean="0">
                  <a:solidFill>
                    <a:srgbClr val="FF0000"/>
                  </a:solidFill>
                </a:rPr>
                <a:t>65</a:t>
              </a:r>
              <a:r>
                <a:rPr lang="en-US" dirty="0" smtClean="0"/>
                <a:t>    </a:t>
              </a:r>
              <a:r>
                <a:rPr lang="en-US" dirty="0" smtClean="0">
                  <a:solidFill>
                    <a:srgbClr val="00B050"/>
                  </a:solidFill>
                </a:rPr>
                <a:t>41</a:t>
              </a:r>
              <a:r>
                <a:rPr lang="en-US" dirty="0" smtClean="0"/>
                <a:t>    </a:t>
              </a:r>
              <a:r>
                <a:rPr lang="en-US" dirty="0" smtClean="0">
                  <a:solidFill>
                    <a:schemeClr val="tx2">
                      <a:lumMod val="60000"/>
                      <a:lumOff val="40000"/>
                    </a:schemeClr>
                  </a:solidFill>
                </a:rPr>
                <a:t>42</a:t>
              </a:r>
              <a:r>
                <a:rPr lang="en-US" dirty="0" smtClean="0"/>
                <a:t>    83    </a:t>
              </a:r>
              <a:r>
                <a:rPr lang="en-US" dirty="0" smtClean="0">
                  <a:solidFill>
                    <a:srgbClr val="FF0000"/>
                  </a:solidFill>
                </a:rPr>
                <a:t>50</a:t>
              </a:r>
            </a:p>
          </p:txBody>
        </p:sp>
        <p:grpSp>
          <p:nvGrpSpPr>
            <p:cNvPr id="233" name="Group 105"/>
            <p:cNvGrpSpPr/>
            <p:nvPr/>
          </p:nvGrpSpPr>
          <p:grpSpPr>
            <a:xfrm>
              <a:off x="988317" y="2883932"/>
              <a:ext cx="1831083" cy="152400"/>
              <a:chOff x="1218439" y="1981200"/>
              <a:chExt cx="1831083" cy="229004"/>
            </a:xfrm>
          </p:grpSpPr>
          <p:cxnSp>
            <p:nvCxnSpPr>
              <p:cNvPr id="414" name="Straight Connector 102"/>
              <p:cNvCxnSpPr/>
              <p:nvPr/>
            </p:nvCxnSpPr>
            <p:spPr>
              <a:xfrm rot="5400000">
                <a:off x="1105493" y="2094741"/>
                <a:ext cx="227414" cy="15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p:nvPr/>
            </p:nvCxnSpPr>
            <p:spPr>
              <a:xfrm>
                <a:off x="1219200" y="2208616"/>
                <a:ext cx="1828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p:nvPr/>
            </p:nvCxnSpPr>
            <p:spPr>
              <a:xfrm rot="5400000">
                <a:off x="2935054" y="2094146"/>
                <a:ext cx="227414" cy="15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4" name="Group 106"/>
            <p:cNvGrpSpPr/>
            <p:nvPr/>
          </p:nvGrpSpPr>
          <p:grpSpPr>
            <a:xfrm>
              <a:off x="2817387" y="2883932"/>
              <a:ext cx="1755289" cy="152400"/>
              <a:chOff x="1218439" y="1981200"/>
              <a:chExt cx="1831083" cy="229004"/>
            </a:xfrm>
          </p:grpSpPr>
          <p:cxnSp>
            <p:nvCxnSpPr>
              <p:cNvPr id="411" name="Straight Connector 410"/>
              <p:cNvCxnSpPr/>
              <p:nvPr/>
            </p:nvCxnSpPr>
            <p:spPr>
              <a:xfrm rot="5400000">
                <a:off x="1105493" y="2094741"/>
                <a:ext cx="227414" cy="15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p:nvCxnSpPr>
            <p:spPr>
              <a:xfrm>
                <a:off x="1219200" y="2208616"/>
                <a:ext cx="1828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p:cNvCxnSpPr/>
              <p:nvPr/>
            </p:nvCxnSpPr>
            <p:spPr>
              <a:xfrm rot="5400000">
                <a:off x="2935054" y="2094146"/>
                <a:ext cx="227414" cy="15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5" name="Group 110"/>
            <p:cNvGrpSpPr/>
            <p:nvPr/>
          </p:nvGrpSpPr>
          <p:grpSpPr>
            <a:xfrm>
              <a:off x="4569717" y="2883932"/>
              <a:ext cx="1831083" cy="152400"/>
              <a:chOff x="1218439" y="1981200"/>
              <a:chExt cx="1831083" cy="229004"/>
            </a:xfrm>
          </p:grpSpPr>
          <p:cxnSp>
            <p:nvCxnSpPr>
              <p:cNvPr id="408" name="Straight Connector 407"/>
              <p:cNvCxnSpPr/>
              <p:nvPr/>
            </p:nvCxnSpPr>
            <p:spPr>
              <a:xfrm rot="5400000">
                <a:off x="1105493" y="2094741"/>
                <a:ext cx="227414" cy="15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p:cNvCxnSpPr/>
              <p:nvPr/>
            </p:nvCxnSpPr>
            <p:spPr>
              <a:xfrm>
                <a:off x="1219200" y="2208616"/>
                <a:ext cx="1828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p:nvCxnSpPr>
            <p:spPr>
              <a:xfrm rot="5400000">
                <a:off x="2935054" y="2094146"/>
                <a:ext cx="227414" cy="15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6" name="Group 114"/>
            <p:cNvGrpSpPr/>
            <p:nvPr/>
          </p:nvGrpSpPr>
          <p:grpSpPr>
            <a:xfrm>
              <a:off x="6398787" y="2883932"/>
              <a:ext cx="1755289" cy="152400"/>
              <a:chOff x="1218439" y="1981200"/>
              <a:chExt cx="1831083" cy="229004"/>
            </a:xfrm>
          </p:grpSpPr>
          <p:cxnSp>
            <p:nvCxnSpPr>
              <p:cNvPr id="405" name="Straight Connector 404"/>
              <p:cNvCxnSpPr/>
              <p:nvPr/>
            </p:nvCxnSpPr>
            <p:spPr>
              <a:xfrm rot="5400000">
                <a:off x="1105493" y="2094741"/>
                <a:ext cx="227414" cy="15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p:cNvCxnSpPr/>
              <p:nvPr/>
            </p:nvCxnSpPr>
            <p:spPr>
              <a:xfrm>
                <a:off x="1219200" y="2208616"/>
                <a:ext cx="1828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p:nvCxnSpPr>
            <p:spPr>
              <a:xfrm rot="5400000">
                <a:off x="2935054" y="2094146"/>
                <a:ext cx="227414" cy="15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7" name="Group 118"/>
            <p:cNvGrpSpPr/>
            <p:nvPr/>
          </p:nvGrpSpPr>
          <p:grpSpPr>
            <a:xfrm>
              <a:off x="990560" y="3798332"/>
              <a:ext cx="914338" cy="152400"/>
              <a:chOff x="1218439" y="1981200"/>
              <a:chExt cx="1831083" cy="229004"/>
            </a:xfrm>
          </p:grpSpPr>
          <p:cxnSp>
            <p:nvCxnSpPr>
              <p:cNvPr id="402" name="Straight Connector 401"/>
              <p:cNvCxnSpPr/>
              <p:nvPr/>
            </p:nvCxnSpPr>
            <p:spPr>
              <a:xfrm rot="5400000">
                <a:off x="1105493" y="2094741"/>
                <a:ext cx="227414" cy="15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1219200" y="2208616"/>
                <a:ext cx="1828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rot="5400000">
                <a:off x="2935054" y="2094146"/>
                <a:ext cx="227414" cy="15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38" name="Group 122"/>
            <p:cNvGrpSpPr/>
            <p:nvPr/>
          </p:nvGrpSpPr>
          <p:grpSpPr>
            <a:xfrm>
              <a:off x="1445517" y="2883932"/>
              <a:ext cx="1831083" cy="228600"/>
              <a:chOff x="1218439" y="1981200"/>
              <a:chExt cx="1831083" cy="229004"/>
            </a:xfrm>
          </p:grpSpPr>
          <p:cxnSp>
            <p:nvCxnSpPr>
              <p:cNvPr id="399" name="Straight Connector 398"/>
              <p:cNvCxnSpPr/>
              <p:nvPr/>
            </p:nvCxnSpPr>
            <p:spPr>
              <a:xfrm rot="5400000">
                <a:off x="1105493" y="2094741"/>
                <a:ext cx="227414" cy="152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1219200" y="2208616"/>
                <a:ext cx="18288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rot="5400000">
                <a:off x="2935054" y="2094146"/>
                <a:ext cx="227414" cy="152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239" name="Group 126"/>
            <p:cNvGrpSpPr/>
            <p:nvPr/>
          </p:nvGrpSpPr>
          <p:grpSpPr>
            <a:xfrm>
              <a:off x="3274587" y="2883932"/>
              <a:ext cx="1755289" cy="228600"/>
              <a:chOff x="1218439" y="1981200"/>
              <a:chExt cx="1831083" cy="229004"/>
            </a:xfrm>
          </p:grpSpPr>
          <p:cxnSp>
            <p:nvCxnSpPr>
              <p:cNvPr id="396" name="Straight Connector 395"/>
              <p:cNvCxnSpPr/>
              <p:nvPr/>
            </p:nvCxnSpPr>
            <p:spPr>
              <a:xfrm rot="5400000">
                <a:off x="1105493" y="2094741"/>
                <a:ext cx="227414" cy="152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p:cNvCxnSpPr/>
              <p:nvPr/>
            </p:nvCxnSpPr>
            <p:spPr>
              <a:xfrm>
                <a:off x="1219200" y="2208616"/>
                <a:ext cx="18288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rot="5400000">
                <a:off x="2935054" y="2094146"/>
                <a:ext cx="227414" cy="152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240" name="Group 130"/>
            <p:cNvGrpSpPr/>
            <p:nvPr/>
          </p:nvGrpSpPr>
          <p:grpSpPr>
            <a:xfrm>
              <a:off x="5026917" y="2883932"/>
              <a:ext cx="1831083" cy="228600"/>
              <a:chOff x="1218439" y="1981200"/>
              <a:chExt cx="1831083" cy="229004"/>
            </a:xfrm>
          </p:grpSpPr>
          <p:cxnSp>
            <p:nvCxnSpPr>
              <p:cNvPr id="393" name="Straight Connector 392"/>
              <p:cNvCxnSpPr/>
              <p:nvPr/>
            </p:nvCxnSpPr>
            <p:spPr>
              <a:xfrm rot="5400000">
                <a:off x="1105493" y="2094741"/>
                <a:ext cx="227414" cy="152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p:cNvCxnSpPr/>
              <p:nvPr/>
            </p:nvCxnSpPr>
            <p:spPr>
              <a:xfrm>
                <a:off x="1219200" y="2208616"/>
                <a:ext cx="1828800" cy="158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p:cNvCxnSpPr/>
              <p:nvPr/>
            </p:nvCxnSpPr>
            <p:spPr>
              <a:xfrm rot="5400000">
                <a:off x="2935054" y="2094146"/>
                <a:ext cx="227414" cy="152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241" name="Group 138"/>
            <p:cNvGrpSpPr/>
            <p:nvPr/>
          </p:nvGrpSpPr>
          <p:grpSpPr>
            <a:xfrm>
              <a:off x="1902717" y="2883932"/>
              <a:ext cx="1831083" cy="304800"/>
              <a:chOff x="1218439" y="1981200"/>
              <a:chExt cx="1831083" cy="229004"/>
            </a:xfrm>
          </p:grpSpPr>
          <p:cxnSp>
            <p:nvCxnSpPr>
              <p:cNvPr id="390" name="Straight Connector 389"/>
              <p:cNvCxnSpPr/>
              <p:nvPr/>
            </p:nvCxnSpPr>
            <p:spPr>
              <a:xfrm rot="5400000">
                <a:off x="1105493" y="2094741"/>
                <a:ext cx="227414" cy="1522"/>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p:nvPr/>
            </p:nvCxnSpPr>
            <p:spPr>
              <a:xfrm>
                <a:off x="1219200" y="2208616"/>
                <a:ext cx="1828800" cy="1588"/>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p:nvPr/>
            </p:nvCxnSpPr>
            <p:spPr>
              <a:xfrm rot="5400000">
                <a:off x="2935054" y="2094146"/>
                <a:ext cx="227414" cy="1522"/>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42" name="Group 142"/>
            <p:cNvGrpSpPr/>
            <p:nvPr/>
          </p:nvGrpSpPr>
          <p:grpSpPr>
            <a:xfrm>
              <a:off x="3731787" y="2883931"/>
              <a:ext cx="1755289" cy="304796"/>
              <a:chOff x="1218439" y="1981200"/>
              <a:chExt cx="1831083" cy="229001"/>
            </a:xfrm>
          </p:grpSpPr>
          <p:cxnSp>
            <p:nvCxnSpPr>
              <p:cNvPr id="387" name="Straight Connector 386"/>
              <p:cNvCxnSpPr/>
              <p:nvPr/>
            </p:nvCxnSpPr>
            <p:spPr>
              <a:xfrm rot="5400000">
                <a:off x="1105493" y="2094741"/>
                <a:ext cx="227414" cy="1522"/>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p:nvPr/>
            </p:nvCxnSpPr>
            <p:spPr>
              <a:xfrm>
                <a:off x="1219199" y="2208613"/>
                <a:ext cx="1828800" cy="1588"/>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p:cNvCxnSpPr/>
              <p:nvPr/>
            </p:nvCxnSpPr>
            <p:spPr>
              <a:xfrm rot="5400000">
                <a:off x="2935054" y="2094146"/>
                <a:ext cx="227414" cy="1522"/>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43" name="Group 146"/>
            <p:cNvGrpSpPr/>
            <p:nvPr/>
          </p:nvGrpSpPr>
          <p:grpSpPr>
            <a:xfrm>
              <a:off x="5484117" y="2883932"/>
              <a:ext cx="1831083" cy="304800"/>
              <a:chOff x="1218439" y="1981200"/>
              <a:chExt cx="1831083" cy="229004"/>
            </a:xfrm>
          </p:grpSpPr>
          <p:cxnSp>
            <p:nvCxnSpPr>
              <p:cNvPr id="384" name="Straight Connector 383"/>
              <p:cNvCxnSpPr/>
              <p:nvPr/>
            </p:nvCxnSpPr>
            <p:spPr>
              <a:xfrm rot="5400000">
                <a:off x="1105493" y="2094741"/>
                <a:ext cx="227414" cy="1522"/>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p:cNvCxnSpPr/>
              <p:nvPr/>
            </p:nvCxnSpPr>
            <p:spPr>
              <a:xfrm>
                <a:off x="1219200" y="2208616"/>
                <a:ext cx="1828800" cy="1588"/>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p:nvCxnSpPr>
            <p:spPr>
              <a:xfrm rot="5400000">
                <a:off x="2935054" y="2094146"/>
                <a:ext cx="227414" cy="1522"/>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44" name="Group 154"/>
            <p:cNvGrpSpPr/>
            <p:nvPr/>
          </p:nvGrpSpPr>
          <p:grpSpPr>
            <a:xfrm>
              <a:off x="2359917" y="2883932"/>
              <a:ext cx="1831083" cy="381000"/>
              <a:chOff x="1218439" y="1981200"/>
              <a:chExt cx="1831083" cy="229004"/>
            </a:xfrm>
          </p:grpSpPr>
          <p:cxnSp>
            <p:nvCxnSpPr>
              <p:cNvPr id="381" name="Straight Connector 380"/>
              <p:cNvCxnSpPr/>
              <p:nvPr/>
            </p:nvCxnSpPr>
            <p:spPr>
              <a:xfrm rot="5400000">
                <a:off x="1105493" y="2094741"/>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p:nvCxnSpPr>
            <p:spPr>
              <a:xfrm>
                <a:off x="1219200" y="2208616"/>
                <a:ext cx="1828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p:nvCxnSpPr>
            <p:spPr>
              <a:xfrm rot="5400000">
                <a:off x="2935054" y="2094146"/>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5" name="Group 158"/>
            <p:cNvGrpSpPr/>
            <p:nvPr/>
          </p:nvGrpSpPr>
          <p:grpSpPr>
            <a:xfrm>
              <a:off x="4188987" y="2883932"/>
              <a:ext cx="1755289" cy="381000"/>
              <a:chOff x="1218439" y="1981200"/>
              <a:chExt cx="1831083" cy="229004"/>
            </a:xfrm>
          </p:grpSpPr>
          <p:cxnSp>
            <p:nvCxnSpPr>
              <p:cNvPr id="378" name="Straight Connector 377"/>
              <p:cNvCxnSpPr/>
              <p:nvPr/>
            </p:nvCxnSpPr>
            <p:spPr>
              <a:xfrm rot="5400000">
                <a:off x="1105493" y="2094741"/>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p:nvCxnSpPr>
            <p:spPr>
              <a:xfrm>
                <a:off x="1219200" y="2208616"/>
                <a:ext cx="1828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p:nvCxnSpPr>
            <p:spPr>
              <a:xfrm rot="5400000">
                <a:off x="2935054" y="2094146"/>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6" name="Group 162"/>
            <p:cNvGrpSpPr/>
            <p:nvPr/>
          </p:nvGrpSpPr>
          <p:grpSpPr>
            <a:xfrm>
              <a:off x="5941587" y="2883932"/>
              <a:ext cx="1755289" cy="381000"/>
              <a:chOff x="1218439" y="1981200"/>
              <a:chExt cx="1831083" cy="229004"/>
            </a:xfrm>
          </p:grpSpPr>
          <p:cxnSp>
            <p:nvCxnSpPr>
              <p:cNvPr id="375" name="Straight Connector 374"/>
              <p:cNvCxnSpPr/>
              <p:nvPr/>
            </p:nvCxnSpPr>
            <p:spPr>
              <a:xfrm rot="5400000">
                <a:off x="1105493" y="2094741"/>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p:nvCxnSpPr>
            <p:spPr>
              <a:xfrm>
                <a:off x="1219200" y="2208616"/>
                <a:ext cx="1828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p:nvCxnSpPr>
            <p:spPr>
              <a:xfrm rot="5400000">
                <a:off x="2935054" y="2094146"/>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7" name="Rectangle 246"/>
            <p:cNvSpPr/>
            <p:nvPr/>
          </p:nvSpPr>
          <p:spPr>
            <a:xfrm>
              <a:off x="762000" y="3493532"/>
              <a:ext cx="7620000" cy="369332"/>
            </a:xfrm>
            <a:prstGeom prst="rect">
              <a:avLst/>
            </a:prstGeom>
          </p:spPr>
          <p:txBody>
            <a:bodyPr wrap="square">
              <a:spAutoFit/>
            </a:bodyPr>
            <a:lstStyle/>
            <a:p>
              <a:r>
                <a:rPr lang="en-US" dirty="0" smtClean="0">
                  <a:solidFill>
                    <a:srgbClr val="FF0000"/>
                  </a:solidFill>
                </a:rPr>
                <a:t>28</a:t>
              </a:r>
              <a:r>
                <a:rPr lang="en-US" dirty="0" smtClean="0"/>
                <a:t>     14    </a:t>
              </a:r>
              <a:r>
                <a:rPr lang="en-US" dirty="0" smtClean="0">
                  <a:solidFill>
                    <a:srgbClr val="FF0000"/>
                  </a:solidFill>
                </a:rPr>
                <a:t>11 </a:t>
              </a:r>
              <a:r>
                <a:rPr lang="en-US" dirty="0" smtClean="0"/>
                <a:t>   13    </a:t>
              </a:r>
              <a:r>
                <a:rPr lang="en-US" dirty="0" smtClean="0">
                  <a:solidFill>
                    <a:srgbClr val="FF0000"/>
                  </a:solidFill>
                </a:rPr>
                <a:t>36</a:t>
              </a:r>
              <a:r>
                <a:rPr lang="en-US" dirty="0" smtClean="0"/>
                <a:t>    20    </a:t>
              </a:r>
              <a:r>
                <a:rPr lang="en-US" dirty="0" smtClean="0">
                  <a:solidFill>
                    <a:srgbClr val="FF0000"/>
                  </a:solidFill>
                </a:rPr>
                <a:t>17  </a:t>
              </a:r>
              <a:r>
                <a:rPr lang="en-US" dirty="0" smtClean="0"/>
                <a:t>   15   </a:t>
              </a:r>
              <a:r>
                <a:rPr lang="en-US" dirty="0" smtClean="0">
                  <a:solidFill>
                    <a:srgbClr val="FF0000"/>
                  </a:solidFill>
                </a:rPr>
                <a:t>48 </a:t>
              </a:r>
              <a:r>
                <a:rPr lang="en-US" dirty="0" smtClean="0"/>
                <a:t>   41     </a:t>
              </a:r>
              <a:r>
                <a:rPr lang="en-US" dirty="0" smtClean="0">
                  <a:solidFill>
                    <a:srgbClr val="FF0000"/>
                  </a:solidFill>
                </a:rPr>
                <a:t>23</a:t>
              </a:r>
              <a:r>
                <a:rPr lang="en-US" dirty="0" smtClean="0"/>
                <a:t>   70    </a:t>
              </a:r>
              <a:r>
                <a:rPr lang="en-US" dirty="0" smtClean="0">
                  <a:solidFill>
                    <a:srgbClr val="FF0000"/>
                  </a:solidFill>
                </a:rPr>
                <a:t> 50</a:t>
              </a:r>
              <a:r>
                <a:rPr lang="en-US" dirty="0" smtClean="0"/>
                <a:t>    98    </a:t>
              </a:r>
              <a:r>
                <a:rPr lang="en-US" dirty="0" smtClean="0">
                  <a:solidFill>
                    <a:srgbClr val="FF0000"/>
                  </a:solidFill>
                </a:rPr>
                <a:t>42</a:t>
              </a:r>
              <a:r>
                <a:rPr lang="en-US" dirty="0" smtClean="0"/>
                <a:t>    83    </a:t>
              </a:r>
              <a:r>
                <a:rPr lang="en-US" dirty="0" smtClean="0">
                  <a:solidFill>
                    <a:srgbClr val="FF0000"/>
                  </a:solidFill>
                </a:rPr>
                <a:t>65</a:t>
              </a:r>
            </a:p>
          </p:txBody>
        </p:sp>
        <p:grpSp>
          <p:nvGrpSpPr>
            <p:cNvPr id="248" name="Group 189"/>
            <p:cNvGrpSpPr/>
            <p:nvPr/>
          </p:nvGrpSpPr>
          <p:grpSpPr>
            <a:xfrm>
              <a:off x="1904959" y="3798332"/>
              <a:ext cx="914338" cy="152400"/>
              <a:chOff x="1218439" y="1981200"/>
              <a:chExt cx="1831083" cy="229004"/>
            </a:xfrm>
          </p:grpSpPr>
          <p:cxnSp>
            <p:nvCxnSpPr>
              <p:cNvPr id="372" name="Straight Connector 371"/>
              <p:cNvCxnSpPr/>
              <p:nvPr/>
            </p:nvCxnSpPr>
            <p:spPr>
              <a:xfrm rot="5400000">
                <a:off x="1105493" y="2094741"/>
                <a:ext cx="227414" cy="15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p:nvCxnSpPr>
            <p:spPr>
              <a:xfrm>
                <a:off x="1219200" y="2208616"/>
                <a:ext cx="1828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p:nvCxnSpPr>
            <p:spPr>
              <a:xfrm rot="5400000">
                <a:off x="2935054" y="2094146"/>
                <a:ext cx="227414" cy="15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49" name="Group 193"/>
            <p:cNvGrpSpPr/>
            <p:nvPr/>
          </p:nvGrpSpPr>
          <p:grpSpPr>
            <a:xfrm>
              <a:off x="2819359" y="3798332"/>
              <a:ext cx="914338" cy="152400"/>
              <a:chOff x="1218439" y="1981200"/>
              <a:chExt cx="1831083" cy="229004"/>
            </a:xfrm>
          </p:grpSpPr>
          <p:cxnSp>
            <p:nvCxnSpPr>
              <p:cNvPr id="369" name="Straight Connector 368"/>
              <p:cNvCxnSpPr/>
              <p:nvPr/>
            </p:nvCxnSpPr>
            <p:spPr>
              <a:xfrm rot="5400000">
                <a:off x="1105493" y="2094741"/>
                <a:ext cx="227414" cy="15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p:nvCxnSpPr>
            <p:spPr>
              <a:xfrm>
                <a:off x="1219200" y="2208616"/>
                <a:ext cx="1828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p:nvCxnSpPr>
            <p:spPr>
              <a:xfrm rot="5400000">
                <a:off x="2935054" y="2094146"/>
                <a:ext cx="227414" cy="15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50" name="Group 197"/>
            <p:cNvGrpSpPr/>
            <p:nvPr/>
          </p:nvGrpSpPr>
          <p:grpSpPr>
            <a:xfrm>
              <a:off x="3733759" y="3798332"/>
              <a:ext cx="914338" cy="152400"/>
              <a:chOff x="1218439" y="1981200"/>
              <a:chExt cx="1831083" cy="229004"/>
            </a:xfrm>
          </p:grpSpPr>
          <p:cxnSp>
            <p:nvCxnSpPr>
              <p:cNvPr id="366" name="Straight Connector 365"/>
              <p:cNvCxnSpPr/>
              <p:nvPr/>
            </p:nvCxnSpPr>
            <p:spPr>
              <a:xfrm rot="5400000">
                <a:off x="1105493" y="2094741"/>
                <a:ext cx="227414" cy="15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p:nvCxnSpPr>
            <p:spPr>
              <a:xfrm>
                <a:off x="1219200" y="2208616"/>
                <a:ext cx="1828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p:nvCxnSpPr>
            <p:spPr>
              <a:xfrm rot="5400000">
                <a:off x="2935054" y="2094146"/>
                <a:ext cx="227414" cy="15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51" name="Group 201"/>
            <p:cNvGrpSpPr/>
            <p:nvPr/>
          </p:nvGrpSpPr>
          <p:grpSpPr>
            <a:xfrm>
              <a:off x="4648159" y="3798332"/>
              <a:ext cx="914338" cy="152400"/>
              <a:chOff x="1218439" y="1981200"/>
              <a:chExt cx="1831083" cy="229004"/>
            </a:xfrm>
          </p:grpSpPr>
          <p:cxnSp>
            <p:nvCxnSpPr>
              <p:cNvPr id="363" name="Straight Connector 362"/>
              <p:cNvCxnSpPr/>
              <p:nvPr/>
            </p:nvCxnSpPr>
            <p:spPr>
              <a:xfrm rot="5400000">
                <a:off x="1105493" y="2094741"/>
                <a:ext cx="227414" cy="15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p:nvCxnSpPr>
            <p:spPr>
              <a:xfrm>
                <a:off x="1219200" y="2208616"/>
                <a:ext cx="1828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p:nvCxnSpPr>
            <p:spPr>
              <a:xfrm rot="5400000">
                <a:off x="2935054" y="2094146"/>
                <a:ext cx="227414" cy="15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52" name="Group 209"/>
            <p:cNvGrpSpPr/>
            <p:nvPr/>
          </p:nvGrpSpPr>
          <p:grpSpPr>
            <a:xfrm>
              <a:off x="5562829" y="3798332"/>
              <a:ext cx="838545" cy="152400"/>
              <a:chOff x="1218439" y="1981200"/>
              <a:chExt cx="1831083" cy="229004"/>
            </a:xfrm>
          </p:grpSpPr>
          <p:cxnSp>
            <p:nvCxnSpPr>
              <p:cNvPr id="360" name="Straight Connector 359"/>
              <p:cNvCxnSpPr/>
              <p:nvPr/>
            </p:nvCxnSpPr>
            <p:spPr>
              <a:xfrm rot="5400000">
                <a:off x="1105493" y="2094741"/>
                <a:ext cx="227414" cy="15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p:nvCxnSpPr>
            <p:spPr>
              <a:xfrm>
                <a:off x="1219200" y="2208616"/>
                <a:ext cx="1828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p:nvCxnSpPr>
            <p:spPr>
              <a:xfrm rot="5400000">
                <a:off x="2935054" y="2094146"/>
                <a:ext cx="227414" cy="15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53" name="Group 213"/>
            <p:cNvGrpSpPr/>
            <p:nvPr/>
          </p:nvGrpSpPr>
          <p:grpSpPr>
            <a:xfrm>
              <a:off x="6401029" y="3798332"/>
              <a:ext cx="838545" cy="152400"/>
              <a:chOff x="1218439" y="1981200"/>
              <a:chExt cx="1831083" cy="229004"/>
            </a:xfrm>
          </p:grpSpPr>
          <p:cxnSp>
            <p:nvCxnSpPr>
              <p:cNvPr id="357" name="Straight Connector 356"/>
              <p:cNvCxnSpPr/>
              <p:nvPr/>
            </p:nvCxnSpPr>
            <p:spPr>
              <a:xfrm rot="5400000">
                <a:off x="1105493" y="2094741"/>
                <a:ext cx="227414" cy="15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p:nvCxnSpPr>
            <p:spPr>
              <a:xfrm>
                <a:off x="1219200" y="2208616"/>
                <a:ext cx="1828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p:nvCxnSpPr>
            <p:spPr>
              <a:xfrm rot="5400000">
                <a:off x="2935054" y="2094146"/>
                <a:ext cx="227414" cy="15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54" name="Group 217"/>
            <p:cNvGrpSpPr/>
            <p:nvPr/>
          </p:nvGrpSpPr>
          <p:grpSpPr>
            <a:xfrm>
              <a:off x="7239229" y="3798332"/>
              <a:ext cx="838545" cy="152400"/>
              <a:chOff x="1218439" y="1981200"/>
              <a:chExt cx="1831083" cy="229004"/>
            </a:xfrm>
          </p:grpSpPr>
          <p:cxnSp>
            <p:nvCxnSpPr>
              <p:cNvPr id="354" name="Straight Connector 353"/>
              <p:cNvCxnSpPr/>
              <p:nvPr/>
            </p:nvCxnSpPr>
            <p:spPr>
              <a:xfrm rot="5400000">
                <a:off x="1105493" y="2094741"/>
                <a:ext cx="227414" cy="15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p:nvCxnSpPr>
            <p:spPr>
              <a:xfrm>
                <a:off x="1219200" y="2208616"/>
                <a:ext cx="1828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p:nvCxnSpPr>
            <p:spPr>
              <a:xfrm rot="5400000">
                <a:off x="2935054" y="2094146"/>
                <a:ext cx="227414" cy="152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55" name="Group 254"/>
            <p:cNvGrpSpPr/>
            <p:nvPr/>
          </p:nvGrpSpPr>
          <p:grpSpPr>
            <a:xfrm>
              <a:off x="1447760" y="3798332"/>
              <a:ext cx="6182163" cy="228600"/>
              <a:chOff x="1295360" y="1219200"/>
              <a:chExt cx="6249366" cy="152400"/>
            </a:xfrm>
          </p:grpSpPr>
          <p:grpSp>
            <p:nvGrpSpPr>
              <p:cNvPr id="325" name="Group 221"/>
              <p:cNvGrpSpPr/>
              <p:nvPr/>
            </p:nvGrpSpPr>
            <p:grpSpPr>
              <a:xfrm>
                <a:off x="1295360" y="1219200"/>
                <a:ext cx="914338" cy="152400"/>
                <a:chOff x="1218439" y="1981200"/>
                <a:chExt cx="1831083" cy="229004"/>
              </a:xfrm>
            </p:grpSpPr>
            <p:cxnSp>
              <p:nvCxnSpPr>
                <p:cNvPr id="351" name="Straight Connector 350"/>
                <p:cNvCxnSpPr/>
                <p:nvPr/>
              </p:nvCxnSpPr>
              <p:spPr>
                <a:xfrm rot="5400000">
                  <a:off x="1105493" y="2094741"/>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p:nvCxnSpPr>
              <p:spPr>
                <a:xfrm>
                  <a:off x="1219200" y="2208616"/>
                  <a:ext cx="1828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p:nvCxnSpPr>
              <p:spPr>
                <a:xfrm rot="5400000">
                  <a:off x="2935054" y="2094146"/>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6" name="Group 225"/>
              <p:cNvGrpSpPr/>
              <p:nvPr/>
            </p:nvGrpSpPr>
            <p:grpSpPr>
              <a:xfrm>
                <a:off x="2209759" y="1219200"/>
                <a:ext cx="914338" cy="152400"/>
                <a:chOff x="1218439" y="1981200"/>
                <a:chExt cx="1831083" cy="229004"/>
              </a:xfrm>
            </p:grpSpPr>
            <p:cxnSp>
              <p:nvCxnSpPr>
                <p:cNvPr id="348" name="Straight Connector 347"/>
                <p:cNvCxnSpPr/>
                <p:nvPr/>
              </p:nvCxnSpPr>
              <p:spPr>
                <a:xfrm rot="5400000">
                  <a:off x="1105493" y="2094741"/>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p:nvCxnSpPr>
              <p:spPr>
                <a:xfrm>
                  <a:off x="1219200" y="2208616"/>
                  <a:ext cx="1828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p:nvCxnSpPr>
              <p:spPr>
                <a:xfrm rot="5400000">
                  <a:off x="2935054" y="2094146"/>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7" name="Group 229"/>
              <p:cNvGrpSpPr/>
              <p:nvPr/>
            </p:nvGrpSpPr>
            <p:grpSpPr>
              <a:xfrm>
                <a:off x="3124159" y="1219200"/>
                <a:ext cx="914338" cy="152400"/>
                <a:chOff x="1218439" y="1981200"/>
                <a:chExt cx="1831083" cy="229004"/>
              </a:xfrm>
            </p:grpSpPr>
            <p:cxnSp>
              <p:nvCxnSpPr>
                <p:cNvPr id="345" name="Straight Connector 344"/>
                <p:cNvCxnSpPr/>
                <p:nvPr/>
              </p:nvCxnSpPr>
              <p:spPr>
                <a:xfrm rot="5400000">
                  <a:off x="1105493" y="2094741"/>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a:off x="1219200" y="2208616"/>
                  <a:ext cx="1828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p:nvCxnSpPr>
              <p:spPr>
                <a:xfrm rot="5400000">
                  <a:off x="2935054" y="2094146"/>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8" name="Group 233"/>
              <p:cNvGrpSpPr/>
              <p:nvPr/>
            </p:nvGrpSpPr>
            <p:grpSpPr>
              <a:xfrm>
                <a:off x="4038559" y="1219200"/>
                <a:ext cx="914338" cy="152400"/>
                <a:chOff x="1218439" y="1981200"/>
                <a:chExt cx="1831083" cy="229004"/>
              </a:xfrm>
            </p:grpSpPr>
            <p:cxnSp>
              <p:nvCxnSpPr>
                <p:cNvPr id="342" name="Straight Connector 341"/>
                <p:cNvCxnSpPr/>
                <p:nvPr/>
              </p:nvCxnSpPr>
              <p:spPr>
                <a:xfrm rot="5400000">
                  <a:off x="1105493" y="2094741"/>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p:nvCxnSpPr>
              <p:spPr>
                <a:xfrm>
                  <a:off x="1219200" y="2208616"/>
                  <a:ext cx="1828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rot="5400000">
                  <a:off x="2935054" y="2094146"/>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9" name="Group 237"/>
              <p:cNvGrpSpPr/>
              <p:nvPr/>
            </p:nvGrpSpPr>
            <p:grpSpPr>
              <a:xfrm>
                <a:off x="4952959" y="1219200"/>
                <a:ext cx="914338" cy="152400"/>
                <a:chOff x="1218439" y="1981200"/>
                <a:chExt cx="1831083" cy="229004"/>
              </a:xfrm>
            </p:grpSpPr>
            <p:cxnSp>
              <p:nvCxnSpPr>
                <p:cNvPr id="339" name="Straight Connector 338"/>
                <p:cNvCxnSpPr/>
                <p:nvPr/>
              </p:nvCxnSpPr>
              <p:spPr>
                <a:xfrm rot="5400000">
                  <a:off x="1105493" y="2094741"/>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a:off x="1219200" y="2208616"/>
                  <a:ext cx="1828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p:nvCxnSpPr>
              <p:spPr>
                <a:xfrm rot="5400000">
                  <a:off x="2935054" y="2094146"/>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0" name="Group 241"/>
              <p:cNvGrpSpPr/>
              <p:nvPr/>
            </p:nvGrpSpPr>
            <p:grpSpPr>
              <a:xfrm>
                <a:off x="5867629" y="1219200"/>
                <a:ext cx="838545" cy="152400"/>
                <a:chOff x="1218439" y="1981200"/>
                <a:chExt cx="1831083" cy="229004"/>
              </a:xfrm>
            </p:grpSpPr>
            <p:cxnSp>
              <p:nvCxnSpPr>
                <p:cNvPr id="336" name="Straight Connector 335"/>
                <p:cNvCxnSpPr/>
                <p:nvPr/>
              </p:nvCxnSpPr>
              <p:spPr>
                <a:xfrm rot="5400000">
                  <a:off x="1105493" y="2094741"/>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p:nvCxnSpPr>
              <p:spPr>
                <a:xfrm>
                  <a:off x="1219200" y="2208616"/>
                  <a:ext cx="1828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rot="5400000">
                  <a:off x="2935054" y="2094146"/>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1" name="Group 245"/>
              <p:cNvGrpSpPr/>
              <p:nvPr/>
            </p:nvGrpSpPr>
            <p:grpSpPr>
              <a:xfrm>
                <a:off x="6705829" y="1219200"/>
                <a:ext cx="838545" cy="152400"/>
                <a:chOff x="1218439" y="1981200"/>
                <a:chExt cx="1831083" cy="229004"/>
              </a:xfrm>
            </p:grpSpPr>
            <p:cxnSp>
              <p:nvCxnSpPr>
                <p:cNvPr id="333" name="Straight Connector 332"/>
                <p:cNvCxnSpPr/>
                <p:nvPr/>
              </p:nvCxnSpPr>
              <p:spPr>
                <a:xfrm rot="5400000">
                  <a:off x="1105493" y="2094741"/>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219200" y="2208616"/>
                  <a:ext cx="1828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p:nvCxnSpPr>
              <p:spPr>
                <a:xfrm rot="5400000">
                  <a:off x="2935054" y="2094146"/>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2" name="Straight Connector 331"/>
              <p:cNvCxnSpPr/>
              <p:nvPr/>
            </p:nvCxnSpPr>
            <p:spPr>
              <a:xfrm rot="5400000">
                <a:off x="7468707" y="1294919"/>
                <a:ext cx="151342" cy="6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6" name="Rectangle 255"/>
            <p:cNvSpPr/>
            <p:nvPr/>
          </p:nvSpPr>
          <p:spPr>
            <a:xfrm>
              <a:off x="762000" y="4255532"/>
              <a:ext cx="7620000" cy="369332"/>
            </a:xfrm>
            <a:prstGeom prst="rect">
              <a:avLst/>
            </a:prstGeom>
          </p:spPr>
          <p:txBody>
            <a:bodyPr wrap="square">
              <a:spAutoFit/>
            </a:bodyPr>
            <a:lstStyle/>
            <a:p>
              <a:r>
                <a:rPr lang="en-US" dirty="0" smtClean="0"/>
                <a:t>11     13    17    14    23    15     28    20    36   41     42    70    48    83    50    98    65</a:t>
              </a:r>
            </a:p>
          </p:txBody>
        </p:sp>
        <p:grpSp>
          <p:nvGrpSpPr>
            <p:cNvPr id="257" name="Group 356"/>
            <p:cNvGrpSpPr/>
            <p:nvPr/>
          </p:nvGrpSpPr>
          <p:grpSpPr>
            <a:xfrm>
              <a:off x="990579" y="4560332"/>
              <a:ext cx="7163113" cy="152400"/>
              <a:chOff x="1295379" y="2209800"/>
              <a:chExt cx="7163113" cy="152400"/>
            </a:xfrm>
          </p:grpSpPr>
          <p:grpSp>
            <p:nvGrpSpPr>
              <p:cNvPr id="259" name="Group 253"/>
              <p:cNvGrpSpPr/>
              <p:nvPr/>
            </p:nvGrpSpPr>
            <p:grpSpPr>
              <a:xfrm>
                <a:off x="1295379" y="2209800"/>
                <a:ext cx="3581704" cy="152400"/>
                <a:chOff x="1295360" y="1219200"/>
                <a:chExt cx="7087214" cy="152400"/>
              </a:xfrm>
            </p:grpSpPr>
            <p:grpSp>
              <p:nvGrpSpPr>
                <p:cNvPr id="293" name="Group 221"/>
                <p:cNvGrpSpPr/>
                <p:nvPr/>
              </p:nvGrpSpPr>
              <p:grpSpPr>
                <a:xfrm>
                  <a:off x="1295360" y="1219200"/>
                  <a:ext cx="914338" cy="152400"/>
                  <a:chOff x="1218439" y="1981200"/>
                  <a:chExt cx="1831083" cy="229004"/>
                </a:xfrm>
              </p:grpSpPr>
              <p:cxnSp>
                <p:nvCxnSpPr>
                  <p:cNvPr id="322" name="Straight Connector 321"/>
                  <p:cNvCxnSpPr/>
                  <p:nvPr/>
                </p:nvCxnSpPr>
                <p:spPr>
                  <a:xfrm rot="5400000">
                    <a:off x="1105493" y="2094741"/>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a:off x="1219200" y="2208616"/>
                    <a:ext cx="1828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rot="5400000">
                    <a:off x="2935054" y="2094146"/>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4" name="Group 225"/>
                <p:cNvGrpSpPr/>
                <p:nvPr/>
              </p:nvGrpSpPr>
              <p:grpSpPr>
                <a:xfrm>
                  <a:off x="2209759" y="1219200"/>
                  <a:ext cx="914338" cy="152400"/>
                  <a:chOff x="1218439" y="1981200"/>
                  <a:chExt cx="1831083" cy="229004"/>
                </a:xfrm>
              </p:grpSpPr>
              <p:cxnSp>
                <p:nvCxnSpPr>
                  <p:cNvPr id="319" name="Straight Connector 318"/>
                  <p:cNvCxnSpPr/>
                  <p:nvPr/>
                </p:nvCxnSpPr>
                <p:spPr>
                  <a:xfrm rot="5400000">
                    <a:off x="1105493" y="2094741"/>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a:xfrm>
                    <a:off x="1219200" y="2208616"/>
                    <a:ext cx="1828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rot="5400000">
                    <a:off x="2935054" y="2094146"/>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5" name="Group 229"/>
                <p:cNvGrpSpPr/>
                <p:nvPr/>
              </p:nvGrpSpPr>
              <p:grpSpPr>
                <a:xfrm>
                  <a:off x="3124159" y="1219200"/>
                  <a:ext cx="914338" cy="152400"/>
                  <a:chOff x="1218439" y="1981200"/>
                  <a:chExt cx="1831083" cy="229004"/>
                </a:xfrm>
              </p:grpSpPr>
              <p:cxnSp>
                <p:nvCxnSpPr>
                  <p:cNvPr id="316" name="Straight Connector 315"/>
                  <p:cNvCxnSpPr/>
                  <p:nvPr/>
                </p:nvCxnSpPr>
                <p:spPr>
                  <a:xfrm rot="5400000">
                    <a:off x="1105493" y="2094741"/>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p:nvCxnSpPr>
                <p:spPr>
                  <a:xfrm>
                    <a:off x="1219200" y="2208616"/>
                    <a:ext cx="1828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p:nvCxnSpPr>
                <p:spPr>
                  <a:xfrm rot="5400000">
                    <a:off x="2935054" y="2094146"/>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6" name="Group 233"/>
                <p:cNvGrpSpPr/>
                <p:nvPr/>
              </p:nvGrpSpPr>
              <p:grpSpPr>
                <a:xfrm>
                  <a:off x="4038559" y="1219200"/>
                  <a:ext cx="914338" cy="152400"/>
                  <a:chOff x="1218439" y="1981200"/>
                  <a:chExt cx="1831083" cy="229004"/>
                </a:xfrm>
              </p:grpSpPr>
              <p:cxnSp>
                <p:nvCxnSpPr>
                  <p:cNvPr id="313" name="Straight Connector 312"/>
                  <p:cNvCxnSpPr/>
                  <p:nvPr/>
                </p:nvCxnSpPr>
                <p:spPr>
                  <a:xfrm rot="5400000">
                    <a:off x="1105493" y="2094741"/>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1219200" y="2208616"/>
                    <a:ext cx="1828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p:nvCxnSpPr>
                <p:spPr>
                  <a:xfrm rot="5400000">
                    <a:off x="2935054" y="2094146"/>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7" name="Group 237"/>
                <p:cNvGrpSpPr/>
                <p:nvPr/>
              </p:nvGrpSpPr>
              <p:grpSpPr>
                <a:xfrm>
                  <a:off x="4952959" y="1219200"/>
                  <a:ext cx="914338" cy="152400"/>
                  <a:chOff x="1218439" y="1981200"/>
                  <a:chExt cx="1831083" cy="229004"/>
                </a:xfrm>
              </p:grpSpPr>
              <p:cxnSp>
                <p:nvCxnSpPr>
                  <p:cNvPr id="310" name="Straight Connector 309"/>
                  <p:cNvCxnSpPr/>
                  <p:nvPr/>
                </p:nvCxnSpPr>
                <p:spPr>
                  <a:xfrm rot="5400000">
                    <a:off x="1105493" y="2094741"/>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a:off x="1219200" y="2208616"/>
                    <a:ext cx="1828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rot="5400000">
                    <a:off x="2935054" y="2094146"/>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8" name="Group 241"/>
                <p:cNvGrpSpPr/>
                <p:nvPr/>
              </p:nvGrpSpPr>
              <p:grpSpPr>
                <a:xfrm>
                  <a:off x="5867629" y="1219200"/>
                  <a:ext cx="838545" cy="152400"/>
                  <a:chOff x="1218439" y="1981200"/>
                  <a:chExt cx="1831083" cy="229004"/>
                </a:xfrm>
              </p:grpSpPr>
              <p:cxnSp>
                <p:nvCxnSpPr>
                  <p:cNvPr id="307" name="Straight Connector 306"/>
                  <p:cNvCxnSpPr/>
                  <p:nvPr/>
                </p:nvCxnSpPr>
                <p:spPr>
                  <a:xfrm rot="5400000">
                    <a:off x="1105493" y="2094741"/>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1219200" y="2208616"/>
                    <a:ext cx="1828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rot="5400000">
                    <a:off x="2935054" y="2094146"/>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9" name="Group 245"/>
                <p:cNvGrpSpPr/>
                <p:nvPr/>
              </p:nvGrpSpPr>
              <p:grpSpPr>
                <a:xfrm>
                  <a:off x="6705829" y="1219200"/>
                  <a:ext cx="838545" cy="152400"/>
                  <a:chOff x="1218439" y="1981200"/>
                  <a:chExt cx="1831083" cy="229004"/>
                </a:xfrm>
              </p:grpSpPr>
              <p:cxnSp>
                <p:nvCxnSpPr>
                  <p:cNvPr id="304" name="Straight Connector 303"/>
                  <p:cNvCxnSpPr/>
                  <p:nvPr/>
                </p:nvCxnSpPr>
                <p:spPr>
                  <a:xfrm rot="5400000">
                    <a:off x="1105493" y="2094741"/>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p:nvCxnSpPr>
                <p:spPr>
                  <a:xfrm>
                    <a:off x="1219200" y="2208616"/>
                    <a:ext cx="1828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p:nvCxnSpPr>
                <p:spPr>
                  <a:xfrm rot="5400000">
                    <a:off x="2935054" y="2094146"/>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0" name="Group 249"/>
                <p:cNvGrpSpPr/>
                <p:nvPr/>
              </p:nvGrpSpPr>
              <p:grpSpPr>
                <a:xfrm>
                  <a:off x="7544029" y="1219200"/>
                  <a:ext cx="838545" cy="152400"/>
                  <a:chOff x="1218439" y="1981200"/>
                  <a:chExt cx="1831083" cy="229004"/>
                </a:xfrm>
              </p:grpSpPr>
              <p:cxnSp>
                <p:nvCxnSpPr>
                  <p:cNvPr id="301" name="Straight Connector 300"/>
                  <p:cNvCxnSpPr/>
                  <p:nvPr/>
                </p:nvCxnSpPr>
                <p:spPr>
                  <a:xfrm rot="5400000">
                    <a:off x="1105493" y="2094741"/>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219200" y="2208616"/>
                    <a:ext cx="1828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p:nvCxnSpPr>
                <p:spPr>
                  <a:xfrm rot="5400000">
                    <a:off x="2935054" y="2094146"/>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60" name="Group 321"/>
              <p:cNvGrpSpPr/>
              <p:nvPr/>
            </p:nvGrpSpPr>
            <p:grpSpPr>
              <a:xfrm>
                <a:off x="4876781" y="2209800"/>
                <a:ext cx="3581711" cy="152400"/>
                <a:chOff x="1295360" y="1219200"/>
                <a:chExt cx="7087214" cy="152400"/>
              </a:xfrm>
            </p:grpSpPr>
            <p:grpSp>
              <p:nvGrpSpPr>
                <p:cNvPr id="261" name="Group 221"/>
                <p:cNvGrpSpPr/>
                <p:nvPr/>
              </p:nvGrpSpPr>
              <p:grpSpPr>
                <a:xfrm>
                  <a:off x="1295360" y="1219200"/>
                  <a:ext cx="914338" cy="152400"/>
                  <a:chOff x="1218439" y="1981200"/>
                  <a:chExt cx="1831083" cy="229004"/>
                </a:xfrm>
              </p:grpSpPr>
              <p:cxnSp>
                <p:nvCxnSpPr>
                  <p:cNvPr id="290" name="Straight Connector 289"/>
                  <p:cNvCxnSpPr/>
                  <p:nvPr/>
                </p:nvCxnSpPr>
                <p:spPr>
                  <a:xfrm rot="5400000">
                    <a:off x="1105493" y="2094741"/>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p:nvCxnSpPr>
                <p:spPr>
                  <a:xfrm>
                    <a:off x="1219200" y="2208616"/>
                    <a:ext cx="1828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5400000">
                    <a:off x="2935054" y="2094146"/>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2" name="Group 225"/>
                <p:cNvGrpSpPr/>
                <p:nvPr/>
              </p:nvGrpSpPr>
              <p:grpSpPr>
                <a:xfrm>
                  <a:off x="2209759" y="1219200"/>
                  <a:ext cx="914338" cy="152400"/>
                  <a:chOff x="1218439" y="1981200"/>
                  <a:chExt cx="1831083" cy="229004"/>
                </a:xfrm>
              </p:grpSpPr>
              <p:cxnSp>
                <p:nvCxnSpPr>
                  <p:cNvPr id="287" name="Straight Connector 286"/>
                  <p:cNvCxnSpPr/>
                  <p:nvPr/>
                </p:nvCxnSpPr>
                <p:spPr>
                  <a:xfrm rot="5400000">
                    <a:off x="1105493" y="2094741"/>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a:off x="1219200" y="2208616"/>
                    <a:ext cx="1828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5400000">
                    <a:off x="2935054" y="2094146"/>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3" name="Group 229"/>
                <p:cNvGrpSpPr/>
                <p:nvPr/>
              </p:nvGrpSpPr>
              <p:grpSpPr>
                <a:xfrm>
                  <a:off x="3124159" y="1219200"/>
                  <a:ext cx="914338" cy="152400"/>
                  <a:chOff x="1218439" y="1981200"/>
                  <a:chExt cx="1831083" cy="229004"/>
                </a:xfrm>
              </p:grpSpPr>
              <p:cxnSp>
                <p:nvCxnSpPr>
                  <p:cNvPr id="284" name="Straight Connector 283"/>
                  <p:cNvCxnSpPr/>
                  <p:nvPr/>
                </p:nvCxnSpPr>
                <p:spPr>
                  <a:xfrm rot="5400000">
                    <a:off x="1105493" y="2094741"/>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1219200" y="2208616"/>
                    <a:ext cx="1828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rot="5400000">
                    <a:off x="2935054" y="2094146"/>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4" name="Group 233"/>
                <p:cNvGrpSpPr/>
                <p:nvPr/>
              </p:nvGrpSpPr>
              <p:grpSpPr>
                <a:xfrm>
                  <a:off x="4038559" y="1219200"/>
                  <a:ext cx="914338" cy="152400"/>
                  <a:chOff x="1218439" y="1981200"/>
                  <a:chExt cx="1831083" cy="229004"/>
                </a:xfrm>
              </p:grpSpPr>
              <p:cxnSp>
                <p:nvCxnSpPr>
                  <p:cNvPr id="281" name="Straight Connector 280"/>
                  <p:cNvCxnSpPr/>
                  <p:nvPr/>
                </p:nvCxnSpPr>
                <p:spPr>
                  <a:xfrm rot="5400000">
                    <a:off x="1105493" y="2094741"/>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1219200" y="2208616"/>
                    <a:ext cx="1828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935054" y="2094146"/>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5" name="Group 237"/>
                <p:cNvGrpSpPr/>
                <p:nvPr/>
              </p:nvGrpSpPr>
              <p:grpSpPr>
                <a:xfrm>
                  <a:off x="4952959" y="1219200"/>
                  <a:ext cx="914338" cy="152400"/>
                  <a:chOff x="1218439" y="1981200"/>
                  <a:chExt cx="1831083" cy="229004"/>
                </a:xfrm>
              </p:grpSpPr>
              <p:cxnSp>
                <p:nvCxnSpPr>
                  <p:cNvPr id="278" name="Straight Connector 277"/>
                  <p:cNvCxnSpPr/>
                  <p:nvPr/>
                </p:nvCxnSpPr>
                <p:spPr>
                  <a:xfrm rot="5400000">
                    <a:off x="1105493" y="2094741"/>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a:off x="1219200" y="2208616"/>
                    <a:ext cx="1828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rot="5400000">
                    <a:off x="2935054" y="2094146"/>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6" name="Group 241"/>
                <p:cNvGrpSpPr/>
                <p:nvPr/>
              </p:nvGrpSpPr>
              <p:grpSpPr>
                <a:xfrm>
                  <a:off x="5867629" y="1219200"/>
                  <a:ext cx="838545" cy="152400"/>
                  <a:chOff x="1218439" y="1981200"/>
                  <a:chExt cx="1831083" cy="229004"/>
                </a:xfrm>
              </p:grpSpPr>
              <p:cxnSp>
                <p:nvCxnSpPr>
                  <p:cNvPr id="275" name="Straight Connector 274"/>
                  <p:cNvCxnSpPr/>
                  <p:nvPr/>
                </p:nvCxnSpPr>
                <p:spPr>
                  <a:xfrm rot="5400000">
                    <a:off x="1105493" y="2094741"/>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1219200" y="2208616"/>
                    <a:ext cx="1828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rot="5400000">
                    <a:off x="2935054" y="2094146"/>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7" name="Group 245"/>
                <p:cNvGrpSpPr/>
                <p:nvPr/>
              </p:nvGrpSpPr>
              <p:grpSpPr>
                <a:xfrm>
                  <a:off x="6705829" y="1219200"/>
                  <a:ext cx="838545" cy="152400"/>
                  <a:chOff x="1218439" y="1981200"/>
                  <a:chExt cx="1831083" cy="229004"/>
                </a:xfrm>
              </p:grpSpPr>
              <p:cxnSp>
                <p:nvCxnSpPr>
                  <p:cNvPr id="272" name="Straight Connector 271"/>
                  <p:cNvCxnSpPr/>
                  <p:nvPr/>
                </p:nvCxnSpPr>
                <p:spPr>
                  <a:xfrm rot="5400000">
                    <a:off x="1105493" y="2094741"/>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1219200" y="2208616"/>
                    <a:ext cx="1828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rot="5400000">
                    <a:off x="2935054" y="2094146"/>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8" name="Group 249"/>
                <p:cNvGrpSpPr/>
                <p:nvPr/>
              </p:nvGrpSpPr>
              <p:grpSpPr>
                <a:xfrm>
                  <a:off x="7544029" y="1219200"/>
                  <a:ext cx="838545" cy="152400"/>
                  <a:chOff x="1218439" y="1981200"/>
                  <a:chExt cx="1831083" cy="229004"/>
                </a:xfrm>
              </p:grpSpPr>
              <p:cxnSp>
                <p:nvCxnSpPr>
                  <p:cNvPr id="269" name="Straight Connector 268"/>
                  <p:cNvCxnSpPr/>
                  <p:nvPr/>
                </p:nvCxnSpPr>
                <p:spPr>
                  <a:xfrm rot="5400000">
                    <a:off x="1105493" y="2094741"/>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a:off x="1219200" y="2208616"/>
                    <a:ext cx="1828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5400000">
                    <a:off x="2935054" y="2094146"/>
                    <a:ext cx="227414" cy="1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258" name="Rectangle 257"/>
            <p:cNvSpPr/>
            <p:nvPr/>
          </p:nvSpPr>
          <p:spPr>
            <a:xfrm>
              <a:off x="838200" y="5040868"/>
              <a:ext cx="7620000" cy="369332"/>
            </a:xfrm>
            <a:prstGeom prst="rect">
              <a:avLst/>
            </a:prstGeom>
          </p:spPr>
          <p:txBody>
            <a:bodyPr wrap="square">
              <a:spAutoFit/>
            </a:bodyPr>
            <a:lstStyle/>
            <a:p>
              <a:r>
                <a:rPr lang="en-US" dirty="0" smtClean="0"/>
                <a:t>11     13    14    15    17    20     23    28    36   41     42    48    50    65    70    83    98</a:t>
              </a:r>
            </a:p>
          </p:txBody>
        </p:sp>
      </p:grpSp>
      <p:sp>
        <p:nvSpPr>
          <p:cNvPr id="454" name="Rectangle 453"/>
          <p:cNvSpPr/>
          <p:nvPr/>
        </p:nvSpPr>
        <p:spPr>
          <a:xfrm>
            <a:off x="228600" y="2286000"/>
            <a:ext cx="1143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Times New Roman" charset="0"/>
              </a:rPr>
              <a:t>Gap=n/2</a:t>
            </a:r>
          </a:p>
          <a:p>
            <a:r>
              <a:rPr lang="en-US" dirty="0" err="1" smtClean="0">
                <a:solidFill>
                  <a:schemeClr val="tx1"/>
                </a:solidFill>
                <a:latin typeface="Times New Roman" charset="0"/>
              </a:rPr>
              <a:t>Nlist</a:t>
            </a:r>
            <a:r>
              <a:rPr lang="en-US" dirty="0" smtClean="0">
                <a:solidFill>
                  <a:schemeClr val="tx1"/>
                </a:solidFill>
                <a:latin typeface="Times New Roman" charset="0"/>
              </a:rPr>
              <a:t>=n/2</a:t>
            </a:r>
          </a:p>
        </p:txBody>
      </p:sp>
      <p:sp>
        <p:nvSpPr>
          <p:cNvPr id="455" name="Rectangle 454"/>
          <p:cNvSpPr/>
          <p:nvPr/>
        </p:nvSpPr>
        <p:spPr>
          <a:xfrm>
            <a:off x="228600" y="3276600"/>
            <a:ext cx="1143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Times New Roman" charset="0"/>
              </a:rPr>
              <a:t>Gap=n/4</a:t>
            </a:r>
          </a:p>
          <a:p>
            <a:r>
              <a:rPr lang="en-US" dirty="0" err="1" smtClean="0">
                <a:solidFill>
                  <a:schemeClr val="tx1"/>
                </a:solidFill>
                <a:latin typeface="Times New Roman" charset="0"/>
              </a:rPr>
              <a:t>Nlist</a:t>
            </a:r>
            <a:r>
              <a:rPr lang="en-US" dirty="0" smtClean="0">
                <a:solidFill>
                  <a:schemeClr val="tx1"/>
                </a:solidFill>
                <a:latin typeface="Times New Roman" charset="0"/>
              </a:rPr>
              <a:t>=n/4</a:t>
            </a:r>
          </a:p>
        </p:txBody>
      </p:sp>
      <p:sp>
        <p:nvSpPr>
          <p:cNvPr id="456" name="Rectangle 455"/>
          <p:cNvSpPr/>
          <p:nvPr/>
        </p:nvSpPr>
        <p:spPr>
          <a:xfrm>
            <a:off x="228600" y="4419600"/>
            <a:ext cx="11430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Times New Roman" charset="0"/>
              </a:rPr>
              <a:t>Gap=n/8</a:t>
            </a:r>
          </a:p>
          <a:p>
            <a:r>
              <a:rPr lang="en-US" dirty="0" err="1" smtClean="0">
                <a:solidFill>
                  <a:schemeClr val="tx1"/>
                </a:solidFill>
                <a:latin typeface="Times New Roman" charset="0"/>
              </a:rPr>
              <a:t>Nlist</a:t>
            </a:r>
            <a:r>
              <a:rPr lang="en-US" dirty="0" smtClean="0">
                <a:solidFill>
                  <a:schemeClr val="tx1"/>
                </a:solidFill>
                <a:latin typeface="Times New Roman" charset="0"/>
              </a:rPr>
              <a:t>=n/8</a:t>
            </a:r>
          </a:p>
          <a:p>
            <a:endParaRPr lang="en-US" dirty="0" smtClean="0">
              <a:solidFill>
                <a:schemeClr val="tx1"/>
              </a:solidFill>
              <a:latin typeface="Times New Roman" charset="0"/>
            </a:endParaRPr>
          </a:p>
        </p:txBody>
      </p:sp>
      <p:sp>
        <p:nvSpPr>
          <p:cNvPr id="457" name="Rectangle 456"/>
          <p:cNvSpPr/>
          <p:nvPr/>
        </p:nvSpPr>
        <p:spPr>
          <a:xfrm flipH="1">
            <a:off x="152400" y="5181600"/>
            <a:ext cx="12192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latin typeface="Times New Roman" charset="0"/>
              </a:rPr>
              <a:t>Gap=n/16</a:t>
            </a:r>
          </a:p>
          <a:p>
            <a:r>
              <a:rPr lang="en-US" dirty="0" err="1" smtClean="0">
                <a:solidFill>
                  <a:schemeClr val="tx1"/>
                </a:solidFill>
                <a:latin typeface="Times New Roman" charset="0"/>
              </a:rPr>
              <a:t>Nlist</a:t>
            </a:r>
            <a:r>
              <a:rPr lang="en-US" dirty="0" smtClean="0">
                <a:solidFill>
                  <a:schemeClr val="tx1"/>
                </a:solidFill>
                <a:latin typeface="Times New Roman" charset="0"/>
              </a:rPr>
              <a:t>=n/16</a:t>
            </a:r>
          </a:p>
          <a:p>
            <a:endParaRPr lang="en-US" dirty="0" smtClean="0">
              <a:solidFill>
                <a:schemeClr val="tx1"/>
              </a:solidFill>
              <a:latin typeface="Times New Roman" charset="0"/>
            </a:endParaRPr>
          </a:p>
        </p:txBody>
      </p:sp>
      <p:sp>
        <p:nvSpPr>
          <p:cNvPr id="458" name="Footer Placeholder 457"/>
          <p:cNvSpPr>
            <a:spLocks noGrp="1"/>
          </p:cNvSpPr>
          <p:nvPr>
            <p:ph type="ftr" sz="quarter" idx="11"/>
          </p:nvPr>
        </p:nvSpPr>
        <p:spPr/>
        <p:txBody>
          <a:bodyPr/>
          <a:lstStyle/>
          <a:p>
            <a:r>
              <a:rPr lang="en-US" smtClean="0"/>
              <a:t>Compiled By Atnafu J.</a:t>
            </a:r>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Grp="1" noChangeArrowheads="1"/>
          </p:cNvSpPr>
          <p:nvPr>
            <p:ph type="ctrTitle"/>
          </p:nvPr>
        </p:nvSpPr>
        <p:spPr>
          <a:xfrm>
            <a:off x="502920" y="304800"/>
            <a:ext cx="8229600" cy="1143000"/>
          </a:xfrm>
        </p:spPr>
        <p:txBody>
          <a:bodyPr>
            <a:normAutofit/>
          </a:bodyPr>
          <a:lstStyle/>
          <a:p>
            <a:pPr algn="l"/>
            <a:r>
              <a:rPr lang="en-US" i="1" dirty="0" smtClean="0">
                <a:solidFill>
                  <a:schemeClr val="accent2"/>
                </a:solidFill>
              </a:rPr>
              <a:t>Something To Ponder</a:t>
            </a:r>
            <a:endParaRPr lang="en-GB" i="1" dirty="0">
              <a:solidFill>
                <a:schemeClr val="accent2"/>
              </a:solidFill>
            </a:endParaRPr>
          </a:p>
        </p:txBody>
      </p:sp>
      <p:sp>
        <p:nvSpPr>
          <p:cNvPr id="52229" name="Rectangle 5"/>
          <p:cNvSpPr>
            <a:spLocks noGrp="1" noChangeArrowheads="1"/>
          </p:cNvSpPr>
          <p:nvPr>
            <p:ph type="subTitle" idx="1"/>
          </p:nvPr>
        </p:nvSpPr>
        <p:spPr>
          <a:xfrm>
            <a:off x="621792" y="2133600"/>
            <a:ext cx="7772400" cy="4267200"/>
          </a:xfrm>
        </p:spPr>
        <p:txBody>
          <a:bodyPr>
            <a:noAutofit/>
          </a:bodyPr>
          <a:lstStyle/>
          <a:p>
            <a:pPr algn="l"/>
            <a:r>
              <a:rPr lang="en-US" sz="2400" dirty="0" err="1" smtClean="0">
                <a:solidFill>
                  <a:schemeClr val="tx1"/>
                </a:solidFill>
              </a:rPr>
              <a:t>Shellsort</a:t>
            </a:r>
            <a:r>
              <a:rPr lang="en-US" sz="2400" dirty="0" smtClean="0">
                <a:solidFill>
                  <a:schemeClr val="tx1"/>
                </a:solidFill>
              </a:rPr>
              <a:t> will work correctly with any increment sequence as long as </a:t>
            </a:r>
            <a:r>
              <a:rPr lang="en-US" sz="2400" dirty="0" err="1" smtClean="0">
                <a:solidFill>
                  <a:schemeClr val="tx1"/>
                </a:solidFill>
              </a:rPr>
              <a:t>h</a:t>
            </a:r>
            <a:r>
              <a:rPr lang="en-US" sz="2400" baseline="-25000" dirty="0" err="1" smtClean="0">
                <a:solidFill>
                  <a:schemeClr val="tx1"/>
                </a:solidFill>
              </a:rPr>
              <a:t>k</a:t>
            </a:r>
            <a:r>
              <a:rPr lang="en-US" sz="2400" baseline="-25000" dirty="0" smtClean="0">
                <a:solidFill>
                  <a:schemeClr val="tx1"/>
                </a:solidFill>
              </a:rPr>
              <a:t> </a:t>
            </a:r>
            <a:r>
              <a:rPr lang="en-US" sz="2400" dirty="0" smtClean="0">
                <a:solidFill>
                  <a:schemeClr val="tx1"/>
                </a:solidFill>
              </a:rPr>
              <a:t>= 1.(i.e., provided the final pass is a regular Insertion Sort). But some choices are better than others.</a:t>
            </a:r>
          </a:p>
          <a:p>
            <a:pPr algn="l"/>
            <a:endParaRPr lang="en-US" sz="2400" dirty="0" smtClean="0">
              <a:solidFill>
                <a:schemeClr val="tx1"/>
              </a:solidFill>
            </a:endParaRPr>
          </a:p>
          <a:p>
            <a:pPr algn="l"/>
            <a:r>
              <a:rPr lang="en-US" sz="2400" dirty="0" smtClean="0">
                <a:solidFill>
                  <a:schemeClr val="tx1"/>
                </a:solidFill>
              </a:rPr>
              <a:t>If </a:t>
            </a:r>
            <a:r>
              <a:rPr lang="en-US" sz="2400" dirty="0" err="1" smtClean="0">
                <a:solidFill>
                  <a:schemeClr val="tx1"/>
                </a:solidFill>
              </a:rPr>
              <a:t>Shellsort</a:t>
            </a:r>
            <a:r>
              <a:rPr lang="en-US" sz="2400" dirty="0" smtClean="0">
                <a:solidFill>
                  <a:schemeClr val="tx1"/>
                </a:solidFill>
              </a:rPr>
              <a:t> will always conclude with a regular Insertion Sort, then how can it be any improvement on Insertion Sort? </a:t>
            </a: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9">
                                            <p:txEl>
                                              <p:pRg st="0" end="0"/>
                                            </p:txEl>
                                          </p:spTgt>
                                        </p:tgtEl>
                                        <p:attrNameLst>
                                          <p:attrName>style.visibility</p:attrName>
                                        </p:attrNameLst>
                                      </p:cBhvr>
                                      <p:to>
                                        <p:strVal val="visible"/>
                                      </p:to>
                                    </p:set>
                                    <p:anim calcmode="lin" valueType="num">
                                      <p:cBhvr additive="base">
                                        <p:cTn id="7" dur="500" fill="hold"/>
                                        <p:tgtEl>
                                          <p:spTgt spid="522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229">
                                            <p:txEl>
                                              <p:pRg st="2" end="2"/>
                                            </p:txEl>
                                          </p:spTgt>
                                        </p:tgtEl>
                                        <p:attrNameLst>
                                          <p:attrName>style.visibility</p:attrName>
                                        </p:attrNameLst>
                                      </p:cBhvr>
                                      <p:to>
                                        <p:strVal val="visible"/>
                                      </p:to>
                                    </p:set>
                                    <p:anim calcmode="lin" valueType="num">
                                      <p:cBhvr additive="base">
                                        <p:cTn id="13" dur="500" fill="hold"/>
                                        <p:tgtEl>
                                          <p:spTgt spid="5222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Grp="1" noChangeArrowheads="1"/>
          </p:cNvSpPr>
          <p:nvPr>
            <p:ph type="ctrTitle"/>
          </p:nvPr>
        </p:nvSpPr>
        <p:spPr>
          <a:xfrm>
            <a:off x="502920" y="304800"/>
            <a:ext cx="8229600" cy="1143000"/>
          </a:xfrm>
        </p:spPr>
        <p:txBody>
          <a:bodyPr>
            <a:normAutofit/>
          </a:bodyPr>
          <a:lstStyle/>
          <a:p>
            <a:pPr algn="l"/>
            <a:r>
              <a:rPr lang="en-US" i="1" dirty="0" smtClean="0">
                <a:solidFill>
                  <a:schemeClr val="accent2"/>
                </a:solidFill>
              </a:rPr>
              <a:t>Something…</a:t>
            </a:r>
            <a:endParaRPr lang="en-GB" i="1" dirty="0">
              <a:solidFill>
                <a:schemeClr val="accent2"/>
              </a:solidFill>
            </a:endParaRPr>
          </a:p>
        </p:txBody>
      </p:sp>
      <p:sp>
        <p:nvSpPr>
          <p:cNvPr id="52229" name="Rectangle 5"/>
          <p:cNvSpPr>
            <a:spLocks noGrp="1" noChangeArrowheads="1"/>
          </p:cNvSpPr>
          <p:nvPr>
            <p:ph type="subTitle" idx="1"/>
          </p:nvPr>
        </p:nvSpPr>
        <p:spPr>
          <a:xfrm>
            <a:off x="621792" y="2133600"/>
            <a:ext cx="7772400" cy="4267200"/>
          </a:xfrm>
        </p:spPr>
        <p:txBody>
          <a:bodyPr>
            <a:noAutofit/>
          </a:bodyPr>
          <a:lstStyle/>
          <a:p>
            <a:pPr algn="l"/>
            <a:r>
              <a:rPr lang="en-US" sz="2400" dirty="0" smtClean="0">
                <a:solidFill>
                  <a:schemeClr val="tx1"/>
                </a:solidFill>
              </a:rPr>
              <a:t>The expectation is that each of the (relatively cheap) </a:t>
            </a:r>
            <a:r>
              <a:rPr lang="en-US" sz="2400" dirty="0" err="1" smtClean="0">
                <a:solidFill>
                  <a:schemeClr val="tx1"/>
                </a:solidFill>
              </a:rPr>
              <a:t>sublist</a:t>
            </a:r>
            <a:r>
              <a:rPr lang="en-US" sz="2400" dirty="0" smtClean="0">
                <a:solidFill>
                  <a:schemeClr val="tx1"/>
                </a:solidFill>
              </a:rPr>
              <a:t> sorts will make the list “more sorted” than it was before.</a:t>
            </a:r>
          </a:p>
          <a:p>
            <a:pPr algn="l"/>
            <a:r>
              <a:rPr lang="en-US" sz="2400" dirty="0" smtClean="0">
                <a:solidFill>
                  <a:schemeClr val="tx1"/>
                </a:solidFill>
              </a:rPr>
              <a:t>It is not necessarily the case that this will be true, but it is almost always true in practice. When the final Insertion Sort is conducted, the list should be “almost sorted,” yielding a relatively cheap final Insertion Sort pass.</a:t>
            </a:r>
            <a:endParaRPr lang="en-US" sz="2400" dirty="0">
              <a:solidFill>
                <a:schemeClr val="tx1"/>
              </a:solidFill>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9">
                                            <p:txEl>
                                              <p:pRg st="0" end="0"/>
                                            </p:txEl>
                                          </p:spTgt>
                                        </p:tgtEl>
                                        <p:attrNameLst>
                                          <p:attrName>style.visibility</p:attrName>
                                        </p:attrNameLst>
                                      </p:cBhvr>
                                      <p:to>
                                        <p:strVal val="visible"/>
                                      </p:to>
                                    </p:set>
                                    <p:anim calcmode="lin" valueType="num">
                                      <p:cBhvr additive="base">
                                        <p:cTn id="7" dur="500" fill="hold"/>
                                        <p:tgtEl>
                                          <p:spTgt spid="522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229">
                                            <p:txEl>
                                              <p:pRg st="1" end="1"/>
                                            </p:txEl>
                                          </p:spTgt>
                                        </p:tgtEl>
                                        <p:attrNameLst>
                                          <p:attrName>style.visibility</p:attrName>
                                        </p:attrNameLst>
                                      </p:cBhvr>
                                      <p:to>
                                        <p:strVal val="visible"/>
                                      </p:to>
                                    </p:set>
                                    <p:anim calcmode="lin" valueType="num">
                                      <p:cBhvr additive="base">
                                        <p:cTn id="13" dur="500" fill="hold"/>
                                        <p:tgtEl>
                                          <p:spTgt spid="5222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Shell Sort: The Knuth gap sequence</a:t>
            </a:r>
            <a:endParaRPr lang="en-US" i="1" dirty="0">
              <a:solidFill>
                <a:schemeClr val="accent2"/>
              </a:solidFill>
            </a:endParaRPr>
          </a:p>
        </p:txBody>
      </p:sp>
      <p:sp>
        <p:nvSpPr>
          <p:cNvPr id="147459" name="Rectangle 1027"/>
          <p:cNvSpPr>
            <a:spLocks noGrp="1" noChangeArrowheads="1"/>
          </p:cNvSpPr>
          <p:nvPr>
            <p:ph type="body" idx="1"/>
          </p:nvPr>
        </p:nvSpPr>
        <p:spPr>
          <a:xfrm>
            <a:off x="621792" y="1905000"/>
            <a:ext cx="8065008" cy="4495800"/>
          </a:xfrm>
        </p:spPr>
        <p:txBody>
          <a:bodyPr wrap="square">
            <a:noAutofit/>
          </a:bodyPr>
          <a:lstStyle/>
          <a:p>
            <a:r>
              <a:rPr lang="en-US" sz="2400" dirty="0" smtClean="0">
                <a:latin typeface="Times New Roman" pitchFamily="18" charset="0"/>
                <a:cs typeface="Times New Roman" pitchFamily="18" charset="0"/>
              </a:rPr>
              <a:t>No one knows the optimal sequence of diminishing gaps</a:t>
            </a:r>
          </a:p>
          <a:p>
            <a:r>
              <a:rPr lang="en-US" sz="2400" dirty="0" smtClean="0">
                <a:latin typeface="Times New Roman" pitchFamily="18" charset="0"/>
                <a:cs typeface="Times New Roman" pitchFamily="18" charset="0"/>
              </a:rPr>
              <a:t>Donald E. Knuth:</a:t>
            </a:r>
          </a:p>
          <a:p>
            <a:pPr lvl="1"/>
            <a:r>
              <a:rPr lang="en-US" sz="2000" dirty="0" smtClean="0">
                <a:latin typeface="Times New Roman" pitchFamily="18" charset="0"/>
                <a:cs typeface="Times New Roman" pitchFamily="18" charset="0"/>
              </a:rPr>
              <a:t>Start with h = 1</a:t>
            </a:r>
          </a:p>
          <a:p>
            <a:pPr lvl="1"/>
            <a:r>
              <a:rPr lang="en-US" sz="2000" dirty="0" smtClean="0">
                <a:latin typeface="Times New Roman" pitchFamily="18" charset="0"/>
                <a:cs typeface="Times New Roman" pitchFamily="18" charset="0"/>
              </a:rPr>
              <a:t>Repeatedly compute h </a:t>
            </a:r>
            <a:r>
              <a:rPr lang="en-US" sz="2000" baseline="-25000" dirty="0"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3*h</a:t>
            </a:r>
            <a:r>
              <a:rPr lang="en-US" sz="2000" baseline="-25000" dirty="0" smtClean="0">
                <a:latin typeface="Times New Roman" pitchFamily="18" charset="0"/>
                <a:cs typeface="Times New Roman" pitchFamily="18" charset="0"/>
              </a:rPr>
              <a:t>k-1</a:t>
            </a:r>
            <a:r>
              <a:rPr lang="en-US" sz="2000" dirty="0" smtClean="0">
                <a:latin typeface="Times New Roman" pitchFamily="18" charset="0"/>
                <a:cs typeface="Times New Roman" pitchFamily="18" charset="0"/>
              </a:rPr>
              <a:t> + 1</a:t>
            </a:r>
          </a:p>
          <a:p>
            <a:pPr lvl="2"/>
            <a:r>
              <a:rPr lang="en-US" sz="1800" dirty="0" smtClean="0">
                <a:latin typeface="Times New Roman" pitchFamily="18" charset="0"/>
                <a:cs typeface="Times New Roman" pitchFamily="18" charset="0"/>
              </a:rPr>
              <a:t>1, 4, 13, 40, 121, 364, 1093</a:t>
            </a:r>
          </a:p>
          <a:p>
            <a:pPr lvl="1"/>
            <a:r>
              <a:rPr lang="en-US" sz="2000" dirty="0" smtClean="0">
                <a:latin typeface="Times New Roman" pitchFamily="18" charset="0"/>
                <a:cs typeface="Times New Roman" pitchFamily="18" charset="0"/>
              </a:rPr>
              <a:t>Stop when </a:t>
            </a:r>
            <a:r>
              <a:rPr lang="en-US" sz="2000" dirty="0" err="1" smtClean="0">
                <a:latin typeface="Times New Roman" pitchFamily="18" charset="0"/>
                <a:cs typeface="Times New Roman" pitchFamily="18" charset="0"/>
              </a:rPr>
              <a:t>h</a:t>
            </a:r>
            <a:r>
              <a:rPr lang="en-US" sz="2000" baseline="-25000" dirty="0" err="1"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is greater or equals to the size of the array and use h</a:t>
            </a:r>
            <a:r>
              <a:rPr lang="en-US" sz="2000" baseline="-25000" dirty="0" smtClean="0">
                <a:latin typeface="Times New Roman" pitchFamily="18" charset="0"/>
                <a:cs typeface="Times New Roman" pitchFamily="18" charset="0"/>
              </a:rPr>
              <a:t>k-1</a:t>
            </a:r>
            <a:r>
              <a:rPr lang="en-US" sz="2000" dirty="0" smtClean="0">
                <a:latin typeface="Times New Roman" pitchFamily="18" charset="0"/>
                <a:cs typeface="Times New Roman" pitchFamily="18" charset="0"/>
              </a:rPr>
              <a:t> as the first gap</a:t>
            </a:r>
          </a:p>
          <a:p>
            <a:pPr lvl="1"/>
            <a:r>
              <a:rPr lang="en-US" sz="2000" dirty="0" smtClean="0">
                <a:latin typeface="Times New Roman" pitchFamily="18" charset="0"/>
                <a:cs typeface="Times New Roman" pitchFamily="18" charset="0"/>
              </a:rPr>
              <a:t>To get successive gap sizes, apply the inverse formula:</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h</a:t>
            </a:r>
            <a:r>
              <a:rPr lang="en-US" sz="2000" baseline="-25000" dirty="0" smtClean="0">
                <a:latin typeface="Times New Roman" pitchFamily="18" charset="0"/>
                <a:cs typeface="Times New Roman" pitchFamily="18" charset="0"/>
              </a:rPr>
              <a:t>k-1</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h</a:t>
            </a:r>
            <a:r>
              <a:rPr lang="en-US" sz="2000" baseline="-25000" dirty="0" err="1" smtClean="0">
                <a:latin typeface="Times New Roman" pitchFamily="18" charset="0"/>
                <a:cs typeface="Times New Roman" pitchFamily="18" charset="0"/>
              </a:rPr>
              <a:t>k</a:t>
            </a:r>
            <a:r>
              <a:rPr lang="en-US" sz="2000" dirty="0" smtClean="0">
                <a:latin typeface="Times New Roman" pitchFamily="18" charset="0"/>
                <a:cs typeface="Times New Roman" pitchFamily="18" charset="0"/>
              </a:rPr>
              <a:t> – 1) / 3</a:t>
            </a:r>
          </a:p>
          <a:p>
            <a:r>
              <a:rPr lang="en-US" sz="2400" dirty="0" smtClean="0">
                <a:latin typeface="Times New Roman" pitchFamily="18" charset="0"/>
                <a:cs typeface="Times New Roman" pitchFamily="18" charset="0"/>
              </a:rPr>
              <a:t>This sequence seems to work very well</a:t>
            </a:r>
          </a:p>
          <a:p>
            <a:r>
              <a:rPr lang="en-US" sz="2400" dirty="0" smtClean="0">
                <a:latin typeface="Times New Roman" pitchFamily="18" charset="0"/>
                <a:cs typeface="Times New Roman" pitchFamily="18" charset="0"/>
              </a:rPr>
              <a:t>It turns out that just cutting the array size in half each time does not work out very well</a:t>
            </a:r>
            <a:endParaRPr lang="en-US" sz="2800" dirty="0" smtClean="0">
              <a:latin typeface="Times New Roman" pitchFamily="18" charset="0"/>
              <a:cs typeface="Times New Roman" pitchFamily="18" charset="0"/>
            </a:endParaRPr>
          </a:p>
        </p:txBody>
      </p:sp>
      <p:cxnSp>
        <p:nvCxnSpPr>
          <p:cNvPr id="4" name="Straight Connector 3"/>
          <p:cNvCxnSpPr/>
          <p:nvPr/>
        </p:nvCxnSpPr>
        <p:spPr>
          <a:xfrm>
            <a:off x="533400" y="15240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19</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Chapter Objectives</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r>
              <a:rPr lang="en-US" sz="2800" dirty="0" smtClean="0"/>
              <a:t>Examine several sorting algorithms</a:t>
            </a:r>
            <a:r>
              <a:rPr lang="en-US" sz="2800" smtClean="0"/>
              <a:t>, including</a:t>
            </a:r>
            <a:r>
              <a:rPr lang="en-US" sz="2800" dirty="0" smtClean="0"/>
              <a:t>:</a:t>
            </a:r>
          </a:p>
          <a:p>
            <a:pPr lvl="1"/>
            <a:r>
              <a:rPr lang="en-US" sz="2400" dirty="0" smtClean="0"/>
              <a:t>Heap sort</a:t>
            </a:r>
          </a:p>
          <a:p>
            <a:pPr lvl="1"/>
            <a:r>
              <a:rPr lang="en-US" sz="2400" dirty="0" smtClean="0"/>
              <a:t>merge sort</a:t>
            </a:r>
          </a:p>
          <a:p>
            <a:pPr lvl="1"/>
            <a:r>
              <a:rPr lang="en-US" sz="2400" dirty="0" smtClean="0"/>
              <a:t>Shell sort</a:t>
            </a:r>
          </a:p>
          <a:p>
            <a:pPr lvl="1"/>
            <a:r>
              <a:rPr lang="en-US" sz="2400" dirty="0" smtClean="0"/>
              <a:t>quick sort</a:t>
            </a:r>
          </a:p>
          <a:p>
            <a:r>
              <a:rPr lang="en-US" sz="2800" dirty="0" smtClean="0"/>
              <a:t>Discuss the complexity of these algorithms</a:t>
            </a: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Grp="1" noChangeArrowheads="1"/>
          </p:cNvSpPr>
          <p:nvPr>
            <p:ph type="ctrTitle"/>
          </p:nvPr>
        </p:nvSpPr>
        <p:spPr>
          <a:xfrm>
            <a:off x="502920" y="304800"/>
            <a:ext cx="8229600" cy="1143000"/>
          </a:xfrm>
        </p:spPr>
        <p:txBody>
          <a:bodyPr>
            <a:normAutofit/>
          </a:bodyPr>
          <a:lstStyle/>
          <a:p>
            <a:pPr algn="l"/>
            <a:r>
              <a:rPr lang="en-US" i="1" dirty="0" smtClean="0">
                <a:solidFill>
                  <a:schemeClr val="accent2"/>
                </a:solidFill>
              </a:rPr>
              <a:t>Exercise</a:t>
            </a:r>
            <a:endParaRPr lang="en-GB" i="1" dirty="0">
              <a:solidFill>
                <a:schemeClr val="accent2"/>
              </a:solidFill>
            </a:endParaRPr>
          </a:p>
        </p:txBody>
      </p:sp>
      <p:sp>
        <p:nvSpPr>
          <p:cNvPr id="52229" name="Rectangle 5"/>
          <p:cNvSpPr>
            <a:spLocks noGrp="1" noChangeArrowheads="1"/>
          </p:cNvSpPr>
          <p:nvPr>
            <p:ph type="subTitle" idx="1"/>
          </p:nvPr>
        </p:nvSpPr>
        <p:spPr>
          <a:xfrm>
            <a:off x="621792" y="2133600"/>
            <a:ext cx="7772400" cy="4267200"/>
          </a:xfrm>
        </p:spPr>
        <p:txBody>
          <a:bodyPr>
            <a:noAutofit/>
          </a:bodyPr>
          <a:lstStyle/>
          <a:p>
            <a:pPr algn="l"/>
            <a:r>
              <a:rPr lang="en-US" sz="2400" dirty="0" smtClean="0">
                <a:solidFill>
                  <a:schemeClr val="tx1"/>
                </a:solidFill>
              </a:rPr>
              <a:t>Modify insertion sort  for a </a:t>
            </a:r>
            <a:r>
              <a:rPr lang="en-US" sz="2400" dirty="0" err="1" smtClean="0">
                <a:solidFill>
                  <a:schemeClr val="tx1"/>
                </a:solidFill>
              </a:rPr>
              <a:t>sublist</a:t>
            </a:r>
            <a:r>
              <a:rPr lang="en-US" sz="2400" dirty="0" smtClean="0">
                <a:solidFill>
                  <a:schemeClr val="tx1"/>
                </a:solidFill>
              </a:rPr>
              <a:t> that is formed from an array by taking elements that are separated by a gap or increment of h starting from the </a:t>
            </a:r>
            <a:r>
              <a:rPr lang="en-US" sz="2400" dirty="0" err="1" smtClean="0">
                <a:solidFill>
                  <a:schemeClr val="tx1"/>
                </a:solidFill>
              </a:rPr>
              <a:t>ith</a:t>
            </a:r>
            <a:r>
              <a:rPr lang="en-US" sz="2400" dirty="0" smtClean="0">
                <a:solidFill>
                  <a:schemeClr val="tx1"/>
                </a:solidFill>
              </a:rPr>
              <a:t> element.</a:t>
            </a:r>
          </a:p>
          <a:p>
            <a:pPr algn="l"/>
            <a:endParaRPr lang="en-US" sz="2400" dirty="0" smtClean="0">
              <a:solidFill>
                <a:schemeClr val="tx1"/>
              </a:solidFill>
            </a:endParaRPr>
          </a:p>
          <a:p>
            <a:pPr algn="l"/>
            <a:r>
              <a:rPr lang="en-US" sz="2400" dirty="0" smtClean="0">
                <a:solidFill>
                  <a:schemeClr val="tx1"/>
                </a:solidFill>
              </a:rPr>
              <a:t>A </a:t>
            </a:r>
            <a:r>
              <a:rPr lang="en-US" sz="2400" dirty="0" err="1" smtClean="0">
                <a:solidFill>
                  <a:schemeClr val="tx1"/>
                </a:solidFill>
              </a:rPr>
              <a:t>sublist</a:t>
            </a:r>
            <a:r>
              <a:rPr lang="en-US" sz="2400" dirty="0" smtClean="0">
                <a:solidFill>
                  <a:schemeClr val="tx1"/>
                </a:solidFill>
              </a:rPr>
              <a:t> formed by a gap </a:t>
            </a:r>
            <a:r>
              <a:rPr lang="en-US" sz="2400" smtClean="0">
                <a:solidFill>
                  <a:schemeClr val="tx1"/>
                </a:solidFill>
              </a:rPr>
              <a:t>of 3</a:t>
            </a:r>
            <a:endParaRPr lang="en-US" sz="2400" dirty="0" smtClean="0">
              <a:solidFill>
                <a:schemeClr val="tx1"/>
              </a:solidFill>
            </a:endParaRPr>
          </a:p>
          <a:p>
            <a:pPr algn="l"/>
            <a:r>
              <a:rPr lang="en-US" sz="2400" dirty="0" smtClean="0">
                <a:solidFill>
                  <a:schemeClr val="tx1"/>
                </a:solidFill>
              </a:rPr>
              <a:t>A=[</a:t>
            </a:r>
            <a:r>
              <a:rPr lang="en-US" sz="2400" dirty="0" smtClean="0">
                <a:solidFill>
                  <a:srgbClr val="FF0000"/>
                </a:solidFill>
              </a:rPr>
              <a:t>17</a:t>
            </a:r>
            <a:r>
              <a:rPr lang="en-US" sz="2400" dirty="0" smtClean="0">
                <a:solidFill>
                  <a:schemeClr val="tx1"/>
                </a:solidFill>
              </a:rPr>
              <a:t>, </a:t>
            </a:r>
            <a:r>
              <a:rPr lang="en-US" sz="2400" dirty="0" smtClean="0">
                <a:solidFill>
                  <a:srgbClr val="0070C0"/>
                </a:solidFill>
              </a:rPr>
              <a:t>21</a:t>
            </a:r>
            <a:r>
              <a:rPr lang="en-US" sz="2400" dirty="0" smtClean="0">
                <a:solidFill>
                  <a:schemeClr val="tx1"/>
                </a:solidFill>
              </a:rPr>
              <a:t>, 10, </a:t>
            </a:r>
            <a:r>
              <a:rPr lang="en-US" sz="2400" dirty="0" smtClean="0">
                <a:solidFill>
                  <a:srgbClr val="FF0000"/>
                </a:solidFill>
              </a:rPr>
              <a:t>9</a:t>
            </a:r>
            <a:r>
              <a:rPr lang="en-US" sz="2400" dirty="0" smtClean="0">
                <a:solidFill>
                  <a:schemeClr val="tx1"/>
                </a:solidFill>
              </a:rPr>
              <a:t>, </a:t>
            </a:r>
            <a:r>
              <a:rPr lang="en-US" sz="2400" dirty="0" smtClean="0">
                <a:solidFill>
                  <a:srgbClr val="0070C0"/>
                </a:solidFill>
              </a:rPr>
              <a:t>12</a:t>
            </a:r>
            <a:r>
              <a:rPr lang="en-US" sz="2400" dirty="0" smtClean="0">
                <a:solidFill>
                  <a:schemeClr val="tx1"/>
                </a:solidFill>
              </a:rPr>
              <a:t>, 15, </a:t>
            </a:r>
            <a:r>
              <a:rPr lang="en-US" sz="2400" dirty="0" smtClean="0">
                <a:solidFill>
                  <a:srgbClr val="FF0000"/>
                </a:solidFill>
              </a:rPr>
              <a:t>11</a:t>
            </a:r>
            <a:r>
              <a:rPr lang="en-US" sz="2400" dirty="0" smtClean="0">
                <a:solidFill>
                  <a:schemeClr val="tx1"/>
                </a:solidFill>
              </a:rPr>
              <a:t>, </a:t>
            </a:r>
            <a:r>
              <a:rPr lang="en-US" sz="2400" dirty="0" smtClean="0">
                <a:solidFill>
                  <a:srgbClr val="0070C0"/>
                </a:solidFill>
              </a:rPr>
              <a:t>6</a:t>
            </a:r>
            <a:r>
              <a:rPr lang="en-US" sz="2400" dirty="0" smtClean="0">
                <a:solidFill>
                  <a:schemeClr val="tx1"/>
                </a:solidFill>
              </a:rPr>
              <a:t>, 4, </a:t>
            </a:r>
            <a:r>
              <a:rPr lang="en-US" sz="2400" dirty="0" smtClean="0">
                <a:solidFill>
                  <a:srgbClr val="FF0000"/>
                </a:solidFill>
              </a:rPr>
              <a:t>2</a:t>
            </a:r>
            <a:r>
              <a:rPr lang="en-US" sz="2400" dirty="0" smtClean="0">
                <a:solidFill>
                  <a:schemeClr val="tx1"/>
                </a:solidFill>
              </a:rPr>
              <a:t>, </a:t>
            </a:r>
            <a:r>
              <a:rPr lang="en-US" sz="2400" dirty="0" smtClean="0">
                <a:solidFill>
                  <a:srgbClr val="0070C0"/>
                </a:solidFill>
              </a:rPr>
              <a:t>19</a:t>
            </a:r>
            <a:r>
              <a:rPr lang="en-US" sz="2400" dirty="0" smtClean="0">
                <a:solidFill>
                  <a:schemeClr val="tx1"/>
                </a:solidFill>
              </a:rPr>
              <a:t>, 31, </a:t>
            </a:r>
            <a:r>
              <a:rPr lang="en-US" sz="2400" dirty="0" smtClean="0">
                <a:solidFill>
                  <a:srgbClr val="FF0000"/>
                </a:solidFill>
              </a:rPr>
              <a:t>7, </a:t>
            </a:r>
            <a:r>
              <a:rPr lang="en-US" sz="2400" dirty="0" smtClean="0">
                <a:solidFill>
                  <a:srgbClr val="0070C0"/>
                </a:solidFill>
              </a:rPr>
              <a:t>43</a:t>
            </a:r>
            <a:r>
              <a:rPr lang="en-US" sz="2400" dirty="0" smtClean="0">
                <a:solidFill>
                  <a:schemeClr val="tx1"/>
                </a:solidFill>
              </a:rPr>
              <a:t> ]</a:t>
            </a:r>
          </a:p>
          <a:p>
            <a:pPr algn="l"/>
            <a:endParaRPr lang="en-US" sz="2400" dirty="0">
              <a:solidFill>
                <a:schemeClr val="tx1"/>
              </a:solidFill>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20</a:t>
            </a:fld>
            <a:endParaRPr lang="en-US"/>
          </a:p>
        </p:txBody>
      </p:sp>
      <p:sp>
        <p:nvSpPr>
          <p:cNvPr id="6" name="TextBox 5"/>
          <p:cNvSpPr txBox="1"/>
          <p:nvPr/>
        </p:nvSpPr>
        <p:spPr>
          <a:xfrm>
            <a:off x="1524000" y="4800600"/>
            <a:ext cx="613694" cy="369332"/>
          </a:xfrm>
          <a:prstGeom prst="rect">
            <a:avLst/>
          </a:prstGeom>
          <a:noFill/>
        </p:spPr>
        <p:txBody>
          <a:bodyPr wrap="square" rtlCol="0">
            <a:spAutoFit/>
          </a:bodyPr>
          <a:lstStyle/>
          <a:p>
            <a:r>
              <a:rPr lang="en-US" dirty="0" smtClean="0"/>
              <a:t>start</a:t>
            </a:r>
            <a:endParaRPr lang="en-US" dirty="0"/>
          </a:p>
        </p:txBody>
      </p:sp>
      <p:cxnSp>
        <p:nvCxnSpPr>
          <p:cNvPr id="8" name="Straight Arrow Connector 7"/>
          <p:cNvCxnSpPr/>
          <p:nvPr/>
        </p:nvCxnSpPr>
        <p:spPr>
          <a:xfrm rot="16200000" flipV="1">
            <a:off x="1562101" y="4610100"/>
            <a:ext cx="457200" cy="2285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1333500" y="4610100"/>
            <a:ext cx="3810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smtClean="0"/>
              <a:t>Compiled By Atnafu J.</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9">
                                            <p:txEl>
                                              <p:pRg st="0" end="0"/>
                                            </p:txEl>
                                          </p:spTgt>
                                        </p:tgtEl>
                                        <p:attrNameLst>
                                          <p:attrName>style.visibility</p:attrName>
                                        </p:attrNameLst>
                                      </p:cBhvr>
                                      <p:to>
                                        <p:strVal val="visible"/>
                                      </p:to>
                                    </p:set>
                                    <p:anim calcmode="lin" valueType="num">
                                      <p:cBhvr additive="base">
                                        <p:cTn id="7" dur="500" fill="hold"/>
                                        <p:tgtEl>
                                          <p:spTgt spid="522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229">
                                            <p:txEl>
                                              <p:pRg st="2" end="2"/>
                                            </p:txEl>
                                          </p:spTgt>
                                        </p:tgtEl>
                                        <p:attrNameLst>
                                          <p:attrName>style.visibility</p:attrName>
                                        </p:attrNameLst>
                                      </p:cBhvr>
                                      <p:to>
                                        <p:strVal val="visible"/>
                                      </p:to>
                                    </p:set>
                                    <p:anim calcmode="lin" valueType="num">
                                      <p:cBhvr additive="base">
                                        <p:cTn id="13" dur="500" fill="hold"/>
                                        <p:tgtEl>
                                          <p:spTgt spid="5222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229">
                                            <p:txEl>
                                              <p:pRg st="3" end="3"/>
                                            </p:txEl>
                                          </p:spTgt>
                                        </p:tgtEl>
                                        <p:attrNameLst>
                                          <p:attrName>style.visibility</p:attrName>
                                        </p:attrNameLst>
                                      </p:cBhvr>
                                      <p:to>
                                        <p:strVal val="visible"/>
                                      </p:to>
                                    </p:set>
                                    <p:anim calcmode="lin" valueType="num">
                                      <p:cBhvr additive="base">
                                        <p:cTn id="19" dur="500" fill="hold"/>
                                        <p:tgtEl>
                                          <p:spTgt spid="5222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Grp="1" noChangeArrowheads="1"/>
          </p:cNvSpPr>
          <p:nvPr>
            <p:ph type="ctrTitle"/>
          </p:nvPr>
        </p:nvSpPr>
        <p:spPr>
          <a:xfrm>
            <a:off x="502920" y="304800"/>
            <a:ext cx="8229600" cy="1143000"/>
          </a:xfrm>
        </p:spPr>
        <p:txBody>
          <a:bodyPr>
            <a:normAutofit/>
          </a:bodyPr>
          <a:lstStyle/>
          <a:p>
            <a:pPr algn="l"/>
            <a:r>
              <a:rPr lang="en-US" i="1" dirty="0" smtClean="0">
                <a:solidFill>
                  <a:schemeClr val="accent2"/>
                </a:solidFill>
              </a:rPr>
              <a:t>Exercise</a:t>
            </a:r>
            <a:endParaRPr lang="en-GB" i="1" dirty="0">
              <a:solidFill>
                <a:schemeClr val="accent2"/>
              </a:solidFill>
            </a:endParaRPr>
          </a:p>
        </p:txBody>
      </p:sp>
      <p:sp>
        <p:nvSpPr>
          <p:cNvPr id="52229" name="Rectangle 5"/>
          <p:cNvSpPr>
            <a:spLocks noGrp="1" noChangeArrowheads="1"/>
          </p:cNvSpPr>
          <p:nvPr>
            <p:ph type="subTitle" idx="1"/>
          </p:nvPr>
        </p:nvSpPr>
        <p:spPr>
          <a:xfrm>
            <a:off x="621792" y="1371600"/>
            <a:ext cx="7772400" cy="5029200"/>
          </a:xfrm>
        </p:spPr>
        <p:txBody>
          <a:bodyPr>
            <a:noAutofit/>
          </a:bodyPr>
          <a:lstStyle/>
          <a:p>
            <a:pPr algn="l"/>
            <a:r>
              <a:rPr lang="en-US" sz="2200" dirty="0" smtClean="0">
                <a:solidFill>
                  <a:schemeClr val="tx1"/>
                </a:solidFill>
              </a:rPr>
              <a:t>template &lt;class T&gt;</a:t>
            </a:r>
          </a:p>
          <a:p>
            <a:pPr algn="l"/>
            <a:r>
              <a:rPr lang="en-US" sz="2200" dirty="0" smtClean="0">
                <a:solidFill>
                  <a:schemeClr val="tx1"/>
                </a:solidFill>
              </a:rPr>
              <a:t>void </a:t>
            </a:r>
            <a:r>
              <a:rPr lang="en-US" sz="2200" dirty="0" err="1" smtClean="0">
                <a:solidFill>
                  <a:schemeClr val="tx1"/>
                </a:solidFill>
              </a:rPr>
              <a:t>insertionSort</a:t>
            </a:r>
            <a:r>
              <a:rPr lang="en-US" sz="2200" dirty="0" smtClean="0">
                <a:solidFill>
                  <a:schemeClr val="tx1"/>
                </a:solidFill>
              </a:rPr>
              <a:t>(T list[], </a:t>
            </a:r>
            <a:r>
              <a:rPr lang="en-US" sz="2200" dirty="0" err="1" smtClean="0">
                <a:solidFill>
                  <a:schemeClr val="tx1"/>
                </a:solidFill>
              </a:rPr>
              <a:t>int</a:t>
            </a:r>
            <a:r>
              <a:rPr lang="en-US" sz="2200" dirty="0" smtClean="0">
                <a:solidFill>
                  <a:schemeClr val="tx1"/>
                </a:solidFill>
              </a:rPr>
              <a:t> n, </a:t>
            </a:r>
            <a:r>
              <a:rPr lang="en-US" sz="2200" dirty="0" err="1" smtClean="0">
                <a:solidFill>
                  <a:schemeClr val="tx1"/>
                </a:solidFill>
              </a:rPr>
              <a:t>int</a:t>
            </a:r>
            <a:r>
              <a:rPr lang="en-US" sz="2200" dirty="0" smtClean="0">
                <a:solidFill>
                  <a:schemeClr val="tx1"/>
                </a:solidFill>
              </a:rPr>
              <a:t> start, </a:t>
            </a:r>
            <a:r>
              <a:rPr lang="en-US" sz="2200" dirty="0" err="1" smtClean="0">
                <a:solidFill>
                  <a:schemeClr val="tx1"/>
                </a:solidFill>
              </a:rPr>
              <a:t>int</a:t>
            </a:r>
            <a:r>
              <a:rPr lang="en-US" sz="2200" dirty="0" smtClean="0">
                <a:solidFill>
                  <a:schemeClr val="tx1"/>
                </a:solidFill>
              </a:rPr>
              <a:t> h){</a:t>
            </a:r>
          </a:p>
          <a:p>
            <a:pPr algn="l"/>
            <a:r>
              <a:rPr lang="en-US" sz="2200" dirty="0" smtClean="0">
                <a:solidFill>
                  <a:schemeClr val="tx1"/>
                </a:solidFill>
              </a:rPr>
              <a:t>	</a:t>
            </a:r>
            <a:r>
              <a:rPr lang="en-US" sz="2200" dirty="0" err="1" smtClean="0">
                <a:solidFill>
                  <a:schemeClr val="tx1"/>
                </a:solidFill>
              </a:rPr>
              <a:t>int</a:t>
            </a:r>
            <a:r>
              <a:rPr lang="en-US" sz="2200" dirty="0" smtClean="0">
                <a:solidFill>
                  <a:schemeClr val="tx1"/>
                </a:solidFill>
              </a:rPr>
              <a:t> </a:t>
            </a:r>
            <a:r>
              <a:rPr lang="en-US" sz="2200" dirty="0" err="1" smtClean="0">
                <a:solidFill>
                  <a:schemeClr val="tx1"/>
                </a:solidFill>
              </a:rPr>
              <a:t>i</a:t>
            </a:r>
            <a:r>
              <a:rPr lang="en-US" sz="2200" dirty="0" smtClean="0">
                <a:solidFill>
                  <a:schemeClr val="tx1"/>
                </a:solidFill>
              </a:rPr>
              <a:t>, j;</a:t>
            </a:r>
          </a:p>
          <a:p>
            <a:pPr algn="l"/>
            <a:r>
              <a:rPr lang="en-US" sz="2200" dirty="0" smtClean="0">
                <a:solidFill>
                  <a:schemeClr val="tx1"/>
                </a:solidFill>
              </a:rPr>
              <a:t>	for( </a:t>
            </a:r>
            <a:r>
              <a:rPr lang="en-US" sz="2200" dirty="0" err="1" smtClean="0">
                <a:solidFill>
                  <a:schemeClr val="tx1"/>
                </a:solidFill>
              </a:rPr>
              <a:t>i</a:t>
            </a:r>
            <a:r>
              <a:rPr lang="en-US" sz="2200" dirty="0" smtClean="0">
                <a:solidFill>
                  <a:schemeClr val="tx1"/>
                </a:solidFill>
              </a:rPr>
              <a:t>=start + h; </a:t>
            </a:r>
            <a:r>
              <a:rPr lang="en-US" sz="2200" dirty="0" err="1" smtClean="0">
                <a:solidFill>
                  <a:schemeClr val="tx1"/>
                </a:solidFill>
              </a:rPr>
              <a:t>i</a:t>
            </a:r>
            <a:r>
              <a:rPr lang="en-US" sz="2200" dirty="0" smtClean="0">
                <a:solidFill>
                  <a:schemeClr val="tx1"/>
                </a:solidFill>
              </a:rPr>
              <a:t> &lt; n; </a:t>
            </a:r>
            <a:r>
              <a:rPr lang="en-US" sz="2200" dirty="0" err="1" smtClean="0">
                <a:solidFill>
                  <a:schemeClr val="tx1"/>
                </a:solidFill>
              </a:rPr>
              <a:t>i</a:t>
            </a:r>
            <a:r>
              <a:rPr lang="en-US" sz="2200" dirty="0" smtClean="0">
                <a:solidFill>
                  <a:schemeClr val="tx1"/>
                </a:solidFill>
              </a:rPr>
              <a:t> += h){</a:t>
            </a:r>
          </a:p>
          <a:p>
            <a:pPr algn="l"/>
            <a:r>
              <a:rPr lang="en-US" sz="2200" dirty="0" smtClean="0">
                <a:solidFill>
                  <a:schemeClr val="tx1"/>
                </a:solidFill>
              </a:rPr>
              <a:t>		T temp=List[</a:t>
            </a:r>
            <a:r>
              <a:rPr lang="en-US" sz="2200" dirty="0" err="1" smtClean="0">
                <a:solidFill>
                  <a:schemeClr val="tx1"/>
                </a:solidFill>
              </a:rPr>
              <a:t>i</a:t>
            </a:r>
            <a:r>
              <a:rPr lang="en-US" sz="2200" dirty="0" smtClean="0">
                <a:solidFill>
                  <a:schemeClr val="tx1"/>
                </a:solidFill>
              </a:rPr>
              <a:t>];</a:t>
            </a:r>
          </a:p>
          <a:p>
            <a:pPr algn="l"/>
            <a:r>
              <a:rPr lang="en-US" sz="2200" dirty="0" smtClean="0">
                <a:solidFill>
                  <a:schemeClr val="tx1"/>
                </a:solidFill>
              </a:rPr>
              <a:t>		j=</a:t>
            </a:r>
            <a:r>
              <a:rPr lang="en-US" sz="2200" dirty="0" err="1" smtClean="0">
                <a:solidFill>
                  <a:schemeClr val="tx1"/>
                </a:solidFill>
              </a:rPr>
              <a:t>i</a:t>
            </a:r>
            <a:r>
              <a:rPr lang="en-US" sz="2200" dirty="0" smtClean="0">
                <a:solidFill>
                  <a:schemeClr val="tx1"/>
                </a:solidFill>
              </a:rPr>
              <a:t>-h;</a:t>
            </a:r>
          </a:p>
          <a:p>
            <a:pPr algn="l"/>
            <a:r>
              <a:rPr lang="en-US" sz="2200" dirty="0" smtClean="0">
                <a:solidFill>
                  <a:schemeClr val="tx1"/>
                </a:solidFill>
              </a:rPr>
              <a:t>		while(j&gt;=start &amp;&amp; temp &lt; list[j]){</a:t>
            </a:r>
          </a:p>
          <a:p>
            <a:pPr algn="l"/>
            <a:r>
              <a:rPr lang="en-US" sz="2200" dirty="0" smtClean="0">
                <a:solidFill>
                  <a:schemeClr val="tx1"/>
                </a:solidFill>
              </a:rPr>
              <a:t>			list[j +h]=list[j];</a:t>
            </a:r>
          </a:p>
          <a:p>
            <a:pPr algn="l"/>
            <a:r>
              <a:rPr lang="en-US" sz="2200" dirty="0" smtClean="0">
                <a:solidFill>
                  <a:schemeClr val="tx1"/>
                </a:solidFill>
              </a:rPr>
              <a:t>			j -=h;</a:t>
            </a:r>
          </a:p>
          <a:p>
            <a:pPr algn="l"/>
            <a:r>
              <a:rPr lang="en-US" sz="2200" dirty="0" smtClean="0">
                <a:solidFill>
                  <a:schemeClr val="tx1"/>
                </a:solidFill>
              </a:rPr>
              <a:t>		}</a:t>
            </a:r>
          </a:p>
          <a:p>
            <a:pPr algn="l"/>
            <a:r>
              <a:rPr lang="en-US" sz="2200" dirty="0" smtClean="0">
                <a:solidFill>
                  <a:schemeClr val="tx1"/>
                </a:solidFill>
              </a:rPr>
              <a:t>		list[</a:t>
            </a:r>
            <a:r>
              <a:rPr lang="en-US" sz="2200" dirty="0" err="1" smtClean="0">
                <a:solidFill>
                  <a:schemeClr val="tx1"/>
                </a:solidFill>
              </a:rPr>
              <a:t>j+h</a:t>
            </a:r>
            <a:r>
              <a:rPr lang="en-US" sz="2200" dirty="0" smtClean="0">
                <a:solidFill>
                  <a:schemeClr val="tx1"/>
                </a:solidFill>
              </a:rPr>
              <a:t>]=temp;</a:t>
            </a:r>
          </a:p>
          <a:p>
            <a:pPr algn="l"/>
            <a:r>
              <a:rPr lang="en-US" sz="2200" dirty="0" smtClean="0">
                <a:solidFill>
                  <a:schemeClr val="tx1"/>
                </a:solidFill>
              </a:rPr>
              <a:t>	}</a:t>
            </a:r>
          </a:p>
          <a:p>
            <a:pPr algn="l"/>
            <a:r>
              <a:rPr lang="en-US" sz="2200" dirty="0" smtClean="0">
                <a:solidFill>
                  <a:schemeClr val="tx1"/>
                </a:solidFill>
              </a:rPr>
              <a:t>}</a:t>
            </a:r>
          </a:p>
          <a:p>
            <a:pPr algn="l"/>
            <a:endParaRPr lang="en-US" sz="2200" dirty="0">
              <a:solidFill>
                <a:schemeClr val="tx1"/>
              </a:solidFill>
            </a:endParaRPr>
          </a:p>
        </p:txBody>
      </p:sp>
      <p:cxnSp>
        <p:nvCxnSpPr>
          <p:cNvPr id="4" name="Straight Connector 3"/>
          <p:cNvCxnSpPr/>
          <p:nvPr/>
        </p:nvCxnSpPr>
        <p:spPr>
          <a:xfrm>
            <a:off x="609600" y="12192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9">
                                            <p:txEl>
                                              <p:pRg st="0" end="0"/>
                                            </p:txEl>
                                          </p:spTgt>
                                        </p:tgtEl>
                                        <p:attrNameLst>
                                          <p:attrName>style.visibility</p:attrName>
                                        </p:attrNameLst>
                                      </p:cBhvr>
                                      <p:to>
                                        <p:strVal val="visible"/>
                                      </p:to>
                                    </p:set>
                                    <p:anim calcmode="lin" valueType="num">
                                      <p:cBhvr additive="base">
                                        <p:cTn id="7" dur="500" fill="hold"/>
                                        <p:tgtEl>
                                          <p:spTgt spid="522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229">
                                            <p:txEl>
                                              <p:pRg st="1" end="1"/>
                                            </p:txEl>
                                          </p:spTgt>
                                        </p:tgtEl>
                                        <p:attrNameLst>
                                          <p:attrName>style.visibility</p:attrName>
                                        </p:attrNameLst>
                                      </p:cBhvr>
                                      <p:to>
                                        <p:strVal val="visible"/>
                                      </p:to>
                                    </p:set>
                                    <p:anim calcmode="lin" valueType="num">
                                      <p:cBhvr additive="base">
                                        <p:cTn id="13" dur="500" fill="hold"/>
                                        <p:tgtEl>
                                          <p:spTgt spid="5222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229">
                                            <p:txEl>
                                              <p:pRg st="2" end="2"/>
                                            </p:txEl>
                                          </p:spTgt>
                                        </p:tgtEl>
                                        <p:attrNameLst>
                                          <p:attrName>style.visibility</p:attrName>
                                        </p:attrNameLst>
                                      </p:cBhvr>
                                      <p:to>
                                        <p:strVal val="visible"/>
                                      </p:to>
                                    </p:set>
                                    <p:anim calcmode="lin" valueType="num">
                                      <p:cBhvr additive="base">
                                        <p:cTn id="19" dur="500" fill="hold"/>
                                        <p:tgtEl>
                                          <p:spTgt spid="5222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2229">
                                            <p:txEl>
                                              <p:pRg st="3" end="3"/>
                                            </p:txEl>
                                          </p:spTgt>
                                        </p:tgtEl>
                                        <p:attrNameLst>
                                          <p:attrName>style.visibility</p:attrName>
                                        </p:attrNameLst>
                                      </p:cBhvr>
                                      <p:to>
                                        <p:strVal val="visible"/>
                                      </p:to>
                                    </p:set>
                                    <p:anim calcmode="lin" valueType="num">
                                      <p:cBhvr additive="base">
                                        <p:cTn id="25" dur="500" fill="hold"/>
                                        <p:tgtEl>
                                          <p:spTgt spid="5222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2229">
                                            <p:txEl>
                                              <p:pRg st="4" end="4"/>
                                            </p:txEl>
                                          </p:spTgt>
                                        </p:tgtEl>
                                        <p:attrNameLst>
                                          <p:attrName>style.visibility</p:attrName>
                                        </p:attrNameLst>
                                      </p:cBhvr>
                                      <p:to>
                                        <p:strVal val="visible"/>
                                      </p:to>
                                    </p:set>
                                    <p:anim calcmode="lin" valueType="num">
                                      <p:cBhvr additive="base">
                                        <p:cTn id="31" dur="500" fill="hold"/>
                                        <p:tgtEl>
                                          <p:spTgt spid="5222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22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2229">
                                            <p:txEl>
                                              <p:pRg st="5" end="5"/>
                                            </p:txEl>
                                          </p:spTgt>
                                        </p:tgtEl>
                                        <p:attrNameLst>
                                          <p:attrName>style.visibility</p:attrName>
                                        </p:attrNameLst>
                                      </p:cBhvr>
                                      <p:to>
                                        <p:strVal val="visible"/>
                                      </p:to>
                                    </p:set>
                                    <p:anim calcmode="lin" valueType="num">
                                      <p:cBhvr additive="base">
                                        <p:cTn id="37" dur="500" fill="hold"/>
                                        <p:tgtEl>
                                          <p:spTgt spid="5222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222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2229">
                                            <p:txEl>
                                              <p:pRg st="6" end="6"/>
                                            </p:txEl>
                                          </p:spTgt>
                                        </p:tgtEl>
                                        <p:attrNameLst>
                                          <p:attrName>style.visibility</p:attrName>
                                        </p:attrNameLst>
                                      </p:cBhvr>
                                      <p:to>
                                        <p:strVal val="visible"/>
                                      </p:to>
                                    </p:set>
                                    <p:anim calcmode="lin" valueType="num">
                                      <p:cBhvr additive="base">
                                        <p:cTn id="43" dur="500" fill="hold"/>
                                        <p:tgtEl>
                                          <p:spTgt spid="5222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222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2229">
                                            <p:txEl>
                                              <p:pRg st="7" end="7"/>
                                            </p:txEl>
                                          </p:spTgt>
                                        </p:tgtEl>
                                        <p:attrNameLst>
                                          <p:attrName>style.visibility</p:attrName>
                                        </p:attrNameLst>
                                      </p:cBhvr>
                                      <p:to>
                                        <p:strVal val="visible"/>
                                      </p:to>
                                    </p:set>
                                    <p:anim calcmode="lin" valueType="num">
                                      <p:cBhvr additive="base">
                                        <p:cTn id="49" dur="500" fill="hold"/>
                                        <p:tgtEl>
                                          <p:spTgt spid="5222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222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2229">
                                            <p:txEl>
                                              <p:pRg st="8" end="8"/>
                                            </p:txEl>
                                          </p:spTgt>
                                        </p:tgtEl>
                                        <p:attrNameLst>
                                          <p:attrName>style.visibility</p:attrName>
                                        </p:attrNameLst>
                                      </p:cBhvr>
                                      <p:to>
                                        <p:strVal val="visible"/>
                                      </p:to>
                                    </p:set>
                                    <p:anim calcmode="lin" valueType="num">
                                      <p:cBhvr additive="base">
                                        <p:cTn id="55" dur="500" fill="hold"/>
                                        <p:tgtEl>
                                          <p:spTgt spid="5222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222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2229">
                                            <p:txEl>
                                              <p:pRg st="9" end="9"/>
                                            </p:txEl>
                                          </p:spTgt>
                                        </p:tgtEl>
                                        <p:attrNameLst>
                                          <p:attrName>style.visibility</p:attrName>
                                        </p:attrNameLst>
                                      </p:cBhvr>
                                      <p:to>
                                        <p:strVal val="visible"/>
                                      </p:to>
                                    </p:set>
                                    <p:anim calcmode="lin" valueType="num">
                                      <p:cBhvr additive="base">
                                        <p:cTn id="61" dur="500" fill="hold"/>
                                        <p:tgtEl>
                                          <p:spTgt spid="5222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222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2229">
                                            <p:txEl>
                                              <p:pRg st="10" end="10"/>
                                            </p:txEl>
                                          </p:spTgt>
                                        </p:tgtEl>
                                        <p:attrNameLst>
                                          <p:attrName>style.visibility</p:attrName>
                                        </p:attrNameLst>
                                      </p:cBhvr>
                                      <p:to>
                                        <p:strVal val="visible"/>
                                      </p:to>
                                    </p:set>
                                    <p:anim calcmode="lin" valueType="num">
                                      <p:cBhvr additive="base">
                                        <p:cTn id="67" dur="500" fill="hold"/>
                                        <p:tgtEl>
                                          <p:spTgt spid="5222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222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2229">
                                            <p:txEl>
                                              <p:pRg st="11" end="11"/>
                                            </p:txEl>
                                          </p:spTgt>
                                        </p:tgtEl>
                                        <p:attrNameLst>
                                          <p:attrName>style.visibility</p:attrName>
                                        </p:attrNameLst>
                                      </p:cBhvr>
                                      <p:to>
                                        <p:strVal val="visible"/>
                                      </p:to>
                                    </p:set>
                                    <p:anim calcmode="lin" valueType="num">
                                      <p:cBhvr additive="base">
                                        <p:cTn id="73" dur="500" fill="hold"/>
                                        <p:tgtEl>
                                          <p:spTgt spid="52229">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222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2229">
                                            <p:txEl>
                                              <p:pRg st="12" end="12"/>
                                            </p:txEl>
                                          </p:spTgt>
                                        </p:tgtEl>
                                        <p:attrNameLst>
                                          <p:attrName>style.visibility</p:attrName>
                                        </p:attrNameLst>
                                      </p:cBhvr>
                                      <p:to>
                                        <p:strVal val="visible"/>
                                      </p:to>
                                    </p:set>
                                    <p:anim calcmode="lin" valueType="num">
                                      <p:cBhvr additive="base">
                                        <p:cTn id="79" dur="500" fill="hold"/>
                                        <p:tgtEl>
                                          <p:spTgt spid="52229">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222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Grp="1" noChangeArrowheads="1"/>
          </p:cNvSpPr>
          <p:nvPr>
            <p:ph type="ctrTitle"/>
          </p:nvPr>
        </p:nvSpPr>
        <p:spPr>
          <a:xfrm>
            <a:off x="502920" y="304800"/>
            <a:ext cx="8229600" cy="1143000"/>
          </a:xfrm>
        </p:spPr>
        <p:txBody>
          <a:bodyPr>
            <a:normAutofit/>
          </a:bodyPr>
          <a:lstStyle/>
          <a:p>
            <a:pPr algn="l"/>
            <a:r>
              <a:rPr lang="en-US" i="1" dirty="0" smtClean="0">
                <a:solidFill>
                  <a:schemeClr val="accent2"/>
                </a:solidFill>
              </a:rPr>
              <a:t>Shell Sort: Algorithm</a:t>
            </a:r>
            <a:endParaRPr lang="en-GB" i="1" dirty="0">
              <a:solidFill>
                <a:schemeClr val="accent2"/>
              </a:solidFill>
            </a:endParaRPr>
          </a:p>
        </p:txBody>
      </p:sp>
      <p:sp>
        <p:nvSpPr>
          <p:cNvPr id="52229" name="Rectangle 5"/>
          <p:cNvSpPr>
            <a:spLocks noGrp="1" noChangeArrowheads="1"/>
          </p:cNvSpPr>
          <p:nvPr>
            <p:ph type="subTitle" idx="1"/>
          </p:nvPr>
        </p:nvSpPr>
        <p:spPr>
          <a:xfrm>
            <a:off x="621792" y="2133600"/>
            <a:ext cx="7772400" cy="4267200"/>
          </a:xfrm>
        </p:spPr>
        <p:txBody>
          <a:bodyPr>
            <a:noAutofit/>
          </a:bodyPr>
          <a:lstStyle/>
          <a:p>
            <a:pPr algn="l"/>
            <a:r>
              <a:rPr lang="en-US" sz="2400" dirty="0" smtClean="0">
                <a:solidFill>
                  <a:schemeClr val="tx1"/>
                </a:solidFill>
              </a:rPr>
              <a:t>For each gap</a:t>
            </a:r>
          </a:p>
          <a:p>
            <a:pPr algn="l"/>
            <a:r>
              <a:rPr lang="en-US" sz="2400" dirty="0" smtClean="0">
                <a:solidFill>
                  <a:schemeClr val="tx1"/>
                </a:solidFill>
              </a:rPr>
              <a:t>	For each virtual </a:t>
            </a:r>
            <a:r>
              <a:rPr lang="en-US" sz="2400" dirty="0" err="1" smtClean="0">
                <a:solidFill>
                  <a:schemeClr val="tx1"/>
                </a:solidFill>
              </a:rPr>
              <a:t>sublist</a:t>
            </a:r>
            <a:endParaRPr lang="en-US" sz="2400" dirty="0" smtClean="0">
              <a:solidFill>
                <a:schemeClr val="tx1"/>
              </a:solidFill>
            </a:endParaRPr>
          </a:p>
          <a:p>
            <a:pPr algn="l"/>
            <a:r>
              <a:rPr lang="en-US" sz="2400" dirty="0" smtClean="0">
                <a:solidFill>
                  <a:schemeClr val="tx1"/>
                </a:solidFill>
              </a:rPr>
              <a:t>		do insertion sort</a:t>
            </a:r>
          </a:p>
          <a:p>
            <a:pPr algn="l"/>
            <a:endParaRPr lang="en-US" sz="2400" dirty="0">
              <a:solidFill>
                <a:schemeClr val="tx1"/>
              </a:solidFill>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9">
                                            <p:txEl>
                                              <p:pRg st="0" end="0"/>
                                            </p:txEl>
                                          </p:spTgt>
                                        </p:tgtEl>
                                        <p:attrNameLst>
                                          <p:attrName>style.visibility</p:attrName>
                                        </p:attrNameLst>
                                      </p:cBhvr>
                                      <p:to>
                                        <p:strVal val="visible"/>
                                      </p:to>
                                    </p:set>
                                    <p:anim calcmode="lin" valueType="num">
                                      <p:cBhvr additive="base">
                                        <p:cTn id="7" dur="500" fill="hold"/>
                                        <p:tgtEl>
                                          <p:spTgt spid="522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229">
                                            <p:txEl>
                                              <p:pRg st="1" end="1"/>
                                            </p:txEl>
                                          </p:spTgt>
                                        </p:tgtEl>
                                        <p:attrNameLst>
                                          <p:attrName>style.visibility</p:attrName>
                                        </p:attrNameLst>
                                      </p:cBhvr>
                                      <p:to>
                                        <p:strVal val="visible"/>
                                      </p:to>
                                    </p:set>
                                    <p:anim calcmode="lin" valueType="num">
                                      <p:cBhvr additive="base">
                                        <p:cTn id="13" dur="500" fill="hold"/>
                                        <p:tgtEl>
                                          <p:spTgt spid="5222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229">
                                            <p:txEl>
                                              <p:pRg st="2" end="2"/>
                                            </p:txEl>
                                          </p:spTgt>
                                        </p:tgtEl>
                                        <p:attrNameLst>
                                          <p:attrName>style.visibility</p:attrName>
                                        </p:attrNameLst>
                                      </p:cBhvr>
                                      <p:to>
                                        <p:strVal val="visible"/>
                                      </p:to>
                                    </p:set>
                                    <p:anim calcmode="lin" valueType="num">
                                      <p:cBhvr additive="base">
                                        <p:cTn id="19" dur="500" fill="hold"/>
                                        <p:tgtEl>
                                          <p:spTgt spid="5222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457200" y="152400"/>
            <a:ext cx="8229600" cy="762000"/>
          </a:xfrm>
        </p:spPr>
        <p:txBody>
          <a:bodyPr>
            <a:normAutofit fontScale="90000"/>
          </a:bodyPr>
          <a:lstStyle/>
          <a:p>
            <a:pPr algn="l"/>
            <a:r>
              <a:rPr lang="en-GB" sz="2800" i="1" dirty="0" smtClean="0">
                <a:solidFill>
                  <a:schemeClr val="accent2"/>
                </a:solidFill>
              </a:rPr>
              <a:t>Shell Sort: Algorithm</a:t>
            </a:r>
            <a:br>
              <a:rPr lang="en-GB" sz="2800" i="1" dirty="0" smtClean="0">
                <a:solidFill>
                  <a:schemeClr val="accent2"/>
                </a:solidFill>
              </a:rPr>
            </a:br>
            <a:r>
              <a:rPr lang="en-GB" sz="2800" i="1" dirty="0" smtClean="0">
                <a:solidFill>
                  <a:schemeClr val="accent2"/>
                </a:solidFill>
              </a:rPr>
              <a:t>Using an Increment of </a:t>
            </a:r>
            <a:r>
              <a:rPr lang="nn-NO" sz="2800" i="1" dirty="0" smtClean="0">
                <a:solidFill>
                  <a:schemeClr val="accent2"/>
                </a:solidFill>
              </a:rPr>
              <a:t>h</a:t>
            </a:r>
            <a:r>
              <a:rPr lang="nn-NO" sz="2800" i="1" baseline="-25000" dirty="0" smtClean="0">
                <a:solidFill>
                  <a:schemeClr val="accent2"/>
                </a:solidFill>
              </a:rPr>
              <a:t>k</a:t>
            </a:r>
            <a:r>
              <a:rPr lang="nn-NO" sz="2800" i="1" dirty="0" smtClean="0">
                <a:solidFill>
                  <a:schemeClr val="accent2"/>
                </a:solidFill>
              </a:rPr>
              <a:t>=n/2</a:t>
            </a:r>
            <a:r>
              <a:rPr lang="nn-NO" sz="2800" i="1" baseline="30000" dirty="0" smtClean="0">
                <a:solidFill>
                  <a:schemeClr val="accent2"/>
                </a:solidFill>
              </a:rPr>
              <a:t>k</a:t>
            </a:r>
            <a:endParaRPr lang="en-US" sz="2800" i="1" baseline="30000" dirty="0">
              <a:solidFill>
                <a:schemeClr val="accent2"/>
              </a:solidFill>
            </a:endParaRPr>
          </a:p>
        </p:txBody>
      </p:sp>
      <p:sp>
        <p:nvSpPr>
          <p:cNvPr id="147459" name="Rectangle 1027"/>
          <p:cNvSpPr>
            <a:spLocks noGrp="1" noChangeArrowheads="1"/>
          </p:cNvSpPr>
          <p:nvPr>
            <p:ph type="body" idx="1"/>
          </p:nvPr>
        </p:nvSpPr>
        <p:spPr>
          <a:xfrm>
            <a:off x="609600" y="1066800"/>
            <a:ext cx="7772400" cy="5562600"/>
          </a:xfrm>
        </p:spPr>
        <p:txBody>
          <a:bodyPr wrap="square">
            <a:noAutofit/>
          </a:bodyPr>
          <a:lstStyle/>
          <a:p>
            <a:pPr marL="0" indent="0">
              <a:buNone/>
              <a:tabLst>
                <a:tab pos="457200" algn="l"/>
                <a:tab pos="914400" algn="l"/>
                <a:tab pos="1320800" algn="l"/>
              </a:tabLst>
            </a:pPr>
            <a:r>
              <a:rPr lang="en-US" sz="1800" dirty="0" smtClean="0"/>
              <a:t>template &lt;class T&gt;</a:t>
            </a:r>
          </a:p>
          <a:p>
            <a:pPr marL="0" indent="0">
              <a:buFontTx/>
              <a:buNone/>
              <a:tabLst>
                <a:tab pos="457200" algn="l"/>
                <a:tab pos="914400" algn="l"/>
                <a:tab pos="1320800" algn="l"/>
              </a:tabLst>
            </a:pPr>
            <a:r>
              <a:rPr lang="en-US" sz="1800" dirty="0" smtClean="0"/>
              <a:t>void sort(T a[],  </a:t>
            </a:r>
            <a:r>
              <a:rPr lang="en-US" sz="1800" dirty="0" err="1" smtClean="0"/>
              <a:t>int</a:t>
            </a:r>
            <a:r>
              <a:rPr lang="en-US" sz="1800" dirty="0" smtClean="0"/>
              <a:t> n){</a:t>
            </a:r>
          </a:p>
          <a:p>
            <a:pPr marL="0" indent="0">
              <a:buFontTx/>
              <a:buNone/>
              <a:tabLst>
                <a:tab pos="457200" algn="l"/>
                <a:tab pos="914400" algn="l"/>
                <a:tab pos="1320800" algn="l"/>
              </a:tabLst>
            </a:pPr>
            <a:r>
              <a:rPr lang="en-US" sz="1800" dirty="0" smtClean="0"/>
              <a:t>	for (</a:t>
            </a:r>
            <a:r>
              <a:rPr lang="en-US" sz="1800" dirty="0" err="1" smtClean="0"/>
              <a:t>int</a:t>
            </a:r>
            <a:r>
              <a:rPr lang="en-US" sz="1800" dirty="0" smtClean="0"/>
              <a:t> h = n/2; h &gt;= 1; h /=2){     //for each gap</a:t>
            </a:r>
          </a:p>
          <a:p>
            <a:pPr marL="0" indent="0">
              <a:buFontTx/>
              <a:buNone/>
              <a:tabLst>
                <a:tab pos="457200" algn="l"/>
                <a:tab pos="914400" algn="l"/>
                <a:tab pos="1320800" algn="l"/>
              </a:tabLst>
            </a:pPr>
            <a:r>
              <a:rPr lang="en-US" sz="1800" dirty="0" smtClean="0"/>
              <a:t>		for(</a:t>
            </a:r>
            <a:r>
              <a:rPr lang="en-US" sz="1800" dirty="0" err="1" smtClean="0"/>
              <a:t>i</a:t>
            </a:r>
            <a:r>
              <a:rPr lang="en-US" sz="1800" dirty="0" smtClean="0"/>
              <a:t>=0; </a:t>
            </a:r>
            <a:r>
              <a:rPr lang="en-US" sz="1800" dirty="0" err="1" smtClean="0"/>
              <a:t>i</a:t>
            </a:r>
            <a:r>
              <a:rPr lang="en-US" sz="1800" dirty="0" smtClean="0"/>
              <a:t>&lt;h; </a:t>
            </a:r>
            <a:r>
              <a:rPr lang="en-US" sz="1800" dirty="0" err="1" smtClean="0"/>
              <a:t>i</a:t>
            </a:r>
            <a:r>
              <a:rPr lang="en-US" sz="1800" dirty="0" smtClean="0"/>
              <a:t>++){          //for each virtual </a:t>
            </a:r>
            <a:r>
              <a:rPr lang="en-US" sz="1800" dirty="0" err="1" smtClean="0"/>
              <a:t>sublist</a:t>
            </a:r>
            <a:endParaRPr lang="en-US" sz="1800" dirty="0" smtClean="0"/>
          </a:p>
          <a:p>
            <a:pPr marL="400050" lvl="1" indent="0">
              <a:buFontTx/>
              <a:buNone/>
              <a:tabLst>
                <a:tab pos="457200" algn="l"/>
                <a:tab pos="914400" algn="l"/>
                <a:tab pos="1320800" algn="l"/>
              </a:tabLst>
            </a:pPr>
            <a:r>
              <a:rPr lang="en-US" sz="1400" dirty="0" smtClean="0"/>
              <a:t>			</a:t>
            </a:r>
            <a:r>
              <a:rPr lang="en-US" sz="1800" dirty="0" smtClean="0"/>
              <a:t>for (</a:t>
            </a:r>
            <a:r>
              <a:rPr lang="en-US" sz="1800" dirty="0" err="1" smtClean="0"/>
              <a:t>int</a:t>
            </a:r>
            <a:r>
              <a:rPr lang="en-US" sz="1800" dirty="0" smtClean="0"/>
              <a:t> j = </a:t>
            </a:r>
            <a:r>
              <a:rPr lang="en-US" sz="1800" dirty="0" err="1" smtClean="0"/>
              <a:t>i</a:t>
            </a:r>
            <a:r>
              <a:rPr lang="en-US" sz="1800" dirty="0" smtClean="0"/>
              <a:t> + h; j &lt; n; j+=h){   //do insertion sort</a:t>
            </a:r>
          </a:p>
          <a:p>
            <a:pPr marL="400050" lvl="1" indent="0">
              <a:buFontTx/>
              <a:buNone/>
              <a:tabLst>
                <a:tab pos="457200" algn="l"/>
                <a:tab pos="914400" algn="l"/>
                <a:tab pos="1320800" algn="l"/>
              </a:tabLst>
            </a:pPr>
            <a:r>
              <a:rPr lang="en-US" sz="1800" dirty="0" smtClean="0"/>
              <a:t>				T temp = a[j]; </a:t>
            </a:r>
          </a:p>
          <a:p>
            <a:pPr marL="400050" lvl="1" indent="0">
              <a:buFontTx/>
              <a:buNone/>
              <a:tabLst>
                <a:tab pos="457200" algn="l"/>
                <a:tab pos="914400" algn="l"/>
                <a:tab pos="1320800" algn="l"/>
              </a:tabLst>
            </a:pPr>
            <a:r>
              <a:rPr lang="en-US" sz="1800" dirty="0" smtClean="0"/>
              <a:t>				</a:t>
            </a:r>
            <a:r>
              <a:rPr lang="en-US" sz="1800" dirty="0" err="1" smtClean="0"/>
              <a:t>int</a:t>
            </a:r>
            <a:r>
              <a:rPr lang="en-US" sz="1800" dirty="0" smtClean="0"/>
              <a:t> k = j - h;</a:t>
            </a:r>
          </a:p>
          <a:p>
            <a:pPr marL="400050" lvl="1" indent="0">
              <a:buFontTx/>
              <a:buNone/>
              <a:tabLst>
                <a:tab pos="457200" algn="l"/>
                <a:tab pos="914400" algn="l"/>
                <a:tab pos="1320800" algn="l"/>
              </a:tabLst>
            </a:pPr>
            <a:r>
              <a:rPr lang="en-US" sz="1800" dirty="0" smtClean="0"/>
              <a:t>				while ((k&gt;=</a:t>
            </a:r>
            <a:r>
              <a:rPr lang="en-US" sz="1800" dirty="0" err="1" smtClean="0"/>
              <a:t>i</a:t>
            </a:r>
            <a:r>
              <a:rPr lang="en-US" sz="1800" dirty="0" smtClean="0"/>
              <a:t>) &amp;&amp; temp &lt; a[k ]){</a:t>
            </a:r>
          </a:p>
          <a:p>
            <a:pPr marL="400050" lvl="1" indent="0">
              <a:buFontTx/>
              <a:buNone/>
              <a:tabLst>
                <a:tab pos="457200" algn="l"/>
                <a:tab pos="914400" algn="l"/>
                <a:tab pos="1320800" algn="l"/>
              </a:tabLst>
            </a:pPr>
            <a:r>
              <a:rPr lang="en-US" sz="1800" dirty="0" smtClean="0"/>
              <a:t>					a[k + h] = a[k];</a:t>
            </a:r>
          </a:p>
          <a:p>
            <a:pPr marL="400050" lvl="1" indent="0">
              <a:buFontTx/>
              <a:buNone/>
              <a:tabLst>
                <a:tab pos="457200" algn="l"/>
                <a:tab pos="914400" algn="l"/>
                <a:tab pos="1320800" algn="l"/>
              </a:tabLst>
            </a:pPr>
            <a:r>
              <a:rPr lang="en-US" sz="1800" dirty="0" smtClean="0"/>
              <a:t>					k -= h;</a:t>
            </a:r>
          </a:p>
          <a:p>
            <a:pPr marL="400050" lvl="1" indent="0">
              <a:buFontTx/>
              <a:buNone/>
              <a:tabLst>
                <a:tab pos="457200" algn="l"/>
                <a:tab pos="914400" algn="l"/>
                <a:tab pos="1320800" algn="l"/>
              </a:tabLst>
            </a:pPr>
            <a:r>
              <a:rPr lang="en-US" sz="1800" dirty="0" smtClean="0"/>
              <a:t>				}</a:t>
            </a:r>
          </a:p>
          <a:p>
            <a:pPr marL="400050" lvl="1" indent="0">
              <a:buFontTx/>
              <a:buNone/>
              <a:tabLst>
                <a:tab pos="457200" algn="l"/>
                <a:tab pos="914400" algn="l"/>
                <a:tab pos="1320800" algn="l"/>
              </a:tabLst>
            </a:pPr>
            <a:r>
              <a:rPr lang="en-US" sz="1800" dirty="0" smtClean="0"/>
              <a:t>				a[k + h] = temp;</a:t>
            </a:r>
          </a:p>
          <a:p>
            <a:pPr marL="400050" lvl="1" indent="0">
              <a:buFontTx/>
              <a:buNone/>
              <a:tabLst>
                <a:tab pos="457200" algn="l"/>
                <a:tab pos="914400" algn="l"/>
                <a:tab pos="1320800" algn="l"/>
              </a:tabLst>
            </a:pPr>
            <a:r>
              <a:rPr lang="en-US" sz="1800" dirty="0" smtClean="0"/>
              <a:t>			}</a:t>
            </a:r>
          </a:p>
          <a:p>
            <a:pPr marL="0" indent="0">
              <a:buFontTx/>
              <a:buNone/>
              <a:tabLst>
                <a:tab pos="457200" algn="l"/>
                <a:tab pos="914400" algn="l"/>
                <a:tab pos="1320800" algn="l"/>
              </a:tabLst>
            </a:pPr>
            <a:r>
              <a:rPr lang="en-US" sz="1800" dirty="0" smtClean="0"/>
              <a:t>		}</a:t>
            </a:r>
          </a:p>
          <a:p>
            <a:pPr marL="0" indent="0">
              <a:buFontTx/>
              <a:buNone/>
              <a:tabLst>
                <a:tab pos="457200" algn="l"/>
                <a:tab pos="914400" algn="l"/>
                <a:tab pos="1320800" algn="l"/>
              </a:tabLst>
            </a:pPr>
            <a:r>
              <a:rPr lang="en-US" sz="1800" dirty="0" smtClean="0"/>
              <a:t>	}</a:t>
            </a:r>
          </a:p>
          <a:p>
            <a:pPr marL="0" indent="0">
              <a:buFontTx/>
              <a:buNone/>
              <a:tabLst>
                <a:tab pos="457200" algn="l"/>
                <a:tab pos="914400" algn="l"/>
                <a:tab pos="1320800" algn="l"/>
              </a:tabLst>
            </a:pPr>
            <a:r>
              <a:rPr lang="en-US" sz="1800" dirty="0" smtClean="0"/>
              <a:t>}</a:t>
            </a:r>
          </a:p>
        </p:txBody>
      </p:sp>
      <p:cxnSp>
        <p:nvCxnSpPr>
          <p:cNvPr id="4" name="Straight Connector 3"/>
          <p:cNvCxnSpPr/>
          <p:nvPr/>
        </p:nvCxnSpPr>
        <p:spPr>
          <a:xfrm>
            <a:off x="457200" y="9906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23</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wipe(down)">
                                      <p:cBhvr>
                                        <p:cTn id="10" dur="500"/>
                                        <p:tgtEl>
                                          <p:spTgt spid="14745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wipe(down)">
                                      <p:cBhvr>
                                        <p:cTn id="13" dur="500"/>
                                        <p:tgtEl>
                                          <p:spTgt spid="14745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wipe(down)">
                                      <p:cBhvr>
                                        <p:cTn id="16" dur="500"/>
                                        <p:tgtEl>
                                          <p:spTgt spid="147459">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wipe(down)">
                                      <p:cBhvr>
                                        <p:cTn id="19" dur="500"/>
                                        <p:tgtEl>
                                          <p:spTgt spid="147459">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wipe(down)">
                                      <p:cBhvr>
                                        <p:cTn id="22" dur="500"/>
                                        <p:tgtEl>
                                          <p:spTgt spid="147459">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wipe(down)">
                                      <p:cBhvr>
                                        <p:cTn id="25" dur="500"/>
                                        <p:tgtEl>
                                          <p:spTgt spid="147459">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wipe(down)">
                                      <p:cBhvr>
                                        <p:cTn id="28" dur="500"/>
                                        <p:tgtEl>
                                          <p:spTgt spid="147459">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wipe(down)">
                                      <p:cBhvr>
                                        <p:cTn id="31" dur="500"/>
                                        <p:tgtEl>
                                          <p:spTgt spid="147459">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47459">
                                            <p:txEl>
                                              <p:pRg st="9" end="9"/>
                                            </p:txEl>
                                          </p:spTgt>
                                        </p:tgtEl>
                                        <p:attrNameLst>
                                          <p:attrName>style.visibility</p:attrName>
                                        </p:attrNameLst>
                                      </p:cBhvr>
                                      <p:to>
                                        <p:strVal val="visible"/>
                                      </p:to>
                                    </p:set>
                                    <p:animEffect transition="in" filter="wipe(down)">
                                      <p:cBhvr>
                                        <p:cTn id="34" dur="500"/>
                                        <p:tgtEl>
                                          <p:spTgt spid="147459">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7459">
                                            <p:txEl>
                                              <p:pRg st="10" end="10"/>
                                            </p:txEl>
                                          </p:spTgt>
                                        </p:tgtEl>
                                        <p:attrNameLst>
                                          <p:attrName>style.visibility</p:attrName>
                                        </p:attrNameLst>
                                      </p:cBhvr>
                                      <p:to>
                                        <p:strVal val="visible"/>
                                      </p:to>
                                    </p:set>
                                    <p:animEffect transition="in" filter="wipe(down)">
                                      <p:cBhvr>
                                        <p:cTn id="37" dur="500"/>
                                        <p:tgtEl>
                                          <p:spTgt spid="147459">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47459">
                                            <p:txEl>
                                              <p:pRg st="11" end="11"/>
                                            </p:txEl>
                                          </p:spTgt>
                                        </p:tgtEl>
                                        <p:attrNameLst>
                                          <p:attrName>style.visibility</p:attrName>
                                        </p:attrNameLst>
                                      </p:cBhvr>
                                      <p:to>
                                        <p:strVal val="visible"/>
                                      </p:to>
                                    </p:set>
                                    <p:animEffect transition="in" filter="wipe(down)">
                                      <p:cBhvr>
                                        <p:cTn id="40" dur="500"/>
                                        <p:tgtEl>
                                          <p:spTgt spid="147459">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47459">
                                            <p:txEl>
                                              <p:pRg st="12" end="12"/>
                                            </p:txEl>
                                          </p:spTgt>
                                        </p:tgtEl>
                                        <p:attrNameLst>
                                          <p:attrName>style.visibility</p:attrName>
                                        </p:attrNameLst>
                                      </p:cBhvr>
                                      <p:to>
                                        <p:strVal val="visible"/>
                                      </p:to>
                                    </p:set>
                                    <p:animEffect transition="in" filter="wipe(down)">
                                      <p:cBhvr>
                                        <p:cTn id="43" dur="500"/>
                                        <p:tgtEl>
                                          <p:spTgt spid="147459">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47459">
                                            <p:txEl>
                                              <p:pRg st="13" end="13"/>
                                            </p:txEl>
                                          </p:spTgt>
                                        </p:tgtEl>
                                        <p:attrNameLst>
                                          <p:attrName>style.visibility</p:attrName>
                                        </p:attrNameLst>
                                      </p:cBhvr>
                                      <p:to>
                                        <p:strVal val="visible"/>
                                      </p:to>
                                    </p:set>
                                    <p:animEffect transition="in" filter="wipe(down)">
                                      <p:cBhvr>
                                        <p:cTn id="46" dur="500"/>
                                        <p:tgtEl>
                                          <p:spTgt spid="147459">
                                            <p:txEl>
                                              <p:pRg st="13" end="13"/>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47459">
                                            <p:txEl>
                                              <p:pRg st="14" end="14"/>
                                            </p:txEl>
                                          </p:spTgt>
                                        </p:tgtEl>
                                        <p:attrNameLst>
                                          <p:attrName>style.visibility</p:attrName>
                                        </p:attrNameLst>
                                      </p:cBhvr>
                                      <p:to>
                                        <p:strVal val="visible"/>
                                      </p:to>
                                    </p:set>
                                    <p:animEffect transition="in" filter="wipe(down)">
                                      <p:cBhvr>
                                        <p:cTn id="49" dur="500"/>
                                        <p:tgtEl>
                                          <p:spTgt spid="147459">
                                            <p:txEl>
                                              <p:pRg st="14" end="14"/>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47459">
                                            <p:txEl>
                                              <p:pRg st="15" end="15"/>
                                            </p:txEl>
                                          </p:spTgt>
                                        </p:tgtEl>
                                        <p:attrNameLst>
                                          <p:attrName>style.visibility</p:attrName>
                                        </p:attrNameLst>
                                      </p:cBhvr>
                                      <p:to>
                                        <p:strVal val="visible"/>
                                      </p:to>
                                    </p:set>
                                    <p:animEffect transition="in" filter="wipe(down)">
                                      <p:cBhvr>
                                        <p:cTn id="52" dur="500"/>
                                        <p:tgtEl>
                                          <p:spTgt spid="14745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381000" y="228600"/>
            <a:ext cx="8229600" cy="304800"/>
          </a:xfrm>
        </p:spPr>
        <p:txBody>
          <a:bodyPr>
            <a:normAutofit fontScale="90000"/>
          </a:bodyPr>
          <a:lstStyle/>
          <a:p>
            <a:pPr algn="l"/>
            <a:r>
              <a:rPr lang="en-US" sz="2400" i="1" dirty="0" err="1" smtClean="0">
                <a:solidFill>
                  <a:schemeClr val="accent2"/>
                </a:solidFill>
              </a:rPr>
              <a:t>Shellsort</a:t>
            </a:r>
            <a:r>
              <a:rPr lang="en-US" sz="2400" i="1" dirty="0" smtClean="0">
                <a:solidFill>
                  <a:schemeClr val="accent2"/>
                </a:solidFill>
              </a:rPr>
              <a:t>: C++ for Knuth increment</a:t>
            </a:r>
            <a:endParaRPr lang="en-US" sz="2400" i="1" dirty="0">
              <a:solidFill>
                <a:schemeClr val="accent2"/>
              </a:solidFill>
            </a:endParaRPr>
          </a:p>
        </p:txBody>
      </p:sp>
      <p:sp>
        <p:nvSpPr>
          <p:cNvPr id="147459" name="Rectangle 1027"/>
          <p:cNvSpPr>
            <a:spLocks noGrp="1" noChangeArrowheads="1"/>
          </p:cNvSpPr>
          <p:nvPr>
            <p:ph type="body" idx="1"/>
          </p:nvPr>
        </p:nvSpPr>
        <p:spPr>
          <a:xfrm>
            <a:off x="609600" y="685800"/>
            <a:ext cx="7772400" cy="5486400"/>
          </a:xfrm>
        </p:spPr>
        <p:txBody>
          <a:bodyPr wrap="square">
            <a:noAutofit/>
          </a:bodyPr>
          <a:lstStyle/>
          <a:p>
            <a:pPr marL="0" indent="0">
              <a:buFontTx/>
              <a:buNone/>
              <a:tabLst>
                <a:tab pos="457200" algn="l"/>
                <a:tab pos="914400" algn="l"/>
                <a:tab pos="1320800" algn="l"/>
              </a:tabLst>
            </a:pPr>
            <a:r>
              <a:rPr lang="en-US" sz="1800" dirty="0" smtClean="0"/>
              <a:t>template &lt;class T&gt;</a:t>
            </a:r>
          </a:p>
          <a:p>
            <a:pPr marL="0" indent="0">
              <a:buFontTx/>
              <a:buNone/>
              <a:tabLst>
                <a:tab pos="457200" algn="l"/>
                <a:tab pos="914400" algn="l"/>
                <a:tab pos="1320800" algn="l"/>
              </a:tabLst>
            </a:pPr>
            <a:r>
              <a:rPr lang="en-US" sz="1800" dirty="0" smtClean="0"/>
              <a:t>void sort(T a[],  </a:t>
            </a:r>
            <a:r>
              <a:rPr lang="en-US" sz="1800" dirty="0" err="1" smtClean="0"/>
              <a:t>int</a:t>
            </a:r>
            <a:r>
              <a:rPr lang="en-US" sz="1800" dirty="0" smtClean="0"/>
              <a:t> n){</a:t>
            </a:r>
          </a:p>
          <a:p>
            <a:pPr lvl="1">
              <a:buNone/>
            </a:pPr>
            <a:r>
              <a:rPr lang="en-US" sz="1800" dirty="0" err="1" smtClean="0"/>
              <a:t>int</a:t>
            </a:r>
            <a:r>
              <a:rPr lang="en-US" sz="1800" dirty="0" smtClean="0"/>
              <a:t> h = 1; // find initial value of h</a:t>
            </a:r>
          </a:p>
          <a:p>
            <a:pPr lvl="1">
              <a:buNone/>
            </a:pPr>
            <a:r>
              <a:rPr lang="en-US" sz="1800" dirty="0" smtClean="0"/>
              <a:t>while(h &lt; </a:t>
            </a:r>
            <a:r>
              <a:rPr lang="en-US" sz="1800" dirty="0" smtClean="0"/>
              <a:t>n</a:t>
            </a:r>
            <a:r>
              <a:rPr lang="en-US" sz="1800" dirty="0" smtClean="0"/>
              <a:t>)</a:t>
            </a:r>
          </a:p>
          <a:p>
            <a:pPr lvl="1">
              <a:buNone/>
            </a:pPr>
            <a:r>
              <a:rPr lang="en-US" sz="1800" dirty="0" smtClean="0"/>
              <a:t>	h = h*3 + 1;</a:t>
            </a:r>
          </a:p>
          <a:p>
            <a:pPr marL="0" lvl="1" indent="0">
              <a:buNone/>
              <a:tabLst>
                <a:tab pos="457200" algn="l"/>
                <a:tab pos="914400" algn="l"/>
                <a:tab pos="1320800" algn="l"/>
              </a:tabLst>
            </a:pPr>
            <a:r>
              <a:rPr lang="en-US" sz="1800" dirty="0" smtClean="0"/>
              <a:t>	for (h=(h-1)/3 ;  h &gt;= 1; h=(h-1)/3){         //for each gap</a:t>
            </a:r>
          </a:p>
          <a:p>
            <a:pPr marL="0" indent="0">
              <a:buFontTx/>
              <a:buNone/>
              <a:tabLst>
                <a:tab pos="457200" algn="l"/>
                <a:tab pos="914400" algn="l"/>
                <a:tab pos="1320800" algn="l"/>
              </a:tabLst>
            </a:pPr>
            <a:r>
              <a:rPr lang="en-US" sz="1800" dirty="0" smtClean="0"/>
              <a:t>		for(</a:t>
            </a:r>
            <a:r>
              <a:rPr lang="en-US" sz="1800" dirty="0" err="1" smtClean="0"/>
              <a:t>i</a:t>
            </a:r>
            <a:r>
              <a:rPr lang="en-US" sz="1800" dirty="0" smtClean="0"/>
              <a:t>=0; </a:t>
            </a:r>
            <a:r>
              <a:rPr lang="en-US" sz="1800" dirty="0" err="1" smtClean="0"/>
              <a:t>i</a:t>
            </a:r>
            <a:r>
              <a:rPr lang="en-US" sz="1800" dirty="0" smtClean="0"/>
              <a:t>&lt; h; </a:t>
            </a:r>
            <a:r>
              <a:rPr lang="en-US" sz="1800" dirty="0" err="1" smtClean="0"/>
              <a:t>i</a:t>
            </a:r>
            <a:r>
              <a:rPr lang="en-US" sz="1800" dirty="0" smtClean="0"/>
              <a:t>++){      //for each virtual </a:t>
            </a:r>
            <a:r>
              <a:rPr lang="en-US" sz="1800" dirty="0" err="1" smtClean="0"/>
              <a:t>sublist</a:t>
            </a:r>
            <a:endParaRPr lang="en-US" sz="1800" dirty="0" smtClean="0"/>
          </a:p>
          <a:p>
            <a:pPr marL="0" indent="0">
              <a:buFontTx/>
              <a:buNone/>
              <a:tabLst>
                <a:tab pos="457200" algn="l"/>
                <a:tab pos="914400" algn="l"/>
                <a:tab pos="1320800" algn="l"/>
              </a:tabLst>
            </a:pPr>
            <a:r>
              <a:rPr lang="en-US" sz="1800" dirty="0" smtClean="0"/>
              <a:t>			for (</a:t>
            </a:r>
            <a:r>
              <a:rPr lang="en-US" sz="1800" dirty="0" err="1" smtClean="0"/>
              <a:t>int</a:t>
            </a:r>
            <a:r>
              <a:rPr lang="en-US" sz="1800" dirty="0" smtClean="0"/>
              <a:t> j = </a:t>
            </a:r>
            <a:r>
              <a:rPr lang="en-US" sz="1800" dirty="0" err="1" smtClean="0"/>
              <a:t>i</a:t>
            </a:r>
            <a:r>
              <a:rPr lang="en-US" sz="1800" dirty="0" smtClean="0"/>
              <a:t> + h; j &lt; n; j+=h){          //do insertion sort</a:t>
            </a:r>
          </a:p>
          <a:p>
            <a:pPr marL="0" indent="0">
              <a:buFontTx/>
              <a:buNone/>
              <a:tabLst>
                <a:tab pos="457200" algn="l"/>
                <a:tab pos="914400" algn="l"/>
                <a:tab pos="1320800" algn="l"/>
              </a:tabLst>
            </a:pPr>
            <a:r>
              <a:rPr lang="en-US" sz="1800" dirty="0" smtClean="0"/>
              <a:t>				T temp= a[j]; </a:t>
            </a:r>
          </a:p>
          <a:p>
            <a:pPr marL="0" indent="0">
              <a:buFontTx/>
              <a:buNone/>
              <a:tabLst>
                <a:tab pos="457200" algn="l"/>
                <a:tab pos="914400" algn="l"/>
                <a:tab pos="1320800" algn="l"/>
              </a:tabLst>
            </a:pPr>
            <a:r>
              <a:rPr lang="en-US" sz="1800" dirty="0" smtClean="0"/>
              <a:t>				</a:t>
            </a:r>
            <a:r>
              <a:rPr lang="en-US" sz="1800" dirty="0" err="1" smtClean="0"/>
              <a:t>int</a:t>
            </a:r>
            <a:r>
              <a:rPr lang="en-US" sz="1800" dirty="0" smtClean="0"/>
              <a:t> k = j - h;</a:t>
            </a:r>
          </a:p>
          <a:p>
            <a:pPr marL="0" indent="0">
              <a:buFontTx/>
              <a:buNone/>
              <a:tabLst>
                <a:tab pos="457200" algn="l"/>
                <a:tab pos="914400" algn="l"/>
                <a:tab pos="1320800" algn="l"/>
              </a:tabLst>
            </a:pPr>
            <a:r>
              <a:rPr lang="en-US" sz="1800" dirty="0" smtClean="0"/>
              <a:t>				while ((k&gt;=</a:t>
            </a:r>
            <a:r>
              <a:rPr lang="en-US" sz="1800" dirty="0" err="1" smtClean="0"/>
              <a:t>i</a:t>
            </a:r>
            <a:r>
              <a:rPr lang="en-US" sz="1800" dirty="0" smtClean="0"/>
              <a:t>) &amp;&amp; temp &lt; a[k ]){</a:t>
            </a:r>
          </a:p>
          <a:p>
            <a:pPr marL="0" indent="0">
              <a:buFontTx/>
              <a:buNone/>
              <a:tabLst>
                <a:tab pos="457200" algn="l"/>
                <a:tab pos="914400" algn="l"/>
                <a:tab pos="1320800" algn="l"/>
              </a:tabLst>
            </a:pPr>
            <a:r>
              <a:rPr lang="en-US" sz="1800" dirty="0" smtClean="0"/>
              <a:t>					a[k + h] = a[k];</a:t>
            </a:r>
          </a:p>
          <a:p>
            <a:pPr marL="0" indent="0">
              <a:buFontTx/>
              <a:buNone/>
              <a:tabLst>
                <a:tab pos="457200" algn="l"/>
                <a:tab pos="914400" algn="l"/>
                <a:tab pos="1320800" algn="l"/>
              </a:tabLst>
            </a:pPr>
            <a:r>
              <a:rPr lang="en-US" sz="1800" dirty="0" smtClean="0"/>
              <a:t>					k -= h;</a:t>
            </a:r>
          </a:p>
          <a:p>
            <a:pPr marL="0" indent="0">
              <a:buFontTx/>
              <a:buNone/>
              <a:tabLst>
                <a:tab pos="457200" algn="l"/>
                <a:tab pos="914400" algn="l"/>
                <a:tab pos="1320800" algn="l"/>
              </a:tabLst>
            </a:pPr>
            <a:r>
              <a:rPr lang="en-US" sz="1800" dirty="0" smtClean="0"/>
              <a:t>				}</a:t>
            </a:r>
          </a:p>
          <a:p>
            <a:pPr marL="0" indent="0">
              <a:buFontTx/>
              <a:buNone/>
              <a:tabLst>
                <a:tab pos="457200" algn="l"/>
                <a:tab pos="914400" algn="l"/>
                <a:tab pos="1320800" algn="l"/>
              </a:tabLst>
            </a:pPr>
            <a:r>
              <a:rPr lang="en-US" sz="1800" dirty="0" smtClean="0"/>
              <a:t>				a[k + h] = temp;</a:t>
            </a:r>
          </a:p>
          <a:p>
            <a:pPr marL="0" indent="0">
              <a:buFontTx/>
              <a:buNone/>
              <a:tabLst>
                <a:tab pos="457200" algn="l"/>
                <a:tab pos="914400" algn="l"/>
                <a:tab pos="1320800" algn="l"/>
              </a:tabLst>
            </a:pPr>
            <a:r>
              <a:rPr lang="en-US" sz="1800" dirty="0" smtClean="0"/>
              <a:t>			}</a:t>
            </a:r>
          </a:p>
          <a:p>
            <a:pPr marL="0" indent="0">
              <a:buFontTx/>
              <a:buNone/>
              <a:tabLst>
                <a:tab pos="457200" algn="l"/>
                <a:tab pos="914400" algn="l"/>
                <a:tab pos="1320800" algn="l"/>
              </a:tabLst>
            </a:pPr>
            <a:r>
              <a:rPr lang="en-US" sz="1800" dirty="0" smtClean="0"/>
              <a:t>		}</a:t>
            </a:r>
          </a:p>
          <a:p>
            <a:pPr marL="0" indent="0">
              <a:buFontTx/>
              <a:buNone/>
              <a:tabLst>
                <a:tab pos="457200" algn="l"/>
                <a:tab pos="914400" algn="l"/>
                <a:tab pos="1320800" algn="l"/>
              </a:tabLst>
            </a:pPr>
            <a:r>
              <a:rPr lang="en-US" sz="1800" dirty="0" smtClean="0">
                <a:latin typeface="Aparajita" pitchFamily="34" charset="0"/>
                <a:cs typeface="Aparajita" pitchFamily="34" charset="0"/>
              </a:rPr>
              <a:t>	}</a:t>
            </a:r>
          </a:p>
          <a:p>
            <a:pPr marL="0" indent="0">
              <a:buFontTx/>
              <a:buNone/>
              <a:tabLst>
                <a:tab pos="457200" algn="l"/>
                <a:tab pos="914400" algn="l"/>
                <a:tab pos="1320800" algn="l"/>
              </a:tabLst>
            </a:pPr>
            <a:r>
              <a:rPr lang="en-US" sz="1800" dirty="0" smtClean="0">
                <a:latin typeface="Aparajita" pitchFamily="34" charset="0"/>
                <a:cs typeface="Aparajita" pitchFamily="34" charset="0"/>
              </a:rPr>
              <a:t>}</a:t>
            </a:r>
          </a:p>
        </p:txBody>
      </p:sp>
      <p:cxnSp>
        <p:nvCxnSpPr>
          <p:cNvPr id="4" name="Straight Connector 3"/>
          <p:cNvCxnSpPr/>
          <p:nvPr/>
        </p:nvCxnSpPr>
        <p:spPr>
          <a:xfrm>
            <a:off x="381000" y="6096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24</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381000" y="228600"/>
            <a:ext cx="8229600" cy="304800"/>
          </a:xfrm>
        </p:spPr>
        <p:txBody>
          <a:bodyPr>
            <a:normAutofit fontScale="90000"/>
          </a:bodyPr>
          <a:lstStyle/>
          <a:p>
            <a:pPr algn="l"/>
            <a:r>
              <a:rPr lang="en-US" sz="2400" i="1" dirty="0" err="1" smtClean="0">
                <a:solidFill>
                  <a:schemeClr val="accent2"/>
                </a:solidFill>
              </a:rPr>
              <a:t>Shellsort</a:t>
            </a:r>
            <a:r>
              <a:rPr lang="en-US" sz="2400" i="1" dirty="0" smtClean="0">
                <a:solidFill>
                  <a:schemeClr val="accent2"/>
                </a:solidFill>
              </a:rPr>
              <a:t>: C++ Implementation for any Increment Sequence</a:t>
            </a:r>
            <a:endParaRPr lang="en-US" sz="2400" i="1" dirty="0">
              <a:solidFill>
                <a:schemeClr val="accent2"/>
              </a:solidFill>
            </a:endParaRPr>
          </a:p>
        </p:txBody>
      </p:sp>
      <p:sp>
        <p:nvSpPr>
          <p:cNvPr id="147459" name="Rectangle 1027"/>
          <p:cNvSpPr>
            <a:spLocks noGrp="1" noChangeArrowheads="1"/>
          </p:cNvSpPr>
          <p:nvPr>
            <p:ph type="body" idx="1"/>
          </p:nvPr>
        </p:nvSpPr>
        <p:spPr>
          <a:xfrm>
            <a:off x="609600" y="685800"/>
            <a:ext cx="7772400" cy="5486400"/>
          </a:xfrm>
        </p:spPr>
        <p:txBody>
          <a:bodyPr wrap="square">
            <a:noAutofit/>
          </a:bodyPr>
          <a:lstStyle/>
          <a:p>
            <a:pPr marL="0" indent="0">
              <a:buFontTx/>
              <a:buNone/>
              <a:tabLst>
                <a:tab pos="457200" algn="l"/>
                <a:tab pos="914400" algn="l"/>
                <a:tab pos="1320800" algn="l"/>
              </a:tabLst>
            </a:pPr>
            <a:r>
              <a:rPr lang="en-US" sz="1800" dirty="0" smtClean="0"/>
              <a:t>template &lt;class T&gt;</a:t>
            </a:r>
          </a:p>
          <a:p>
            <a:pPr marL="0" indent="0">
              <a:buFontTx/>
              <a:buNone/>
              <a:tabLst>
                <a:tab pos="457200" algn="l"/>
                <a:tab pos="914400" algn="l"/>
                <a:tab pos="1320800" algn="l"/>
              </a:tabLst>
            </a:pPr>
            <a:r>
              <a:rPr lang="en-US" sz="1800" dirty="0" smtClean="0"/>
              <a:t>void sort(T a[], </a:t>
            </a:r>
            <a:r>
              <a:rPr lang="en-US" sz="1800" dirty="0" err="1" smtClean="0"/>
              <a:t>int</a:t>
            </a:r>
            <a:r>
              <a:rPr lang="en-US" sz="1800" dirty="0" smtClean="0"/>
              <a:t> sequence[], </a:t>
            </a:r>
            <a:r>
              <a:rPr lang="en-US" sz="1800" dirty="0" err="1" smtClean="0"/>
              <a:t>int</a:t>
            </a:r>
            <a:r>
              <a:rPr lang="en-US" sz="1800" dirty="0" smtClean="0"/>
              <a:t> n){</a:t>
            </a:r>
          </a:p>
          <a:p>
            <a:pPr marL="0" indent="0">
              <a:buFontTx/>
              <a:buNone/>
              <a:tabLst>
                <a:tab pos="457200" algn="l"/>
                <a:tab pos="914400" algn="l"/>
                <a:tab pos="1320800" algn="l"/>
              </a:tabLst>
            </a:pPr>
            <a:r>
              <a:rPr lang="en-US" sz="1800" dirty="0" smtClean="0"/>
              <a:t>	for (</a:t>
            </a:r>
            <a:r>
              <a:rPr lang="en-US" sz="1800" dirty="0" err="1" smtClean="0"/>
              <a:t>int</a:t>
            </a:r>
            <a:r>
              <a:rPr lang="en-US" sz="1800" dirty="0" smtClean="0"/>
              <a:t> step = 0; sequence[step] &gt;= 1; step++){         //for each gap</a:t>
            </a:r>
          </a:p>
          <a:p>
            <a:pPr marL="0" indent="0">
              <a:buFontTx/>
              <a:buNone/>
              <a:tabLst>
                <a:tab pos="457200" algn="l"/>
                <a:tab pos="914400" algn="l"/>
                <a:tab pos="1320800" algn="l"/>
              </a:tabLst>
            </a:pPr>
            <a:r>
              <a:rPr lang="en-US" sz="1800" dirty="0" smtClean="0"/>
              <a:t>		</a:t>
            </a:r>
            <a:r>
              <a:rPr lang="en-US" sz="1800" dirty="0" err="1" smtClean="0"/>
              <a:t>int</a:t>
            </a:r>
            <a:r>
              <a:rPr lang="en-US" sz="1800" dirty="0" smtClean="0"/>
              <a:t> h = sequence[step];</a:t>
            </a:r>
          </a:p>
          <a:p>
            <a:pPr marL="0" indent="0">
              <a:buFontTx/>
              <a:buNone/>
              <a:tabLst>
                <a:tab pos="457200" algn="l"/>
                <a:tab pos="914400" algn="l"/>
                <a:tab pos="1320800" algn="l"/>
              </a:tabLst>
            </a:pPr>
            <a:r>
              <a:rPr lang="en-US" sz="1800" dirty="0" smtClean="0"/>
              <a:t>		for(</a:t>
            </a:r>
            <a:r>
              <a:rPr lang="en-US" sz="1800" dirty="0" err="1" smtClean="0"/>
              <a:t>i</a:t>
            </a:r>
            <a:r>
              <a:rPr lang="en-US" sz="1800" dirty="0" smtClean="0"/>
              <a:t>=0; </a:t>
            </a:r>
            <a:r>
              <a:rPr lang="en-US" sz="1800" dirty="0" err="1" smtClean="0"/>
              <a:t>i</a:t>
            </a:r>
            <a:r>
              <a:rPr lang="en-US" sz="1800" dirty="0" smtClean="0"/>
              <a:t>&lt;h; </a:t>
            </a:r>
            <a:r>
              <a:rPr lang="en-US" sz="1800" dirty="0" err="1" smtClean="0"/>
              <a:t>i</a:t>
            </a:r>
            <a:r>
              <a:rPr lang="en-US" sz="1800" dirty="0" smtClean="0"/>
              <a:t>++){      //for each virtual </a:t>
            </a:r>
            <a:r>
              <a:rPr lang="en-US" sz="1800" dirty="0" err="1" smtClean="0"/>
              <a:t>sublist</a:t>
            </a:r>
            <a:endParaRPr lang="en-US" sz="1800" dirty="0" smtClean="0"/>
          </a:p>
          <a:p>
            <a:pPr marL="0" indent="0">
              <a:buFontTx/>
              <a:buNone/>
              <a:tabLst>
                <a:tab pos="457200" algn="l"/>
                <a:tab pos="914400" algn="l"/>
                <a:tab pos="1320800" algn="l"/>
              </a:tabLst>
            </a:pPr>
            <a:r>
              <a:rPr lang="en-US" sz="1800" dirty="0" smtClean="0"/>
              <a:t>			for (</a:t>
            </a:r>
            <a:r>
              <a:rPr lang="en-US" sz="1800" dirty="0" err="1" smtClean="0"/>
              <a:t>int</a:t>
            </a:r>
            <a:r>
              <a:rPr lang="en-US" sz="1800" dirty="0" smtClean="0"/>
              <a:t> j = </a:t>
            </a:r>
            <a:r>
              <a:rPr lang="en-US" sz="1800" dirty="0" err="1" smtClean="0"/>
              <a:t>i</a:t>
            </a:r>
            <a:r>
              <a:rPr lang="en-US" sz="1800" dirty="0" smtClean="0"/>
              <a:t> + h; j &lt; n; j+=h){          //do insertion sort</a:t>
            </a:r>
          </a:p>
          <a:p>
            <a:pPr marL="0" indent="0">
              <a:buFontTx/>
              <a:buNone/>
              <a:tabLst>
                <a:tab pos="457200" algn="l"/>
                <a:tab pos="914400" algn="l"/>
                <a:tab pos="1320800" algn="l"/>
              </a:tabLst>
            </a:pPr>
            <a:r>
              <a:rPr lang="en-US" sz="1800" dirty="0" smtClean="0"/>
              <a:t>				T temp = a[j]; </a:t>
            </a:r>
          </a:p>
          <a:p>
            <a:pPr marL="0" indent="0">
              <a:buFontTx/>
              <a:buNone/>
              <a:tabLst>
                <a:tab pos="457200" algn="l"/>
                <a:tab pos="914400" algn="l"/>
                <a:tab pos="1320800" algn="l"/>
              </a:tabLst>
            </a:pPr>
            <a:r>
              <a:rPr lang="en-US" sz="1800" dirty="0" smtClean="0"/>
              <a:t>				</a:t>
            </a:r>
            <a:r>
              <a:rPr lang="en-US" sz="1800" dirty="0" err="1" smtClean="0"/>
              <a:t>int</a:t>
            </a:r>
            <a:r>
              <a:rPr lang="en-US" sz="1800" dirty="0" smtClean="0"/>
              <a:t> k = j - h;</a:t>
            </a:r>
          </a:p>
          <a:p>
            <a:pPr marL="0" indent="0">
              <a:buFontTx/>
              <a:buNone/>
              <a:tabLst>
                <a:tab pos="457200" algn="l"/>
                <a:tab pos="914400" algn="l"/>
                <a:tab pos="1320800" algn="l"/>
              </a:tabLst>
            </a:pPr>
            <a:r>
              <a:rPr lang="en-US" sz="1800" dirty="0" smtClean="0"/>
              <a:t>				while ((k&gt;=</a:t>
            </a:r>
            <a:r>
              <a:rPr lang="en-US" sz="1800" dirty="0" err="1" smtClean="0"/>
              <a:t>i</a:t>
            </a:r>
            <a:r>
              <a:rPr lang="en-US" sz="1800" dirty="0" smtClean="0"/>
              <a:t>) &amp;&amp; temp &lt; a[k ]){</a:t>
            </a:r>
          </a:p>
          <a:p>
            <a:pPr marL="0" indent="0">
              <a:buFontTx/>
              <a:buNone/>
              <a:tabLst>
                <a:tab pos="457200" algn="l"/>
                <a:tab pos="914400" algn="l"/>
                <a:tab pos="1320800" algn="l"/>
              </a:tabLst>
            </a:pPr>
            <a:r>
              <a:rPr lang="en-US" sz="1800" dirty="0" smtClean="0"/>
              <a:t>					a[k + h] = a[k];</a:t>
            </a:r>
          </a:p>
          <a:p>
            <a:pPr marL="0" indent="0">
              <a:buFontTx/>
              <a:buNone/>
              <a:tabLst>
                <a:tab pos="457200" algn="l"/>
                <a:tab pos="914400" algn="l"/>
                <a:tab pos="1320800" algn="l"/>
              </a:tabLst>
            </a:pPr>
            <a:r>
              <a:rPr lang="en-US" sz="1800" dirty="0" smtClean="0"/>
              <a:t>					k -= h;</a:t>
            </a:r>
          </a:p>
          <a:p>
            <a:pPr marL="0" indent="0">
              <a:buFontTx/>
              <a:buNone/>
              <a:tabLst>
                <a:tab pos="457200" algn="l"/>
                <a:tab pos="914400" algn="l"/>
                <a:tab pos="1320800" algn="l"/>
              </a:tabLst>
            </a:pPr>
            <a:r>
              <a:rPr lang="en-US" sz="1800" dirty="0" smtClean="0"/>
              <a:t>				}</a:t>
            </a:r>
          </a:p>
          <a:p>
            <a:pPr marL="0" indent="0">
              <a:buFontTx/>
              <a:buNone/>
              <a:tabLst>
                <a:tab pos="457200" algn="l"/>
                <a:tab pos="914400" algn="l"/>
                <a:tab pos="1320800" algn="l"/>
              </a:tabLst>
            </a:pPr>
            <a:r>
              <a:rPr lang="en-US" sz="1800" dirty="0" smtClean="0"/>
              <a:t>				a[k + h] = temp;</a:t>
            </a:r>
          </a:p>
          <a:p>
            <a:pPr marL="0" indent="0">
              <a:buFontTx/>
              <a:buNone/>
              <a:tabLst>
                <a:tab pos="457200" algn="l"/>
                <a:tab pos="914400" algn="l"/>
                <a:tab pos="1320800" algn="l"/>
              </a:tabLst>
            </a:pPr>
            <a:r>
              <a:rPr lang="en-US" sz="1800" dirty="0" smtClean="0"/>
              <a:t>			}</a:t>
            </a:r>
          </a:p>
          <a:p>
            <a:pPr marL="0" indent="0">
              <a:buFontTx/>
              <a:buNone/>
              <a:tabLst>
                <a:tab pos="457200" algn="l"/>
                <a:tab pos="914400" algn="l"/>
                <a:tab pos="1320800" algn="l"/>
              </a:tabLst>
            </a:pPr>
            <a:r>
              <a:rPr lang="en-US" sz="1800" dirty="0" smtClean="0"/>
              <a:t>		}</a:t>
            </a:r>
          </a:p>
          <a:p>
            <a:pPr marL="0" indent="0">
              <a:buFontTx/>
              <a:buNone/>
              <a:tabLst>
                <a:tab pos="457200" algn="l"/>
                <a:tab pos="914400" algn="l"/>
                <a:tab pos="1320800" algn="l"/>
              </a:tabLst>
            </a:pPr>
            <a:r>
              <a:rPr lang="en-US" sz="1800" dirty="0" smtClean="0"/>
              <a:t>	}</a:t>
            </a:r>
          </a:p>
          <a:p>
            <a:pPr marL="0" indent="0">
              <a:buFontTx/>
              <a:buNone/>
              <a:tabLst>
                <a:tab pos="457200" algn="l"/>
                <a:tab pos="914400" algn="l"/>
                <a:tab pos="1320800" algn="l"/>
              </a:tabLst>
            </a:pPr>
            <a:r>
              <a:rPr lang="en-US" sz="1800" dirty="0" smtClean="0"/>
              <a:t>}</a:t>
            </a:r>
          </a:p>
        </p:txBody>
      </p:sp>
      <p:cxnSp>
        <p:nvCxnSpPr>
          <p:cNvPr id="4" name="Straight Connector 3"/>
          <p:cNvCxnSpPr/>
          <p:nvPr/>
        </p:nvCxnSpPr>
        <p:spPr>
          <a:xfrm>
            <a:off x="381000" y="6096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25</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Grp="1" noChangeArrowheads="1"/>
          </p:cNvSpPr>
          <p:nvPr>
            <p:ph type="ctrTitle"/>
          </p:nvPr>
        </p:nvSpPr>
        <p:spPr>
          <a:xfrm>
            <a:off x="502920" y="304800"/>
            <a:ext cx="8229600" cy="1143000"/>
          </a:xfrm>
        </p:spPr>
        <p:txBody>
          <a:bodyPr>
            <a:normAutofit/>
          </a:bodyPr>
          <a:lstStyle/>
          <a:p>
            <a:pPr algn="l"/>
            <a:r>
              <a:rPr lang="en-US" i="1" dirty="0" smtClean="0">
                <a:solidFill>
                  <a:schemeClr val="accent2"/>
                </a:solidFill>
              </a:rPr>
              <a:t>Shell Sort: Efficiency</a:t>
            </a:r>
            <a:endParaRPr lang="en-GB" i="1" dirty="0">
              <a:solidFill>
                <a:schemeClr val="accent2"/>
              </a:solidFill>
            </a:endParaRPr>
          </a:p>
        </p:txBody>
      </p:sp>
      <p:sp>
        <p:nvSpPr>
          <p:cNvPr id="52229" name="Rectangle 5"/>
          <p:cNvSpPr>
            <a:spLocks noGrp="1" noChangeArrowheads="1"/>
          </p:cNvSpPr>
          <p:nvPr>
            <p:ph type="subTitle" idx="1"/>
          </p:nvPr>
        </p:nvSpPr>
        <p:spPr>
          <a:xfrm>
            <a:off x="621792" y="2286000"/>
            <a:ext cx="7772400" cy="4114800"/>
          </a:xfrm>
        </p:spPr>
        <p:txBody>
          <a:bodyPr>
            <a:noAutofit/>
          </a:bodyPr>
          <a:lstStyle/>
          <a:p>
            <a:pPr algn="l"/>
            <a:r>
              <a:rPr lang="en-US" sz="2800" dirty="0" smtClean="0">
                <a:solidFill>
                  <a:schemeClr val="tx1"/>
                </a:solidFill>
              </a:rPr>
              <a:t>The analysis of </a:t>
            </a:r>
            <a:r>
              <a:rPr lang="en-US" sz="2800" dirty="0" err="1" smtClean="0">
                <a:solidFill>
                  <a:schemeClr val="tx1"/>
                </a:solidFill>
              </a:rPr>
              <a:t>Shellsort</a:t>
            </a:r>
            <a:r>
              <a:rPr lang="en-US" sz="2800" dirty="0" smtClean="0">
                <a:solidFill>
                  <a:schemeClr val="tx1"/>
                </a:solidFill>
              </a:rPr>
              <a:t> is so involved, so we must accept without proof that the average-case performance of </a:t>
            </a:r>
            <a:r>
              <a:rPr lang="en-US" sz="2800" dirty="0" err="1" smtClean="0">
                <a:solidFill>
                  <a:schemeClr val="tx1"/>
                </a:solidFill>
              </a:rPr>
              <a:t>Shellsort</a:t>
            </a:r>
            <a:r>
              <a:rPr lang="en-US" sz="2800" dirty="0" smtClean="0">
                <a:solidFill>
                  <a:schemeClr val="tx1"/>
                </a:solidFill>
              </a:rPr>
              <a:t> (for “divisions by three” increments)is O(n</a:t>
            </a:r>
            <a:r>
              <a:rPr lang="en-US" sz="2800" baseline="30000" dirty="0" smtClean="0">
                <a:solidFill>
                  <a:schemeClr val="tx1"/>
                </a:solidFill>
              </a:rPr>
              <a:t>1.5</a:t>
            </a:r>
            <a:r>
              <a:rPr lang="en-US" sz="2800" dirty="0" smtClean="0">
                <a:solidFill>
                  <a:schemeClr val="tx1"/>
                </a:solidFill>
              </a:rPr>
              <a:t>). </a:t>
            </a:r>
          </a:p>
          <a:p>
            <a:pPr algn="l"/>
            <a:r>
              <a:rPr lang="en-US" sz="2800" dirty="0" smtClean="0">
                <a:solidFill>
                  <a:schemeClr val="tx1"/>
                </a:solidFill>
              </a:rPr>
              <a:t>Thus, </a:t>
            </a:r>
            <a:r>
              <a:rPr lang="en-US" sz="2800" dirty="0" err="1" smtClean="0">
                <a:solidFill>
                  <a:schemeClr val="tx1"/>
                </a:solidFill>
              </a:rPr>
              <a:t>Shellsort</a:t>
            </a:r>
            <a:r>
              <a:rPr lang="en-US" sz="2800" dirty="0" smtClean="0">
                <a:solidFill>
                  <a:schemeClr val="tx1"/>
                </a:solidFill>
              </a:rPr>
              <a:t> is substantially better than Insertion Sort, or any of the O(n</a:t>
            </a:r>
            <a:r>
              <a:rPr lang="en-US" sz="2800" baseline="30000" dirty="0" smtClean="0">
                <a:solidFill>
                  <a:schemeClr val="tx1"/>
                </a:solidFill>
              </a:rPr>
              <a:t>2</a:t>
            </a:r>
            <a:r>
              <a:rPr lang="en-US" sz="2800" dirty="0" smtClean="0">
                <a:solidFill>
                  <a:schemeClr val="tx1"/>
                </a:solidFill>
              </a:rPr>
              <a:t>) sorts.</a:t>
            </a:r>
            <a:endParaRPr lang="en-GB" sz="2800" dirty="0" smtClean="0">
              <a:solidFill>
                <a:schemeClr val="tx1"/>
              </a:solidFill>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Grp="1" noChangeArrowheads="1"/>
          </p:cNvSpPr>
          <p:nvPr>
            <p:ph type="ctrTitle"/>
          </p:nvPr>
        </p:nvSpPr>
        <p:spPr>
          <a:xfrm>
            <a:off x="502920" y="304800"/>
            <a:ext cx="8229600" cy="1143000"/>
          </a:xfrm>
        </p:spPr>
        <p:txBody>
          <a:bodyPr>
            <a:normAutofit fontScale="90000"/>
          </a:bodyPr>
          <a:lstStyle/>
          <a:p>
            <a:pPr algn="l"/>
            <a:r>
              <a:rPr lang="en-GB" i="1" dirty="0" smtClean="0">
                <a:solidFill>
                  <a:schemeClr val="accent2"/>
                </a:solidFill>
              </a:rPr>
              <a:t>Shell Sort: Exercise</a:t>
            </a:r>
            <a:br>
              <a:rPr lang="en-GB" i="1" dirty="0" smtClean="0">
                <a:solidFill>
                  <a:schemeClr val="accent2"/>
                </a:solidFill>
              </a:rPr>
            </a:br>
            <a:r>
              <a:rPr lang="en-GB" i="1" dirty="0" smtClean="0">
                <a:solidFill>
                  <a:schemeClr val="accent2"/>
                </a:solidFill>
              </a:rPr>
              <a:t>Using an increment of </a:t>
            </a:r>
            <a:r>
              <a:rPr lang="nn-NO" i="1" dirty="0" smtClean="0">
                <a:solidFill>
                  <a:schemeClr val="accent2"/>
                </a:solidFill>
              </a:rPr>
              <a:t>(2</a:t>
            </a:r>
            <a:r>
              <a:rPr lang="nn-NO" i="1" baseline="30000" dirty="0" smtClean="0">
                <a:solidFill>
                  <a:schemeClr val="accent2"/>
                </a:solidFill>
              </a:rPr>
              <a:t>k</a:t>
            </a:r>
            <a:r>
              <a:rPr lang="nn-NO" i="1" dirty="0" smtClean="0">
                <a:solidFill>
                  <a:schemeClr val="accent2"/>
                </a:solidFill>
              </a:rPr>
              <a:t>, 2</a:t>
            </a:r>
            <a:r>
              <a:rPr lang="nn-NO" i="1" baseline="30000" dirty="0" smtClean="0">
                <a:solidFill>
                  <a:schemeClr val="accent2"/>
                </a:solidFill>
              </a:rPr>
              <a:t>k-1</a:t>
            </a:r>
            <a:r>
              <a:rPr lang="nn-NO" i="1" dirty="0" smtClean="0">
                <a:solidFill>
                  <a:schemeClr val="accent2"/>
                </a:solidFill>
              </a:rPr>
              <a:t>, ..., 2, 1)</a:t>
            </a:r>
            <a:endParaRPr lang="en-GB" i="1" dirty="0">
              <a:solidFill>
                <a:schemeClr val="accent2"/>
              </a:solidFill>
            </a:endParaRPr>
          </a:p>
        </p:txBody>
      </p:sp>
      <p:sp>
        <p:nvSpPr>
          <p:cNvPr id="52229" name="Rectangle 5"/>
          <p:cNvSpPr>
            <a:spLocks noGrp="1" noChangeArrowheads="1"/>
          </p:cNvSpPr>
          <p:nvPr>
            <p:ph type="subTitle" idx="1"/>
          </p:nvPr>
        </p:nvSpPr>
        <p:spPr>
          <a:xfrm>
            <a:off x="621792" y="2286000"/>
            <a:ext cx="8141208" cy="4114800"/>
          </a:xfrm>
        </p:spPr>
        <p:txBody>
          <a:bodyPr>
            <a:normAutofit/>
          </a:bodyPr>
          <a:lstStyle/>
          <a:p>
            <a:pPr algn="l"/>
            <a:r>
              <a:rPr lang="en-US" dirty="0" smtClean="0">
                <a:solidFill>
                  <a:schemeClr val="tx1"/>
                </a:solidFill>
              </a:rPr>
              <a:t>For the array given below show the content of the array for all the outer(the increment) iteration of the shell sort.</a:t>
            </a:r>
          </a:p>
          <a:p>
            <a:pPr algn="l"/>
            <a:r>
              <a:rPr lang="en-US" dirty="0" smtClean="0">
                <a:solidFill>
                  <a:schemeClr val="tx1"/>
                </a:solidFill>
              </a:rPr>
              <a:t>A=[17, 5, 10, 2, 12, 15, 8, 6, 4, 3, 19]</a:t>
            </a: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US" i="1" dirty="0" smtClean="0">
                <a:solidFill>
                  <a:schemeClr val="accent2"/>
                </a:solidFill>
              </a:rPr>
              <a:t>Quick Sort</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sz="2800" dirty="0" err="1" smtClean="0"/>
              <a:t>Quicksort</a:t>
            </a:r>
            <a:r>
              <a:rPr lang="en-US" sz="2800" dirty="0" smtClean="0"/>
              <a:t> is aptly named because, when properly implemented, it is the fastest known general-purpose in-memory sorting algorithm in the average case. It does not require the extra array needed by </a:t>
            </a:r>
            <a:r>
              <a:rPr lang="en-US" sz="2800" dirty="0" err="1" smtClean="0"/>
              <a:t>Mergesort</a:t>
            </a:r>
            <a:r>
              <a:rPr lang="en-US" sz="2800" dirty="0" smtClean="0"/>
              <a:t>, so it is space efficient as well.</a:t>
            </a:r>
            <a:endParaRPr lang="en-GB" sz="2800" dirty="0" smtClean="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US" i="1" dirty="0" smtClean="0">
                <a:solidFill>
                  <a:schemeClr val="accent2"/>
                </a:solidFill>
              </a:rPr>
              <a:t>Quick Sort: Concept</a:t>
            </a:r>
            <a:endParaRPr lang="en-US" dirty="0"/>
          </a:p>
        </p:txBody>
      </p:sp>
      <p:sp>
        <p:nvSpPr>
          <p:cNvPr id="147459" name="Rectangle 1027"/>
          <p:cNvSpPr>
            <a:spLocks noGrp="1" noChangeArrowheads="1"/>
          </p:cNvSpPr>
          <p:nvPr>
            <p:ph type="body" idx="1"/>
          </p:nvPr>
        </p:nvSpPr>
        <p:spPr>
          <a:xfrm>
            <a:off x="533400" y="1600200"/>
            <a:ext cx="7772400" cy="4114800"/>
          </a:xfrm>
        </p:spPr>
        <p:txBody>
          <a:bodyPr wrap="square">
            <a:noAutofit/>
          </a:bodyPr>
          <a:lstStyle/>
          <a:p>
            <a:pPr>
              <a:buFont typeface="Wingdings" pitchFamily="2" charset="2"/>
              <a:buChar char="Ø"/>
            </a:pPr>
            <a:r>
              <a:rPr lang="en-US" sz="2200" dirty="0" smtClean="0">
                <a:latin typeface="Times New Roman" pitchFamily="18" charset="0"/>
              </a:rPr>
              <a:t>It is the second example that follows the </a:t>
            </a:r>
            <a:r>
              <a:rPr lang="en-US" sz="2200" b="1" dirty="0" smtClean="0">
                <a:latin typeface="Times New Roman" pitchFamily="18" charset="0"/>
              </a:rPr>
              <a:t>divide and conquer strategy </a:t>
            </a:r>
          </a:p>
          <a:p>
            <a:r>
              <a:rPr lang="en-US" sz="2200" b="1" dirty="0" smtClean="0">
                <a:latin typeface="Times New Roman" pitchFamily="18" charset="0"/>
              </a:rPr>
              <a:t>Idea</a:t>
            </a:r>
            <a:endParaRPr lang="en-US" sz="2200" dirty="0" smtClean="0">
              <a:latin typeface="Times New Roman" pitchFamily="18" charset="0"/>
            </a:endParaRPr>
          </a:p>
          <a:p>
            <a:pPr>
              <a:buFont typeface="Wingdings" pitchFamily="2" charset="2"/>
              <a:buChar char="Ø"/>
            </a:pPr>
            <a:r>
              <a:rPr lang="en-US" sz="2200" dirty="0" smtClean="0">
                <a:latin typeface="Times New Roman" pitchFamily="18" charset="0"/>
              </a:rPr>
              <a:t>First, a pivotal element will be randomly selected</a:t>
            </a:r>
          </a:p>
          <a:p>
            <a:pPr>
              <a:buFont typeface="Wingdings" pitchFamily="2" charset="2"/>
              <a:buChar char="Ø"/>
            </a:pPr>
            <a:r>
              <a:rPr lang="en-US" sz="2200" dirty="0" smtClean="0">
                <a:latin typeface="Times New Roman" pitchFamily="18" charset="0"/>
              </a:rPr>
              <a:t>Second the sequence to be sorted </a:t>
            </a:r>
            <a:r>
              <a:rPr lang="en-US" sz="2200" i="1" dirty="0" smtClean="0">
                <a:latin typeface="Times New Roman" pitchFamily="18" charset="0"/>
              </a:rPr>
              <a:t>a</a:t>
            </a:r>
            <a:r>
              <a:rPr lang="en-US" sz="2200" dirty="0" smtClean="0">
                <a:latin typeface="Times New Roman" pitchFamily="18" charset="0"/>
              </a:rPr>
              <a:t> is partitioned into two parts</a:t>
            </a:r>
          </a:p>
          <a:p>
            <a:pPr lvl="1">
              <a:buFont typeface="Wingdings" pitchFamily="2" charset="2"/>
              <a:buChar char="Ø"/>
            </a:pPr>
            <a:r>
              <a:rPr lang="en-US" sz="2200" dirty="0" smtClean="0">
                <a:latin typeface="Times New Roman" pitchFamily="18" charset="0"/>
              </a:rPr>
              <a:t>all elements of the first part </a:t>
            </a:r>
            <a:r>
              <a:rPr lang="en-US" sz="2200" i="1" dirty="0" smtClean="0">
                <a:latin typeface="Times New Roman" pitchFamily="18" charset="0"/>
              </a:rPr>
              <a:t>b</a:t>
            </a:r>
            <a:r>
              <a:rPr lang="en-US" sz="2200" dirty="0" smtClean="0">
                <a:latin typeface="Times New Roman" pitchFamily="18" charset="0"/>
              </a:rPr>
              <a:t> are less than or equal to all elements of the second part </a:t>
            </a:r>
            <a:r>
              <a:rPr lang="en-US" sz="2200" i="1" dirty="0" smtClean="0">
                <a:latin typeface="Times New Roman" pitchFamily="18" charset="0"/>
              </a:rPr>
              <a:t>c</a:t>
            </a:r>
            <a:r>
              <a:rPr lang="en-US" sz="2200" dirty="0" smtClean="0">
                <a:latin typeface="Times New Roman" pitchFamily="18" charset="0"/>
              </a:rPr>
              <a:t> </a:t>
            </a:r>
            <a:r>
              <a:rPr lang="en-US" sz="2200" b="1" dirty="0" smtClean="0">
                <a:latin typeface="Times New Roman" pitchFamily="18" charset="0"/>
              </a:rPr>
              <a:t>(divide). </a:t>
            </a:r>
          </a:p>
          <a:p>
            <a:pPr lvl="1">
              <a:buFont typeface="Wingdings" pitchFamily="2" charset="2"/>
              <a:buChar char="Ø"/>
            </a:pPr>
            <a:r>
              <a:rPr lang="en-US" sz="2200" dirty="0" smtClean="0">
                <a:latin typeface="Times New Roman" pitchFamily="18" charset="0"/>
              </a:rPr>
              <a:t>The pivotal element will be at middle and all the left element are less than the pivotal element and all the right elements are greater than the pivotal element</a:t>
            </a:r>
          </a:p>
          <a:p>
            <a:pPr>
              <a:buFont typeface="Wingdings" pitchFamily="2" charset="2"/>
              <a:buChar char="Ø"/>
            </a:pPr>
            <a:r>
              <a:rPr lang="en-US" sz="2200" dirty="0" smtClean="0">
                <a:latin typeface="Times New Roman" pitchFamily="18" charset="0"/>
              </a:rPr>
              <a:t>Third the two parts are sorted separately by recursive application of the same procedure </a:t>
            </a:r>
            <a:r>
              <a:rPr lang="en-US" sz="2200" b="1" dirty="0" smtClean="0">
                <a:latin typeface="Times New Roman" pitchFamily="18" charset="0"/>
              </a:rPr>
              <a:t>(conquer). </a:t>
            </a:r>
          </a:p>
          <a:p>
            <a:pPr>
              <a:buFont typeface="Wingdings" pitchFamily="2" charset="2"/>
              <a:buChar char="Ø"/>
            </a:pPr>
            <a:r>
              <a:rPr lang="en-US" sz="2200" dirty="0" smtClean="0">
                <a:latin typeface="Times New Roman" pitchFamily="18" charset="0"/>
              </a:rPr>
              <a:t>Recombination of the two parts yields the sorted sequence </a:t>
            </a:r>
            <a:r>
              <a:rPr lang="en-US" sz="2200" b="1" dirty="0" smtClean="0">
                <a:latin typeface="Times New Roman" pitchFamily="18" charset="0"/>
              </a:rPr>
              <a:t>(combine). </a:t>
            </a:r>
          </a:p>
        </p:txBody>
      </p:sp>
      <p:cxnSp>
        <p:nvCxnSpPr>
          <p:cNvPr id="4" name="Straight Connector 3"/>
          <p:cNvCxnSpPr/>
          <p:nvPr/>
        </p:nvCxnSpPr>
        <p:spPr>
          <a:xfrm>
            <a:off x="6096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Quadratic Sorting: Revisited</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dirty="0" smtClean="0"/>
              <a:t>What makes the quadratic sorting sorts so slow? What is the crucial bottleneck?</a:t>
            </a: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US" i="1" dirty="0" smtClean="0">
                <a:solidFill>
                  <a:schemeClr val="accent2"/>
                </a:solidFill>
              </a:rPr>
              <a:t>Quick Sort: Divide and Conquer</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457200" indent="-457200"/>
            <a:r>
              <a:rPr lang="en-US" dirty="0" smtClean="0"/>
              <a:t>Divide and conquer</a:t>
            </a:r>
            <a:r>
              <a:rPr lang="en-US" sz="2400" dirty="0" smtClean="0"/>
              <a:t> </a:t>
            </a:r>
          </a:p>
          <a:p>
            <a:pPr marL="914400" lvl="1" indent="-457200">
              <a:buFont typeface="Wingdings" pitchFamily="2" charset="2"/>
              <a:buAutoNum type="arabicPeriod"/>
            </a:pPr>
            <a:r>
              <a:rPr lang="en-US" sz="3200" dirty="0" smtClean="0"/>
              <a:t>Find Pivot position</a:t>
            </a:r>
          </a:p>
          <a:p>
            <a:pPr marL="914400" lvl="1" indent="-457200">
              <a:buFont typeface="Wingdings" pitchFamily="2" charset="2"/>
              <a:buAutoNum type="arabicPeriod"/>
            </a:pPr>
            <a:r>
              <a:rPr lang="en-US" sz="3200" dirty="0" smtClean="0"/>
              <a:t>Partition the range </a:t>
            </a:r>
          </a:p>
          <a:p>
            <a:pPr marL="914400" lvl="1" indent="-457200">
              <a:buFont typeface="Wingdings" pitchFamily="2" charset="2"/>
              <a:buAutoNum type="arabicPeriod"/>
            </a:pPr>
            <a:r>
              <a:rPr lang="en-US" sz="3200" dirty="0" smtClean="0"/>
              <a:t>Sort each partition</a:t>
            </a:r>
          </a:p>
          <a:p>
            <a:pPr marL="914400" lvl="1" indent="-457200">
              <a:buNone/>
            </a:pPr>
            <a:endParaRPr lang="en-US" sz="2000" dirty="0" smtClean="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Quick Sort: Pivot position</a:t>
            </a:r>
            <a:endParaRPr lang="en-US" i="1" dirty="0">
              <a:solidFill>
                <a:schemeClr val="accent2"/>
              </a:solidFill>
            </a:endParaRPr>
          </a:p>
        </p:txBody>
      </p:sp>
      <p:cxnSp>
        <p:nvCxnSpPr>
          <p:cNvPr id="4" name="Straight Connector 3"/>
          <p:cNvCxnSpPr/>
          <p:nvPr/>
        </p:nvCxnSpPr>
        <p:spPr>
          <a:xfrm>
            <a:off x="609600" y="16764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Rectangle 4"/>
          <p:cNvSpPr txBox="1">
            <a:spLocks noChangeArrowheads="1"/>
          </p:cNvSpPr>
          <p:nvPr/>
        </p:nvSpPr>
        <p:spPr>
          <a:xfrm>
            <a:off x="621792" y="2286000"/>
            <a:ext cx="7772400" cy="4114800"/>
          </a:xfrm>
          <a:prstGeom prst="rect">
            <a:avLst/>
          </a:prstGeom>
        </p:spPr>
        <p:txBody>
          <a:bodyPr vert="horz" lIns="91440" tIns="45720" rIns="91440" bIns="45720" rtlCol="0">
            <a:normAutofit/>
          </a:bodyPr>
          <a:lstStyle/>
          <a:p>
            <a:pPr>
              <a:spcBef>
                <a:spcPct val="20000"/>
              </a:spcBef>
            </a:pPr>
            <a:r>
              <a:rPr lang="en-US" sz="2400" dirty="0" smtClean="0"/>
              <a:t>template &lt;class T&gt;</a:t>
            </a:r>
          </a:p>
          <a:p>
            <a:pPr>
              <a:spcBef>
                <a:spcPct val="20000"/>
              </a:spcBef>
            </a:pPr>
            <a:r>
              <a:rPr lang="en-US" sz="2400" dirty="0" err="1" smtClean="0"/>
              <a:t>int</a:t>
            </a:r>
            <a:r>
              <a:rPr lang="en-US" sz="2400" dirty="0" smtClean="0"/>
              <a:t> </a:t>
            </a:r>
            <a:r>
              <a:rPr lang="en-US" sz="2400" dirty="0" err="1" smtClean="0"/>
              <a:t>findpivot</a:t>
            </a:r>
            <a:r>
              <a:rPr lang="en-US" sz="2400" dirty="0" smtClean="0"/>
              <a:t>(T A[], </a:t>
            </a:r>
            <a:r>
              <a:rPr lang="en-US" sz="2400" dirty="0" err="1" smtClean="0"/>
              <a:t>int</a:t>
            </a:r>
            <a:r>
              <a:rPr lang="en-US" sz="2400" dirty="0" smtClean="0"/>
              <a:t> start, </a:t>
            </a:r>
            <a:r>
              <a:rPr lang="en-US" sz="2400" dirty="0" err="1" smtClean="0"/>
              <a:t>int</a:t>
            </a:r>
            <a:r>
              <a:rPr lang="en-US" sz="2400" dirty="0" smtClean="0"/>
              <a:t> end)</a:t>
            </a:r>
          </a:p>
          <a:p>
            <a:pPr>
              <a:spcBef>
                <a:spcPct val="20000"/>
              </a:spcBef>
            </a:pPr>
            <a:r>
              <a:rPr lang="en-US" sz="2400" dirty="0" smtClean="0"/>
              <a:t>{ </a:t>
            </a:r>
          </a:p>
          <a:p>
            <a:pPr>
              <a:spcBef>
                <a:spcPct val="20000"/>
              </a:spcBef>
            </a:pPr>
            <a:r>
              <a:rPr lang="en-US" sz="2400" dirty="0" smtClean="0"/>
              <a:t>	return (</a:t>
            </a:r>
            <a:r>
              <a:rPr lang="en-US" sz="2400" dirty="0" err="1" smtClean="0"/>
              <a:t>start+end</a:t>
            </a:r>
            <a:r>
              <a:rPr lang="en-US" sz="2400" dirty="0" smtClean="0"/>
              <a:t>)/2; </a:t>
            </a:r>
          </a:p>
          <a:p>
            <a:pPr>
              <a:spcBef>
                <a:spcPct val="20000"/>
              </a:spcBef>
            </a:pPr>
            <a:r>
              <a:rPr lang="en-US" sz="2400" dirty="0" smtClean="0"/>
              <a:t>}</a:t>
            </a:r>
          </a:p>
        </p:txBody>
      </p:sp>
      <p:sp>
        <p:nvSpPr>
          <p:cNvPr id="6" name="Slide Number Placeholder 5"/>
          <p:cNvSpPr>
            <a:spLocks noGrp="1"/>
          </p:cNvSpPr>
          <p:nvPr>
            <p:ph type="sldNum" sz="quarter" idx="12"/>
          </p:nvPr>
        </p:nvSpPr>
        <p:spPr/>
        <p:txBody>
          <a:bodyPr/>
          <a:lstStyle/>
          <a:p>
            <a:fld id="{59044E82-0D97-4C44-BD32-01B99DA0AB14}" type="slidenum">
              <a:rPr lang="en-US" smtClean="0"/>
              <a:pPr/>
              <a:t>31</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460248"/>
          </a:xfrm>
        </p:spPr>
        <p:txBody>
          <a:bodyPr>
            <a:normAutofit fontScale="90000"/>
          </a:bodyPr>
          <a:lstStyle/>
          <a:p>
            <a:pPr algn="l"/>
            <a:r>
              <a:rPr lang="en-US" i="1" dirty="0" smtClean="0">
                <a:solidFill>
                  <a:schemeClr val="accent2"/>
                </a:solidFill>
              </a:rPr>
              <a:t>Quick Sort: Partition</a:t>
            </a:r>
            <a:endParaRPr lang="en-US" i="1" dirty="0">
              <a:solidFill>
                <a:schemeClr val="accent2"/>
              </a:solidFill>
            </a:endParaRPr>
          </a:p>
        </p:txBody>
      </p:sp>
      <p:cxnSp>
        <p:nvCxnSpPr>
          <p:cNvPr id="4" name="Straight Connector 3"/>
          <p:cNvCxnSpPr/>
          <p:nvPr/>
        </p:nvCxnSpPr>
        <p:spPr>
          <a:xfrm>
            <a:off x="533400" y="9906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pic>
        <p:nvPicPr>
          <p:cNvPr id="196610" name="Picture 2"/>
          <p:cNvPicPr>
            <a:picLocks noChangeAspect="1" noChangeArrowheads="1"/>
          </p:cNvPicPr>
          <p:nvPr/>
        </p:nvPicPr>
        <p:blipFill>
          <a:blip r:embed="rId2"/>
          <a:srcRect/>
          <a:stretch>
            <a:fillRect/>
          </a:stretch>
        </p:blipFill>
        <p:spPr bwMode="auto">
          <a:xfrm>
            <a:off x="1304544" y="2438400"/>
            <a:ext cx="6096000" cy="45339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59044E82-0D97-4C44-BD32-01B99DA0AB14}" type="slidenum">
              <a:rPr lang="en-US" smtClean="0"/>
              <a:pPr/>
              <a:t>32</a:t>
            </a:fld>
            <a:endParaRPr lang="en-US"/>
          </a:p>
        </p:txBody>
      </p:sp>
      <p:sp>
        <p:nvSpPr>
          <p:cNvPr id="6" name="TextBox 5"/>
          <p:cNvSpPr txBox="1"/>
          <p:nvPr/>
        </p:nvSpPr>
        <p:spPr>
          <a:xfrm>
            <a:off x="1524000" y="1524000"/>
            <a:ext cx="3823932" cy="646331"/>
          </a:xfrm>
          <a:prstGeom prst="rect">
            <a:avLst/>
          </a:prstGeom>
          <a:noFill/>
        </p:spPr>
        <p:txBody>
          <a:bodyPr wrap="none" rtlCol="0">
            <a:spAutoFit/>
          </a:bodyPr>
          <a:lstStyle/>
          <a:p>
            <a:endParaRPr lang="en-US" dirty="0" smtClean="0"/>
          </a:p>
          <a:p>
            <a:r>
              <a:rPr lang="en-US" dirty="0" smtClean="0"/>
              <a:t>Assume </a:t>
            </a:r>
            <a:r>
              <a:rPr lang="en-US" dirty="0" smtClean="0"/>
              <a:t>the pivot  is located at the end</a:t>
            </a:r>
            <a:endParaRPr lang="en-US" dirty="0"/>
          </a:p>
        </p:txBody>
      </p:sp>
      <p:sp>
        <p:nvSpPr>
          <p:cNvPr id="7" name="Footer Placeholder 6"/>
          <p:cNvSpPr>
            <a:spLocks noGrp="1"/>
          </p:cNvSpPr>
          <p:nvPr>
            <p:ph type="ftr" sz="quarter" idx="11"/>
          </p:nvPr>
        </p:nvSpPr>
        <p:spPr/>
        <p:txBody>
          <a:bodyPr/>
          <a:lstStyle/>
          <a:p>
            <a:r>
              <a:rPr lang="en-US" smtClean="0"/>
              <a:t>Compiled By Atnafu J.</a:t>
            </a:r>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72300073"/>
              </p:ext>
            </p:extLst>
          </p:nvPr>
        </p:nvGraphicFramePr>
        <p:xfrm>
          <a:off x="1524000" y="1397000"/>
          <a:ext cx="6096000" cy="370840"/>
        </p:xfrm>
        <a:graphic>
          <a:graphicData uri="http://schemas.openxmlformats.org/drawingml/2006/table">
            <a:tbl>
              <a:tblPr firstRow="1" bandRow="1">
                <a:tableStyleId>{5C22544A-7EE6-4342-B048-85BDC9FD1C3A}</a:tableStyleId>
              </a:tblPr>
              <a:tblGrid>
                <a:gridCol w="609600"/>
                <a:gridCol w="609600"/>
                <a:gridCol w="609600"/>
                <a:gridCol w="609600"/>
                <a:gridCol w="609600"/>
                <a:gridCol w="609600"/>
                <a:gridCol w="609600"/>
                <a:gridCol w="609600"/>
                <a:gridCol w="609600"/>
                <a:gridCol w="609600"/>
              </a:tblGrid>
              <a:tr h="370840">
                <a:tc>
                  <a:txBody>
                    <a:bodyPr/>
                    <a:lstStyle/>
                    <a:p>
                      <a:r>
                        <a:rPr lang="en-US" dirty="0" smtClean="0"/>
                        <a:t>72</a:t>
                      </a:r>
                      <a:endParaRPr lang="en-US" dirty="0"/>
                    </a:p>
                  </a:txBody>
                  <a:tcPr/>
                </a:tc>
                <a:tc>
                  <a:txBody>
                    <a:bodyPr/>
                    <a:lstStyle/>
                    <a:p>
                      <a:r>
                        <a:rPr lang="en-US" dirty="0" smtClean="0"/>
                        <a:t>6</a:t>
                      </a:r>
                      <a:endParaRPr lang="en-US" dirty="0"/>
                    </a:p>
                  </a:txBody>
                  <a:tcPr/>
                </a:tc>
                <a:tc>
                  <a:txBody>
                    <a:bodyPr/>
                    <a:lstStyle/>
                    <a:p>
                      <a:r>
                        <a:rPr lang="en-US" dirty="0" smtClean="0"/>
                        <a:t>57</a:t>
                      </a:r>
                      <a:endParaRPr lang="en-US" dirty="0"/>
                    </a:p>
                  </a:txBody>
                  <a:tcPr/>
                </a:tc>
                <a:tc>
                  <a:txBody>
                    <a:bodyPr/>
                    <a:lstStyle/>
                    <a:p>
                      <a:r>
                        <a:rPr lang="en-US" dirty="0" smtClean="0"/>
                        <a:t>88</a:t>
                      </a:r>
                      <a:endParaRPr lang="en-US" dirty="0"/>
                    </a:p>
                  </a:txBody>
                  <a:tcPr/>
                </a:tc>
                <a:tc>
                  <a:txBody>
                    <a:bodyPr/>
                    <a:lstStyle/>
                    <a:p>
                      <a:r>
                        <a:rPr lang="en-US" dirty="0" smtClean="0"/>
                        <a:t>85</a:t>
                      </a:r>
                      <a:endParaRPr lang="en-US" dirty="0"/>
                    </a:p>
                  </a:txBody>
                  <a:tcPr/>
                </a:tc>
                <a:tc>
                  <a:txBody>
                    <a:bodyPr/>
                    <a:lstStyle/>
                    <a:p>
                      <a:r>
                        <a:rPr lang="en-US" dirty="0" smtClean="0"/>
                        <a:t>42</a:t>
                      </a:r>
                      <a:endParaRPr lang="en-US" dirty="0"/>
                    </a:p>
                  </a:txBody>
                  <a:tcPr/>
                </a:tc>
                <a:tc>
                  <a:txBody>
                    <a:bodyPr/>
                    <a:lstStyle/>
                    <a:p>
                      <a:r>
                        <a:rPr lang="en-US" dirty="0" smtClean="0"/>
                        <a:t>83</a:t>
                      </a:r>
                      <a:endParaRPr lang="en-US" dirty="0"/>
                    </a:p>
                  </a:txBody>
                  <a:tcPr/>
                </a:tc>
                <a:tc>
                  <a:txBody>
                    <a:bodyPr/>
                    <a:lstStyle/>
                    <a:p>
                      <a:r>
                        <a:rPr lang="en-US" dirty="0" smtClean="0"/>
                        <a:t>73</a:t>
                      </a:r>
                      <a:endParaRPr lang="en-US" dirty="0"/>
                    </a:p>
                  </a:txBody>
                  <a:tcPr/>
                </a:tc>
                <a:tc>
                  <a:txBody>
                    <a:bodyPr/>
                    <a:lstStyle/>
                    <a:p>
                      <a:r>
                        <a:rPr lang="en-US" dirty="0" smtClean="0"/>
                        <a:t>48</a:t>
                      </a:r>
                      <a:endParaRPr lang="en-US" dirty="0"/>
                    </a:p>
                  </a:txBody>
                  <a:tcPr/>
                </a:tc>
                <a:tc>
                  <a:txBody>
                    <a:bodyPr/>
                    <a:lstStyle/>
                    <a:p>
                      <a:r>
                        <a:rPr lang="en-US" dirty="0" smtClean="0"/>
                        <a:t>60</a:t>
                      </a:r>
                      <a:endParaRPr lang="en-US" dirty="0"/>
                    </a:p>
                  </a:txBody>
                  <a:tcPr/>
                </a:tc>
              </a:tr>
            </a:tbl>
          </a:graphicData>
        </a:graphic>
      </p:graphicFrame>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Quick Sort: Partition</a:t>
            </a:r>
            <a:endParaRPr lang="en-US" i="1" dirty="0">
              <a:solidFill>
                <a:schemeClr val="accent2"/>
              </a:solidFill>
            </a:endParaRPr>
          </a:p>
        </p:txBody>
      </p:sp>
      <p:cxnSp>
        <p:nvCxnSpPr>
          <p:cNvPr id="4" name="Straight Connector 3"/>
          <p:cNvCxnSpPr/>
          <p:nvPr/>
        </p:nvCxnSpPr>
        <p:spPr>
          <a:xfrm>
            <a:off x="609600" y="1447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Rectangle 4"/>
          <p:cNvSpPr txBox="1">
            <a:spLocks noChangeArrowheads="1"/>
          </p:cNvSpPr>
          <p:nvPr/>
        </p:nvSpPr>
        <p:spPr>
          <a:xfrm>
            <a:off x="621792" y="2286000"/>
            <a:ext cx="7772400" cy="4114800"/>
          </a:xfrm>
          <a:prstGeom prst="rect">
            <a:avLst/>
          </a:prstGeom>
        </p:spPr>
        <p:txBody>
          <a:bodyPr vert="horz" lIns="91440" tIns="45720" rIns="91440" bIns="45720" rtlCol="0">
            <a:noAutofit/>
          </a:bodyPr>
          <a:lstStyle/>
          <a:p>
            <a:r>
              <a:rPr lang="en-US" sz="2300" dirty="0" smtClean="0"/>
              <a:t>Initial	   72    6    57    88    85    42    83    73    48    60</a:t>
            </a:r>
          </a:p>
          <a:p>
            <a:r>
              <a:rPr lang="en-US" sz="2300" dirty="0" smtClean="0"/>
              <a:t>	l				           	         r</a:t>
            </a:r>
          </a:p>
          <a:p>
            <a:r>
              <a:rPr lang="en-US" sz="2300" dirty="0" smtClean="0"/>
              <a:t>Pass1       72    6    57    88    85    42    83    73    48    60</a:t>
            </a:r>
          </a:p>
          <a:p>
            <a:r>
              <a:rPr lang="en-US" sz="2300" dirty="0" smtClean="0"/>
              <a:t>	    l				              r</a:t>
            </a:r>
          </a:p>
          <a:p>
            <a:r>
              <a:rPr lang="en-US" sz="2300" dirty="0" smtClean="0"/>
              <a:t>Swap1	   48    6    57    88    85    42    83    73    72    60</a:t>
            </a:r>
          </a:p>
          <a:p>
            <a:r>
              <a:rPr lang="en-US" sz="2300" dirty="0" smtClean="0"/>
              <a:t>	    l				              r 	           </a:t>
            </a:r>
          </a:p>
          <a:p>
            <a:r>
              <a:rPr lang="en-US" sz="2300" dirty="0" smtClean="0"/>
              <a:t>Pass2	   48    6    57    88    85    42    83    73    72    60</a:t>
            </a:r>
          </a:p>
          <a:p>
            <a:r>
              <a:rPr lang="en-US" sz="2300" dirty="0" smtClean="0"/>
              <a:t>		             l	  r</a:t>
            </a:r>
          </a:p>
          <a:p>
            <a:r>
              <a:rPr lang="en-US" sz="2300" dirty="0" smtClean="0"/>
              <a:t>Swap2	   48    6    57    42    85    88    83    73    72    60</a:t>
            </a:r>
          </a:p>
          <a:p>
            <a:r>
              <a:rPr lang="en-US" sz="2300" dirty="0" smtClean="0"/>
              <a:t>		             l	  r</a:t>
            </a:r>
          </a:p>
          <a:p>
            <a:r>
              <a:rPr lang="en-US" sz="2300" dirty="0" smtClean="0"/>
              <a:t>Pass3	   48    6    57    42    85    88    83    73    72    60</a:t>
            </a:r>
          </a:p>
          <a:p>
            <a:r>
              <a:rPr lang="en-US" sz="2300" dirty="0" smtClean="0"/>
              <a:t>			        </a:t>
            </a:r>
            <a:r>
              <a:rPr lang="en-US" sz="2300" dirty="0" err="1" smtClean="0"/>
              <a:t>l,r</a:t>
            </a:r>
            <a:endParaRPr lang="en-US" sz="2300" dirty="0" smtClean="0"/>
          </a:p>
          <a:p>
            <a:endParaRPr lang="en-US" sz="2300" dirty="0" smtClean="0"/>
          </a:p>
          <a:p>
            <a:endParaRPr lang="en-US" sz="2300" dirty="0" smtClean="0"/>
          </a:p>
          <a:p>
            <a:endParaRPr lang="en-US" sz="2300" dirty="0" smtClean="0"/>
          </a:p>
          <a:p>
            <a:endParaRPr lang="en-US" sz="2300" dirty="0" smtClean="0"/>
          </a:p>
          <a:p>
            <a:endParaRPr lang="en-US" sz="2300" dirty="0" smtClean="0"/>
          </a:p>
          <a:p>
            <a:endParaRPr lang="en-US" sz="2300" dirty="0" smtClean="0"/>
          </a:p>
        </p:txBody>
      </p:sp>
      <p:sp>
        <p:nvSpPr>
          <p:cNvPr id="6" name="Slide Number Placeholder 5"/>
          <p:cNvSpPr>
            <a:spLocks noGrp="1"/>
          </p:cNvSpPr>
          <p:nvPr>
            <p:ph type="sldNum" sz="quarter" idx="12"/>
          </p:nvPr>
        </p:nvSpPr>
        <p:spPr/>
        <p:txBody>
          <a:bodyPr/>
          <a:lstStyle/>
          <a:p>
            <a:fld id="{59044E82-0D97-4C44-BD32-01B99DA0AB14}" type="slidenum">
              <a:rPr lang="en-US" smtClean="0"/>
              <a:pPr/>
              <a:t>33</a:t>
            </a:fld>
            <a:endParaRPr lang="en-US"/>
          </a:p>
        </p:txBody>
      </p:sp>
      <p:sp>
        <p:nvSpPr>
          <p:cNvPr id="8" name="TextBox 7"/>
          <p:cNvSpPr txBox="1"/>
          <p:nvPr/>
        </p:nvSpPr>
        <p:spPr>
          <a:xfrm>
            <a:off x="685800" y="1828800"/>
            <a:ext cx="3823932" cy="369332"/>
          </a:xfrm>
          <a:prstGeom prst="rect">
            <a:avLst/>
          </a:prstGeom>
          <a:noFill/>
        </p:spPr>
        <p:txBody>
          <a:bodyPr wrap="none" rtlCol="0">
            <a:spAutoFit/>
          </a:bodyPr>
          <a:lstStyle/>
          <a:p>
            <a:r>
              <a:rPr lang="en-US" dirty="0" smtClean="0"/>
              <a:t>Assume the pivot  is located at the end</a:t>
            </a:r>
            <a:endParaRPr lang="en-US" dirty="0"/>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Quick Sort: Partition</a:t>
            </a:r>
            <a:endParaRPr lang="en-US" i="1" dirty="0">
              <a:solidFill>
                <a:schemeClr val="accent2"/>
              </a:solidFill>
            </a:endParaRPr>
          </a:p>
        </p:txBody>
      </p:sp>
      <p:cxnSp>
        <p:nvCxnSpPr>
          <p:cNvPr id="4" name="Straight Connector 3"/>
          <p:cNvCxnSpPr/>
          <p:nvPr/>
        </p:nvCxnSpPr>
        <p:spPr>
          <a:xfrm>
            <a:off x="609600" y="16764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Rectangle 4"/>
          <p:cNvSpPr txBox="1">
            <a:spLocks noChangeArrowheads="1"/>
          </p:cNvSpPr>
          <p:nvPr/>
        </p:nvSpPr>
        <p:spPr>
          <a:xfrm>
            <a:off x="621792" y="2057400"/>
            <a:ext cx="7772400" cy="4343400"/>
          </a:xfrm>
          <a:prstGeom prst="rect">
            <a:avLst/>
          </a:prstGeom>
        </p:spPr>
        <p:txBody>
          <a:bodyPr vert="horz" lIns="91440" tIns="45720" rIns="91440" bIns="45720" rtlCol="0">
            <a:noAutofit/>
          </a:bodyPr>
          <a:lstStyle/>
          <a:p>
            <a:r>
              <a:rPr lang="en-US" sz="2300" dirty="0" smtClean="0"/>
              <a:t>template &lt;class T&gt;</a:t>
            </a:r>
          </a:p>
          <a:p>
            <a:r>
              <a:rPr lang="en-US" sz="2300" dirty="0" err="1" smtClean="0"/>
              <a:t>int</a:t>
            </a:r>
            <a:r>
              <a:rPr lang="en-US" sz="2300" dirty="0" smtClean="0"/>
              <a:t> partition(T A[], </a:t>
            </a:r>
            <a:r>
              <a:rPr lang="en-US" sz="2300" dirty="0" err="1" smtClean="0"/>
              <a:t>int</a:t>
            </a:r>
            <a:r>
              <a:rPr lang="en-US" sz="2300" dirty="0" smtClean="0"/>
              <a:t> left, </a:t>
            </a:r>
            <a:r>
              <a:rPr lang="en-US" sz="2300" dirty="0" err="1" smtClean="0"/>
              <a:t>int</a:t>
            </a:r>
            <a:r>
              <a:rPr lang="en-US" sz="2300" dirty="0" smtClean="0"/>
              <a:t> right) {</a:t>
            </a:r>
          </a:p>
          <a:p>
            <a:r>
              <a:rPr lang="en-US" sz="2300" dirty="0" smtClean="0"/>
              <a:t>      T temp;</a:t>
            </a:r>
          </a:p>
          <a:p>
            <a:pPr lvl="1"/>
            <a:r>
              <a:rPr lang="en-US" sz="2300" dirty="0" smtClean="0"/>
              <a:t>T pivot=a[right];</a:t>
            </a:r>
          </a:p>
          <a:p>
            <a:pPr lvl="1"/>
            <a:r>
              <a:rPr lang="en-US" sz="2300" dirty="0" smtClean="0"/>
              <a:t>do { // Move the bounds inward until they meet</a:t>
            </a:r>
          </a:p>
          <a:p>
            <a:pPr lvl="2"/>
            <a:r>
              <a:rPr lang="en-US" sz="2300" dirty="0" smtClean="0"/>
              <a:t>while (a[++left]&lt;pivot)); // Move left </a:t>
            </a:r>
          </a:p>
          <a:p>
            <a:pPr lvl="2"/>
            <a:r>
              <a:rPr lang="pt-BR" sz="2300" dirty="0" smtClean="0"/>
              <a:t>while ((left &lt; right) &amp;&amp; (a[--right] &gt;pivot)); // move right</a:t>
            </a:r>
          </a:p>
          <a:p>
            <a:pPr lvl="2"/>
            <a:r>
              <a:rPr lang="en-US" sz="2300" dirty="0" smtClean="0"/>
              <a:t>// Swap out-of-place values or swap(A, left, right); </a:t>
            </a:r>
          </a:p>
          <a:p>
            <a:pPr lvl="2"/>
            <a:r>
              <a:rPr lang="en-US" sz="2300" dirty="0" smtClean="0"/>
              <a:t>If(</a:t>
            </a:r>
            <a:r>
              <a:rPr lang="pt-BR" sz="2300" dirty="0" smtClean="0"/>
              <a:t>left &lt; right){</a:t>
            </a:r>
          </a:p>
          <a:p>
            <a:pPr lvl="2"/>
            <a:r>
              <a:rPr lang="pt-BR" sz="2300" dirty="0" smtClean="0"/>
              <a:t> </a:t>
            </a:r>
            <a:r>
              <a:rPr lang="en-US" sz="2300" dirty="0" smtClean="0"/>
              <a:t>temp=[left]; A[left]=A[right]; A[right]=temp;}</a:t>
            </a:r>
            <a:endParaRPr lang="pt-BR" sz="2300" dirty="0" smtClean="0"/>
          </a:p>
          <a:p>
            <a:pPr lvl="1"/>
            <a:r>
              <a:rPr lang="en-US" sz="2300" dirty="0" smtClean="0"/>
              <a:t>} while (left &lt; right); // Stop when they cross</a:t>
            </a:r>
          </a:p>
          <a:p>
            <a:pPr lvl="1"/>
            <a:r>
              <a:rPr lang="en-US" sz="2300" dirty="0" smtClean="0"/>
              <a:t>return left; // Return first position in right partition</a:t>
            </a:r>
          </a:p>
          <a:p>
            <a:r>
              <a:rPr lang="en-US" sz="2300" dirty="0" smtClean="0"/>
              <a:t>}</a:t>
            </a:r>
            <a:endParaRPr lang="en-US" sz="2300" dirty="0">
              <a:latin typeface="Courier New" pitchFamily="26" charset="0"/>
            </a:endParaRPr>
          </a:p>
        </p:txBody>
      </p:sp>
      <p:sp>
        <p:nvSpPr>
          <p:cNvPr id="6" name="Slide Number Placeholder 5"/>
          <p:cNvSpPr>
            <a:spLocks noGrp="1"/>
          </p:cNvSpPr>
          <p:nvPr>
            <p:ph type="sldNum" sz="quarter" idx="12"/>
          </p:nvPr>
        </p:nvSpPr>
        <p:spPr/>
        <p:txBody>
          <a:bodyPr/>
          <a:lstStyle/>
          <a:p>
            <a:fld id="{59044E82-0D97-4C44-BD32-01B99DA0AB14}" type="slidenum">
              <a:rPr lang="en-US" smtClean="0"/>
              <a:pPr/>
              <a:t>34</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Quick Sort: Illustration</a:t>
            </a:r>
            <a:endParaRPr lang="en-US" i="1" dirty="0">
              <a:solidFill>
                <a:schemeClr val="accent2"/>
              </a:solidFill>
            </a:endParaRPr>
          </a:p>
        </p:txBody>
      </p:sp>
      <p:cxnSp>
        <p:nvCxnSpPr>
          <p:cNvPr id="4" name="Straight Connector 3"/>
          <p:cNvCxnSpPr/>
          <p:nvPr/>
        </p:nvCxnSpPr>
        <p:spPr>
          <a:xfrm>
            <a:off x="609600" y="13716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Rectangle 4"/>
          <p:cNvSpPr txBox="1">
            <a:spLocks noChangeArrowheads="1"/>
          </p:cNvSpPr>
          <p:nvPr/>
        </p:nvSpPr>
        <p:spPr>
          <a:xfrm>
            <a:off x="621792" y="2286000"/>
            <a:ext cx="7772400" cy="4114800"/>
          </a:xfrm>
          <a:prstGeom prst="rect">
            <a:avLst/>
          </a:prstGeom>
        </p:spPr>
        <p:txBody>
          <a:bodyPr vert="horz" lIns="91440" tIns="45720" rIns="91440" bIns="45720" rtlCol="0">
            <a:normAutofit/>
          </a:bodyPr>
          <a:lstStyle/>
          <a:p>
            <a:pPr>
              <a:spcBef>
                <a:spcPct val="20000"/>
              </a:spcBef>
            </a:pPr>
            <a:r>
              <a:rPr lang="en-US" sz="2400" dirty="0" smtClean="0"/>
              <a:t> </a:t>
            </a:r>
          </a:p>
        </p:txBody>
      </p:sp>
      <p:pic>
        <p:nvPicPr>
          <p:cNvPr id="197634" name="Picture 2"/>
          <p:cNvPicPr>
            <a:picLocks noChangeAspect="1" noChangeArrowheads="1"/>
          </p:cNvPicPr>
          <p:nvPr/>
        </p:nvPicPr>
        <p:blipFill>
          <a:blip r:embed="rId2"/>
          <a:srcRect/>
          <a:stretch>
            <a:fillRect/>
          </a:stretch>
        </p:blipFill>
        <p:spPr bwMode="auto">
          <a:xfrm>
            <a:off x="304800" y="1985963"/>
            <a:ext cx="8229600" cy="4491037"/>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59044E82-0D97-4C44-BD32-01B99DA0AB14}" type="slidenum">
              <a:rPr lang="en-US" smtClean="0"/>
              <a:pPr/>
              <a:t>35</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lstStyle/>
          <a:p>
            <a:pPr algn="l"/>
            <a:r>
              <a:rPr lang="en-US" i="1" dirty="0" smtClean="0">
                <a:solidFill>
                  <a:schemeClr val="accent2"/>
                </a:solidFill>
              </a:rPr>
              <a:t>Quick Sort Algorithm</a:t>
            </a:r>
            <a:endParaRPr lang="en-US" dirty="0"/>
          </a:p>
        </p:txBody>
      </p:sp>
      <p:sp>
        <p:nvSpPr>
          <p:cNvPr id="147459" name="Rectangle 1027"/>
          <p:cNvSpPr>
            <a:spLocks noGrp="1" noChangeArrowheads="1"/>
          </p:cNvSpPr>
          <p:nvPr>
            <p:ph type="body" idx="1"/>
          </p:nvPr>
        </p:nvSpPr>
        <p:spPr>
          <a:xfrm>
            <a:off x="621792" y="1447800"/>
            <a:ext cx="7772400" cy="4953000"/>
          </a:xfrm>
        </p:spPr>
        <p:txBody>
          <a:bodyPr wrap="square">
            <a:noAutofit/>
          </a:bodyPr>
          <a:lstStyle/>
          <a:p>
            <a:pPr>
              <a:buNone/>
            </a:pPr>
            <a:r>
              <a:rPr lang="en-US" sz="2000" dirty="0" smtClean="0"/>
              <a:t>template &lt;class T&gt;</a:t>
            </a:r>
          </a:p>
          <a:p>
            <a:pPr>
              <a:buNone/>
            </a:pPr>
            <a:r>
              <a:rPr lang="en-US" sz="2000" dirty="0" smtClean="0"/>
              <a:t>void </a:t>
            </a:r>
            <a:r>
              <a:rPr lang="en-US" sz="2000" dirty="0" err="1" smtClean="0"/>
              <a:t>qsort</a:t>
            </a:r>
            <a:r>
              <a:rPr lang="en-US" sz="2000" dirty="0" smtClean="0"/>
              <a:t>(T a[], </a:t>
            </a:r>
            <a:r>
              <a:rPr lang="en-US" sz="2000" dirty="0" err="1" smtClean="0"/>
              <a:t>int</a:t>
            </a:r>
            <a:r>
              <a:rPr lang="en-US" sz="2000" dirty="0" smtClean="0"/>
              <a:t> start, </a:t>
            </a:r>
            <a:r>
              <a:rPr lang="en-US" sz="2000" dirty="0" err="1" smtClean="0"/>
              <a:t>int</a:t>
            </a:r>
            <a:r>
              <a:rPr lang="en-US" sz="2000" dirty="0" smtClean="0"/>
              <a:t> end) { // </a:t>
            </a:r>
            <a:r>
              <a:rPr lang="en-US" sz="2000" dirty="0" err="1" smtClean="0"/>
              <a:t>Quicksort</a:t>
            </a:r>
            <a:endParaRPr lang="en-US" sz="2000" dirty="0" smtClean="0"/>
          </a:p>
          <a:p>
            <a:pPr lvl="1">
              <a:buNone/>
            </a:pPr>
            <a:r>
              <a:rPr lang="en-US" sz="2000" dirty="0" smtClean="0"/>
              <a:t>T temp;</a:t>
            </a:r>
          </a:p>
          <a:p>
            <a:pPr lvl="1">
              <a:buNone/>
            </a:pPr>
            <a:r>
              <a:rPr lang="en-US" sz="2000" dirty="0" smtClean="0"/>
              <a:t>if (end &lt;= start) return; // Don’t sort 0 or 1 element</a:t>
            </a:r>
          </a:p>
          <a:p>
            <a:pPr lvl="1">
              <a:buNone/>
            </a:pPr>
            <a:r>
              <a:rPr lang="en-US" sz="2000" dirty="0" err="1" smtClean="0"/>
              <a:t>int</a:t>
            </a:r>
            <a:r>
              <a:rPr lang="en-US" sz="2000" dirty="0" smtClean="0"/>
              <a:t> </a:t>
            </a:r>
            <a:r>
              <a:rPr lang="en-US" sz="2000" dirty="0" err="1" smtClean="0"/>
              <a:t>pivotIdx</a:t>
            </a:r>
            <a:r>
              <a:rPr lang="en-US" sz="2000" dirty="0" smtClean="0"/>
              <a:t> = </a:t>
            </a:r>
            <a:r>
              <a:rPr lang="en-US" sz="2000" dirty="0" err="1" smtClean="0"/>
              <a:t>findpivot</a:t>
            </a:r>
            <a:r>
              <a:rPr lang="en-US" sz="2000" dirty="0" smtClean="0"/>
              <a:t>(A, start, end);</a:t>
            </a:r>
          </a:p>
          <a:p>
            <a:pPr lvl="1">
              <a:buNone/>
            </a:pPr>
            <a:r>
              <a:rPr lang="en-US" sz="2000" dirty="0" smtClean="0"/>
              <a:t>// Put pivot at end or swap(A, </a:t>
            </a:r>
            <a:r>
              <a:rPr lang="en-US" sz="2000" dirty="0" err="1" smtClean="0"/>
              <a:t>pivptIdx</a:t>
            </a:r>
            <a:r>
              <a:rPr lang="en-US" sz="2000" dirty="0" smtClean="0"/>
              <a:t>, end);</a:t>
            </a:r>
          </a:p>
          <a:p>
            <a:pPr lvl="1">
              <a:buNone/>
            </a:pPr>
            <a:r>
              <a:rPr lang="en-US" sz="2000" dirty="0" smtClean="0"/>
              <a:t>temp=A[</a:t>
            </a:r>
            <a:r>
              <a:rPr lang="en-US" sz="2000" dirty="0" err="1" smtClean="0"/>
              <a:t>pivotIdx</a:t>
            </a:r>
            <a:r>
              <a:rPr lang="en-US" sz="2000" dirty="0" smtClean="0"/>
              <a:t>]; A[</a:t>
            </a:r>
            <a:r>
              <a:rPr lang="en-US" sz="2000" dirty="0" err="1" smtClean="0"/>
              <a:t>pivotIdx</a:t>
            </a:r>
            <a:r>
              <a:rPr lang="en-US" sz="2000" dirty="0" smtClean="0"/>
              <a:t>]=A[end]; A[end]=temp;</a:t>
            </a:r>
          </a:p>
          <a:p>
            <a:pPr lvl="1">
              <a:buNone/>
            </a:pPr>
            <a:r>
              <a:rPr lang="en-US" sz="2000" dirty="0" smtClean="0"/>
              <a:t>// k will be the first position in the right </a:t>
            </a:r>
            <a:r>
              <a:rPr lang="en-US" sz="2000" dirty="0" err="1" smtClean="0"/>
              <a:t>subarray</a:t>
            </a:r>
            <a:endParaRPr lang="en-US" sz="2000" dirty="0" smtClean="0"/>
          </a:p>
          <a:p>
            <a:pPr lvl="1">
              <a:buNone/>
            </a:pPr>
            <a:r>
              <a:rPr lang="en-US" sz="2000" dirty="0" err="1" smtClean="0"/>
              <a:t>int</a:t>
            </a:r>
            <a:r>
              <a:rPr lang="en-US" sz="2000" dirty="0" smtClean="0"/>
              <a:t> k = partition(A, start-1, end);</a:t>
            </a:r>
          </a:p>
          <a:p>
            <a:pPr lvl="1">
              <a:buNone/>
            </a:pPr>
            <a:r>
              <a:rPr lang="en-US" sz="2000" dirty="0" smtClean="0"/>
              <a:t>// Put pivot in place  or  swap(A, k, end); </a:t>
            </a:r>
          </a:p>
          <a:p>
            <a:pPr lvl="1">
              <a:buNone/>
            </a:pPr>
            <a:r>
              <a:rPr lang="en-US" sz="2000" dirty="0" smtClean="0"/>
              <a:t>temp=A[k]; A[k]=A[end]; A[end]=temp;</a:t>
            </a:r>
          </a:p>
          <a:p>
            <a:pPr lvl="1">
              <a:buNone/>
            </a:pPr>
            <a:r>
              <a:rPr lang="en-US" sz="2000" dirty="0" err="1" smtClean="0"/>
              <a:t>qsort</a:t>
            </a:r>
            <a:r>
              <a:rPr lang="en-US" sz="2000" dirty="0" smtClean="0"/>
              <a:t>(A, start, k-1);</a:t>
            </a:r>
          </a:p>
          <a:p>
            <a:pPr lvl="1">
              <a:buNone/>
            </a:pPr>
            <a:r>
              <a:rPr lang="en-US" sz="2000" dirty="0" err="1" smtClean="0"/>
              <a:t>qsort</a:t>
            </a:r>
            <a:r>
              <a:rPr lang="en-US" sz="2000" dirty="0" smtClean="0"/>
              <a:t>(A, k+1, end);</a:t>
            </a:r>
          </a:p>
          <a:p>
            <a:pPr>
              <a:buNone/>
            </a:pPr>
            <a:r>
              <a:rPr lang="en-US" sz="2000" dirty="0" smtClean="0"/>
              <a:t>}</a:t>
            </a:r>
          </a:p>
        </p:txBody>
      </p:sp>
      <p:cxnSp>
        <p:nvCxnSpPr>
          <p:cNvPr id="4" name="Straight Connector 3"/>
          <p:cNvCxnSpPr/>
          <p:nvPr/>
        </p:nvCxnSpPr>
        <p:spPr>
          <a:xfrm>
            <a:off x="609600" y="12192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36</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Quick Sort: Efficiency</a:t>
            </a:r>
            <a:endParaRPr lang="en-US" i="1" dirty="0">
              <a:solidFill>
                <a:schemeClr val="accent2"/>
              </a:solidFill>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Rectangle 4"/>
          <p:cNvSpPr txBox="1">
            <a:spLocks noChangeArrowheads="1"/>
          </p:cNvSpPr>
          <p:nvPr/>
        </p:nvSpPr>
        <p:spPr>
          <a:xfrm>
            <a:off x="621792" y="2286000"/>
            <a:ext cx="7772400" cy="4114800"/>
          </a:xfrm>
          <a:prstGeom prst="rect">
            <a:avLst/>
          </a:prstGeom>
        </p:spPr>
        <p:txBody>
          <a:bodyPr vert="horz" lIns="91440" tIns="45720" rIns="91440" bIns="45720" rtlCol="0">
            <a:noAutofit/>
          </a:bodyPr>
          <a:lstStyle/>
          <a:p>
            <a:pPr>
              <a:lnSpc>
                <a:spcPct val="80000"/>
              </a:lnSpc>
            </a:pPr>
            <a:r>
              <a:rPr lang="en-GB" sz="2600" dirty="0" smtClean="0"/>
              <a:t>Quick-sort works by partitioning the list into two parts with respect to a pivot value. This is accomplished in </a:t>
            </a:r>
            <a:r>
              <a:rPr lang="en-US" sz="2800" dirty="0" smtClean="0">
                <a:latin typeface="Times New Roman" pitchFamily="18" charset="0"/>
                <a:sym typeface="Symbol" pitchFamily="18" charset="2"/>
              </a:rPr>
              <a:t>O</a:t>
            </a:r>
            <a:r>
              <a:rPr lang="en-GB" sz="2600" dirty="0" smtClean="0"/>
              <a:t>(N) time.</a:t>
            </a:r>
          </a:p>
          <a:p>
            <a:pPr>
              <a:lnSpc>
                <a:spcPct val="80000"/>
              </a:lnSpc>
            </a:pPr>
            <a:endParaRPr lang="en-GB" sz="2600" dirty="0" smtClean="0"/>
          </a:p>
          <a:p>
            <a:pPr>
              <a:lnSpc>
                <a:spcPct val="80000"/>
              </a:lnSpc>
            </a:pPr>
            <a:r>
              <a:rPr lang="en-GB" sz="2600" dirty="0" smtClean="0"/>
              <a:t>The partitioning is done recursively to each half until the halves reduce to single-element or empty lists. In the worst case, there can be a maximum of n partition (if the pivot position falls at one end each time), the worst case efficiency of quick sort will be: </a:t>
            </a:r>
            <a:r>
              <a:rPr lang="en-GB" sz="2600" dirty="0" err="1" smtClean="0"/>
              <a:t>n.n</a:t>
            </a:r>
            <a:r>
              <a:rPr lang="en-GB" sz="2600" dirty="0" smtClean="0"/>
              <a:t> = n</a:t>
            </a:r>
            <a:r>
              <a:rPr lang="en-GB" sz="2600" baseline="30000" dirty="0" smtClean="0"/>
              <a:t>2</a:t>
            </a:r>
            <a:r>
              <a:rPr lang="en-GB" sz="2600" dirty="0" smtClean="0"/>
              <a:t>.</a:t>
            </a:r>
          </a:p>
          <a:p>
            <a:pPr>
              <a:lnSpc>
                <a:spcPct val="80000"/>
              </a:lnSpc>
            </a:pPr>
            <a:r>
              <a:rPr lang="en-GB" sz="2600" dirty="0" smtClean="0"/>
              <a:t>Note, however, that if the pivot element falls at the middle (each time),  it will become </a:t>
            </a:r>
            <a:r>
              <a:rPr lang="en-US" sz="2800" dirty="0" smtClean="0">
                <a:latin typeface="Times New Roman" pitchFamily="18" charset="0"/>
                <a:sym typeface="Symbol" pitchFamily="18" charset="2"/>
              </a:rPr>
              <a:t>O</a:t>
            </a:r>
            <a:r>
              <a:rPr lang="en-GB" sz="2600" smtClean="0"/>
              <a:t>(n.log </a:t>
            </a:r>
            <a:r>
              <a:rPr lang="en-GB" sz="2600" dirty="0" smtClean="0"/>
              <a:t>n).</a:t>
            </a:r>
            <a:endParaRPr lang="en-GB" sz="2600" dirty="0"/>
          </a:p>
        </p:txBody>
      </p:sp>
      <p:sp>
        <p:nvSpPr>
          <p:cNvPr id="6" name="Slide Number Placeholder 5"/>
          <p:cNvSpPr>
            <a:spLocks noGrp="1"/>
          </p:cNvSpPr>
          <p:nvPr>
            <p:ph type="sldNum" sz="quarter" idx="12"/>
          </p:nvPr>
        </p:nvSpPr>
        <p:spPr/>
        <p:txBody>
          <a:bodyPr/>
          <a:lstStyle/>
          <a:p>
            <a:fld id="{59044E82-0D97-4C44-BD32-01B99DA0AB14}" type="slidenum">
              <a:rPr lang="en-US" smtClean="0"/>
              <a:pPr/>
              <a:t>37</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GB" i="1" dirty="0" smtClean="0">
                <a:solidFill>
                  <a:schemeClr val="accent2"/>
                </a:solidFill>
              </a:rPr>
              <a:t>Heap Sort</a:t>
            </a:r>
            <a:endParaRPr lang="en-US" dirty="0"/>
          </a:p>
        </p:txBody>
      </p:sp>
      <p:sp>
        <p:nvSpPr>
          <p:cNvPr id="147459" name="Rectangle 1027"/>
          <p:cNvSpPr>
            <a:spLocks noGrp="1" noChangeArrowheads="1"/>
          </p:cNvSpPr>
          <p:nvPr>
            <p:ph type="body" idx="1"/>
          </p:nvPr>
        </p:nvSpPr>
        <p:spPr>
          <a:xfrm>
            <a:off x="621792" y="1981200"/>
            <a:ext cx="7772400" cy="4419600"/>
          </a:xfrm>
        </p:spPr>
        <p:txBody>
          <a:bodyPr wrap="square">
            <a:noAutofit/>
          </a:bodyPr>
          <a:lstStyle/>
          <a:p>
            <a:r>
              <a:rPr lang="en-GB" sz="2800" dirty="0"/>
              <a:t>Phase </a:t>
            </a:r>
            <a:r>
              <a:rPr lang="en-GB" sz="2800" dirty="0" smtClean="0"/>
              <a:t>0: Assume the array as the representation of a complete binary</a:t>
            </a:r>
          </a:p>
          <a:p>
            <a:r>
              <a:rPr lang="en-GB" sz="2800" dirty="0" smtClean="0"/>
              <a:t>Phase 1: Transform the BT into a heap – [</a:t>
            </a:r>
            <a:r>
              <a:rPr lang="en-GB" sz="2800" dirty="0" err="1" smtClean="0"/>
              <a:t>heapify</a:t>
            </a:r>
            <a:r>
              <a:rPr lang="en-GB" sz="2800" dirty="0" smtClean="0"/>
              <a:t>]</a:t>
            </a:r>
          </a:p>
          <a:p>
            <a:r>
              <a:rPr lang="en-GB" sz="2800" dirty="0" smtClean="0"/>
              <a:t>Phase 2: while the heap is not empty remove the maximum element from the heap-[</a:t>
            </a:r>
            <a:r>
              <a:rPr lang="en-GB" sz="2800" dirty="0" err="1" smtClean="0"/>
              <a:t>deleteMax</a:t>
            </a:r>
            <a:r>
              <a:rPr lang="en-GB" sz="2800" dirty="0" smtClean="0"/>
              <a:t>]. </a:t>
            </a:r>
            <a:r>
              <a:rPr lang="en-GB" sz="2800" dirty="0" smtClean="0">
                <a:solidFill>
                  <a:srgbClr val="FF0000"/>
                </a:solidFill>
              </a:rPr>
              <a:t>Note : the deleted element will be reinserted by the end of the array during </a:t>
            </a:r>
            <a:r>
              <a:rPr lang="en-GB" sz="2800" dirty="0" err="1" smtClean="0">
                <a:solidFill>
                  <a:srgbClr val="FF0000"/>
                </a:solidFill>
              </a:rPr>
              <a:t>deleteMax</a:t>
            </a:r>
            <a:r>
              <a:rPr lang="en-GB" sz="2800" dirty="0" smtClean="0">
                <a:solidFill>
                  <a:srgbClr val="FF0000"/>
                </a:solidFill>
              </a:rPr>
              <a:t>.</a:t>
            </a:r>
          </a:p>
          <a:p>
            <a:pPr>
              <a:lnSpc>
                <a:spcPct val="80000"/>
              </a:lnSpc>
            </a:pPr>
            <a:endParaRPr lang="en-GB" sz="2200" dirty="0" smtClean="0"/>
          </a:p>
          <a:p>
            <a:endParaRPr lang="en-US" sz="2800" dirty="0"/>
          </a:p>
        </p:txBody>
      </p:sp>
      <p:cxnSp>
        <p:nvCxnSpPr>
          <p:cNvPr id="4" name="Straight Connector 3"/>
          <p:cNvCxnSpPr/>
          <p:nvPr/>
        </p:nvCxnSpPr>
        <p:spPr>
          <a:xfrm>
            <a:off x="609600" y="15240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4</a:t>
            </a:fld>
            <a:endParaRPr lang="en-US" dirty="0"/>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GB" i="1" dirty="0" smtClean="0">
                <a:solidFill>
                  <a:schemeClr val="accent2"/>
                </a:solidFill>
              </a:rPr>
              <a:t>Heap Sort</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lvl="2">
              <a:lnSpc>
                <a:spcPct val="90000"/>
              </a:lnSpc>
              <a:buFontTx/>
              <a:buChar char=" "/>
            </a:pPr>
            <a:r>
              <a:rPr lang="en-US" i="1" dirty="0" err="1" smtClean="0">
                <a:solidFill>
                  <a:srgbClr val="C00000"/>
                </a:solidFill>
                <a:latin typeface="Times New Roman" pitchFamily="18" charset="0"/>
                <a:cs typeface="Times New Roman" pitchFamily="18" charset="0"/>
              </a:rPr>
              <a:t>heapify</a:t>
            </a:r>
            <a:r>
              <a:rPr lang="en-US" i="1" dirty="0" smtClean="0">
                <a:solidFill>
                  <a:srgbClr val="C00000"/>
                </a:solidFill>
                <a:latin typeface="Times New Roman" pitchFamily="18" charset="0"/>
                <a:cs typeface="Times New Roman" pitchFamily="18" charset="0"/>
              </a:rPr>
              <a:t> the array;</a:t>
            </a:r>
          </a:p>
          <a:p>
            <a:pPr lvl="2">
              <a:lnSpc>
                <a:spcPct val="90000"/>
              </a:lnSpc>
              <a:buFontTx/>
              <a:buChar char=" "/>
            </a:pPr>
            <a:r>
              <a:rPr lang="en-US" i="1" dirty="0" smtClean="0">
                <a:solidFill>
                  <a:srgbClr val="C00000"/>
                </a:solidFill>
                <a:latin typeface="Times New Roman" pitchFamily="18" charset="0"/>
                <a:cs typeface="Times New Roman" pitchFamily="18" charset="0"/>
              </a:rPr>
              <a:t>while the heap isn’t empty {</a:t>
            </a:r>
          </a:p>
          <a:p>
            <a:pPr lvl="3">
              <a:lnSpc>
                <a:spcPct val="90000"/>
              </a:lnSpc>
              <a:buFontTx/>
              <a:buChar char=" "/>
            </a:pPr>
            <a:r>
              <a:rPr lang="en-US" i="1" dirty="0" err="1" smtClean="0">
                <a:solidFill>
                  <a:srgbClr val="C00000"/>
                </a:solidFill>
                <a:latin typeface="Times New Roman" pitchFamily="18" charset="0"/>
                <a:cs typeface="Times New Roman" pitchFamily="18" charset="0"/>
              </a:rPr>
              <a:t>removeMax</a:t>
            </a:r>
            <a:endParaRPr lang="en-US" i="1" dirty="0" smtClean="0">
              <a:solidFill>
                <a:srgbClr val="C00000"/>
              </a:solidFill>
              <a:latin typeface="Times New Roman" pitchFamily="18" charset="0"/>
              <a:cs typeface="Times New Roman" pitchFamily="18" charset="0"/>
            </a:endParaRPr>
          </a:p>
          <a:p>
            <a:pPr lvl="2">
              <a:lnSpc>
                <a:spcPct val="90000"/>
              </a:lnSpc>
              <a:buFontTx/>
              <a:buChar char=" "/>
            </a:pPr>
            <a:r>
              <a:rPr lang="en-US" i="1" dirty="0" smtClean="0">
                <a:solidFill>
                  <a:srgbClr val="C00000"/>
                </a:solidFill>
                <a:latin typeface="Times New Roman" pitchFamily="18" charset="0"/>
                <a:cs typeface="Times New Roman" pitchFamily="18" charset="0"/>
              </a:rPr>
              <a:t>}</a:t>
            </a:r>
          </a:p>
          <a:p>
            <a:pPr>
              <a:lnSpc>
                <a:spcPct val="80000"/>
              </a:lnSpc>
            </a:pPr>
            <a:endParaRPr lang="en-GB" sz="2200" dirty="0" smtClean="0"/>
          </a:p>
          <a:p>
            <a:endParaRPr lang="en-US" sz="2800"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5</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sz="4000" i="1" dirty="0" smtClean="0">
                <a:solidFill>
                  <a:schemeClr val="accent2"/>
                </a:solidFill>
              </a:rPr>
              <a:t>Heap Sort: Implementation</a:t>
            </a:r>
            <a:endParaRPr lang="en-US" sz="4000" i="1" dirty="0">
              <a:solidFill>
                <a:schemeClr val="accent2"/>
              </a:solidFill>
            </a:endParaRPr>
          </a:p>
        </p:txBody>
      </p:sp>
      <p:sp>
        <p:nvSpPr>
          <p:cNvPr id="147459" name="Rectangle 1027"/>
          <p:cNvSpPr>
            <a:spLocks noGrp="1" noChangeArrowheads="1"/>
          </p:cNvSpPr>
          <p:nvPr>
            <p:ph type="body" idx="1"/>
          </p:nvPr>
        </p:nvSpPr>
        <p:spPr>
          <a:xfrm>
            <a:off x="609600" y="1295400"/>
            <a:ext cx="7772400" cy="5029200"/>
          </a:xfrm>
        </p:spPr>
        <p:txBody>
          <a:bodyPr wrap="square">
            <a:noAutofit/>
          </a:bodyPr>
          <a:lstStyle/>
          <a:p>
            <a:pPr>
              <a:buNone/>
            </a:pPr>
            <a:r>
              <a:rPr lang="en-US" sz="2400" dirty="0" smtClean="0"/>
              <a:t>template &lt;class T&gt;</a:t>
            </a:r>
          </a:p>
          <a:p>
            <a:pPr>
              <a:lnSpc>
                <a:spcPct val="80000"/>
              </a:lnSpc>
              <a:buNone/>
            </a:pPr>
            <a:r>
              <a:rPr lang="en-GB" sz="2400" dirty="0" smtClean="0"/>
              <a:t>void </a:t>
            </a:r>
            <a:r>
              <a:rPr lang="en-GB" sz="2400" dirty="0" err="1" smtClean="0"/>
              <a:t>heapSort</a:t>
            </a:r>
            <a:r>
              <a:rPr lang="en-GB" sz="2400" dirty="0" smtClean="0"/>
              <a:t>(T  List[], </a:t>
            </a:r>
            <a:r>
              <a:rPr lang="en-GB" sz="2400" dirty="0" err="1" smtClean="0"/>
              <a:t>int</a:t>
            </a:r>
            <a:r>
              <a:rPr lang="en-GB" sz="2400" dirty="0" smtClean="0"/>
              <a:t> n) {</a:t>
            </a:r>
          </a:p>
          <a:p>
            <a:pPr>
              <a:lnSpc>
                <a:spcPct val="80000"/>
              </a:lnSpc>
              <a:buNone/>
            </a:pPr>
            <a:r>
              <a:rPr lang="en-GB" sz="2400" dirty="0" smtClean="0"/>
              <a:t>   // Phase 1:  Transform the BT into a heap – </a:t>
            </a:r>
            <a:r>
              <a:rPr lang="en-GB" sz="2400" dirty="0" err="1" smtClean="0"/>
              <a:t>heapify</a:t>
            </a:r>
            <a:endParaRPr lang="en-GB" sz="2400" dirty="0" smtClean="0"/>
          </a:p>
          <a:p>
            <a:pPr>
              <a:lnSpc>
                <a:spcPct val="80000"/>
              </a:lnSpc>
              <a:buNone/>
            </a:pPr>
            <a:r>
              <a:rPr lang="en-GB" sz="2400" dirty="0" smtClean="0"/>
              <a:t>   heap&lt;T&gt; h(</a:t>
            </a:r>
            <a:r>
              <a:rPr lang="en-GB" sz="2400" dirty="0" err="1" smtClean="0"/>
              <a:t>list,n,n</a:t>
            </a:r>
            <a:r>
              <a:rPr lang="en-GB" sz="2400" dirty="0" smtClean="0"/>
              <a:t>);</a:t>
            </a:r>
          </a:p>
          <a:p>
            <a:pPr>
              <a:lnSpc>
                <a:spcPct val="80000"/>
              </a:lnSpc>
              <a:buNone/>
            </a:pPr>
            <a:r>
              <a:rPr lang="en-GB" sz="2400" dirty="0" smtClean="0"/>
              <a:t>// Phase 2: Remove maximum element (the root) </a:t>
            </a:r>
          </a:p>
          <a:p>
            <a:pPr>
              <a:lnSpc>
                <a:spcPct val="80000"/>
              </a:lnSpc>
              <a:buNone/>
            </a:pPr>
            <a:r>
              <a:rPr lang="en-GB" sz="2400" dirty="0" smtClean="0"/>
              <a:t>      while (!(</a:t>
            </a:r>
            <a:r>
              <a:rPr lang="en-GB" sz="2400" dirty="0" err="1" smtClean="0"/>
              <a:t>h.isEmpty</a:t>
            </a:r>
            <a:r>
              <a:rPr lang="en-GB" sz="2400" dirty="0" smtClean="0"/>
              <a:t>())) {</a:t>
            </a:r>
          </a:p>
          <a:p>
            <a:pPr lvl="1">
              <a:lnSpc>
                <a:spcPct val="80000"/>
              </a:lnSpc>
              <a:buNone/>
            </a:pPr>
            <a:r>
              <a:rPr lang="en-GB" sz="2400" dirty="0" smtClean="0"/>
              <a:t>     </a:t>
            </a:r>
            <a:r>
              <a:rPr lang="en-GB" sz="2400" dirty="0" err="1" smtClean="0"/>
              <a:t>h.deleteMax</a:t>
            </a:r>
            <a:r>
              <a:rPr lang="en-GB" sz="2400" dirty="0" smtClean="0"/>
              <a:t>();</a:t>
            </a:r>
            <a:endParaRPr lang="en-GB" sz="2400" dirty="0"/>
          </a:p>
          <a:p>
            <a:pPr lvl="1">
              <a:lnSpc>
                <a:spcPct val="80000"/>
              </a:lnSpc>
              <a:buNone/>
            </a:pPr>
            <a:r>
              <a:rPr lang="en-GB" sz="2400" dirty="0" smtClean="0"/>
              <a:t>}</a:t>
            </a:r>
          </a:p>
          <a:p>
            <a:pPr>
              <a:lnSpc>
                <a:spcPct val="80000"/>
              </a:lnSpc>
              <a:buNone/>
            </a:pPr>
            <a:r>
              <a:rPr lang="en-GB" sz="2400" dirty="0" smtClean="0"/>
              <a:t> }</a:t>
            </a:r>
          </a:p>
        </p:txBody>
      </p:sp>
      <p:cxnSp>
        <p:nvCxnSpPr>
          <p:cNvPr id="4" name="Straight Connector 3"/>
          <p:cNvCxnSpPr/>
          <p:nvPr/>
        </p:nvCxnSpPr>
        <p:spPr>
          <a:xfrm>
            <a:off x="609600" y="11430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6</a:t>
            </a:fld>
            <a:endParaRPr lang="en-US"/>
          </a:p>
        </p:txBody>
      </p:sp>
      <p:sp>
        <p:nvSpPr>
          <p:cNvPr id="8" name="Rectangle 7"/>
          <p:cNvSpPr/>
          <p:nvPr/>
        </p:nvSpPr>
        <p:spPr>
          <a:xfrm>
            <a:off x="4114800" y="5105400"/>
            <a:ext cx="3505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Performance Analysis?</a:t>
            </a:r>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GB" i="1" dirty="0" smtClean="0">
                <a:solidFill>
                  <a:schemeClr val="accent2"/>
                </a:solidFill>
              </a:rPr>
              <a:t>Merge Sort</a:t>
            </a:r>
            <a:endParaRPr lang="en-US" i="1" dirty="0" smtClean="0">
              <a:solidFill>
                <a:schemeClr val="accent2"/>
              </a:solidFill>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endParaRPr lang="en-US" sz="2400" dirty="0" smtClean="0">
              <a:latin typeface="Times New Roman" pitchFamily="18" charset="0"/>
            </a:endParaRPr>
          </a:p>
          <a:p>
            <a:pPr>
              <a:buFont typeface="Wingdings" pitchFamily="2" charset="2"/>
              <a:buChar char="Ø"/>
            </a:pPr>
            <a:r>
              <a:rPr lang="en-US" sz="2400" dirty="0" smtClean="0">
                <a:latin typeface="Times New Roman" pitchFamily="18" charset="0"/>
              </a:rPr>
              <a:t>The </a:t>
            </a:r>
            <a:r>
              <a:rPr lang="en-US" sz="2400" b="1" i="1" dirty="0" smtClean="0">
                <a:latin typeface="Times New Roman" pitchFamily="18" charset="0"/>
              </a:rPr>
              <a:t>merge sort</a:t>
            </a:r>
            <a:r>
              <a:rPr lang="en-US" sz="2400" dirty="0" smtClean="0">
                <a:latin typeface="Times New Roman" pitchFamily="18" charset="0"/>
              </a:rPr>
              <a:t> algorithm closely follows the divide-and-conquer paradigm. </a:t>
            </a:r>
          </a:p>
          <a:p>
            <a:pPr>
              <a:buFont typeface="Wingdings" pitchFamily="2" charset="2"/>
              <a:buChar char="Ø"/>
            </a:pPr>
            <a:r>
              <a:rPr lang="en-US" sz="2400" dirty="0" smtClean="0">
                <a:latin typeface="Times New Roman" pitchFamily="18" charset="0"/>
              </a:rPr>
              <a:t>It operates as follows:</a:t>
            </a:r>
            <a:endParaRPr lang="en-US" sz="2400" b="1" dirty="0" smtClean="0">
              <a:latin typeface="Times New Roman" pitchFamily="18" charset="0"/>
            </a:endParaRPr>
          </a:p>
          <a:p>
            <a:pPr>
              <a:buFont typeface="Wingdings" pitchFamily="2" charset="2"/>
              <a:buChar char="Ø"/>
            </a:pPr>
            <a:endParaRPr lang="en-US" sz="800" b="1" dirty="0" smtClean="0">
              <a:latin typeface="Times New Roman" pitchFamily="18" charset="0"/>
            </a:endParaRPr>
          </a:p>
          <a:p>
            <a:pPr>
              <a:buFont typeface="Wingdings" pitchFamily="2" charset="2"/>
              <a:buChar char="Ø"/>
            </a:pPr>
            <a:r>
              <a:rPr lang="en-US" sz="2400" b="1" dirty="0" smtClean="0">
                <a:latin typeface="Times New Roman" pitchFamily="18" charset="0"/>
              </a:rPr>
              <a:t>Divide: </a:t>
            </a:r>
            <a:r>
              <a:rPr lang="en-US" sz="2400" dirty="0" smtClean="0">
                <a:latin typeface="Times New Roman" pitchFamily="18" charset="0"/>
              </a:rPr>
              <a:t>Divide the </a:t>
            </a:r>
            <a:r>
              <a:rPr lang="en-US" sz="2400" i="1" dirty="0" smtClean="0">
                <a:latin typeface="Times New Roman" pitchFamily="18" charset="0"/>
              </a:rPr>
              <a:t>n</a:t>
            </a:r>
            <a:r>
              <a:rPr lang="en-US" sz="2400" dirty="0" smtClean="0">
                <a:latin typeface="Times New Roman" pitchFamily="18" charset="0"/>
              </a:rPr>
              <a:t>-element sequence to be sorted into two subsequences of </a:t>
            </a:r>
            <a:r>
              <a:rPr lang="en-US" sz="2400" i="1" dirty="0" smtClean="0">
                <a:latin typeface="Times New Roman" pitchFamily="18" charset="0"/>
              </a:rPr>
              <a:t>n</a:t>
            </a:r>
            <a:r>
              <a:rPr lang="en-US" sz="2400" dirty="0" smtClean="0">
                <a:latin typeface="Times New Roman" pitchFamily="18" charset="0"/>
              </a:rPr>
              <a:t>/2 elements each. </a:t>
            </a:r>
            <a:endParaRPr lang="en-US" sz="2400" b="1" dirty="0" smtClean="0">
              <a:latin typeface="Times New Roman" pitchFamily="18" charset="0"/>
            </a:endParaRPr>
          </a:p>
          <a:p>
            <a:pPr>
              <a:buFont typeface="Wingdings" pitchFamily="2" charset="2"/>
              <a:buChar char="Ø"/>
            </a:pPr>
            <a:endParaRPr lang="en-US" sz="800" b="1" dirty="0" smtClean="0">
              <a:latin typeface="Times New Roman" pitchFamily="18" charset="0"/>
            </a:endParaRPr>
          </a:p>
          <a:p>
            <a:pPr>
              <a:buFont typeface="Wingdings" pitchFamily="2" charset="2"/>
              <a:buChar char="Ø"/>
            </a:pPr>
            <a:r>
              <a:rPr lang="en-US" sz="2400" b="1" dirty="0" smtClean="0">
                <a:latin typeface="Times New Roman" pitchFamily="18" charset="0"/>
              </a:rPr>
              <a:t>Conquer: </a:t>
            </a:r>
            <a:r>
              <a:rPr lang="en-US" sz="2400" dirty="0" smtClean="0">
                <a:latin typeface="Times New Roman" pitchFamily="18" charset="0"/>
              </a:rPr>
              <a:t>Sort the two subsequences recursively using merge sort. </a:t>
            </a:r>
          </a:p>
          <a:p>
            <a:pPr>
              <a:buFont typeface="Wingdings" pitchFamily="2" charset="2"/>
              <a:buChar char="Ø"/>
            </a:pPr>
            <a:endParaRPr lang="en-US" sz="800" b="1" dirty="0" smtClean="0">
              <a:latin typeface="Times New Roman" pitchFamily="18" charset="0"/>
            </a:endParaRPr>
          </a:p>
          <a:p>
            <a:pPr>
              <a:buFont typeface="Wingdings" pitchFamily="2" charset="2"/>
              <a:buChar char="Ø"/>
            </a:pPr>
            <a:r>
              <a:rPr lang="en-US" sz="2400" b="1" dirty="0" smtClean="0">
                <a:latin typeface="Times New Roman" pitchFamily="18" charset="0"/>
              </a:rPr>
              <a:t>Combine: </a:t>
            </a:r>
            <a:r>
              <a:rPr lang="en-US" sz="2400" dirty="0" smtClean="0">
                <a:latin typeface="Times New Roman" pitchFamily="18" charset="0"/>
              </a:rPr>
              <a:t>Merge the two sorted subsequences to produce the sorted answer. </a:t>
            </a: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Autofit/>
          </a:bodyPr>
          <a:lstStyle/>
          <a:p>
            <a:pPr algn="l"/>
            <a:r>
              <a:rPr lang="en-US" i="1" dirty="0" smtClean="0">
                <a:solidFill>
                  <a:schemeClr val="accent2"/>
                </a:solidFill>
              </a:rPr>
              <a:t>Merge Sort</a:t>
            </a:r>
            <a:endParaRPr lang="en-US" i="1" dirty="0">
              <a:solidFill>
                <a:schemeClr val="accent2"/>
              </a:solidFill>
            </a:endParaRPr>
          </a:p>
        </p:txBody>
      </p:sp>
      <p:cxnSp>
        <p:nvCxnSpPr>
          <p:cNvPr id="4" name="Straight Connector 3"/>
          <p:cNvCxnSpPr/>
          <p:nvPr/>
        </p:nvCxnSpPr>
        <p:spPr>
          <a:xfrm>
            <a:off x="533400" y="1447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2" name="Group 464"/>
          <p:cNvGrpSpPr/>
          <p:nvPr/>
        </p:nvGrpSpPr>
        <p:grpSpPr>
          <a:xfrm>
            <a:off x="377628" y="1676400"/>
            <a:ext cx="8156772" cy="4625431"/>
            <a:chOff x="381000" y="457200"/>
            <a:chExt cx="8534400" cy="6127750"/>
          </a:xfrm>
        </p:grpSpPr>
        <p:grpSp>
          <p:nvGrpSpPr>
            <p:cNvPr id="3" name="Group 2"/>
            <p:cNvGrpSpPr>
              <a:grpSpLocks/>
            </p:cNvGrpSpPr>
            <p:nvPr/>
          </p:nvGrpSpPr>
          <p:grpSpPr bwMode="auto">
            <a:xfrm>
              <a:off x="990600" y="1447800"/>
              <a:ext cx="7239000" cy="533400"/>
              <a:chOff x="624" y="1152"/>
              <a:chExt cx="4560" cy="336"/>
            </a:xfrm>
          </p:grpSpPr>
          <p:sp>
            <p:nvSpPr>
              <p:cNvPr id="189" name="Rectangle 3"/>
              <p:cNvSpPr>
                <a:spLocks noChangeArrowheads="1"/>
              </p:cNvSpPr>
              <p:nvPr/>
            </p:nvSpPr>
            <p:spPr bwMode="auto">
              <a:xfrm>
                <a:off x="624" y="1152"/>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dirty="0" smtClean="0">
                    <a:solidFill>
                      <a:schemeClr val="bg1"/>
                    </a:solidFill>
                  </a:rPr>
                  <a:t>19</a:t>
                </a:r>
                <a:endParaRPr lang="en-US" dirty="0">
                  <a:solidFill>
                    <a:schemeClr val="bg1"/>
                  </a:solidFill>
                </a:endParaRPr>
              </a:p>
            </p:txBody>
          </p:sp>
          <p:sp>
            <p:nvSpPr>
              <p:cNvPr id="190" name="Rectangle 4"/>
              <p:cNvSpPr>
                <a:spLocks noChangeArrowheads="1"/>
              </p:cNvSpPr>
              <p:nvPr/>
            </p:nvSpPr>
            <p:spPr bwMode="auto">
              <a:xfrm>
                <a:off x="2064" y="1152"/>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rPr>
                  <a:t>27</a:t>
                </a:r>
              </a:p>
            </p:txBody>
          </p:sp>
          <p:sp>
            <p:nvSpPr>
              <p:cNvPr id="191" name="Rectangle 5"/>
              <p:cNvSpPr>
                <a:spLocks noChangeArrowheads="1"/>
              </p:cNvSpPr>
              <p:nvPr/>
            </p:nvSpPr>
            <p:spPr bwMode="auto">
              <a:xfrm>
                <a:off x="1584" y="1152"/>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dirty="0">
                    <a:solidFill>
                      <a:schemeClr val="bg1"/>
                    </a:solidFill>
                  </a:rPr>
                  <a:t>25</a:t>
                </a:r>
              </a:p>
            </p:txBody>
          </p:sp>
          <p:sp>
            <p:nvSpPr>
              <p:cNvPr id="192" name="Rectangle 6"/>
              <p:cNvSpPr>
                <a:spLocks noChangeArrowheads="1"/>
              </p:cNvSpPr>
              <p:nvPr/>
            </p:nvSpPr>
            <p:spPr bwMode="auto">
              <a:xfrm>
                <a:off x="1104" y="1152"/>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rPr>
                  <a:t>16</a:t>
                </a:r>
              </a:p>
            </p:txBody>
          </p:sp>
          <p:sp>
            <p:nvSpPr>
              <p:cNvPr id="193" name="Rectangle 7"/>
              <p:cNvSpPr>
                <a:spLocks noChangeArrowheads="1"/>
              </p:cNvSpPr>
              <p:nvPr/>
            </p:nvSpPr>
            <p:spPr bwMode="auto">
              <a:xfrm>
                <a:off x="4704" y="1152"/>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rPr>
                  <a:t>29</a:t>
                </a:r>
              </a:p>
            </p:txBody>
          </p:sp>
          <p:sp>
            <p:nvSpPr>
              <p:cNvPr id="194" name="Rectangle 8"/>
              <p:cNvSpPr>
                <a:spLocks noChangeArrowheads="1"/>
              </p:cNvSpPr>
              <p:nvPr/>
            </p:nvSpPr>
            <p:spPr bwMode="auto">
              <a:xfrm>
                <a:off x="4224" y="1152"/>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rPr>
                  <a:t>15</a:t>
                </a:r>
              </a:p>
            </p:txBody>
          </p:sp>
          <p:sp>
            <p:nvSpPr>
              <p:cNvPr id="195" name="Rectangle 9"/>
              <p:cNvSpPr>
                <a:spLocks noChangeArrowheads="1"/>
              </p:cNvSpPr>
              <p:nvPr/>
            </p:nvSpPr>
            <p:spPr bwMode="auto">
              <a:xfrm>
                <a:off x="3744" y="1152"/>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rPr>
                  <a:t>14</a:t>
                </a:r>
              </a:p>
            </p:txBody>
          </p:sp>
          <p:sp>
            <p:nvSpPr>
              <p:cNvPr id="196" name="Rectangle 10"/>
              <p:cNvSpPr>
                <a:spLocks noChangeArrowheads="1"/>
              </p:cNvSpPr>
              <p:nvPr/>
            </p:nvSpPr>
            <p:spPr bwMode="auto">
              <a:xfrm>
                <a:off x="3264" y="1152"/>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dirty="0" smtClean="0">
                    <a:solidFill>
                      <a:schemeClr val="bg1"/>
                    </a:solidFill>
                  </a:rPr>
                  <a:t>18</a:t>
                </a:r>
                <a:endParaRPr lang="en-US" dirty="0">
                  <a:solidFill>
                    <a:schemeClr val="bg1"/>
                  </a:solidFill>
                </a:endParaRPr>
              </a:p>
            </p:txBody>
          </p:sp>
        </p:grpSp>
        <p:grpSp>
          <p:nvGrpSpPr>
            <p:cNvPr id="5" name="Group 11"/>
            <p:cNvGrpSpPr>
              <a:grpSpLocks/>
            </p:cNvGrpSpPr>
            <p:nvPr/>
          </p:nvGrpSpPr>
          <p:grpSpPr bwMode="auto">
            <a:xfrm>
              <a:off x="609600" y="2286000"/>
              <a:ext cx="8077200" cy="533400"/>
              <a:chOff x="336" y="1872"/>
              <a:chExt cx="5088" cy="336"/>
            </a:xfrm>
          </p:grpSpPr>
          <p:sp>
            <p:nvSpPr>
              <p:cNvPr id="198" name="Rectangle 12"/>
              <p:cNvSpPr>
                <a:spLocks noChangeArrowheads="1"/>
              </p:cNvSpPr>
              <p:nvPr/>
            </p:nvSpPr>
            <p:spPr bwMode="auto">
              <a:xfrm>
                <a:off x="336" y="1872"/>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dirty="0" smtClean="0">
                    <a:solidFill>
                      <a:schemeClr val="bg1"/>
                    </a:solidFill>
                  </a:rPr>
                  <a:t>19</a:t>
                </a:r>
                <a:endParaRPr lang="en-US" dirty="0">
                  <a:solidFill>
                    <a:schemeClr val="bg1"/>
                  </a:solidFill>
                </a:endParaRPr>
              </a:p>
            </p:txBody>
          </p:sp>
          <p:sp>
            <p:nvSpPr>
              <p:cNvPr id="199" name="Rectangle 13"/>
              <p:cNvSpPr>
                <a:spLocks noChangeArrowheads="1"/>
              </p:cNvSpPr>
              <p:nvPr/>
            </p:nvSpPr>
            <p:spPr bwMode="auto">
              <a:xfrm>
                <a:off x="816" y="1872"/>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dirty="0">
                    <a:solidFill>
                      <a:schemeClr val="bg1"/>
                    </a:solidFill>
                  </a:rPr>
                  <a:t>16</a:t>
                </a:r>
              </a:p>
            </p:txBody>
          </p:sp>
          <p:sp>
            <p:nvSpPr>
              <p:cNvPr id="200" name="Rectangle 14"/>
              <p:cNvSpPr>
                <a:spLocks noChangeArrowheads="1"/>
              </p:cNvSpPr>
              <p:nvPr/>
            </p:nvSpPr>
            <p:spPr bwMode="auto">
              <a:xfrm>
                <a:off x="2160" y="1872"/>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rPr>
                  <a:t>27</a:t>
                </a:r>
              </a:p>
            </p:txBody>
          </p:sp>
          <p:sp>
            <p:nvSpPr>
              <p:cNvPr id="201" name="Rectangle 15"/>
              <p:cNvSpPr>
                <a:spLocks noChangeArrowheads="1"/>
              </p:cNvSpPr>
              <p:nvPr/>
            </p:nvSpPr>
            <p:spPr bwMode="auto">
              <a:xfrm>
                <a:off x="1680" y="1872"/>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rPr>
                  <a:t>25</a:t>
                </a:r>
              </a:p>
            </p:txBody>
          </p:sp>
          <p:sp>
            <p:nvSpPr>
              <p:cNvPr id="202" name="Rectangle 16"/>
              <p:cNvSpPr>
                <a:spLocks noChangeArrowheads="1"/>
              </p:cNvSpPr>
              <p:nvPr/>
            </p:nvSpPr>
            <p:spPr bwMode="auto">
              <a:xfrm>
                <a:off x="3552" y="1872"/>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rPr>
                  <a:t>14</a:t>
                </a:r>
              </a:p>
            </p:txBody>
          </p:sp>
          <p:sp>
            <p:nvSpPr>
              <p:cNvPr id="203" name="Rectangle 17"/>
              <p:cNvSpPr>
                <a:spLocks noChangeArrowheads="1"/>
              </p:cNvSpPr>
              <p:nvPr/>
            </p:nvSpPr>
            <p:spPr bwMode="auto">
              <a:xfrm>
                <a:off x="3072" y="1872"/>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dirty="0" smtClean="0">
                    <a:solidFill>
                      <a:schemeClr val="bg1"/>
                    </a:solidFill>
                  </a:rPr>
                  <a:t>18</a:t>
                </a:r>
                <a:endParaRPr lang="en-US" dirty="0">
                  <a:solidFill>
                    <a:schemeClr val="bg1"/>
                  </a:solidFill>
                </a:endParaRPr>
              </a:p>
            </p:txBody>
          </p:sp>
          <p:sp>
            <p:nvSpPr>
              <p:cNvPr id="204" name="Rectangle 18"/>
              <p:cNvSpPr>
                <a:spLocks noChangeArrowheads="1"/>
              </p:cNvSpPr>
              <p:nvPr/>
            </p:nvSpPr>
            <p:spPr bwMode="auto">
              <a:xfrm>
                <a:off x="4944" y="1872"/>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rPr>
                  <a:t>29</a:t>
                </a:r>
              </a:p>
            </p:txBody>
          </p:sp>
          <p:sp>
            <p:nvSpPr>
              <p:cNvPr id="205" name="Rectangle 19"/>
              <p:cNvSpPr>
                <a:spLocks noChangeArrowheads="1"/>
              </p:cNvSpPr>
              <p:nvPr/>
            </p:nvSpPr>
            <p:spPr bwMode="auto">
              <a:xfrm>
                <a:off x="4464" y="1872"/>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rPr>
                  <a:t>15</a:t>
                </a:r>
              </a:p>
            </p:txBody>
          </p:sp>
        </p:grpSp>
        <p:grpSp>
          <p:nvGrpSpPr>
            <p:cNvPr id="6" name="Group 29"/>
            <p:cNvGrpSpPr>
              <a:grpSpLocks/>
            </p:cNvGrpSpPr>
            <p:nvPr/>
          </p:nvGrpSpPr>
          <p:grpSpPr bwMode="auto">
            <a:xfrm>
              <a:off x="1524000" y="457200"/>
              <a:ext cx="6096000" cy="2522539"/>
              <a:chOff x="960" y="432"/>
              <a:chExt cx="3840" cy="1589"/>
            </a:xfrm>
          </p:grpSpPr>
          <p:grpSp>
            <p:nvGrpSpPr>
              <p:cNvPr id="7" name="Group 30"/>
              <p:cNvGrpSpPr>
                <a:grpSpLocks/>
              </p:cNvGrpSpPr>
              <p:nvPr/>
            </p:nvGrpSpPr>
            <p:grpSpPr bwMode="auto">
              <a:xfrm>
                <a:off x="960" y="432"/>
                <a:ext cx="3840" cy="336"/>
                <a:chOff x="960" y="432"/>
                <a:chExt cx="3840" cy="336"/>
              </a:xfrm>
            </p:grpSpPr>
            <p:sp>
              <p:nvSpPr>
                <p:cNvPr id="209" name="Rectangle 31"/>
                <p:cNvSpPr>
                  <a:spLocks noChangeArrowheads="1"/>
                </p:cNvSpPr>
                <p:nvPr/>
              </p:nvSpPr>
              <p:spPr bwMode="auto">
                <a:xfrm>
                  <a:off x="960" y="432"/>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dirty="0" smtClean="0">
                      <a:solidFill>
                        <a:schemeClr val="bg1"/>
                      </a:solidFill>
                    </a:rPr>
                    <a:t>19</a:t>
                  </a:r>
                  <a:endParaRPr lang="en-US" dirty="0">
                    <a:solidFill>
                      <a:schemeClr val="bg1"/>
                    </a:solidFill>
                  </a:endParaRPr>
                </a:p>
              </p:txBody>
            </p:sp>
            <p:sp>
              <p:nvSpPr>
                <p:cNvPr id="210" name="Rectangle 32"/>
                <p:cNvSpPr>
                  <a:spLocks noChangeArrowheads="1"/>
                </p:cNvSpPr>
                <p:nvPr/>
              </p:nvSpPr>
              <p:spPr bwMode="auto">
                <a:xfrm>
                  <a:off x="4320" y="432"/>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rPr>
                    <a:t>29</a:t>
                  </a:r>
                </a:p>
              </p:txBody>
            </p:sp>
            <p:sp>
              <p:nvSpPr>
                <p:cNvPr id="211" name="Rectangle 33"/>
                <p:cNvSpPr>
                  <a:spLocks noChangeArrowheads="1"/>
                </p:cNvSpPr>
                <p:nvPr/>
              </p:nvSpPr>
              <p:spPr bwMode="auto">
                <a:xfrm>
                  <a:off x="3840" y="432"/>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rPr>
                    <a:t>15</a:t>
                  </a:r>
                </a:p>
              </p:txBody>
            </p:sp>
            <p:sp>
              <p:nvSpPr>
                <p:cNvPr id="212" name="Rectangle 34"/>
                <p:cNvSpPr>
                  <a:spLocks noChangeArrowheads="1"/>
                </p:cNvSpPr>
                <p:nvPr/>
              </p:nvSpPr>
              <p:spPr bwMode="auto">
                <a:xfrm>
                  <a:off x="3360" y="432"/>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rPr>
                    <a:t>14</a:t>
                  </a:r>
                </a:p>
              </p:txBody>
            </p:sp>
            <p:sp>
              <p:nvSpPr>
                <p:cNvPr id="213" name="Rectangle 35"/>
                <p:cNvSpPr>
                  <a:spLocks noChangeArrowheads="1"/>
                </p:cNvSpPr>
                <p:nvPr/>
              </p:nvSpPr>
              <p:spPr bwMode="auto">
                <a:xfrm>
                  <a:off x="2880" y="432"/>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dirty="0" smtClean="0">
                      <a:solidFill>
                        <a:schemeClr val="bg1"/>
                      </a:solidFill>
                    </a:rPr>
                    <a:t>18</a:t>
                  </a:r>
                  <a:endParaRPr lang="en-US" dirty="0">
                    <a:solidFill>
                      <a:schemeClr val="bg1"/>
                    </a:solidFill>
                  </a:endParaRPr>
                </a:p>
              </p:txBody>
            </p:sp>
            <p:sp>
              <p:nvSpPr>
                <p:cNvPr id="214" name="Rectangle 36"/>
                <p:cNvSpPr>
                  <a:spLocks noChangeArrowheads="1"/>
                </p:cNvSpPr>
                <p:nvPr/>
              </p:nvSpPr>
              <p:spPr bwMode="auto">
                <a:xfrm>
                  <a:off x="2400" y="432"/>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dirty="0">
                      <a:solidFill>
                        <a:schemeClr val="bg1"/>
                      </a:solidFill>
                    </a:rPr>
                    <a:t>27</a:t>
                  </a:r>
                </a:p>
              </p:txBody>
            </p:sp>
            <p:sp>
              <p:nvSpPr>
                <p:cNvPr id="215" name="Rectangle 37"/>
                <p:cNvSpPr>
                  <a:spLocks noChangeArrowheads="1"/>
                </p:cNvSpPr>
                <p:nvPr/>
              </p:nvSpPr>
              <p:spPr bwMode="auto">
                <a:xfrm>
                  <a:off x="1920" y="432"/>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rPr>
                    <a:t>25</a:t>
                  </a:r>
                </a:p>
              </p:txBody>
            </p:sp>
            <p:sp>
              <p:nvSpPr>
                <p:cNvPr id="216" name="Rectangle 38"/>
                <p:cNvSpPr>
                  <a:spLocks noChangeArrowheads="1"/>
                </p:cNvSpPr>
                <p:nvPr/>
              </p:nvSpPr>
              <p:spPr bwMode="auto">
                <a:xfrm>
                  <a:off x="1440" y="432"/>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dirty="0">
                      <a:solidFill>
                        <a:schemeClr val="bg1"/>
                      </a:solidFill>
                    </a:rPr>
                    <a:t>16</a:t>
                  </a:r>
                </a:p>
              </p:txBody>
            </p:sp>
          </p:grpSp>
          <p:sp>
            <p:nvSpPr>
              <p:cNvPr id="208" name="Text Box 39"/>
              <p:cNvSpPr txBox="1">
                <a:spLocks noChangeArrowheads="1"/>
              </p:cNvSpPr>
              <p:nvPr/>
            </p:nvSpPr>
            <p:spPr bwMode="auto">
              <a:xfrm rot="5400000">
                <a:off x="2398" y="1413"/>
                <a:ext cx="953" cy="264"/>
              </a:xfrm>
              <a:prstGeom prst="rect">
                <a:avLst/>
              </a:prstGeom>
              <a:noFill/>
              <a:ln w="9525">
                <a:noFill/>
                <a:miter lim="800000"/>
                <a:headEnd/>
                <a:tailEnd/>
              </a:ln>
              <a:effectLst/>
            </p:spPr>
            <p:txBody>
              <a:bodyPr wrap="square">
                <a:spAutoFit/>
              </a:bodyPr>
              <a:lstStyle/>
              <a:p>
                <a:pPr>
                  <a:spcBef>
                    <a:spcPct val="50000"/>
                  </a:spcBef>
                </a:pPr>
                <a:r>
                  <a:rPr lang="en-US" sz="2000" b="1" dirty="0" smtClean="0"/>
                  <a:t>Divide</a:t>
                </a:r>
                <a:endParaRPr lang="en-US" sz="2000" b="1" dirty="0"/>
              </a:p>
            </p:txBody>
          </p:sp>
        </p:grpSp>
        <p:grpSp>
          <p:nvGrpSpPr>
            <p:cNvPr id="8" name="Group 20"/>
            <p:cNvGrpSpPr>
              <a:grpSpLocks/>
            </p:cNvGrpSpPr>
            <p:nvPr/>
          </p:nvGrpSpPr>
          <p:grpSpPr bwMode="auto">
            <a:xfrm>
              <a:off x="381000" y="3124200"/>
              <a:ext cx="8534400" cy="533400"/>
              <a:chOff x="240" y="2496"/>
              <a:chExt cx="5376" cy="336"/>
            </a:xfrm>
          </p:grpSpPr>
          <p:sp>
            <p:nvSpPr>
              <p:cNvPr id="218" name="Rectangle 21"/>
              <p:cNvSpPr>
                <a:spLocks noChangeArrowheads="1"/>
              </p:cNvSpPr>
              <p:nvPr/>
            </p:nvSpPr>
            <p:spPr bwMode="auto">
              <a:xfrm>
                <a:off x="240" y="2496"/>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dirty="0" smtClean="0">
                    <a:solidFill>
                      <a:schemeClr val="bg1"/>
                    </a:solidFill>
                  </a:rPr>
                  <a:t>19</a:t>
                </a:r>
                <a:endParaRPr lang="en-US" dirty="0">
                  <a:solidFill>
                    <a:schemeClr val="bg1"/>
                  </a:solidFill>
                </a:endParaRPr>
              </a:p>
            </p:txBody>
          </p:sp>
          <p:sp>
            <p:nvSpPr>
              <p:cNvPr id="219" name="Rectangle 22"/>
              <p:cNvSpPr>
                <a:spLocks noChangeArrowheads="1"/>
              </p:cNvSpPr>
              <p:nvPr/>
            </p:nvSpPr>
            <p:spPr bwMode="auto">
              <a:xfrm>
                <a:off x="1008" y="2496"/>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dirty="0">
                    <a:solidFill>
                      <a:schemeClr val="bg1"/>
                    </a:solidFill>
                  </a:rPr>
                  <a:t>16</a:t>
                </a:r>
              </a:p>
            </p:txBody>
          </p:sp>
          <p:sp>
            <p:nvSpPr>
              <p:cNvPr id="220" name="Rectangle 23"/>
              <p:cNvSpPr>
                <a:spLocks noChangeArrowheads="1"/>
              </p:cNvSpPr>
              <p:nvPr/>
            </p:nvSpPr>
            <p:spPr bwMode="auto">
              <a:xfrm>
                <a:off x="1632" y="2496"/>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rPr>
                  <a:t>25</a:t>
                </a:r>
              </a:p>
            </p:txBody>
          </p:sp>
          <p:sp>
            <p:nvSpPr>
              <p:cNvPr id="221" name="Rectangle 24"/>
              <p:cNvSpPr>
                <a:spLocks noChangeArrowheads="1"/>
              </p:cNvSpPr>
              <p:nvPr/>
            </p:nvSpPr>
            <p:spPr bwMode="auto">
              <a:xfrm>
                <a:off x="2256" y="2496"/>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rPr>
                  <a:t>27</a:t>
                </a:r>
              </a:p>
            </p:txBody>
          </p:sp>
          <p:sp>
            <p:nvSpPr>
              <p:cNvPr id="222" name="Rectangle 25"/>
              <p:cNvSpPr>
                <a:spLocks noChangeArrowheads="1"/>
              </p:cNvSpPr>
              <p:nvPr/>
            </p:nvSpPr>
            <p:spPr bwMode="auto">
              <a:xfrm>
                <a:off x="3024" y="2496"/>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dirty="0" smtClean="0">
                    <a:solidFill>
                      <a:schemeClr val="bg1"/>
                    </a:solidFill>
                  </a:rPr>
                  <a:t>18</a:t>
                </a:r>
                <a:endParaRPr lang="en-US" dirty="0">
                  <a:solidFill>
                    <a:schemeClr val="bg1"/>
                  </a:solidFill>
                </a:endParaRPr>
              </a:p>
            </p:txBody>
          </p:sp>
          <p:sp>
            <p:nvSpPr>
              <p:cNvPr id="223" name="Rectangle 26"/>
              <p:cNvSpPr>
                <a:spLocks noChangeArrowheads="1"/>
              </p:cNvSpPr>
              <p:nvPr/>
            </p:nvSpPr>
            <p:spPr bwMode="auto">
              <a:xfrm>
                <a:off x="3648" y="2496"/>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rPr>
                  <a:t>14</a:t>
                </a:r>
              </a:p>
            </p:txBody>
          </p:sp>
          <p:sp>
            <p:nvSpPr>
              <p:cNvPr id="224" name="Rectangle 27"/>
              <p:cNvSpPr>
                <a:spLocks noChangeArrowheads="1"/>
              </p:cNvSpPr>
              <p:nvPr/>
            </p:nvSpPr>
            <p:spPr bwMode="auto">
              <a:xfrm>
                <a:off x="4464" y="2496"/>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rPr>
                  <a:t>15</a:t>
                </a:r>
              </a:p>
            </p:txBody>
          </p:sp>
          <p:sp>
            <p:nvSpPr>
              <p:cNvPr id="225" name="Rectangle 28"/>
              <p:cNvSpPr>
                <a:spLocks noChangeArrowheads="1"/>
              </p:cNvSpPr>
              <p:nvPr/>
            </p:nvSpPr>
            <p:spPr bwMode="auto">
              <a:xfrm>
                <a:off x="5136" y="2496"/>
                <a:ext cx="480" cy="336"/>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1"/>
                    </a:solidFill>
                  </a:rPr>
                  <a:t>29</a:t>
                </a:r>
              </a:p>
            </p:txBody>
          </p:sp>
        </p:grpSp>
        <p:grpSp>
          <p:nvGrpSpPr>
            <p:cNvPr id="9" name="Group 66"/>
            <p:cNvGrpSpPr>
              <a:grpSpLocks/>
            </p:cNvGrpSpPr>
            <p:nvPr/>
          </p:nvGrpSpPr>
          <p:grpSpPr bwMode="auto">
            <a:xfrm>
              <a:off x="457200" y="4114800"/>
              <a:ext cx="8305800" cy="565150"/>
              <a:chOff x="288" y="2592"/>
              <a:chExt cx="5232" cy="356"/>
            </a:xfrm>
          </p:grpSpPr>
          <p:grpSp>
            <p:nvGrpSpPr>
              <p:cNvPr id="10" name="Group 55"/>
              <p:cNvGrpSpPr>
                <a:grpSpLocks/>
              </p:cNvGrpSpPr>
              <p:nvPr/>
            </p:nvGrpSpPr>
            <p:grpSpPr bwMode="auto">
              <a:xfrm>
                <a:off x="288" y="2592"/>
                <a:ext cx="864" cy="356"/>
                <a:chOff x="240" y="3120"/>
                <a:chExt cx="864" cy="356"/>
              </a:xfrm>
            </p:grpSpPr>
            <p:grpSp>
              <p:nvGrpSpPr>
                <p:cNvPr id="11" name="Group 42"/>
                <p:cNvGrpSpPr>
                  <a:grpSpLocks/>
                </p:cNvGrpSpPr>
                <p:nvPr/>
              </p:nvGrpSpPr>
              <p:grpSpPr bwMode="auto">
                <a:xfrm>
                  <a:off x="240" y="3120"/>
                  <a:ext cx="864" cy="336"/>
                  <a:chOff x="240" y="2880"/>
                  <a:chExt cx="864" cy="336"/>
                </a:xfrm>
              </p:grpSpPr>
              <p:sp>
                <p:nvSpPr>
                  <p:cNvPr id="250" name="Rectangle 40"/>
                  <p:cNvSpPr>
                    <a:spLocks noChangeArrowheads="1"/>
                  </p:cNvSpPr>
                  <p:nvPr/>
                </p:nvSpPr>
                <p:spPr bwMode="auto">
                  <a:xfrm>
                    <a:off x="240" y="2880"/>
                    <a:ext cx="864" cy="336"/>
                  </a:xfrm>
                  <a:prstGeom prst="rect">
                    <a:avLst/>
                  </a:prstGeom>
                  <a:solidFill>
                    <a:schemeClr val="accent1"/>
                  </a:solidFill>
                  <a:ln w="9525">
                    <a:solidFill>
                      <a:schemeClr val="tx1"/>
                    </a:solidFill>
                    <a:miter lim="800000"/>
                    <a:headEnd/>
                    <a:tailEnd/>
                  </a:ln>
                  <a:effectLst/>
                </p:spPr>
                <p:txBody>
                  <a:bodyPr wrap="none" anchor="ctr"/>
                  <a:lstStyle/>
                  <a:p>
                    <a:endParaRPr lang="en-US">
                      <a:solidFill>
                        <a:schemeClr val="bg1"/>
                      </a:solidFill>
                    </a:endParaRPr>
                  </a:p>
                </p:txBody>
              </p:sp>
              <p:sp>
                <p:nvSpPr>
                  <p:cNvPr id="251" name="Line 41"/>
                  <p:cNvSpPr>
                    <a:spLocks noChangeShapeType="1"/>
                  </p:cNvSpPr>
                  <p:nvPr/>
                </p:nvSpPr>
                <p:spPr bwMode="auto">
                  <a:xfrm>
                    <a:off x="672" y="2880"/>
                    <a:ext cx="0" cy="336"/>
                  </a:xfrm>
                  <a:prstGeom prst="line">
                    <a:avLst/>
                  </a:prstGeom>
                  <a:noFill/>
                  <a:ln w="9525">
                    <a:solidFill>
                      <a:schemeClr val="tx1"/>
                    </a:solidFill>
                    <a:round/>
                    <a:headEnd/>
                    <a:tailEnd/>
                  </a:ln>
                  <a:effectLst/>
                </p:spPr>
                <p:txBody>
                  <a:bodyPr/>
                  <a:lstStyle/>
                  <a:p>
                    <a:endParaRPr lang="en-US">
                      <a:solidFill>
                        <a:schemeClr val="bg1"/>
                      </a:solidFill>
                    </a:endParaRPr>
                  </a:p>
                </p:txBody>
              </p:sp>
            </p:grpSp>
            <p:sp>
              <p:nvSpPr>
                <p:cNvPr id="248" name="Text Box 52"/>
                <p:cNvSpPr txBox="1">
                  <a:spLocks noChangeArrowheads="1"/>
                </p:cNvSpPr>
                <p:nvPr/>
              </p:nvSpPr>
              <p:spPr bwMode="auto">
                <a:xfrm>
                  <a:off x="288" y="3168"/>
                  <a:ext cx="336" cy="308"/>
                </a:xfrm>
                <a:prstGeom prst="rect">
                  <a:avLst/>
                </a:prstGeom>
                <a:solidFill>
                  <a:schemeClr val="accent1"/>
                </a:solidFill>
                <a:ln w="9525">
                  <a:noFill/>
                  <a:miter lim="800000"/>
                  <a:headEnd/>
                  <a:tailEnd/>
                </a:ln>
                <a:effectLst/>
              </p:spPr>
              <p:txBody>
                <a:bodyPr>
                  <a:spAutoFit/>
                </a:bodyPr>
                <a:lstStyle/>
                <a:p>
                  <a:pPr>
                    <a:spcBef>
                      <a:spcPct val="50000"/>
                    </a:spcBef>
                  </a:pPr>
                  <a:r>
                    <a:rPr lang="en-US" dirty="0" smtClean="0">
                      <a:solidFill>
                        <a:schemeClr val="bg1"/>
                      </a:solidFill>
                    </a:rPr>
                    <a:t>16</a:t>
                  </a:r>
                  <a:endParaRPr lang="en-US" dirty="0">
                    <a:solidFill>
                      <a:schemeClr val="bg1"/>
                    </a:solidFill>
                  </a:endParaRPr>
                </a:p>
              </p:txBody>
            </p:sp>
            <p:sp>
              <p:nvSpPr>
                <p:cNvPr id="249" name="Text Box 53"/>
                <p:cNvSpPr txBox="1">
                  <a:spLocks noChangeArrowheads="1"/>
                </p:cNvSpPr>
                <p:nvPr/>
              </p:nvSpPr>
              <p:spPr bwMode="auto">
                <a:xfrm>
                  <a:off x="672" y="3168"/>
                  <a:ext cx="384" cy="308"/>
                </a:xfrm>
                <a:prstGeom prst="rect">
                  <a:avLst/>
                </a:prstGeom>
                <a:noFill/>
                <a:ln w="9525">
                  <a:noFill/>
                  <a:miter lim="800000"/>
                  <a:headEnd/>
                  <a:tailEnd/>
                </a:ln>
                <a:effectLst/>
              </p:spPr>
              <p:txBody>
                <a:bodyPr>
                  <a:spAutoFit/>
                </a:bodyPr>
                <a:lstStyle/>
                <a:p>
                  <a:pPr>
                    <a:spcBef>
                      <a:spcPct val="50000"/>
                    </a:spcBef>
                  </a:pPr>
                  <a:r>
                    <a:rPr lang="en-US" dirty="0" smtClean="0">
                      <a:solidFill>
                        <a:schemeClr val="bg1"/>
                      </a:solidFill>
                    </a:rPr>
                    <a:t>19</a:t>
                  </a:r>
                  <a:endParaRPr lang="en-US" dirty="0">
                    <a:solidFill>
                      <a:schemeClr val="bg1"/>
                    </a:solidFill>
                  </a:endParaRPr>
                </a:p>
              </p:txBody>
            </p:sp>
          </p:grpSp>
          <p:grpSp>
            <p:nvGrpSpPr>
              <p:cNvPr id="12" name="Group 58"/>
              <p:cNvGrpSpPr>
                <a:grpSpLocks/>
              </p:cNvGrpSpPr>
              <p:nvPr/>
            </p:nvGrpSpPr>
            <p:grpSpPr bwMode="auto">
              <a:xfrm>
                <a:off x="1728" y="2592"/>
                <a:ext cx="864" cy="356"/>
                <a:chOff x="1728" y="3072"/>
                <a:chExt cx="864" cy="356"/>
              </a:xfrm>
            </p:grpSpPr>
            <p:grpSp>
              <p:nvGrpSpPr>
                <p:cNvPr id="13" name="Group 56"/>
                <p:cNvGrpSpPr>
                  <a:grpSpLocks/>
                </p:cNvGrpSpPr>
                <p:nvPr/>
              </p:nvGrpSpPr>
              <p:grpSpPr bwMode="auto">
                <a:xfrm>
                  <a:off x="1728" y="3072"/>
                  <a:ext cx="864" cy="356"/>
                  <a:chOff x="1728" y="3072"/>
                  <a:chExt cx="864" cy="356"/>
                </a:xfrm>
              </p:grpSpPr>
              <p:grpSp>
                <p:nvGrpSpPr>
                  <p:cNvPr id="14" name="Group 43"/>
                  <p:cNvGrpSpPr>
                    <a:grpSpLocks/>
                  </p:cNvGrpSpPr>
                  <p:nvPr/>
                </p:nvGrpSpPr>
                <p:grpSpPr bwMode="auto">
                  <a:xfrm>
                    <a:off x="1728" y="3072"/>
                    <a:ext cx="864" cy="336"/>
                    <a:chOff x="240" y="2880"/>
                    <a:chExt cx="864" cy="336"/>
                  </a:xfrm>
                </p:grpSpPr>
                <p:sp>
                  <p:nvSpPr>
                    <p:cNvPr id="245" name="Rectangle 44"/>
                    <p:cNvSpPr>
                      <a:spLocks noChangeArrowheads="1"/>
                    </p:cNvSpPr>
                    <p:nvPr/>
                  </p:nvSpPr>
                  <p:spPr bwMode="auto">
                    <a:xfrm>
                      <a:off x="240" y="2880"/>
                      <a:ext cx="864" cy="336"/>
                    </a:xfrm>
                    <a:prstGeom prst="rect">
                      <a:avLst/>
                    </a:prstGeom>
                    <a:solidFill>
                      <a:schemeClr val="accent1"/>
                    </a:solidFill>
                    <a:ln w="9525">
                      <a:solidFill>
                        <a:schemeClr val="tx1"/>
                      </a:solidFill>
                      <a:miter lim="800000"/>
                      <a:headEnd/>
                      <a:tailEnd/>
                    </a:ln>
                    <a:effectLst/>
                  </p:spPr>
                  <p:txBody>
                    <a:bodyPr wrap="none" anchor="ctr"/>
                    <a:lstStyle/>
                    <a:p>
                      <a:endParaRPr lang="en-US">
                        <a:solidFill>
                          <a:schemeClr val="bg1"/>
                        </a:solidFill>
                      </a:endParaRPr>
                    </a:p>
                  </p:txBody>
                </p:sp>
                <p:sp>
                  <p:nvSpPr>
                    <p:cNvPr id="246" name="Line 45"/>
                    <p:cNvSpPr>
                      <a:spLocks noChangeShapeType="1"/>
                    </p:cNvSpPr>
                    <p:nvPr/>
                  </p:nvSpPr>
                  <p:spPr bwMode="auto">
                    <a:xfrm>
                      <a:off x="672" y="2880"/>
                      <a:ext cx="0" cy="336"/>
                    </a:xfrm>
                    <a:prstGeom prst="line">
                      <a:avLst/>
                    </a:prstGeom>
                    <a:noFill/>
                    <a:ln w="9525">
                      <a:solidFill>
                        <a:schemeClr val="tx1"/>
                      </a:solidFill>
                      <a:round/>
                      <a:headEnd/>
                      <a:tailEnd/>
                    </a:ln>
                    <a:effectLst/>
                  </p:spPr>
                  <p:txBody>
                    <a:bodyPr/>
                    <a:lstStyle/>
                    <a:p>
                      <a:endParaRPr lang="en-US">
                        <a:solidFill>
                          <a:schemeClr val="bg1"/>
                        </a:solidFill>
                      </a:endParaRPr>
                    </a:p>
                  </p:txBody>
                </p:sp>
              </p:grpSp>
              <p:sp>
                <p:nvSpPr>
                  <p:cNvPr id="244" name="Text Box 54"/>
                  <p:cNvSpPr txBox="1">
                    <a:spLocks noChangeArrowheads="1"/>
                  </p:cNvSpPr>
                  <p:nvPr/>
                </p:nvSpPr>
                <p:spPr bwMode="auto">
                  <a:xfrm>
                    <a:off x="1776" y="3120"/>
                    <a:ext cx="336" cy="308"/>
                  </a:xfrm>
                  <a:prstGeom prst="rect">
                    <a:avLst/>
                  </a:prstGeom>
                  <a:solidFill>
                    <a:schemeClr val="accent1"/>
                  </a:solidFill>
                  <a:ln w="9525">
                    <a:noFill/>
                    <a:miter lim="800000"/>
                    <a:headEnd/>
                    <a:tailEnd/>
                  </a:ln>
                  <a:effectLst/>
                </p:spPr>
                <p:txBody>
                  <a:bodyPr>
                    <a:spAutoFit/>
                  </a:bodyPr>
                  <a:lstStyle/>
                  <a:p>
                    <a:pPr>
                      <a:spcBef>
                        <a:spcPct val="50000"/>
                      </a:spcBef>
                    </a:pPr>
                    <a:r>
                      <a:rPr lang="en-US">
                        <a:solidFill>
                          <a:schemeClr val="bg1"/>
                        </a:solidFill>
                      </a:rPr>
                      <a:t>25</a:t>
                    </a:r>
                  </a:p>
                </p:txBody>
              </p:sp>
            </p:grpSp>
            <p:sp>
              <p:nvSpPr>
                <p:cNvPr id="242" name="Text Box 57"/>
                <p:cNvSpPr txBox="1">
                  <a:spLocks noChangeArrowheads="1"/>
                </p:cNvSpPr>
                <p:nvPr/>
              </p:nvSpPr>
              <p:spPr bwMode="auto">
                <a:xfrm>
                  <a:off x="2256" y="3120"/>
                  <a:ext cx="288" cy="308"/>
                </a:xfrm>
                <a:prstGeom prst="rect">
                  <a:avLst/>
                </a:prstGeom>
                <a:solidFill>
                  <a:schemeClr val="accent1"/>
                </a:solidFill>
                <a:ln w="9525">
                  <a:noFill/>
                  <a:miter lim="800000"/>
                  <a:headEnd/>
                  <a:tailEnd/>
                </a:ln>
                <a:effectLst/>
              </p:spPr>
              <p:txBody>
                <a:bodyPr>
                  <a:spAutoFit/>
                </a:bodyPr>
                <a:lstStyle/>
                <a:p>
                  <a:pPr>
                    <a:spcBef>
                      <a:spcPct val="50000"/>
                    </a:spcBef>
                  </a:pPr>
                  <a:r>
                    <a:rPr lang="en-US">
                      <a:solidFill>
                        <a:schemeClr val="bg1"/>
                      </a:solidFill>
                    </a:rPr>
                    <a:t>27</a:t>
                  </a:r>
                </a:p>
              </p:txBody>
            </p:sp>
          </p:grpSp>
          <p:grpSp>
            <p:nvGrpSpPr>
              <p:cNvPr id="15" name="Group 61"/>
              <p:cNvGrpSpPr>
                <a:grpSpLocks/>
              </p:cNvGrpSpPr>
              <p:nvPr/>
            </p:nvGrpSpPr>
            <p:grpSpPr bwMode="auto">
              <a:xfrm>
                <a:off x="3216" y="2592"/>
                <a:ext cx="912" cy="356"/>
                <a:chOff x="3120" y="3024"/>
                <a:chExt cx="912" cy="356"/>
              </a:xfrm>
            </p:grpSpPr>
            <p:grpSp>
              <p:nvGrpSpPr>
                <p:cNvPr id="16" name="Group 46"/>
                <p:cNvGrpSpPr>
                  <a:grpSpLocks/>
                </p:cNvGrpSpPr>
                <p:nvPr/>
              </p:nvGrpSpPr>
              <p:grpSpPr bwMode="auto">
                <a:xfrm>
                  <a:off x="3120" y="3024"/>
                  <a:ext cx="864" cy="336"/>
                  <a:chOff x="240" y="2880"/>
                  <a:chExt cx="864" cy="336"/>
                </a:xfrm>
              </p:grpSpPr>
              <p:sp>
                <p:nvSpPr>
                  <p:cNvPr id="239" name="Rectangle 47"/>
                  <p:cNvSpPr>
                    <a:spLocks noChangeArrowheads="1"/>
                  </p:cNvSpPr>
                  <p:nvPr/>
                </p:nvSpPr>
                <p:spPr bwMode="auto">
                  <a:xfrm>
                    <a:off x="240" y="2880"/>
                    <a:ext cx="864" cy="336"/>
                  </a:xfrm>
                  <a:prstGeom prst="rect">
                    <a:avLst/>
                  </a:prstGeom>
                  <a:solidFill>
                    <a:schemeClr val="accent1"/>
                  </a:solidFill>
                  <a:ln w="9525">
                    <a:solidFill>
                      <a:schemeClr val="tx1"/>
                    </a:solidFill>
                    <a:miter lim="800000"/>
                    <a:headEnd/>
                    <a:tailEnd/>
                  </a:ln>
                  <a:effectLst/>
                </p:spPr>
                <p:txBody>
                  <a:bodyPr wrap="none" anchor="ctr"/>
                  <a:lstStyle/>
                  <a:p>
                    <a:endParaRPr lang="en-US">
                      <a:solidFill>
                        <a:schemeClr val="bg1"/>
                      </a:solidFill>
                    </a:endParaRPr>
                  </a:p>
                </p:txBody>
              </p:sp>
              <p:sp>
                <p:nvSpPr>
                  <p:cNvPr id="240" name="Line 48"/>
                  <p:cNvSpPr>
                    <a:spLocks noChangeShapeType="1"/>
                  </p:cNvSpPr>
                  <p:nvPr/>
                </p:nvSpPr>
                <p:spPr bwMode="auto">
                  <a:xfrm>
                    <a:off x="672" y="2880"/>
                    <a:ext cx="0" cy="336"/>
                  </a:xfrm>
                  <a:prstGeom prst="line">
                    <a:avLst/>
                  </a:prstGeom>
                  <a:noFill/>
                  <a:ln w="9525">
                    <a:solidFill>
                      <a:schemeClr val="tx1"/>
                    </a:solidFill>
                    <a:round/>
                    <a:headEnd/>
                    <a:tailEnd/>
                  </a:ln>
                  <a:effectLst/>
                </p:spPr>
                <p:txBody>
                  <a:bodyPr/>
                  <a:lstStyle/>
                  <a:p>
                    <a:endParaRPr lang="en-US">
                      <a:solidFill>
                        <a:schemeClr val="bg1"/>
                      </a:solidFill>
                    </a:endParaRPr>
                  </a:p>
                </p:txBody>
              </p:sp>
            </p:grpSp>
            <p:sp>
              <p:nvSpPr>
                <p:cNvPr id="237" name="Text Box 59"/>
                <p:cNvSpPr txBox="1">
                  <a:spLocks noChangeArrowheads="1"/>
                </p:cNvSpPr>
                <p:nvPr/>
              </p:nvSpPr>
              <p:spPr bwMode="auto">
                <a:xfrm>
                  <a:off x="3216" y="3072"/>
                  <a:ext cx="288" cy="308"/>
                </a:xfrm>
                <a:prstGeom prst="rect">
                  <a:avLst/>
                </a:prstGeom>
                <a:noFill/>
                <a:ln w="9525">
                  <a:noFill/>
                  <a:miter lim="800000"/>
                  <a:headEnd/>
                  <a:tailEnd/>
                </a:ln>
                <a:effectLst/>
              </p:spPr>
              <p:txBody>
                <a:bodyPr>
                  <a:spAutoFit/>
                </a:bodyPr>
                <a:lstStyle/>
                <a:p>
                  <a:pPr>
                    <a:spcBef>
                      <a:spcPct val="50000"/>
                    </a:spcBef>
                  </a:pPr>
                  <a:r>
                    <a:rPr lang="en-US" dirty="0" smtClean="0">
                      <a:solidFill>
                        <a:schemeClr val="bg1"/>
                      </a:solidFill>
                    </a:rPr>
                    <a:t>14</a:t>
                  </a:r>
                  <a:endParaRPr lang="en-US" dirty="0">
                    <a:solidFill>
                      <a:schemeClr val="bg1"/>
                    </a:solidFill>
                  </a:endParaRPr>
                </a:p>
              </p:txBody>
            </p:sp>
            <p:sp>
              <p:nvSpPr>
                <p:cNvPr id="238" name="Text Box 60"/>
                <p:cNvSpPr txBox="1">
                  <a:spLocks noChangeArrowheads="1"/>
                </p:cNvSpPr>
                <p:nvPr/>
              </p:nvSpPr>
              <p:spPr bwMode="auto">
                <a:xfrm>
                  <a:off x="3600" y="3072"/>
                  <a:ext cx="432" cy="308"/>
                </a:xfrm>
                <a:prstGeom prst="rect">
                  <a:avLst/>
                </a:prstGeom>
                <a:noFill/>
                <a:ln w="9525">
                  <a:noFill/>
                  <a:miter lim="800000"/>
                  <a:headEnd/>
                  <a:tailEnd/>
                </a:ln>
                <a:effectLst/>
              </p:spPr>
              <p:txBody>
                <a:bodyPr>
                  <a:spAutoFit/>
                </a:bodyPr>
                <a:lstStyle/>
                <a:p>
                  <a:pPr>
                    <a:spcBef>
                      <a:spcPct val="50000"/>
                    </a:spcBef>
                  </a:pPr>
                  <a:r>
                    <a:rPr lang="en-US" dirty="0" smtClean="0">
                      <a:solidFill>
                        <a:schemeClr val="bg1"/>
                      </a:solidFill>
                    </a:rPr>
                    <a:t>18</a:t>
                  </a:r>
                  <a:endParaRPr lang="en-US" dirty="0">
                    <a:solidFill>
                      <a:schemeClr val="bg1"/>
                    </a:solidFill>
                  </a:endParaRPr>
                </a:p>
              </p:txBody>
            </p:sp>
          </p:grpSp>
          <p:grpSp>
            <p:nvGrpSpPr>
              <p:cNvPr id="17" name="Group 64"/>
              <p:cNvGrpSpPr>
                <a:grpSpLocks/>
              </p:cNvGrpSpPr>
              <p:nvPr/>
            </p:nvGrpSpPr>
            <p:grpSpPr bwMode="auto">
              <a:xfrm>
                <a:off x="4656" y="2592"/>
                <a:ext cx="864" cy="356"/>
                <a:chOff x="4368" y="3024"/>
                <a:chExt cx="864" cy="356"/>
              </a:xfrm>
            </p:grpSpPr>
            <p:grpSp>
              <p:nvGrpSpPr>
                <p:cNvPr id="18" name="Group 49"/>
                <p:cNvGrpSpPr>
                  <a:grpSpLocks/>
                </p:cNvGrpSpPr>
                <p:nvPr/>
              </p:nvGrpSpPr>
              <p:grpSpPr bwMode="auto">
                <a:xfrm>
                  <a:off x="4368" y="3024"/>
                  <a:ext cx="864" cy="336"/>
                  <a:chOff x="240" y="2880"/>
                  <a:chExt cx="864" cy="336"/>
                </a:xfrm>
              </p:grpSpPr>
              <p:sp>
                <p:nvSpPr>
                  <p:cNvPr id="234" name="Rectangle 50"/>
                  <p:cNvSpPr>
                    <a:spLocks noChangeArrowheads="1"/>
                  </p:cNvSpPr>
                  <p:nvPr/>
                </p:nvSpPr>
                <p:spPr bwMode="auto">
                  <a:xfrm>
                    <a:off x="240" y="2880"/>
                    <a:ext cx="864" cy="336"/>
                  </a:xfrm>
                  <a:prstGeom prst="rect">
                    <a:avLst/>
                  </a:prstGeom>
                  <a:solidFill>
                    <a:schemeClr val="accent1"/>
                  </a:solidFill>
                  <a:ln w="9525">
                    <a:solidFill>
                      <a:schemeClr val="tx1"/>
                    </a:solidFill>
                    <a:miter lim="800000"/>
                    <a:headEnd/>
                    <a:tailEnd/>
                  </a:ln>
                  <a:effectLst/>
                </p:spPr>
                <p:txBody>
                  <a:bodyPr wrap="none" anchor="ctr"/>
                  <a:lstStyle/>
                  <a:p>
                    <a:endParaRPr lang="en-US">
                      <a:solidFill>
                        <a:schemeClr val="bg1"/>
                      </a:solidFill>
                    </a:endParaRPr>
                  </a:p>
                </p:txBody>
              </p:sp>
              <p:sp>
                <p:nvSpPr>
                  <p:cNvPr id="235" name="Line 51"/>
                  <p:cNvSpPr>
                    <a:spLocks noChangeShapeType="1"/>
                  </p:cNvSpPr>
                  <p:nvPr/>
                </p:nvSpPr>
                <p:spPr bwMode="auto">
                  <a:xfrm>
                    <a:off x="672" y="2880"/>
                    <a:ext cx="0" cy="336"/>
                  </a:xfrm>
                  <a:prstGeom prst="line">
                    <a:avLst/>
                  </a:prstGeom>
                  <a:noFill/>
                  <a:ln w="9525">
                    <a:solidFill>
                      <a:schemeClr val="tx1"/>
                    </a:solidFill>
                    <a:round/>
                    <a:headEnd/>
                    <a:tailEnd/>
                  </a:ln>
                  <a:effectLst/>
                </p:spPr>
                <p:txBody>
                  <a:bodyPr/>
                  <a:lstStyle/>
                  <a:p>
                    <a:endParaRPr lang="en-US">
                      <a:solidFill>
                        <a:schemeClr val="bg1"/>
                      </a:solidFill>
                    </a:endParaRPr>
                  </a:p>
                </p:txBody>
              </p:sp>
            </p:grpSp>
            <p:sp>
              <p:nvSpPr>
                <p:cNvPr id="232" name="Text Box 62"/>
                <p:cNvSpPr txBox="1">
                  <a:spLocks noChangeArrowheads="1"/>
                </p:cNvSpPr>
                <p:nvPr/>
              </p:nvSpPr>
              <p:spPr bwMode="auto">
                <a:xfrm>
                  <a:off x="4464" y="3072"/>
                  <a:ext cx="336" cy="308"/>
                </a:xfrm>
                <a:prstGeom prst="rect">
                  <a:avLst/>
                </a:prstGeom>
                <a:noFill/>
                <a:ln w="9525">
                  <a:noFill/>
                  <a:miter lim="800000"/>
                  <a:headEnd/>
                  <a:tailEnd/>
                </a:ln>
                <a:effectLst/>
              </p:spPr>
              <p:txBody>
                <a:bodyPr>
                  <a:spAutoFit/>
                </a:bodyPr>
                <a:lstStyle/>
                <a:p>
                  <a:pPr>
                    <a:spcBef>
                      <a:spcPct val="50000"/>
                    </a:spcBef>
                  </a:pPr>
                  <a:r>
                    <a:rPr lang="en-US">
                      <a:solidFill>
                        <a:schemeClr val="bg1"/>
                      </a:solidFill>
                    </a:rPr>
                    <a:t>15</a:t>
                  </a:r>
                </a:p>
              </p:txBody>
            </p:sp>
            <p:sp>
              <p:nvSpPr>
                <p:cNvPr id="233" name="Text Box 63"/>
                <p:cNvSpPr txBox="1">
                  <a:spLocks noChangeArrowheads="1"/>
                </p:cNvSpPr>
                <p:nvPr/>
              </p:nvSpPr>
              <p:spPr bwMode="auto">
                <a:xfrm>
                  <a:off x="4848" y="3072"/>
                  <a:ext cx="288" cy="308"/>
                </a:xfrm>
                <a:prstGeom prst="rect">
                  <a:avLst/>
                </a:prstGeom>
                <a:noFill/>
                <a:ln w="9525">
                  <a:noFill/>
                  <a:miter lim="800000"/>
                  <a:headEnd/>
                  <a:tailEnd/>
                </a:ln>
                <a:effectLst/>
              </p:spPr>
              <p:txBody>
                <a:bodyPr>
                  <a:spAutoFit/>
                </a:bodyPr>
                <a:lstStyle/>
                <a:p>
                  <a:pPr>
                    <a:spcBef>
                      <a:spcPct val="50000"/>
                    </a:spcBef>
                  </a:pPr>
                  <a:r>
                    <a:rPr lang="en-US">
                      <a:solidFill>
                        <a:schemeClr val="bg1"/>
                      </a:solidFill>
                    </a:rPr>
                    <a:t>29</a:t>
                  </a:r>
                </a:p>
              </p:txBody>
            </p:sp>
          </p:grpSp>
        </p:grpSp>
        <p:grpSp>
          <p:nvGrpSpPr>
            <p:cNvPr id="19" name="Group 97"/>
            <p:cNvGrpSpPr>
              <a:grpSpLocks/>
            </p:cNvGrpSpPr>
            <p:nvPr/>
          </p:nvGrpSpPr>
          <p:grpSpPr bwMode="auto">
            <a:xfrm>
              <a:off x="990600" y="5029200"/>
              <a:ext cx="2667000" cy="565150"/>
              <a:chOff x="624" y="3168"/>
              <a:chExt cx="1680" cy="356"/>
            </a:xfrm>
          </p:grpSpPr>
          <p:grpSp>
            <p:nvGrpSpPr>
              <p:cNvPr id="20" name="Group 72"/>
              <p:cNvGrpSpPr>
                <a:grpSpLocks/>
              </p:cNvGrpSpPr>
              <p:nvPr/>
            </p:nvGrpSpPr>
            <p:grpSpPr bwMode="auto">
              <a:xfrm>
                <a:off x="624" y="3168"/>
                <a:ext cx="1680" cy="336"/>
                <a:chOff x="288" y="3024"/>
                <a:chExt cx="1680" cy="336"/>
              </a:xfrm>
            </p:grpSpPr>
            <p:sp>
              <p:nvSpPr>
                <p:cNvPr id="259" name="Rectangle 67"/>
                <p:cNvSpPr>
                  <a:spLocks noChangeArrowheads="1"/>
                </p:cNvSpPr>
                <p:nvPr/>
              </p:nvSpPr>
              <p:spPr bwMode="auto">
                <a:xfrm>
                  <a:off x="288" y="3024"/>
                  <a:ext cx="1680" cy="336"/>
                </a:xfrm>
                <a:prstGeom prst="rect">
                  <a:avLst/>
                </a:prstGeom>
                <a:solidFill>
                  <a:schemeClr val="accent1"/>
                </a:solidFill>
                <a:ln w="9525">
                  <a:solidFill>
                    <a:schemeClr val="tx1"/>
                  </a:solidFill>
                  <a:miter lim="800000"/>
                  <a:headEnd/>
                  <a:tailEnd/>
                </a:ln>
                <a:effectLst/>
              </p:spPr>
              <p:txBody>
                <a:bodyPr wrap="none" anchor="ctr"/>
                <a:lstStyle/>
                <a:p>
                  <a:endParaRPr lang="en-US">
                    <a:solidFill>
                      <a:schemeClr val="bg1"/>
                    </a:solidFill>
                  </a:endParaRPr>
                </a:p>
              </p:txBody>
            </p:sp>
            <p:grpSp>
              <p:nvGrpSpPr>
                <p:cNvPr id="21" name="Group 70"/>
                <p:cNvGrpSpPr>
                  <a:grpSpLocks/>
                </p:cNvGrpSpPr>
                <p:nvPr/>
              </p:nvGrpSpPr>
              <p:grpSpPr bwMode="auto">
                <a:xfrm>
                  <a:off x="720" y="3024"/>
                  <a:ext cx="432" cy="336"/>
                  <a:chOff x="720" y="3024"/>
                  <a:chExt cx="432" cy="336"/>
                </a:xfrm>
              </p:grpSpPr>
              <p:sp>
                <p:nvSpPr>
                  <p:cNvPr id="262" name="Line 68"/>
                  <p:cNvSpPr>
                    <a:spLocks noChangeShapeType="1"/>
                  </p:cNvSpPr>
                  <p:nvPr/>
                </p:nvSpPr>
                <p:spPr bwMode="auto">
                  <a:xfrm flipH="1">
                    <a:off x="1152" y="3024"/>
                    <a:ext cx="0" cy="336"/>
                  </a:xfrm>
                  <a:prstGeom prst="line">
                    <a:avLst/>
                  </a:prstGeom>
                  <a:noFill/>
                  <a:ln w="9525">
                    <a:solidFill>
                      <a:schemeClr val="tx1"/>
                    </a:solidFill>
                    <a:round/>
                    <a:headEnd/>
                    <a:tailEnd/>
                  </a:ln>
                  <a:effectLst/>
                </p:spPr>
                <p:txBody>
                  <a:bodyPr/>
                  <a:lstStyle/>
                  <a:p>
                    <a:endParaRPr lang="en-US">
                      <a:solidFill>
                        <a:schemeClr val="bg1"/>
                      </a:solidFill>
                    </a:endParaRPr>
                  </a:p>
                </p:txBody>
              </p:sp>
              <p:sp>
                <p:nvSpPr>
                  <p:cNvPr id="263" name="Line 69"/>
                  <p:cNvSpPr>
                    <a:spLocks noChangeShapeType="1"/>
                  </p:cNvSpPr>
                  <p:nvPr/>
                </p:nvSpPr>
                <p:spPr bwMode="auto">
                  <a:xfrm>
                    <a:off x="720" y="3024"/>
                    <a:ext cx="0" cy="336"/>
                  </a:xfrm>
                  <a:prstGeom prst="line">
                    <a:avLst/>
                  </a:prstGeom>
                  <a:noFill/>
                  <a:ln w="9525">
                    <a:solidFill>
                      <a:schemeClr val="tx1"/>
                    </a:solidFill>
                    <a:round/>
                    <a:headEnd/>
                    <a:tailEnd/>
                  </a:ln>
                  <a:effectLst/>
                </p:spPr>
                <p:txBody>
                  <a:bodyPr/>
                  <a:lstStyle/>
                  <a:p>
                    <a:endParaRPr lang="en-US">
                      <a:solidFill>
                        <a:schemeClr val="bg1"/>
                      </a:solidFill>
                    </a:endParaRPr>
                  </a:p>
                </p:txBody>
              </p:sp>
            </p:grpSp>
            <p:sp>
              <p:nvSpPr>
                <p:cNvPr id="261" name="Line 71"/>
                <p:cNvSpPr>
                  <a:spLocks noChangeShapeType="1"/>
                </p:cNvSpPr>
                <p:nvPr/>
              </p:nvSpPr>
              <p:spPr bwMode="auto">
                <a:xfrm>
                  <a:off x="1584" y="3024"/>
                  <a:ext cx="0" cy="336"/>
                </a:xfrm>
                <a:prstGeom prst="line">
                  <a:avLst/>
                </a:prstGeom>
                <a:noFill/>
                <a:ln w="9525">
                  <a:solidFill>
                    <a:schemeClr val="tx1"/>
                  </a:solidFill>
                  <a:round/>
                  <a:headEnd/>
                  <a:tailEnd/>
                </a:ln>
                <a:effectLst/>
              </p:spPr>
              <p:txBody>
                <a:bodyPr/>
                <a:lstStyle/>
                <a:p>
                  <a:endParaRPr lang="en-US">
                    <a:solidFill>
                      <a:schemeClr val="bg1"/>
                    </a:solidFill>
                  </a:endParaRPr>
                </a:p>
              </p:txBody>
            </p:sp>
          </p:grpSp>
          <p:grpSp>
            <p:nvGrpSpPr>
              <p:cNvPr id="22" name="Group 96"/>
              <p:cNvGrpSpPr>
                <a:grpSpLocks/>
              </p:cNvGrpSpPr>
              <p:nvPr/>
            </p:nvGrpSpPr>
            <p:grpSpPr bwMode="auto">
              <a:xfrm>
                <a:off x="720" y="3216"/>
                <a:ext cx="1584" cy="308"/>
                <a:chOff x="720" y="3216"/>
                <a:chExt cx="1584" cy="308"/>
              </a:xfrm>
            </p:grpSpPr>
            <p:sp>
              <p:nvSpPr>
                <p:cNvPr id="255" name="Text Box 92"/>
                <p:cNvSpPr txBox="1">
                  <a:spLocks noChangeArrowheads="1"/>
                </p:cNvSpPr>
                <p:nvPr/>
              </p:nvSpPr>
              <p:spPr bwMode="auto">
                <a:xfrm>
                  <a:off x="720" y="3216"/>
                  <a:ext cx="288" cy="308"/>
                </a:xfrm>
                <a:prstGeom prst="rect">
                  <a:avLst/>
                </a:prstGeom>
                <a:solidFill>
                  <a:schemeClr val="accent1"/>
                </a:solidFill>
                <a:ln w="9525">
                  <a:noFill/>
                  <a:miter lim="800000"/>
                  <a:headEnd/>
                  <a:tailEnd/>
                </a:ln>
                <a:effectLst/>
              </p:spPr>
              <p:txBody>
                <a:bodyPr>
                  <a:spAutoFit/>
                </a:bodyPr>
                <a:lstStyle/>
                <a:p>
                  <a:pPr>
                    <a:spcBef>
                      <a:spcPct val="50000"/>
                    </a:spcBef>
                  </a:pPr>
                  <a:r>
                    <a:rPr lang="en-US" dirty="0" smtClean="0">
                      <a:solidFill>
                        <a:schemeClr val="bg1"/>
                      </a:solidFill>
                    </a:rPr>
                    <a:t>16</a:t>
                  </a:r>
                  <a:endParaRPr lang="en-US" dirty="0">
                    <a:solidFill>
                      <a:schemeClr val="bg1"/>
                    </a:solidFill>
                  </a:endParaRPr>
                </a:p>
              </p:txBody>
            </p:sp>
            <p:sp>
              <p:nvSpPr>
                <p:cNvPr id="256" name="Text Box 93"/>
                <p:cNvSpPr txBox="1">
                  <a:spLocks noChangeArrowheads="1"/>
                </p:cNvSpPr>
                <p:nvPr/>
              </p:nvSpPr>
              <p:spPr bwMode="auto">
                <a:xfrm>
                  <a:off x="1104" y="3216"/>
                  <a:ext cx="288" cy="308"/>
                </a:xfrm>
                <a:prstGeom prst="rect">
                  <a:avLst/>
                </a:prstGeom>
                <a:solidFill>
                  <a:schemeClr val="accent1"/>
                </a:solidFill>
                <a:ln w="9525">
                  <a:noFill/>
                  <a:miter lim="800000"/>
                  <a:headEnd/>
                  <a:tailEnd/>
                </a:ln>
                <a:effectLst/>
              </p:spPr>
              <p:txBody>
                <a:bodyPr>
                  <a:spAutoFit/>
                </a:bodyPr>
                <a:lstStyle/>
                <a:p>
                  <a:pPr>
                    <a:spcBef>
                      <a:spcPct val="50000"/>
                    </a:spcBef>
                  </a:pPr>
                  <a:r>
                    <a:rPr lang="en-US" dirty="0" smtClean="0">
                      <a:solidFill>
                        <a:schemeClr val="bg1"/>
                      </a:solidFill>
                    </a:rPr>
                    <a:t>19</a:t>
                  </a:r>
                  <a:endParaRPr lang="en-US" dirty="0">
                    <a:solidFill>
                      <a:schemeClr val="bg1"/>
                    </a:solidFill>
                  </a:endParaRPr>
                </a:p>
              </p:txBody>
            </p:sp>
            <p:sp>
              <p:nvSpPr>
                <p:cNvPr id="257" name="Text Box 94"/>
                <p:cNvSpPr txBox="1">
                  <a:spLocks noChangeArrowheads="1"/>
                </p:cNvSpPr>
                <p:nvPr/>
              </p:nvSpPr>
              <p:spPr bwMode="auto">
                <a:xfrm>
                  <a:off x="1536" y="3216"/>
                  <a:ext cx="336" cy="308"/>
                </a:xfrm>
                <a:prstGeom prst="rect">
                  <a:avLst/>
                </a:prstGeom>
                <a:solidFill>
                  <a:schemeClr val="accent1"/>
                </a:solidFill>
                <a:ln w="9525">
                  <a:noFill/>
                  <a:miter lim="800000"/>
                  <a:headEnd/>
                  <a:tailEnd/>
                </a:ln>
                <a:effectLst/>
              </p:spPr>
              <p:txBody>
                <a:bodyPr>
                  <a:spAutoFit/>
                </a:bodyPr>
                <a:lstStyle/>
                <a:p>
                  <a:pPr>
                    <a:spcBef>
                      <a:spcPct val="50000"/>
                    </a:spcBef>
                  </a:pPr>
                  <a:r>
                    <a:rPr lang="en-US">
                      <a:solidFill>
                        <a:schemeClr val="bg1"/>
                      </a:solidFill>
                    </a:rPr>
                    <a:t>25</a:t>
                  </a:r>
                </a:p>
              </p:txBody>
            </p:sp>
            <p:sp>
              <p:nvSpPr>
                <p:cNvPr id="258" name="Text Box 95"/>
                <p:cNvSpPr txBox="1">
                  <a:spLocks noChangeArrowheads="1"/>
                </p:cNvSpPr>
                <p:nvPr/>
              </p:nvSpPr>
              <p:spPr bwMode="auto">
                <a:xfrm>
                  <a:off x="1968" y="3216"/>
                  <a:ext cx="336" cy="308"/>
                </a:xfrm>
                <a:prstGeom prst="rect">
                  <a:avLst/>
                </a:prstGeom>
                <a:solidFill>
                  <a:schemeClr val="accent1"/>
                </a:solidFill>
                <a:ln w="9525">
                  <a:noFill/>
                  <a:miter lim="800000"/>
                  <a:headEnd/>
                  <a:tailEnd/>
                </a:ln>
                <a:effectLst/>
              </p:spPr>
              <p:txBody>
                <a:bodyPr>
                  <a:spAutoFit/>
                </a:bodyPr>
                <a:lstStyle/>
                <a:p>
                  <a:pPr>
                    <a:spcBef>
                      <a:spcPct val="50000"/>
                    </a:spcBef>
                  </a:pPr>
                  <a:r>
                    <a:rPr lang="en-US">
                      <a:solidFill>
                        <a:schemeClr val="bg1"/>
                      </a:solidFill>
                    </a:rPr>
                    <a:t>27</a:t>
                  </a:r>
                </a:p>
              </p:txBody>
            </p:sp>
          </p:grpSp>
        </p:grpSp>
        <p:grpSp>
          <p:nvGrpSpPr>
            <p:cNvPr id="23" name="Group 112"/>
            <p:cNvGrpSpPr>
              <a:grpSpLocks/>
            </p:cNvGrpSpPr>
            <p:nvPr/>
          </p:nvGrpSpPr>
          <p:grpSpPr bwMode="auto">
            <a:xfrm>
              <a:off x="2133600" y="6019800"/>
              <a:ext cx="5334000" cy="565150"/>
              <a:chOff x="1344" y="3792"/>
              <a:chExt cx="3360" cy="356"/>
            </a:xfrm>
          </p:grpSpPr>
          <p:grpSp>
            <p:nvGrpSpPr>
              <p:cNvPr id="24" name="Group 91"/>
              <p:cNvGrpSpPr>
                <a:grpSpLocks/>
              </p:cNvGrpSpPr>
              <p:nvPr/>
            </p:nvGrpSpPr>
            <p:grpSpPr bwMode="auto">
              <a:xfrm>
                <a:off x="1344" y="3792"/>
                <a:ext cx="3360" cy="336"/>
                <a:chOff x="1344" y="3792"/>
                <a:chExt cx="3360" cy="336"/>
              </a:xfrm>
            </p:grpSpPr>
            <p:grpSp>
              <p:nvGrpSpPr>
                <p:cNvPr id="25" name="Group 79"/>
                <p:cNvGrpSpPr>
                  <a:grpSpLocks/>
                </p:cNvGrpSpPr>
                <p:nvPr/>
              </p:nvGrpSpPr>
              <p:grpSpPr bwMode="auto">
                <a:xfrm>
                  <a:off x="1344" y="3792"/>
                  <a:ext cx="1680" cy="336"/>
                  <a:chOff x="288" y="3024"/>
                  <a:chExt cx="1680" cy="336"/>
                </a:xfrm>
              </p:grpSpPr>
              <p:sp>
                <p:nvSpPr>
                  <p:cNvPr id="281" name="Rectangle 80"/>
                  <p:cNvSpPr>
                    <a:spLocks noChangeArrowheads="1"/>
                  </p:cNvSpPr>
                  <p:nvPr/>
                </p:nvSpPr>
                <p:spPr bwMode="auto">
                  <a:xfrm>
                    <a:off x="288" y="3024"/>
                    <a:ext cx="1680" cy="336"/>
                  </a:xfrm>
                  <a:prstGeom prst="rect">
                    <a:avLst/>
                  </a:prstGeom>
                  <a:solidFill>
                    <a:schemeClr val="accent1"/>
                  </a:solidFill>
                  <a:ln w="9525">
                    <a:solidFill>
                      <a:schemeClr val="tx1"/>
                    </a:solidFill>
                    <a:miter lim="800000"/>
                    <a:headEnd/>
                    <a:tailEnd/>
                  </a:ln>
                  <a:effectLst/>
                </p:spPr>
                <p:txBody>
                  <a:bodyPr wrap="none" anchor="ctr"/>
                  <a:lstStyle/>
                  <a:p>
                    <a:endParaRPr lang="en-US">
                      <a:solidFill>
                        <a:schemeClr val="bg1"/>
                      </a:solidFill>
                    </a:endParaRPr>
                  </a:p>
                </p:txBody>
              </p:sp>
              <p:grpSp>
                <p:nvGrpSpPr>
                  <p:cNvPr id="26" name="Group 81"/>
                  <p:cNvGrpSpPr>
                    <a:grpSpLocks/>
                  </p:cNvGrpSpPr>
                  <p:nvPr/>
                </p:nvGrpSpPr>
                <p:grpSpPr bwMode="auto">
                  <a:xfrm>
                    <a:off x="720" y="3024"/>
                    <a:ext cx="432" cy="336"/>
                    <a:chOff x="720" y="3024"/>
                    <a:chExt cx="432" cy="336"/>
                  </a:xfrm>
                </p:grpSpPr>
                <p:sp>
                  <p:nvSpPr>
                    <p:cNvPr id="284" name="Line 82"/>
                    <p:cNvSpPr>
                      <a:spLocks noChangeShapeType="1"/>
                    </p:cNvSpPr>
                    <p:nvPr/>
                  </p:nvSpPr>
                  <p:spPr bwMode="auto">
                    <a:xfrm flipH="1">
                      <a:off x="1152" y="3024"/>
                      <a:ext cx="0" cy="336"/>
                    </a:xfrm>
                    <a:prstGeom prst="line">
                      <a:avLst/>
                    </a:prstGeom>
                    <a:noFill/>
                    <a:ln w="9525">
                      <a:solidFill>
                        <a:schemeClr val="tx1"/>
                      </a:solidFill>
                      <a:round/>
                      <a:headEnd/>
                      <a:tailEnd/>
                    </a:ln>
                    <a:effectLst/>
                  </p:spPr>
                  <p:txBody>
                    <a:bodyPr/>
                    <a:lstStyle/>
                    <a:p>
                      <a:endParaRPr lang="en-US">
                        <a:solidFill>
                          <a:schemeClr val="bg1"/>
                        </a:solidFill>
                      </a:endParaRPr>
                    </a:p>
                  </p:txBody>
                </p:sp>
                <p:sp>
                  <p:nvSpPr>
                    <p:cNvPr id="285" name="Line 83"/>
                    <p:cNvSpPr>
                      <a:spLocks noChangeShapeType="1"/>
                    </p:cNvSpPr>
                    <p:nvPr/>
                  </p:nvSpPr>
                  <p:spPr bwMode="auto">
                    <a:xfrm>
                      <a:off x="720" y="3024"/>
                      <a:ext cx="0" cy="336"/>
                    </a:xfrm>
                    <a:prstGeom prst="line">
                      <a:avLst/>
                    </a:prstGeom>
                    <a:noFill/>
                    <a:ln w="9525">
                      <a:solidFill>
                        <a:schemeClr val="tx1"/>
                      </a:solidFill>
                      <a:round/>
                      <a:headEnd/>
                      <a:tailEnd/>
                    </a:ln>
                    <a:effectLst/>
                  </p:spPr>
                  <p:txBody>
                    <a:bodyPr/>
                    <a:lstStyle/>
                    <a:p>
                      <a:endParaRPr lang="en-US">
                        <a:solidFill>
                          <a:schemeClr val="bg1"/>
                        </a:solidFill>
                      </a:endParaRPr>
                    </a:p>
                  </p:txBody>
                </p:sp>
              </p:grpSp>
              <p:sp>
                <p:nvSpPr>
                  <p:cNvPr id="283" name="Line 84"/>
                  <p:cNvSpPr>
                    <a:spLocks noChangeShapeType="1"/>
                  </p:cNvSpPr>
                  <p:nvPr/>
                </p:nvSpPr>
                <p:spPr bwMode="auto">
                  <a:xfrm>
                    <a:off x="1584" y="3024"/>
                    <a:ext cx="0" cy="336"/>
                  </a:xfrm>
                  <a:prstGeom prst="line">
                    <a:avLst/>
                  </a:prstGeom>
                  <a:noFill/>
                  <a:ln w="9525">
                    <a:solidFill>
                      <a:schemeClr val="tx1"/>
                    </a:solidFill>
                    <a:round/>
                    <a:headEnd/>
                    <a:tailEnd/>
                  </a:ln>
                  <a:effectLst/>
                </p:spPr>
                <p:txBody>
                  <a:bodyPr/>
                  <a:lstStyle/>
                  <a:p>
                    <a:endParaRPr lang="en-US">
                      <a:solidFill>
                        <a:schemeClr val="bg1"/>
                      </a:solidFill>
                    </a:endParaRPr>
                  </a:p>
                </p:txBody>
              </p:sp>
            </p:grpSp>
            <p:grpSp>
              <p:nvGrpSpPr>
                <p:cNvPr id="27" name="Group 85"/>
                <p:cNvGrpSpPr>
                  <a:grpSpLocks/>
                </p:cNvGrpSpPr>
                <p:nvPr/>
              </p:nvGrpSpPr>
              <p:grpSpPr bwMode="auto">
                <a:xfrm>
                  <a:off x="3024" y="3792"/>
                  <a:ext cx="1680" cy="336"/>
                  <a:chOff x="288" y="3024"/>
                  <a:chExt cx="1680" cy="336"/>
                </a:xfrm>
              </p:grpSpPr>
              <p:sp>
                <p:nvSpPr>
                  <p:cNvPr id="276" name="Rectangle 86"/>
                  <p:cNvSpPr>
                    <a:spLocks noChangeArrowheads="1"/>
                  </p:cNvSpPr>
                  <p:nvPr/>
                </p:nvSpPr>
                <p:spPr bwMode="auto">
                  <a:xfrm>
                    <a:off x="288" y="3024"/>
                    <a:ext cx="1680" cy="336"/>
                  </a:xfrm>
                  <a:prstGeom prst="rect">
                    <a:avLst/>
                  </a:prstGeom>
                  <a:solidFill>
                    <a:schemeClr val="accent1"/>
                  </a:solidFill>
                  <a:ln w="9525">
                    <a:solidFill>
                      <a:schemeClr val="tx1"/>
                    </a:solidFill>
                    <a:miter lim="800000"/>
                    <a:headEnd/>
                    <a:tailEnd/>
                  </a:ln>
                  <a:effectLst/>
                </p:spPr>
                <p:txBody>
                  <a:bodyPr wrap="none" anchor="ctr"/>
                  <a:lstStyle/>
                  <a:p>
                    <a:endParaRPr lang="en-US">
                      <a:solidFill>
                        <a:schemeClr val="bg1"/>
                      </a:solidFill>
                    </a:endParaRPr>
                  </a:p>
                </p:txBody>
              </p:sp>
              <p:grpSp>
                <p:nvGrpSpPr>
                  <p:cNvPr id="28" name="Group 87"/>
                  <p:cNvGrpSpPr>
                    <a:grpSpLocks/>
                  </p:cNvGrpSpPr>
                  <p:nvPr/>
                </p:nvGrpSpPr>
                <p:grpSpPr bwMode="auto">
                  <a:xfrm>
                    <a:off x="720" y="3024"/>
                    <a:ext cx="432" cy="336"/>
                    <a:chOff x="720" y="3024"/>
                    <a:chExt cx="432" cy="336"/>
                  </a:xfrm>
                </p:grpSpPr>
                <p:sp>
                  <p:nvSpPr>
                    <p:cNvPr id="279" name="Line 88"/>
                    <p:cNvSpPr>
                      <a:spLocks noChangeShapeType="1"/>
                    </p:cNvSpPr>
                    <p:nvPr/>
                  </p:nvSpPr>
                  <p:spPr bwMode="auto">
                    <a:xfrm flipH="1">
                      <a:off x="1152" y="3024"/>
                      <a:ext cx="0" cy="336"/>
                    </a:xfrm>
                    <a:prstGeom prst="line">
                      <a:avLst/>
                    </a:prstGeom>
                    <a:noFill/>
                    <a:ln w="9525">
                      <a:solidFill>
                        <a:schemeClr val="tx1"/>
                      </a:solidFill>
                      <a:round/>
                      <a:headEnd/>
                      <a:tailEnd/>
                    </a:ln>
                    <a:effectLst/>
                  </p:spPr>
                  <p:txBody>
                    <a:bodyPr/>
                    <a:lstStyle/>
                    <a:p>
                      <a:endParaRPr lang="en-US">
                        <a:solidFill>
                          <a:schemeClr val="bg1"/>
                        </a:solidFill>
                      </a:endParaRPr>
                    </a:p>
                  </p:txBody>
                </p:sp>
                <p:sp>
                  <p:nvSpPr>
                    <p:cNvPr id="280" name="Line 89"/>
                    <p:cNvSpPr>
                      <a:spLocks noChangeShapeType="1"/>
                    </p:cNvSpPr>
                    <p:nvPr/>
                  </p:nvSpPr>
                  <p:spPr bwMode="auto">
                    <a:xfrm>
                      <a:off x="720" y="3024"/>
                      <a:ext cx="0" cy="336"/>
                    </a:xfrm>
                    <a:prstGeom prst="line">
                      <a:avLst/>
                    </a:prstGeom>
                    <a:noFill/>
                    <a:ln w="9525">
                      <a:solidFill>
                        <a:schemeClr val="tx1"/>
                      </a:solidFill>
                      <a:round/>
                      <a:headEnd/>
                      <a:tailEnd/>
                    </a:ln>
                    <a:effectLst/>
                  </p:spPr>
                  <p:txBody>
                    <a:bodyPr/>
                    <a:lstStyle/>
                    <a:p>
                      <a:endParaRPr lang="en-US">
                        <a:solidFill>
                          <a:schemeClr val="bg1"/>
                        </a:solidFill>
                      </a:endParaRPr>
                    </a:p>
                  </p:txBody>
                </p:sp>
              </p:grpSp>
              <p:sp>
                <p:nvSpPr>
                  <p:cNvPr id="278" name="Line 90"/>
                  <p:cNvSpPr>
                    <a:spLocks noChangeShapeType="1"/>
                  </p:cNvSpPr>
                  <p:nvPr/>
                </p:nvSpPr>
                <p:spPr bwMode="auto">
                  <a:xfrm>
                    <a:off x="1584" y="3024"/>
                    <a:ext cx="0" cy="336"/>
                  </a:xfrm>
                  <a:prstGeom prst="line">
                    <a:avLst/>
                  </a:prstGeom>
                  <a:noFill/>
                  <a:ln w="9525">
                    <a:solidFill>
                      <a:schemeClr val="tx1"/>
                    </a:solidFill>
                    <a:round/>
                    <a:headEnd/>
                    <a:tailEnd/>
                  </a:ln>
                  <a:effectLst/>
                </p:spPr>
                <p:txBody>
                  <a:bodyPr/>
                  <a:lstStyle/>
                  <a:p>
                    <a:endParaRPr lang="en-US">
                      <a:solidFill>
                        <a:schemeClr val="bg1"/>
                      </a:solidFill>
                    </a:endParaRPr>
                  </a:p>
                </p:txBody>
              </p:sp>
            </p:grpSp>
          </p:grpSp>
          <p:sp>
            <p:nvSpPr>
              <p:cNvPr id="266" name="Text Box 103"/>
              <p:cNvSpPr txBox="1">
                <a:spLocks noChangeArrowheads="1"/>
              </p:cNvSpPr>
              <p:nvPr/>
            </p:nvSpPr>
            <p:spPr bwMode="auto">
              <a:xfrm>
                <a:off x="1397" y="3840"/>
                <a:ext cx="331" cy="308"/>
              </a:xfrm>
              <a:prstGeom prst="rect">
                <a:avLst/>
              </a:prstGeom>
              <a:solidFill>
                <a:schemeClr val="accent1"/>
              </a:solidFill>
              <a:ln w="9525">
                <a:noFill/>
                <a:miter lim="800000"/>
                <a:headEnd/>
                <a:tailEnd/>
              </a:ln>
              <a:effectLst/>
            </p:spPr>
            <p:txBody>
              <a:bodyPr wrap="square">
                <a:spAutoFit/>
              </a:bodyPr>
              <a:lstStyle/>
              <a:p>
                <a:pPr>
                  <a:spcBef>
                    <a:spcPct val="50000"/>
                  </a:spcBef>
                </a:pPr>
                <a:r>
                  <a:rPr lang="en-US" dirty="0" smtClean="0">
                    <a:solidFill>
                      <a:schemeClr val="bg1"/>
                    </a:solidFill>
                  </a:rPr>
                  <a:t>14</a:t>
                </a:r>
                <a:endParaRPr lang="en-US" dirty="0">
                  <a:solidFill>
                    <a:schemeClr val="bg1"/>
                  </a:solidFill>
                </a:endParaRPr>
              </a:p>
            </p:txBody>
          </p:sp>
          <p:sp>
            <p:nvSpPr>
              <p:cNvPr id="267" name="Text Box 105"/>
              <p:cNvSpPr txBox="1">
                <a:spLocks noChangeArrowheads="1"/>
              </p:cNvSpPr>
              <p:nvPr/>
            </p:nvSpPr>
            <p:spPr bwMode="auto">
              <a:xfrm>
                <a:off x="1824" y="3840"/>
                <a:ext cx="288" cy="308"/>
              </a:xfrm>
              <a:prstGeom prst="rect">
                <a:avLst/>
              </a:prstGeom>
              <a:solidFill>
                <a:schemeClr val="accent1"/>
              </a:solidFill>
              <a:ln w="9525">
                <a:noFill/>
                <a:miter lim="800000"/>
                <a:headEnd/>
                <a:tailEnd/>
              </a:ln>
              <a:effectLst/>
            </p:spPr>
            <p:txBody>
              <a:bodyPr>
                <a:spAutoFit/>
              </a:bodyPr>
              <a:lstStyle/>
              <a:p>
                <a:pPr>
                  <a:spcBef>
                    <a:spcPct val="50000"/>
                  </a:spcBef>
                </a:pPr>
                <a:r>
                  <a:rPr lang="en-US" dirty="0" smtClean="0">
                    <a:solidFill>
                      <a:schemeClr val="bg1"/>
                    </a:solidFill>
                  </a:rPr>
                  <a:t>15</a:t>
                </a:r>
                <a:endParaRPr lang="en-US" dirty="0">
                  <a:solidFill>
                    <a:schemeClr val="bg1"/>
                  </a:solidFill>
                </a:endParaRPr>
              </a:p>
            </p:txBody>
          </p:sp>
          <p:sp>
            <p:nvSpPr>
              <p:cNvPr id="268" name="Text Box 106"/>
              <p:cNvSpPr txBox="1">
                <a:spLocks noChangeArrowheads="1"/>
              </p:cNvSpPr>
              <p:nvPr/>
            </p:nvSpPr>
            <p:spPr bwMode="auto">
              <a:xfrm>
                <a:off x="2256" y="3840"/>
                <a:ext cx="288" cy="308"/>
              </a:xfrm>
              <a:prstGeom prst="rect">
                <a:avLst/>
              </a:prstGeom>
              <a:solidFill>
                <a:schemeClr val="accent1"/>
              </a:solidFill>
              <a:ln w="9525">
                <a:noFill/>
                <a:miter lim="800000"/>
                <a:headEnd/>
                <a:tailEnd/>
              </a:ln>
              <a:effectLst/>
            </p:spPr>
            <p:txBody>
              <a:bodyPr>
                <a:spAutoFit/>
              </a:bodyPr>
              <a:lstStyle/>
              <a:p>
                <a:pPr>
                  <a:spcBef>
                    <a:spcPct val="50000"/>
                  </a:spcBef>
                </a:pPr>
                <a:r>
                  <a:rPr lang="en-US" dirty="0" smtClean="0">
                    <a:solidFill>
                      <a:schemeClr val="bg1"/>
                    </a:solidFill>
                  </a:rPr>
                  <a:t>16</a:t>
                </a:r>
                <a:endParaRPr lang="en-US" dirty="0">
                  <a:solidFill>
                    <a:schemeClr val="bg1"/>
                  </a:solidFill>
                </a:endParaRPr>
              </a:p>
            </p:txBody>
          </p:sp>
          <p:sp>
            <p:nvSpPr>
              <p:cNvPr id="269" name="Text Box 107"/>
              <p:cNvSpPr txBox="1">
                <a:spLocks noChangeArrowheads="1"/>
              </p:cNvSpPr>
              <p:nvPr/>
            </p:nvSpPr>
            <p:spPr bwMode="auto">
              <a:xfrm>
                <a:off x="2736" y="3840"/>
                <a:ext cx="288" cy="308"/>
              </a:xfrm>
              <a:prstGeom prst="rect">
                <a:avLst/>
              </a:prstGeom>
              <a:solidFill>
                <a:schemeClr val="accent1"/>
              </a:solidFill>
              <a:ln w="9525">
                <a:noFill/>
                <a:miter lim="800000"/>
                <a:headEnd/>
                <a:tailEnd/>
              </a:ln>
              <a:effectLst/>
            </p:spPr>
            <p:txBody>
              <a:bodyPr>
                <a:spAutoFit/>
              </a:bodyPr>
              <a:lstStyle/>
              <a:p>
                <a:r>
                  <a:rPr lang="en-US" dirty="0" smtClean="0">
                    <a:solidFill>
                      <a:schemeClr val="bg1"/>
                    </a:solidFill>
                  </a:rPr>
                  <a:t>18</a:t>
                </a:r>
                <a:endParaRPr lang="en-US" dirty="0">
                  <a:solidFill>
                    <a:schemeClr val="bg1"/>
                  </a:solidFill>
                </a:endParaRPr>
              </a:p>
            </p:txBody>
          </p:sp>
          <p:sp>
            <p:nvSpPr>
              <p:cNvPr id="270" name="Text Box 108"/>
              <p:cNvSpPr txBox="1">
                <a:spLocks noChangeArrowheads="1"/>
              </p:cNvSpPr>
              <p:nvPr/>
            </p:nvSpPr>
            <p:spPr bwMode="auto">
              <a:xfrm>
                <a:off x="3120" y="3840"/>
                <a:ext cx="288" cy="308"/>
              </a:xfrm>
              <a:prstGeom prst="rect">
                <a:avLst/>
              </a:prstGeom>
              <a:solidFill>
                <a:schemeClr val="accent1"/>
              </a:solidFill>
              <a:ln w="9525">
                <a:noFill/>
                <a:miter lim="800000"/>
                <a:headEnd/>
                <a:tailEnd/>
              </a:ln>
              <a:effectLst/>
            </p:spPr>
            <p:txBody>
              <a:bodyPr>
                <a:spAutoFit/>
              </a:bodyPr>
              <a:lstStyle/>
              <a:p>
                <a:pPr>
                  <a:spcBef>
                    <a:spcPct val="50000"/>
                  </a:spcBef>
                </a:pPr>
                <a:r>
                  <a:rPr lang="en-US" dirty="0" smtClean="0">
                    <a:solidFill>
                      <a:schemeClr val="bg1"/>
                    </a:solidFill>
                  </a:rPr>
                  <a:t>19</a:t>
                </a:r>
                <a:endParaRPr lang="en-US" dirty="0">
                  <a:solidFill>
                    <a:schemeClr val="bg1"/>
                  </a:solidFill>
                </a:endParaRPr>
              </a:p>
            </p:txBody>
          </p:sp>
          <p:sp>
            <p:nvSpPr>
              <p:cNvPr id="271" name="Text Box 109"/>
              <p:cNvSpPr txBox="1">
                <a:spLocks noChangeArrowheads="1"/>
              </p:cNvSpPr>
              <p:nvPr/>
            </p:nvSpPr>
            <p:spPr bwMode="auto">
              <a:xfrm>
                <a:off x="3504" y="3840"/>
                <a:ext cx="288" cy="308"/>
              </a:xfrm>
              <a:prstGeom prst="rect">
                <a:avLst/>
              </a:prstGeom>
              <a:solidFill>
                <a:schemeClr val="accent1"/>
              </a:solidFill>
              <a:ln w="9525">
                <a:noFill/>
                <a:miter lim="800000"/>
                <a:headEnd/>
                <a:tailEnd/>
              </a:ln>
              <a:effectLst/>
            </p:spPr>
            <p:txBody>
              <a:bodyPr>
                <a:spAutoFit/>
              </a:bodyPr>
              <a:lstStyle/>
              <a:p>
                <a:pPr>
                  <a:spcBef>
                    <a:spcPct val="50000"/>
                  </a:spcBef>
                </a:pPr>
                <a:r>
                  <a:rPr lang="en-US">
                    <a:solidFill>
                      <a:schemeClr val="bg1"/>
                    </a:solidFill>
                  </a:rPr>
                  <a:t>25</a:t>
                </a:r>
              </a:p>
            </p:txBody>
          </p:sp>
          <p:sp>
            <p:nvSpPr>
              <p:cNvPr id="272" name="Text Box 110"/>
              <p:cNvSpPr txBox="1">
                <a:spLocks noChangeArrowheads="1"/>
              </p:cNvSpPr>
              <p:nvPr/>
            </p:nvSpPr>
            <p:spPr bwMode="auto">
              <a:xfrm>
                <a:off x="3936" y="3840"/>
                <a:ext cx="288" cy="308"/>
              </a:xfrm>
              <a:prstGeom prst="rect">
                <a:avLst/>
              </a:prstGeom>
              <a:solidFill>
                <a:schemeClr val="accent1"/>
              </a:solidFill>
              <a:ln w="9525">
                <a:noFill/>
                <a:miter lim="800000"/>
                <a:headEnd/>
                <a:tailEnd/>
              </a:ln>
              <a:effectLst/>
            </p:spPr>
            <p:txBody>
              <a:bodyPr>
                <a:spAutoFit/>
              </a:bodyPr>
              <a:lstStyle/>
              <a:p>
                <a:pPr>
                  <a:spcBef>
                    <a:spcPct val="50000"/>
                  </a:spcBef>
                </a:pPr>
                <a:r>
                  <a:rPr lang="en-US">
                    <a:solidFill>
                      <a:schemeClr val="bg1"/>
                    </a:solidFill>
                  </a:rPr>
                  <a:t>27</a:t>
                </a:r>
              </a:p>
            </p:txBody>
          </p:sp>
          <p:sp>
            <p:nvSpPr>
              <p:cNvPr id="273" name="Text Box 111"/>
              <p:cNvSpPr txBox="1">
                <a:spLocks noChangeArrowheads="1"/>
              </p:cNvSpPr>
              <p:nvPr/>
            </p:nvSpPr>
            <p:spPr bwMode="auto">
              <a:xfrm>
                <a:off x="4368" y="3840"/>
                <a:ext cx="288" cy="308"/>
              </a:xfrm>
              <a:prstGeom prst="rect">
                <a:avLst/>
              </a:prstGeom>
              <a:solidFill>
                <a:schemeClr val="accent1"/>
              </a:solidFill>
              <a:ln w="9525">
                <a:noFill/>
                <a:miter lim="800000"/>
                <a:headEnd/>
                <a:tailEnd/>
              </a:ln>
              <a:effectLst/>
            </p:spPr>
            <p:txBody>
              <a:bodyPr>
                <a:spAutoFit/>
              </a:bodyPr>
              <a:lstStyle/>
              <a:p>
                <a:pPr>
                  <a:spcBef>
                    <a:spcPct val="50000"/>
                  </a:spcBef>
                </a:pPr>
                <a:r>
                  <a:rPr lang="en-US">
                    <a:solidFill>
                      <a:schemeClr val="bg1"/>
                    </a:solidFill>
                  </a:rPr>
                  <a:t>29</a:t>
                </a:r>
              </a:p>
            </p:txBody>
          </p:sp>
        </p:grpSp>
        <p:sp>
          <p:nvSpPr>
            <p:cNvPr id="286" name="Text Box 115"/>
            <p:cNvSpPr txBox="1">
              <a:spLocks noChangeArrowheads="1"/>
            </p:cNvSpPr>
            <p:nvPr/>
          </p:nvSpPr>
          <p:spPr bwMode="auto">
            <a:xfrm rot="5400000">
              <a:off x="3689724" y="4846888"/>
              <a:ext cx="1929652" cy="418634"/>
            </a:xfrm>
            <a:prstGeom prst="rect">
              <a:avLst/>
            </a:prstGeom>
            <a:noFill/>
            <a:ln w="9525">
              <a:noFill/>
              <a:miter lim="800000"/>
              <a:headEnd/>
              <a:tailEnd/>
            </a:ln>
            <a:effectLst/>
          </p:spPr>
          <p:txBody>
            <a:bodyPr>
              <a:spAutoFit/>
            </a:bodyPr>
            <a:lstStyle/>
            <a:p>
              <a:pPr>
                <a:spcBef>
                  <a:spcPct val="50000"/>
                </a:spcBef>
              </a:pPr>
              <a:r>
                <a:rPr lang="en-US" sz="2000" b="1" dirty="0" smtClean="0"/>
                <a:t>Combine</a:t>
              </a:r>
              <a:endParaRPr lang="en-US" sz="2000" b="1" dirty="0"/>
            </a:p>
          </p:txBody>
        </p:sp>
        <p:grpSp>
          <p:nvGrpSpPr>
            <p:cNvPr id="29" name="Group 102"/>
            <p:cNvGrpSpPr>
              <a:grpSpLocks/>
            </p:cNvGrpSpPr>
            <p:nvPr/>
          </p:nvGrpSpPr>
          <p:grpSpPr bwMode="auto">
            <a:xfrm>
              <a:off x="5486400" y="5029200"/>
              <a:ext cx="2667000" cy="565150"/>
              <a:chOff x="3456" y="3168"/>
              <a:chExt cx="1680" cy="356"/>
            </a:xfrm>
          </p:grpSpPr>
          <p:grpSp>
            <p:nvGrpSpPr>
              <p:cNvPr id="30" name="Group 73"/>
              <p:cNvGrpSpPr>
                <a:grpSpLocks/>
              </p:cNvGrpSpPr>
              <p:nvPr/>
            </p:nvGrpSpPr>
            <p:grpSpPr bwMode="auto">
              <a:xfrm>
                <a:off x="3456" y="3168"/>
                <a:ext cx="1680" cy="336"/>
                <a:chOff x="288" y="3024"/>
                <a:chExt cx="1680" cy="336"/>
              </a:xfrm>
            </p:grpSpPr>
            <p:sp>
              <p:nvSpPr>
                <p:cNvPr id="392" name="Rectangle 74"/>
                <p:cNvSpPr>
                  <a:spLocks noChangeArrowheads="1"/>
                </p:cNvSpPr>
                <p:nvPr/>
              </p:nvSpPr>
              <p:spPr bwMode="auto">
                <a:xfrm>
                  <a:off x="288" y="3024"/>
                  <a:ext cx="1680" cy="336"/>
                </a:xfrm>
                <a:prstGeom prst="rect">
                  <a:avLst/>
                </a:prstGeom>
                <a:solidFill>
                  <a:schemeClr val="accent1"/>
                </a:solidFill>
                <a:ln w="9525">
                  <a:solidFill>
                    <a:schemeClr val="tx1"/>
                  </a:solidFill>
                  <a:miter lim="800000"/>
                  <a:headEnd/>
                  <a:tailEnd/>
                </a:ln>
                <a:effectLst/>
              </p:spPr>
              <p:txBody>
                <a:bodyPr wrap="none" anchor="ctr"/>
                <a:lstStyle/>
                <a:p>
                  <a:endParaRPr lang="en-US">
                    <a:solidFill>
                      <a:schemeClr val="bg1"/>
                    </a:solidFill>
                  </a:endParaRPr>
                </a:p>
              </p:txBody>
            </p:sp>
            <p:grpSp>
              <p:nvGrpSpPr>
                <p:cNvPr id="31" name="Group 75"/>
                <p:cNvGrpSpPr>
                  <a:grpSpLocks/>
                </p:cNvGrpSpPr>
                <p:nvPr/>
              </p:nvGrpSpPr>
              <p:grpSpPr bwMode="auto">
                <a:xfrm>
                  <a:off x="720" y="3024"/>
                  <a:ext cx="432" cy="336"/>
                  <a:chOff x="720" y="3024"/>
                  <a:chExt cx="432" cy="336"/>
                </a:xfrm>
              </p:grpSpPr>
              <p:sp>
                <p:nvSpPr>
                  <p:cNvPr id="395" name="Line 76"/>
                  <p:cNvSpPr>
                    <a:spLocks noChangeShapeType="1"/>
                  </p:cNvSpPr>
                  <p:nvPr/>
                </p:nvSpPr>
                <p:spPr bwMode="auto">
                  <a:xfrm flipH="1">
                    <a:off x="1152" y="3024"/>
                    <a:ext cx="0" cy="336"/>
                  </a:xfrm>
                  <a:prstGeom prst="line">
                    <a:avLst/>
                  </a:prstGeom>
                  <a:noFill/>
                  <a:ln w="9525">
                    <a:solidFill>
                      <a:schemeClr val="tx1"/>
                    </a:solidFill>
                    <a:round/>
                    <a:headEnd/>
                    <a:tailEnd/>
                  </a:ln>
                  <a:effectLst/>
                </p:spPr>
                <p:txBody>
                  <a:bodyPr/>
                  <a:lstStyle/>
                  <a:p>
                    <a:endParaRPr lang="en-US">
                      <a:solidFill>
                        <a:schemeClr val="bg1"/>
                      </a:solidFill>
                    </a:endParaRPr>
                  </a:p>
                </p:txBody>
              </p:sp>
              <p:sp>
                <p:nvSpPr>
                  <p:cNvPr id="396" name="Line 77"/>
                  <p:cNvSpPr>
                    <a:spLocks noChangeShapeType="1"/>
                  </p:cNvSpPr>
                  <p:nvPr/>
                </p:nvSpPr>
                <p:spPr bwMode="auto">
                  <a:xfrm>
                    <a:off x="720" y="3024"/>
                    <a:ext cx="0" cy="336"/>
                  </a:xfrm>
                  <a:prstGeom prst="line">
                    <a:avLst/>
                  </a:prstGeom>
                  <a:noFill/>
                  <a:ln w="9525">
                    <a:solidFill>
                      <a:schemeClr val="tx1"/>
                    </a:solidFill>
                    <a:round/>
                    <a:headEnd/>
                    <a:tailEnd/>
                  </a:ln>
                  <a:effectLst/>
                </p:spPr>
                <p:txBody>
                  <a:bodyPr/>
                  <a:lstStyle/>
                  <a:p>
                    <a:endParaRPr lang="en-US">
                      <a:solidFill>
                        <a:schemeClr val="bg1"/>
                      </a:solidFill>
                    </a:endParaRPr>
                  </a:p>
                </p:txBody>
              </p:sp>
            </p:grpSp>
            <p:sp>
              <p:nvSpPr>
                <p:cNvPr id="394" name="Line 78"/>
                <p:cNvSpPr>
                  <a:spLocks noChangeShapeType="1"/>
                </p:cNvSpPr>
                <p:nvPr/>
              </p:nvSpPr>
              <p:spPr bwMode="auto">
                <a:xfrm>
                  <a:off x="1584" y="3024"/>
                  <a:ext cx="0" cy="336"/>
                </a:xfrm>
                <a:prstGeom prst="line">
                  <a:avLst/>
                </a:prstGeom>
                <a:noFill/>
                <a:ln w="9525">
                  <a:solidFill>
                    <a:schemeClr val="tx1"/>
                  </a:solidFill>
                  <a:round/>
                  <a:headEnd/>
                  <a:tailEnd/>
                </a:ln>
                <a:effectLst/>
              </p:spPr>
              <p:txBody>
                <a:bodyPr/>
                <a:lstStyle/>
                <a:p>
                  <a:endParaRPr lang="en-US">
                    <a:solidFill>
                      <a:schemeClr val="bg1"/>
                    </a:solidFill>
                  </a:endParaRPr>
                </a:p>
              </p:txBody>
            </p:sp>
          </p:grpSp>
          <p:sp>
            <p:nvSpPr>
              <p:cNvPr id="388" name="Text Box 98"/>
              <p:cNvSpPr txBox="1">
                <a:spLocks noChangeArrowheads="1"/>
              </p:cNvSpPr>
              <p:nvPr/>
            </p:nvSpPr>
            <p:spPr bwMode="auto">
              <a:xfrm>
                <a:off x="3507" y="3216"/>
                <a:ext cx="352" cy="308"/>
              </a:xfrm>
              <a:prstGeom prst="rect">
                <a:avLst/>
              </a:prstGeom>
              <a:solidFill>
                <a:schemeClr val="accent1"/>
              </a:solidFill>
              <a:ln w="9525">
                <a:noFill/>
                <a:miter lim="800000"/>
                <a:headEnd/>
                <a:tailEnd/>
              </a:ln>
              <a:effectLst/>
            </p:spPr>
            <p:txBody>
              <a:bodyPr wrap="square">
                <a:spAutoFit/>
              </a:bodyPr>
              <a:lstStyle/>
              <a:p>
                <a:pPr>
                  <a:spcBef>
                    <a:spcPct val="50000"/>
                  </a:spcBef>
                </a:pPr>
                <a:r>
                  <a:rPr lang="en-US" dirty="0" smtClean="0">
                    <a:solidFill>
                      <a:schemeClr val="bg1"/>
                    </a:solidFill>
                  </a:rPr>
                  <a:t>14</a:t>
                </a:r>
                <a:endParaRPr lang="en-US" dirty="0">
                  <a:solidFill>
                    <a:schemeClr val="bg1"/>
                  </a:solidFill>
                </a:endParaRPr>
              </a:p>
            </p:txBody>
          </p:sp>
          <p:sp>
            <p:nvSpPr>
              <p:cNvPr id="389" name="Text Box 99"/>
              <p:cNvSpPr txBox="1">
                <a:spLocks noChangeArrowheads="1"/>
              </p:cNvSpPr>
              <p:nvPr/>
            </p:nvSpPr>
            <p:spPr bwMode="auto">
              <a:xfrm>
                <a:off x="3984" y="3216"/>
                <a:ext cx="288" cy="308"/>
              </a:xfrm>
              <a:prstGeom prst="rect">
                <a:avLst/>
              </a:prstGeom>
              <a:solidFill>
                <a:schemeClr val="accent1"/>
              </a:solidFill>
              <a:ln w="9525">
                <a:noFill/>
                <a:miter lim="800000"/>
                <a:headEnd/>
                <a:tailEnd/>
              </a:ln>
              <a:effectLst/>
            </p:spPr>
            <p:txBody>
              <a:bodyPr>
                <a:spAutoFit/>
              </a:bodyPr>
              <a:lstStyle/>
              <a:p>
                <a:pPr>
                  <a:spcBef>
                    <a:spcPct val="50000"/>
                  </a:spcBef>
                </a:pPr>
                <a:r>
                  <a:rPr lang="en-US" dirty="0" smtClean="0">
                    <a:solidFill>
                      <a:schemeClr val="bg1"/>
                    </a:solidFill>
                  </a:rPr>
                  <a:t>15</a:t>
                </a:r>
                <a:endParaRPr lang="en-US" dirty="0">
                  <a:solidFill>
                    <a:schemeClr val="bg1"/>
                  </a:solidFill>
                </a:endParaRPr>
              </a:p>
            </p:txBody>
          </p:sp>
          <p:sp>
            <p:nvSpPr>
              <p:cNvPr id="390" name="Text Box 100"/>
              <p:cNvSpPr txBox="1">
                <a:spLocks noChangeArrowheads="1"/>
              </p:cNvSpPr>
              <p:nvPr/>
            </p:nvSpPr>
            <p:spPr bwMode="auto">
              <a:xfrm>
                <a:off x="4368" y="3216"/>
                <a:ext cx="336" cy="308"/>
              </a:xfrm>
              <a:prstGeom prst="rect">
                <a:avLst/>
              </a:prstGeom>
              <a:solidFill>
                <a:schemeClr val="accent1"/>
              </a:solidFill>
              <a:ln w="9525">
                <a:noFill/>
                <a:miter lim="800000"/>
                <a:headEnd/>
                <a:tailEnd/>
              </a:ln>
              <a:effectLst/>
            </p:spPr>
            <p:txBody>
              <a:bodyPr>
                <a:spAutoFit/>
              </a:bodyPr>
              <a:lstStyle/>
              <a:p>
                <a:pPr>
                  <a:spcBef>
                    <a:spcPct val="50000"/>
                  </a:spcBef>
                </a:pPr>
                <a:r>
                  <a:rPr lang="en-US" dirty="0" smtClean="0">
                    <a:solidFill>
                      <a:schemeClr val="bg1"/>
                    </a:solidFill>
                  </a:rPr>
                  <a:t>18</a:t>
                </a:r>
                <a:endParaRPr lang="en-US" dirty="0">
                  <a:solidFill>
                    <a:schemeClr val="bg1"/>
                  </a:solidFill>
                </a:endParaRPr>
              </a:p>
            </p:txBody>
          </p:sp>
          <p:sp>
            <p:nvSpPr>
              <p:cNvPr id="391" name="Text Box 101"/>
              <p:cNvSpPr txBox="1">
                <a:spLocks noChangeArrowheads="1"/>
              </p:cNvSpPr>
              <p:nvPr/>
            </p:nvSpPr>
            <p:spPr bwMode="auto">
              <a:xfrm>
                <a:off x="4800" y="3216"/>
                <a:ext cx="288" cy="308"/>
              </a:xfrm>
              <a:prstGeom prst="rect">
                <a:avLst/>
              </a:prstGeom>
              <a:solidFill>
                <a:schemeClr val="accent1"/>
              </a:solidFill>
              <a:ln w="9525">
                <a:noFill/>
                <a:miter lim="800000"/>
                <a:headEnd/>
                <a:tailEnd/>
              </a:ln>
              <a:effectLst/>
            </p:spPr>
            <p:txBody>
              <a:bodyPr>
                <a:spAutoFit/>
              </a:bodyPr>
              <a:lstStyle/>
              <a:p>
                <a:pPr>
                  <a:spcBef>
                    <a:spcPct val="50000"/>
                  </a:spcBef>
                </a:pPr>
                <a:r>
                  <a:rPr lang="en-US">
                    <a:solidFill>
                      <a:schemeClr val="bg1"/>
                    </a:solidFill>
                  </a:rPr>
                  <a:t>29</a:t>
                </a:r>
              </a:p>
            </p:txBody>
          </p:sp>
        </p:grpSp>
      </p:grpSp>
      <p:sp>
        <p:nvSpPr>
          <p:cNvPr id="115" name="Slide Number Placeholder 114"/>
          <p:cNvSpPr>
            <a:spLocks noGrp="1"/>
          </p:cNvSpPr>
          <p:nvPr>
            <p:ph type="sldNum" sz="quarter" idx="12"/>
          </p:nvPr>
        </p:nvSpPr>
        <p:spPr>
          <a:xfrm>
            <a:off x="6553200" y="6324600"/>
            <a:ext cx="2133600" cy="365125"/>
          </a:xfrm>
        </p:spPr>
        <p:txBody>
          <a:bodyPr/>
          <a:lstStyle/>
          <a:p>
            <a:fld id="{59044E82-0D97-4C44-BD32-01B99DA0AB14}" type="slidenum">
              <a:rPr lang="en-US" smtClean="0"/>
              <a:pPr/>
              <a:t>8</a:t>
            </a:fld>
            <a:endParaRPr lang="en-US"/>
          </a:p>
        </p:txBody>
      </p:sp>
      <p:cxnSp>
        <p:nvCxnSpPr>
          <p:cNvPr id="117" name="Straight Connector 116"/>
          <p:cNvCxnSpPr/>
          <p:nvPr/>
        </p:nvCxnSpPr>
        <p:spPr>
          <a:xfrm>
            <a:off x="228600" y="4267200"/>
            <a:ext cx="8534400" cy="1588"/>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Footer Placeholder 117"/>
          <p:cNvSpPr>
            <a:spLocks noGrp="1"/>
          </p:cNvSpPr>
          <p:nvPr>
            <p:ph type="ftr" sz="quarter" idx="11"/>
          </p:nvPr>
        </p:nvSpPr>
        <p:spPr/>
        <p:txBody>
          <a:bodyPr/>
          <a:lstStyle/>
          <a:p>
            <a:r>
              <a:rPr lang="en-US" smtClean="0"/>
              <a:t>Compiled By Atnafu J.</a:t>
            </a: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smtClean="0">
                <a:solidFill>
                  <a:schemeClr val="accent2"/>
                </a:solidFill>
              </a:rPr>
              <a:t>Merge Sort</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buNone/>
            </a:pPr>
            <a:r>
              <a:rPr lang="en-US" sz="2000" b="1" dirty="0" smtClean="0">
                <a:latin typeface="Times New Roman" pitchFamily="18" charset="0"/>
              </a:rPr>
              <a:t>The algorithm</a:t>
            </a:r>
          </a:p>
          <a:p>
            <a:pPr lvl="2">
              <a:buNone/>
            </a:pPr>
            <a:r>
              <a:rPr lang="en-US" sz="2000" b="1" i="1" dirty="0" smtClean="0">
                <a:latin typeface="Times New Roman" pitchFamily="18" charset="0"/>
              </a:rPr>
              <a:t>MERGE-SORT(A, start, end)</a:t>
            </a:r>
          </a:p>
          <a:p>
            <a:pPr lvl="2">
              <a:buNone/>
            </a:pPr>
            <a:r>
              <a:rPr lang="en-US" sz="2000" b="1" i="1" dirty="0" smtClean="0">
                <a:latin typeface="Times New Roman" pitchFamily="18" charset="0"/>
              </a:rPr>
              <a:t> if  start &lt; = end     </a:t>
            </a:r>
          </a:p>
          <a:p>
            <a:pPr lvl="2">
              <a:buNone/>
            </a:pPr>
            <a:r>
              <a:rPr lang="en-US" sz="2000" b="1" i="1" dirty="0" smtClean="0">
                <a:latin typeface="Times New Roman" pitchFamily="18" charset="0"/>
              </a:rPr>
              <a:t>	 mid  </a:t>
            </a:r>
            <a:r>
              <a:rPr lang="en-US" sz="2000" b="1" i="1" dirty="0" smtClean="0">
                <a:latin typeface="Times New Roman" pitchFamily="18" charset="0"/>
                <a:sym typeface="Wingdings" pitchFamily="2" charset="2"/>
              </a:rPr>
              <a:t> lower(</a:t>
            </a:r>
            <a:r>
              <a:rPr lang="en-US" sz="2000" b="1" i="1" dirty="0" smtClean="0">
                <a:latin typeface="Times New Roman" pitchFamily="18" charset="0"/>
              </a:rPr>
              <a:t>(start + end)/2)</a:t>
            </a:r>
          </a:p>
          <a:p>
            <a:pPr lvl="2">
              <a:buNone/>
            </a:pPr>
            <a:r>
              <a:rPr lang="en-US" sz="2000" b="1" i="1" dirty="0" smtClean="0">
                <a:latin typeface="Times New Roman" pitchFamily="18" charset="0"/>
              </a:rPr>
              <a:t> 	MERGE-SORT(A, start, mid)</a:t>
            </a:r>
          </a:p>
          <a:p>
            <a:pPr lvl="2">
              <a:buNone/>
            </a:pPr>
            <a:r>
              <a:rPr lang="en-US" sz="2000" b="1" i="1" dirty="0" smtClean="0">
                <a:latin typeface="Times New Roman" pitchFamily="18" charset="0"/>
              </a:rPr>
              <a:t>	MERGE-SORT(A, mid + 1, end)</a:t>
            </a:r>
          </a:p>
          <a:p>
            <a:pPr lvl="2">
              <a:buNone/>
            </a:pPr>
            <a:r>
              <a:rPr lang="en-US" sz="2000" b="1" i="1" dirty="0" smtClean="0">
                <a:latin typeface="Times New Roman" pitchFamily="18" charset="0"/>
              </a:rPr>
              <a:t>	MERGE(A, start, mid, end)</a:t>
            </a:r>
            <a:r>
              <a:rPr lang="en-US" sz="2000" dirty="0" smtClean="0">
                <a:latin typeface="Times New Roman" pitchFamily="18" charset="0"/>
              </a:rPr>
              <a:t> </a:t>
            </a:r>
          </a:p>
          <a:p>
            <a:pPr>
              <a:buFont typeface="Wingdings" pitchFamily="2" charset="2"/>
              <a:buChar char="Ø"/>
            </a:pPr>
            <a:r>
              <a:rPr lang="en-US" sz="2000" dirty="0" smtClean="0">
                <a:latin typeface="Times New Roman" pitchFamily="18" charset="0"/>
              </a:rPr>
              <a:t>To perform the merging, we use an auxiliary procedure </a:t>
            </a:r>
            <a:r>
              <a:rPr lang="en-US" sz="2000" b="1" i="1" dirty="0" smtClean="0">
                <a:latin typeface="Times New Roman" pitchFamily="18" charset="0"/>
              </a:rPr>
              <a:t>MERGE(A, start, mid, end), </a:t>
            </a:r>
            <a:r>
              <a:rPr lang="en-US" sz="2000" dirty="0" smtClean="0">
                <a:latin typeface="Times New Roman" pitchFamily="18" charset="0"/>
              </a:rPr>
              <a:t>where </a:t>
            </a:r>
          </a:p>
          <a:p>
            <a:pPr lvl="1">
              <a:buFont typeface="Wingdings" pitchFamily="2" charset="2"/>
              <a:buChar char="Ø"/>
            </a:pPr>
            <a:r>
              <a:rPr lang="en-US" sz="2000" b="1" i="1" dirty="0" smtClean="0">
                <a:latin typeface="Times New Roman" pitchFamily="18" charset="0"/>
              </a:rPr>
              <a:t>A</a:t>
            </a:r>
            <a:r>
              <a:rPr lang="en-US" sz="2000" dirty="0" smtClean="0">
                <a:latin typeface="Times New Roman" pitchFamily="18" charset="0"/>
              </a:rPr>
              <a:t> is the array to be sorted</a:t>
            </a:r>
          </a:p>
          <a:p>
            <a:pPr lvl="1">
              <a:buFont typeface="Wingdings" pitchFamily="2" charset="2"/>
              <a:buChar char="Ø"/>
            </a:pPr>
            <a:r>
              <a:rPr lang="en-US" sz="2000" b="1" i="1" dirty="0" smtClean="0">
                <a:latin typeface="Times New Roman" pitchFamily="18" charset="0"/>
              </a:rPr>
              <a:t>start,</a:t>
            </a:r>
            <a:r>
              <a:rPr lang="en-US" sz="2000" b="1" dirty="0" smtClean="0">
                <a:latin typeface="Times New Roman" pitchFamily="18" charset="0"/>
              </a:rPr>
              <a:t> </a:t>
            </a:r>
            <a:r>
              <a:rPr lang="en-US" sz="2000" b="1" i="1" dirty="0" smtClean="0">
                <a:latin typeface="Times New Roman" pitchFamily="18" charset="0"/>
              </a:rPr>
              <a:t>mid</a:t>
            </a:r>
            <a:r>
              <a:rPr lang="en-US" sz="2000" i="1" dirty="0" smtClean="0">
                <a:latin typeface="Times New Roman" pitchFamily="18" charset="0"/>
              </a:rPr>
              <a:t> </a:t>
            </a:r>
            <a:r>
              <a:rPr lang="en-US" sz="2000" dirty="0" smtClean="0">
                <a:latin typeface="Times New Roman" pitchFamily="18" charset="0"/>
              </a:rPr>
              <a:t>and</a:t>
            </a:r>
            <a:r>
              <a:rPr lang="en-US" sz="2000" b="1" dirty="0" smtClean="0">
                <a:latin typeface="Times New Roman" pitchFamily="18" charset="0"/>
              </a:rPr>
              <a:t> </a:t>
            </a:r>
            <a:r>
              <a:rPr lang="en-US" sz="2000" b="1" i="1" dirty="0" smtClean="0">
                <a:latin typeface="Times New Roman" pitchFamily="18" charset="0"/>
              </a:rPr>
              <a:t>end</a:t>
            </a:r>
            <a:r>
              <a:rPr lang="en-US" sz="2000" b="1" dirty="0" smtClean="0">
                <a:latin typeface="Times New Roman" pitchFamily="18" charset="0"/>
              </a:rPr>
              <a:t> </a:t>
            </a:r>
            <a:r>
              <a:rPr lang="en-US" sz="2000" dirty="0" smtClean="0">
                <a:latin typeface="Times New Roman" pitchFamily="18" charset="0"/>
              </a:rPr>
              <a:t>are the initial, mid and final indices of the array respectively which satisfy the relation </a:t>
            </a:r>
            <a:r>
              <a:rPr lang="en-US" sz="2000" i="1" dirty="0" smtClean="0">
                <a:latin typeface="Times New Roman" pitchFamily="18" charset="0"/>
              </a:rPr>
              <a:t>start</a:t>
            </a:r>
            <a:r>
              <a:rPr lang="en-US" sz="2000" dirty="0" smtClean="0">
                <a:latin typeface="Times New Roman" pitchFamily="18" charset="0"/>
              </a:rPr>
              <a:t> </a:t>
            </a:r>
            <a:r>
              <a:rPr lang="en-US" sz="2000" dirty="0" smtClean="0">
                <a:latin typeface="Times New Roman" pitchFamily="18" charset="0"/>
                <a:cs typeface="Times New Roman" pitchFamily="18" charset="0"/>
              </a:rPr>
              <a:t>≤</a:t>
            </a:r>
            <a:r>
              <a:rPr lang="en-US" sz="2000" i="1" dirty="0" smtClean="0">
                <a:latin typeface="Times New Roman" pitchFamily="18" charset="0"/>
                <a:cs typeface="Times New Roman" pitchFamily="18" charset="0"/>
              </a:rPr>
              <a:t>mid</a:t>
            </a:r>
            <a:r>
              <a:rPr lang="en-US" sz="2000" dirty="0" smtClean="0">
                <a:latin typeface="Times New Roman" pitchFamily="18" charset="0"/>
              </a:rPr>
              <a:t> &lt; </a:t>
            </a:r>
            <a:r>
              <a:rPr lang="en-US" sz="2000" i="1" dirty="0" smtClean="0">
                <a:latin typeface="Times New Roman" pitchFamily="18" charset="0"/>
              </a:rPr>
              <a:t>end</a:t>
            </a:r>
            <a:r>
              <a:rPr lang="en-US" sz="2000" dirty="0" smtClean="0">
                <a:latin typeface="Times New Roman" pitchFamily="18" charset="0"/>
              </a:rPr>
              <a:t>. </a:t>
            </a: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9</a:t>
            </a:fld>
            <a:endParaRPr lang="en-US" dirty="0"/>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6265</TotalTime>
  <Words>2309</Words>
  <Application>Microsoft Office PowerPoint</Application>
  <PresentationFormat>On-screen Show (4:3)</PresentationFormat>
  <Paragraphs>469</Paragraphs>
  <Slides>37</Slides>
  <Notes>9</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CS551 : Data Structures &amp; Algorithm Analysis</vt:lpstr>
      <vt:lpstr>Chapter Objectives</vt:lpstr>
      <vt:lpstr>Quadratic Sorting: Revisited</vt:lpstr>
      <vt:lpstr>Heap Sort</vt:lpstr>
      <vt:lpstr>Heap Sort</vt:lpstr>
      <vt:lpstr>Heap Sort: Implementation</vt:lpstr>
      <vt:lpstr>Merge Sort</vt:lpstr>
      <vt:lpstr>Merge Sort</vt:lpstr>
      <vt:lpstr>Merge Sort</vt:lpstr>
      <vt:lpstr>Merge Sort: Implementation</vt:lpstr>
      <vt:lpstr>Merge: Implementation</vt:lpstr>
      <vt:lpstr>Merge: Implementation</vt:lpstr>
      <vt:lpstr>Merge Sort: Analysis</vt:lpstr>
      <vt:lpstr>Shell Sort: Algorithm</vt:lpstr>
      <vt:lpstr>Shell Sort</vt:lpstr>
      <vt:lpstr>Shell Sort: Illustration</vt:lpstr>
      <vt:lpstr>Something To Ponder</vt:lpstr>
      <vt:lpstr>Something…</vt:lpstr>
      <vt:lpstr>Shell Sort: The Knuth gap sequence</vt:lpstr>
      <vt:lpstr>Exercise</vt:lpstr>
      <vt:lpstr>Exercise</vt:lpstr>
      <vt:lpstr>Shell Sort: Algorithm</vt:lpstr>
      <vt:lpstr>Shell Sort: Algorithm Using an Increment of hk=n/2k</vt:lpstr>
      <vt:lpstr>Shellsort: C++ for Knuth increment</vt:lpstr>
      <vt:lpstr>Shellsort: C++ Implementation for any Increment Sequence</vt:lpstr>
      <vt:lpstr>Shell Sort: Efficiency</vt:lpstr>
      <vt:lpstr>Shell Sort: Exercise Using an increment of (2k, 2k-1, ..., 2, 1)</vt:lpstr>
      <vt:lpstr>Quick Sort</vt:lpstr>
      <vt:lpstr>Quick Sort: Concept</vt:lpstr>
      <vt:lpstr>Quick Sort: Divide and Conquer</vt:lpstr>
      <vt:lpstr>Quick Sort: Pivot position</vt:lpstr>
      <vt:lpstr>Quick Sort: Partition</vt:lpstr>
      <vt:lpstr>Quick Sort: Partition</vt:lpstr>
      <vt:lpstr>Quick Sort: Partition</vt:lpstr>
      <vt:lpstr>Quick Sort: Illustration</vt:lpstr>
      <vt:lpstr>Quick Sort Algorithm</vt:lpstr>
      <vt:lpstr>Quick Sort: Efficiency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dc:title>
  <dc:creator>Atnafu Jembere</dc:creator>
  <cp:lastModifiedBy>gaming</cp:lastModifiedBy>
  <cp:revision>400</cp:revision>
  <dcterms:created xsi:type="dcterms:W3CDTF">2014-01-21T23:03:24Z</dcterms:created>
  <dcterms:modified xsi:type="dcterms:W3CDTF">2022-05-05T16:23:11Z</dcterms:modified>
</cp:coreProperties>
</file>