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7" r:id="rId2"/>
    <p:sldId id="328" r:id="rId3"/>
    <p:sldId id="384" r:id="rId4"/>
    <p:sldId id="385" r:id="rId5"/>
    <p:sldId id="387" r:id="rId6"/>
    <p:sldId id="342" r:id="rId7"/>
    <p:sldId id="386" r:id="rId8"/>
    <p:sldId id="388" r:id="rId9"/>
    <p:sldId id="389" r:id="rId10"/>
    <p:sldId id="258" r:id="rId11"/>
    <p:sldId id="334" r:id="rId12"/>
    <p:sldId id="329" r:id="rId13"/>
    <p:sldId id="259" r:id="rId14"/>
    <p:sldId id="330" r:id="rId15"/>
    <p:sldId id="3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4081-B124-4720-8BE8-10204EDA8DFF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FC4F-83B7-477D-B5E6-BE3BE77D37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B2E3-4223-4951-B97D-763BE2775691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E3E5-6995-4F6D-8408-F0B0B5649AEB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869-B901-4C84-9EBF-A1CFBCFE5A79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74EE-98D4-40E3-87BD-867AE335901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9FB-BC95-4B72-9652-6DE0CCA50EB9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073A-F879-423A-9939-C516BC33AB42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7B86-B971-4547-83E7-EB2E5A6CA4A0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F6FD-4F76-4FAD-AE28-9CF6EB22AB36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FCF0-9BD3-46FF-82DA-302DADDFFF1F}" type="datetime1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9252-A3CB-462F-8C4F-E29373554809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2E89-63F1-4AAF-B1E5-40D92E58B0A3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558C-8644-441D-92BE-6F0B3CFA78A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CS321 : Data Structures &amp; Algorithm Analysis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US" dirty="0" smtClean="0"/>
              <a:t>Chapter 3: Data Structure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Abstract Data Type(ADT)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Abstract data types (ADTs), is a high-level abstractions of data type in which we can separate the conceptual transformations that our programs perform on our data from any particular data-structure representation and algorithm implementation.</a:t>
            </a:r>
          </a:p>
          <a:p>
            <a:pPr marL="0" indent="0">
              <a:buNone/>
            </a:pPr>
            <a:r>
              <a:rPr lang="en-US" sz="2200" dirty="0" smtClean="0"/>
              <a:t>Abstract data types is any type that does not specify an implementation. </a:t>
            </a:r>
          </a:p>
          <a:p>
            <a:pPr marL="0" indent="0">
              <a:buNone/>
            </a:pPr>
            <a:r>
              <a:rPr lang="en-US" sz="2200" dirty="0" smtClean="0"/>
              <a:t>Abstract types can be handled by code that does not know or "care" what underlying types are contained in them.</a:t>
            </a:r>
          </a:p>
          <a:p>
            <a:pPr marL="0" indent="0">
              <a:buNone/>
            </a:pPr>
            <a:r>
              <a:rPr lang="en-US" sz="2200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/>
              <a:t>List, set, stack, queue, tree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What is a Data Structure?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A data structure </a:t>
            </a:r>
            <a:r>
              <a:rPr lang="en-US" sz="2800" dirty="0" smtClean="0"/>
              <a:t>is a particular way of storing and organizing </a:t>
            </a:r>
            <a:r>
              <a:rPr lang="en-US" sz="2800" dirty="0" smtClean="0">
                <a:solidFill>
                  <a:srgbClr val="00B0F0"/>
                </a:solidFill>
              </a:rPr>
              <a:t>composite data </a:t>
            </a:r>
            <a:r>
              <a:rPr lang="en-US" sz="2800" dirty="0" smtClean="0"/>
              <a:t>in a computer </a:t>
            </a:r>
            <a:r>
              <a:rPr lang="en-US" sz="2800" dirty="0" smtClean="0">
                <a:solidFill>
                  <a:srgbClr val="0070C0"/>
                </a:solidFill>
              </a:rPr>
              <a:t>memory</a:t>
            </a:r>
            <a:r>
              <a:rPr lang="en-US" sz="2800" dirty="0" smtClean="0"/>
              <a:t> so that it can be used </a:t>
            </a:r>
            <a:r>
              <a:rPr lang="en-US" sz="2800" dirty="0" smtClean="0">
                <a:solidFill>
                  <a:srgbClr val="00B0F0"/>
                </a:solidFill>
              </a:rPr>
              <a:t>efficiently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A data structure can be concrete or abstract.</a:t>
            </a:r>
          </a:p>
          <a:p>
            <a:pPr marL="0" indent="0">
              <a:buNone/>
            </a:pPr>
            <a:r>
              <a:rPr lang="en-US" sz="2800" dirty="0" smtClean="0"/>
              <a:t>Concrete Data Structure</a:t>
            </a:r>
          </a:p>
          <a:p>
            <a:pPr marL="400050" lvl="1" indent="0"/>
            <a:r>
              <a:rPr lang="en-US" dirty="0" smtClean="0"/>
              <a:t>Array, Linked List</a:t>
            </a:r>
          </a:p>
          <a:p>
            <a:pPr marL="0" indent="0">
              <a:buNone/>
            </a:pPr>
            <a:r>
              <a:rPr lang="en-US" sz="2800" dirty="0" smtClean="0"/>
              <a:t>Abstract Data Structure</a:t>
            </a:r>
          </a:p>
          <a:p>
            <a:pPr marL="400050" lvl="1" indent="0"/>
            <a:r>
              <a:rPr lang="en-US" dirty="0" smtClean="0"/>
              <a:t>Set, Stack, queue, tree, graph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Why the Need for Data Structure?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Helvetica" pitchFamily="34" charset="0"/>
              </a:rPr>
              <a:t>Data structures organize data </a:t>
            </a:r>
            <a:r>
              <a:rPr lang="en-US" dirty="0" smtClean="0">
                <a:latin typeface="Helvetica" pitchFamily="34" charset="0"/>
                <a:sym typeface="Symbol" pitchFamily="18" charset="2"/>
              </a:rPr>
              <a:t> </a:t>
            </a:r>
            <a:r>
              <a:rPr lang="en-US" dirty="0" smtClean="0">
                <a:latin typeface="Helvetica" pitchFamily="34" charset="0"/>
              </a:rPr>
              <a:t>more efficient programs.</a:t>
            </a:r>
          </a:p>
          <a:p>
            <a:pPr marL="0" indent="0">
              <a:buNone/>
            </a:pPr>
            <a:r>
              <a:rPr lang="en-US" dirty="0" smtClean="0">
                <a:latin typeface="Helvetica" pitchFamily="34" charset="0"/>
              </a:rPr>
              <a:t>The choice of data structure and algorithm can make the difference between a program running in a few seconds or many days.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Selecting a Data Structure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Helvetica" pitchFamily="34" charset="0"/>
              </a:rPr>
              <a:t>Select a data structure as follows: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latin typeface="Helvetica" pitchFamily="34" charset="0"/>
              </a:rPr>
              <a:t>Analyze the problem to determine the resource constraints a solution must meet.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latin typeface="Helvetica" pitchFamily="34" charset="0"/>
              </a:rPr>
              <a:t>Determine the basic operations that must be supported.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latin typeface="Helvetica" pitchFamily="34" charset="0"/>
              </a:rPr>
              <a:t>Quantify the resource constraints for each operation.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latin typeface="Helvetica" pitchFamily="34" charset="0"/>
              </a:rPr>
              <a:t>Select the data structure that best meets these requirements.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Questions To Ask When Selecting Data Structure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US" sz="2800" dirty="0" smtClean="0">
                <a:latin typeface="Helvetica" pitchFamily="34" charset="0"/>
              </a:rPr>
              <a:t>Are all data inserted into the data structure at the beginning, or are insertions interspersed with other operations?</a:t>
            </a:r>
          </a:p>
          <a:p>
            <a:r>
              <a:rPr lang="en-US" sz="2800" dirty="0" smtClean="0">
                <a:latin typeface="Helvetica" pitchFamily="34" charset="0"/>
              </a:rPr>
              <a:t>Can data be deleted?</a:t>
            </a:r>
          </a:p>
          <a:p>
            <a:r>
              <a:rPr lang="en-US" sz="2800" dirty="0" smtClean="0">
                <a:latin typeface="Helvetica" pitchFamily="34" charset="0"/>
              </a:rPr>
              <a:t>Are all data processed in some well-defined order, or is random access allowed?</a:t>
            </a:r>
            <a:endParaRPr lang="en-US" sz="2800" dirty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Common Data Structures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GB" sz="2800" dirty="0" smtClean="0"/>
              <a:t>Array</a:t>
            </a:r>
          </a:p>
          <a:p>
            <a:r>
              <a:rPr lang="en-GB" sz="2800" dirty="0" smtClean="0"/>
              <a:t>Linked List</a:t>
            </a:r>
          </a:p>
          <a:p>
            <a:r>
              <a:rPr lang="en-GB" sz="2800" dirty="0" smtClean="0"/>
              <a:t>Stack</a:t>
            </a:r>
          </a:p>
          <a:p>
            <a:r>
              <a:rPr lang="en-GB" sz="2800" dirty="0" smtClean="0"/>
              <a:t>Queue</a:t>
            </a:r>
          </a:p>
          <a:p>
            <a:r>
              <a:rPr lang="en-GB" sz="2800" dirty="0" smtClean="0"/>
              <a:t>Tree</a:t>
            </a:r>
          </a:p>
          <a:p>
            <a:r>
              <a:rPr lang="en-GB" sz="2800" dirty="0" smtClean="0">
                <a:solidFill>
                  <a:srgbClr val="0033CC"/>
                </a:solidFill>
              </a:rPr>
              <a:t>Graph</a:t>
            </a:r>
            <a:endParaRPr lang="en-GB" sz="2800" dirty="0" smtClean="0"/>
          </a:p>
          <a:p>
            <a:r>
              <a:rPr lang="en-GB" sz="2800" dirty="0" smtClean="0">
                <a:solidFill>
                  <a:srgbClr val="0033CC"/>
                </a:solidFill>
              </a:rPr>
              <a:t>Network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Chapter Objectives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latin typeface="Helvetica" pitchFamily="34" charset="0"/>
              </a:rPr>
              <a:t>Learn the commonly used data structures.</a:t>
            </a:r>
            <a:br>
              <a:rPr lang="en-US" sz="2800" dirty="0" smtClean="0">
                <a:latin typeface="Helvetica" pitchFamily="34" charset="0"/>
              </a:rPr>
            </a:br>
            <a:r>
              <a:rPr lang="en-US" sz="2800" dirty="0" smtClean="0">
                <a:latin typeface="Helvetica" pitchFamily="34" charset="0"/>
              </a:rPr>
              <a:t>These form a programmer's basic data structure “toolkit.”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latin typeface="Helvetica" pitchFamily="34" charset="0"/>
              </a:rPr>
              <a:t>Understand how to measure the cost and benefit of a data structure.</a:t>
            </a:r>
            <a:br>
              <a:rPr lang="en-US" sz="2800" dirty="0" smtClean="0">
                <a:latin typeface="Helvetica" pitchFamily="34" charset="0"/>
              </a:rPr>
            </a:br>
            <a:r>
              <a:rPr lang="en-US" sz="2800" dirty="0" smtClean="0">
                <a:latin typeface="Helvetica" pitchFamily="34" charset="0"/>
              </a:rPr>
              <a:t>These techniques also allow you to judge the merits of an existing or new data structures that you or others might invent.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latin typeface="Helvetica" pitchFamily="34" charset="0"/>
              </a:rPr>
              <a:t>Reinforce the concept that costs and benefits exist for every data structure.</a:t>
            </a:r>
          </a:p>
          <a:p>
            <a:pPr marL="914400" lvl="1" indent="-457200">
              <a:lnSpc>
                <a:spcPct val="90000"/>
              </a:lnSpc>
            </a:pPr>
            <a:endParaRPr lang="en-US" sz="2600" dirty="0" smtClean="0">
              <a:latin typeface="Helvetic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What is data?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Data is collection of facts.</a:t>
            </a:r>
          </a:p>
          <a:p>
            <a:pPr marL="0" indent="0">
              <a:buNone/>
            </a:pPr>
            <a:r>
              <a:rPr lang="en-US" sz="2800" dirty="0" smtClean="0"/>
              <a:t>Data is an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</a:t>
            </a:r>
            <a:r>
              <a:rPr lang="en-US" sz="2800" dirty="0" smtClean="0"/>
              <a:t> representation of reality.</a:t>
            </a:r>
          </a:p>
          <a:p>
            <a:pPr marL="0" indent="0">
              <a:buNone/>
            </a:pPr>
            <a:r>
              <a:rPr lang="en-US" sz="2800" dirty="0" smtClean="0"/>
              <a:t>For example an employee is represented (abstracted) by a set of data relevant either to the employer or to </a:t>
            </a:r>
            <a:r>
              <a:rPr lang="en-US" sz="2800" dirty="0" smtClean="0"/>
              <a:t>his/her </a:t>
            </a:r>
            <a:r>
              <a:rPr lang="en-US" sz="2800" dirty="0" smtClean="0"/>
              <a:t>accounting procedures.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What is a Data Type?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b="1" i="1" dirty="0" smtClean="0"/>
              <a:t>A data type is a type( set of values) and a collection of operations on those values.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i="1" dirty="0" smtClean="0">
                <a:solidFill>
                  <a:schemeClr val="accent2"/>
                </a:solidFill>
              </a:rPr>
              <a:t>Classes of data types</a:t>
            </a:r>
            <a:br>
              <a:rPr lang="en-US" sz="4000" i="1" dirty="0" smtClean="0">
                <a:solidFill>
                  <a:schemeClr val="accent2"/>
                </a:solidFill>
              </a:rPr>
            </a:b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57200" indent="-457200">
              <a:buNone/>
            </a:pPr>
            <a:r>
              <a:rPr lang="en-US" dirty="0" smtClean="0"/>
              <a:t>Two classes(Based On their composition):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Primitive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Composite Data Types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Primitive Data Types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600200"/>
            <a:ext cx="7772400" cy="48006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By grouping bits a computing environments need to provide built-in support for the basic building blocks of data such as numbers and characters. This types are referred as the </a:t>
            </a:r>
            <a:r>
              <a:rPr lang="en-US" sz="2000" b="1" i="1" dirty="0" smtClean="0"/>
              <a:t>primitive data type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For example C++ supports the following primitive data types</a:t>
            </a:r>
            <a:endParaRPr lang="en-GB" sz="2000" dirty="0"/>
          </a:p>
          <a:p>
            <a:r>
              <a:rPr lang="en-US" sz="2000" dirty="0" smtClean="0"/>
              <a:t>Boolean values (</a:t>
            </a:r>
            <a:r>
              <a:rPr lang="en-US" sz="2000" dirty="0" err="1" smtClean="0"/>
              <a:t>bool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Characters (char).</a:t>
            </a:r>
          </a:p>
          <a:p>
            <a:r>
              <a:rPr lang="en-US" sz="2000" dirty="0" smtClean="0"/>
              <a:t>8-bit integers (byte).</a:t>
            </a:r>
          </a:p>
          <a:p>
            <a:r>
              <a:rPr lang="en-US" sz="2000" dirty="0" smtClean="0"/>
              <a:t>16-bit integers (short).</a:t>
            </a:r>
          </a:p>
          <a:p>
            <a:r>
              <a:rPr lang="en-US" sz="2000" dirty="0" smtClean="0"/>
              <a:t>32-bit integers (</a:t>
            </a:r>
            <a:r>
              <a:rPr lang="en-US" sz="2000" dirty="0" err="1" smtClean="0"/>
              <a:t>int</a:t>
            </a:r>
            <a:r>
              <a:rPr lang="en-US" sz="2000" dirty="0" smtClean="0"/>
              <a:t>/long).</a:t>
            </a:r>
          </a:p>
          <a:p>
            <a:r>
              <a:rPr lang="en-US" sz="2000" dirty="0" smtClean="0"/>
              <a:t>64-bit integers (long </a:t>
            </a:r>
            <a:r>
              <a:rPr lang="en-US" sz="2000" dirty="0" err="1" smtClean="0"/>
              <a:t>long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32-bit floating-point numbers (float).</a:t>
            </a:r>
          </a:p>
          <a:p>
            <a:r>
              <a:rPr lang="en-US" sz="2000" dirty="0" smtClean="0"/>
              <a:t>64-bit floating-point numbers (double).</a:t>
            </a:r>
          </a:p>
          <a:p>
            <a:r>
              <a:rPr lang="en-US" sz="2000" dirty="0" smtClean="0"/>
              <a:t>80-bit floating-point numbers (long double).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Composite Type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Composite type or aggregate type  </a:t>
            </a:r>
            <a:r>
              <a:rPr lang="en-US" sz="2200" dirty="0" smtClean="0"/>
              <a:t>are types that we can use to define </a:t>
            </a:r>
            <a:r>
              <a:rPr lang="en-US" sz="2200" dirty="0" smtClean="0">
                <a:solidFill>
                  <a:srgbClr val="0070C0"/>
                </a:solidFill>
              </a:rPr>
              <a:t>collections</a:t>
            </a:r>
            <a:r>
              <a:rPr lang="en-US" sz="2200" dirty="0" smtClean="0"/>
              <a:t> of data such that we can manipulate an entire collection as a unit, but can still refer to individual components of a given datum by name. </a:t>
            </a:r>
          </a:p>
          <a:p>
            <a:pPr marL="0" indent="0">
              <a:buNone/>
            </a:pPr>
            <a:r>
              <a:rPr lang="en-US" sz="2200" dirty="0" smtClean="0"/>
              <a:t>Composite Types are derived from more than one primitive type. This can be done in a number of ways. The ways they are combined are called </a:t>
            </a:r>
            <a:r>
              <a:rPr lang="en-US" sz="2200" dirty="0" smtClean="0">
                <a:solidFill>
                  <a:srgbClr val="0070C0"/>
                </a:solidFill>
              </a:rPr>
              <a:t>data structures</a:t>
            </a:r>
            <a:r>
              <a:rPr lang="en-US" sz="2200" dirty="0" smtClean="0"/>
              <a:t>. Composing a primitive type into a compound type generally results in a new type, e.g. </a:t>
            </a:r>
          </a:p>
          <a:p>
            <a:pPr marL="400050" lvl="1" indent="0"/>
            <a:r>
              <a:rPr lang="en-US" sz="2200" dirty="0" smtClean="0"/>
              <a:t>array-of-integer</a:t>
            </a:r>
          </a:p>
          <a:p>
            <a:pPr marL="400050" lvl="1" indent="0"/>
            <a:r>
              <a:rPr lang="en-US" sz="2200" dirty="0" smtClean="0"/>
              <a:t>record(</a:t>
            </a:r>
            <a:r>
              <a:rPr lang="en-US" sz="2200" dirty="0" err="1" smtClean="0"/>
              <a:t>struct</a:t>
            </a:r>
            <a:r>
              <a:rPr lang="en-US" sz="2200" dirty="0" smtClean="0"/>
              <a:t>)</a:t>
            </a:r>
          </a:p>
          <a:p>
            <a:pPr marL="400050" lvl="1" indent="0"/>
            <a:r>
              <a:rPr lang="en-US" sz="2200" dirty="0" smtClean="0"/>
              <a:t>unions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i="1" dirty="0" smtClean="0">
                <a:solidFill>
                  <a:schemeClr val="accent2"/>
                </a:solidFill>
              </a:rPr>
              <a:t>Classes of data types</a:t>
            </a:r>
            <a:br>
              <a:rPr lang="en-US" sz="4000" i="1" dirty="0" smtClean="0">
                <a:solidFill>
                  <a:schemeClr val="accent2"/>
                </a:solidFill>
              </a:rPr>
            </a:b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57200" indent="-457200">
              <a:buNone/>
            </a:pPr>
            <a:r>
              <a:rPr lang="en-US" dirty="0" smtClean="0"/>
              <a:t>Two classes(Based on Abstraction):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Concrete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Abstract Data Types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Concrete Data Type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Concrete Data Types are types which specify how their contents or elements are laid out in memory.</a:t>
            </a:r>
          </a:p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400050" lvl="1" indent="0"/>
            <a:r>
              <a:rPr lang="en-US" dirty="0" err="1" smtClean="0"/>
              <a:t>int</a:t>
            </a:r>
            <a:endParaRPr lang="en-US" dirty="0" smtClean="0"/>
          </a:p>
          <a:p>
            <a:pPr marL="400050" lvl="1" indent="0"/>
            <a:r>
              <a:rPr lang="en-US" dirty="0" smtClean="0"/>
              <a:t>Array of integers</a:t>
            </a:r>
          </a:p>
          <a:p>
            <a:pPr marL="400050" lvl="1" indent="0"/>
            <a:r>
              <a:rPr lang="en-US" dirty="0" smtClean="0"/>
              <a:t>Records of an employee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</TotalTime>
  <Words>729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CS321 : Data Structures &amp; Algorithm Analysis</vt:lpstr>
      <vt:lpstr>Chapter Objectives</vt:lpstr>
      <vt:lpstr>What is data?</vt:lpstr>
      <vt:lpstr>What is a Data Type?</vt:lpstr>
      <vt:lpstr>Classes of data types </vt:lpstr>
      <vt:lpstr>Primitive Data Types</vt:lpstr>
      <vt:lpstr>Composite Type</vt:lpstr>
      <vt:lpstr>Classes of data types </vt:lpstr>
      <vt:lpstr>Concrete Data Type</vt:lpstr>
      <vt:lpstr>Abstract Data Type(ADT)</vt:lpstr>
      <vt:lpstr>What is a Data Structure?</vt:lpstr>
      <vt:lpstr>Why the Need for Data Structure?</vt:lpstr>
      <vt:lpstr>Selecting a Data Structure</vt:lpstr>
      <vt:lpstr>Questions To Ask When Selecting Data Structure</vt:lpstr>
      <vt:lpstr>Common Data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Atnafu Jembere</dc:creator>
  <cp:lastModifiedBy>gaming</cp:lastModifiedBy>
  <cp:revision>496</cp:revision>
  <dcterms:created xsi:type="dcterms:W3CDTF">2014-01-21T23:03:24Z</dcterms:created>
  <dcterms:modified xsi:type="dcterms:W3CDTF">2022-02-27T17:02:09Z</dcterms:modified>
</cp:coreProperties>
</file>