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8"/>
  </p:notesMasterIdLst>
  <p:sldIdLst>
    <p:sldId id="327" r:id="rId2"/>
    <p:sldId id="385" r:id="rId3"/>
    <p:sldId id="384" r:id="rId4"/>
    <p:sldId id="342" r:id="rId5"/>
    <p:sldId id="387" r:id="rId6"/>
    <p:sldId id="460" r:id="rId7"/>
    <p:sldId id="461" r:id="rId8"/>
    <p:sldId id="386" r:id="rId9"/>
    <p:sldId id="462" r:id="rId10"/>
    <p:sldId id="388" r:id="rId11"/>
    <p:sldId id="258" r:id="rId12"/>
    <p:sldId id="334" r:id="rId13"/>
    <p:sldId id="329" r:id="rId14"/>
    <p:sldId id="259" r:id="rId15"/>
    <p:sldId id="330" r:id="rId16"/>
    <p:sldId id="395" r:id="rId17"/>
    <p:sldId id="396" r:id="rId18"/>
    <p:sldId id="397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2" r:id="rId32"/>
    <p:sldId id="413" r:id="rId33"/>
    <p:sldId id="414" r:id="rId34"/>
    <p:sldId id="486" r:id="rId35"/>
    <p:sldId id="472" r:id="rId36"/>
    <p:sldId id="467" r:id="rId37"/>
    <p:sldId id="468" r:id="rId38"/>
    <p:sldId id="473" r:id="rId39"/>
    <p:sldId id="475" r:id="rId40"/>
    <p:sldId id="477" r:id="rId41"/>
    <p:sldId id="450" r:id="rId42"/>
    <p:sldId id="492" r:id="rId43"/>
    <p:sldId id="493" r:id="rId44"/>
    <p:sldId id="480" r:id="rId45"/>
    <p:sldId id="494" r:id="rId46"/>
    <p:sldId id="495" r:id="rId47"/>
    <p:sldId id="496" r:id="rId48"/>
    <p:sldId id="498" r:id="rId49"/>
    <p:sldId id="499" r:id="rId50"/>
    <p:sldId id="497" r:id="rId51"/>
    <p:sldId id="490" r:id="rId52"/>
    <p:sldId id="491" r:id="rId53"/>
    <p:sldId id="392" r:id="rId54"/>
    <p:sldId id="500" r:id="rId55"/>
    <p:sldId id="449" r:id="rId56"/>
    <p:sldId id="417" r:id="rId57"/>
    <p:sldId id="393" r:id="rId58"/>
    <p:sldId id="390" r:id="rId59"/>
    <p:sldId id="485" r:id="rId60"/>
    <p:sldId id="394" r:id="rId61"/>
    <p:sldId id="419" r:id="rId62"/>
    <p:sldId id="420" r:id="rId63"/>
    <p:sldId id="455" r:id="rId64"/>
    <p:sldId id="579" r:id="rId65"/>
    <p:sldId id="555" r:id="rId66"/>
    <p:sldId id="483" r:id="rId67"/>
    <p:sldId id="482" r:id="rId68"/>
    <p:sldId id="425" r:id="rId69"/>
    <p:sldId id="427" r:id="rId70"/>
    <p:sldId id="580" r:id="rId71"/>
    <p:sldId id="581" r:id="rId72"/>
    <p:sldId id="586" r:id="rId73"/>
    <p:sldId id="587" r:id="rId74"/>
    <p:sldId id="453" r:id="rId75"/>
    <p:sldId id="435" r:id="rId76"/>
    <p:sldId id="438" r:id="rId77"/>
    <p:sldId id="459" r:id="rId78"/>
    <p:sldId id="488" r:id="rId79"/>
    <p:sldId id="444" r:id="rId80"/>
    <p:sldId id="447" r:id="rId81"/>
    <p:sldId id="489" r:id="rId82"/>
    <p:sldId id="582" r:id="rId83"/>
    <p:sldId id="583" r:id="rId84"/>
    <p:sldId id="448" r:id="rId85"/>
    <p:sldId id="436" r:id="rId86"/>
    <p:sldId id="439" r:id="rId87"/>
    <p:sldId id="443" r:id="rId88"/>
    <p:sldId id="440" r:id="rId89"/>
    <p:sldId id="584" r:id="rId90"/>
    <p:sldId id="585" r:id="rId91"/>
    <p:sldId id="456" r:id="rId92"/>
    <p:sldId id="457" r:id="rId93"/>
    <p:sldId id="458" r:id="rId94"/>
    <p:sldId id="588" r:id="rId95"/>
    <p:sldId id="437" r:id="rId96"/>
    <p:sldId id="442" r:id="rId9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6D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2" autoAdjust="0"/>
    <p:restoredTop sz="69892" autoAdjust="0"/>
  </p:normalViewPr>
  <p:slideViewPr>
    <p:cSldViewPr>
      <p:cViewPr varScale="1">
        <p:scale>
          <a:sx n="88" d="100"/>
          <a:sy n="88" d="100"/>
        </p:scale>
        <p:origin x="-129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54081-B124-4720-8BE8-10204EDA8DFF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EFC4F-83B7-477D-B5E6-BE3BE77D3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21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5647-EB03-40F0-8556-8F6FA52EC58C}" type="datetime1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17AC-DADC-4850-A7D2-9ABC91EDE77E}" type="datetime1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6F26-1ED0-43DB-B7F6-B35945763A51}" type="datetime1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0386-473E-410F-967F-EA57DD3D495A}" type="datetime1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4F80-D04F-4D41-AD2A-0A7A151868FD}" type="datetime1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14B6-3420-408C-AFF8-53ABA8AF9706}" type="datetime1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6390-43E8-4F59-8911-29B70ACFF34C}" type="datetime1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8B7A-39CE-44E6-9C8E-057BD8A96FA9}" type="datetime1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0F8B-C275-49E0-A1B4-8DC9DC152F8E}" type="datetime1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75E1-EA61-4366-A62B-FC4B9BA0682B}" type="datetime1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C6C5-DF2D-4B04-A1A6-06B6E20B11F7}" type="datetime1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39F7E-870B-4429-84F9-8F98623D5C80}" type="datetime1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Compiled By Atnafu J.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44E82-0D97-4C44-BD32-01B99DA0AB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CS321 : Data Structures &amp; Algorithm Analysis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r>
              <a:rPr lang="en-US" dirty="0"/>
              <a:t>Chapter 3: Data Structure-Linked List</a:t>
            </a:r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GB" sz="4000" i="1" dirty="0">
                <a:solidFill>
                  <a:schemeClr val="accent2"/>
                </a:solidFill>
              </a:rPr>
              <a:t>Operations on....</a:t>
            </a:r>
            <a:endParaRPr lang="en-US" sz="4000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r>
              <a:rPr lang="en-GB" sz="2800" dirty="0"/>
              <a:t>Insert(): insert element</a:t>
            </a:r>
          </a:p>
          <a:p>
            <a:r>
              <a:rPr lang="en-GB" sz="2800" dirty="0"/>
              <a:t>Erase(): remove element</a:t>
            </a:r>
          </a:p>
          <a:p>
            <a:r>
              <a:rPr lang="en-GB" sz="2800" dirty="0"/>
              <a:t>Search(): search for a an element</a:t>
            </a:r>
          </a:p>
          <a:p>
            <a:r>
              <a:rPr lang="en-GB" sz="2800" dirty="0"/>
              <a:t>clear(): Truncate it to empty</a:t>
            </a:r>
          </a:p>
          <a:p>
            <a:r>
              <a:rPr lang="en-GB" sz="2800" dirty="0" err="1"/>
              <a:t>isEmpty</a:t>
            </a:r>
            <a:r>
              <a:rPr lang="en-GB" sz="2800" dirty="0"/>
              <a:t>(): It returns true if the list is empty; false otherwise.</a:t>
            </a:r>
          </a:p>
          <a:p>
            <a:r>
              <a:rPr lang="en-GB" sz="2800" dirty="0"/>
              <a:t>Destructor(): Destroy the list. Truncate it to empty</a:t>
            </a:r>
            <a:endParaRPr lang="en-US" sz="2800" dirty="0"/>
          </a:p>
          <a:p>
            <a:endParaRPr lang="en-GB" dirty="0"/>
          </a:p>
          <a:p>
            <a:pPr>
              <a:buNone/>
            </a:pPr>
            <a:endParaRPr lang="en-GB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Efficiency Consideration of Linked List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</a:pPr>
            <a:r>
              <a:rPr lang="en-GB" sz="2500" dirty="0"/>
              <a:t>Insertion and deletion: </a:t>
            </a:r>
          </a:p>
          <a:p>
            <a:pPr lvl="2">
              <a:lnSpc>
                <a:spcPct val="80000"/>
              </a:lnSpc>
            </a:pPr>
            <a:r>
              <a:rPr lang="en-GB" sz="2000" dirty="0"/>
              <a:t>O(1)</a:t>
            </a:r>
          </a:p>
          <a:p>
            <a:pPr>
              <a:lnSpc>
                <a:spcPct val="80000"/>
              </a:lnSpc>
            </a:pPr>
            <a:endParaRPr lang="en-GB" sz="2500" dirty="0"/>
          </a:p>
          <a:p>
            <a:pPr>
              <a:lnSpc>
                <a:spcPct val="80000"/>
              </a:lnSpc>
            </a:pPr>
            <a:r>
              <a:rPr lang="en-GB" sz="2500" dirty="0"/>
              <a:t>Finding/searching: </a:t>
            </a:r>
          </a:p>
          <a:p>
            <a:pPr lvl="2">
              <a:lnSpc>
                <a:spcPct val="80000"/>
              </a:lnSpc>
            </a:pPr>
            <a:r>
              <a:rPr lang="en-GB" sz="2000" dirty="0"/>
              <a:t>O(n)</a:t>
            </a:r>
          </a:p>
          <a:p>
            <a:pPr>
              <a:lnSpc>
                <a:spcPct val="80000"/>
              </a:lnSpc>
            </a:pPr>
            <a:endParaRPr lang="en-GB" sz="2500" dirty="0"/>
          </a:p>
          <a:p>
            <a:pPr>
              <a:lnSpc>
                <a:spcPct val="80000"/>
              </a:lnSpc>
            </a:pPr>
            <a:r>
              <a:rPr lang="en-GB" sz="2500" dirty="0"/>
              <a:t>Exercise: The above searching performance is the same as the performance of the sequential search we have seen in chapter 2. Could binary searching be adopted to Linked List?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Implementation of Linked List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r>
              <a:rPr lang="en-GB" sz="2800" dirty="0"/>
              <a:t>Array Implementation</a:t>
            </a:r>
          </a:p>
          <a:p>
            <a:endParaRPr lang="en-GB" sz="2800" dirty="0"/>
          </a:p>
          <a:p>
            <a:r>
              <a:rPr lang="en-GB" sz="2800" dirty="0"/>
              <a:t>Pointer Implementation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Array Implementation : Node Declaration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cs typeface="Times New Roman" panose="02020603050405020304" pitchFamily="18" charset="0"/>
              </a:rPr>
              <a:t>First you must declare a data structure that will be used for the nodes.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cs typeface="Times New Roman" panose="02020603050405020304" pitchFamily="18" charset="0"/>
              </a:rPr>
              <a:t>        template &lt;class type&gt;</a:t>
            </a:r>
            <a:endParaRPr lang="en-GB" sz="2800" dirty="0"/>
          </a:p>
          <a:p>
            <a:pPr lvl="1">
              <a:lnSpc>
                <a:spcPct val="90000"/>
              </a:lnSpc>
              <a:buNone/>
            </a:pPr>
            <a:r>
              <a:rPr lang="en-GB" dirty="0"/>
              <a:t>	</a:t>
            </a:r>
            <a:r>
              <a:rPr lang="en-GB" dirty="0" err="1"/>
              <a:t>struct</a:t>
            </a:r>
            <a:r>
              <a:rPr lang="en-GB" dirty="0"/>
              <a:t> node {</a:t>
            </a:r>
          </a:p>
          <a:p>
            <a:pPr lvl="1">
              <a:lnSpc>
                <a:spcPct val="90000"/>
              </a:lnSpc>
              <a:buNone/>
            </a:pPr>
            <a:r>
              <a:rPr lang="en-GB" dirty="0"/>
              <a:t>	      type	data;</a:t>
            </a:r>
          </a:p>
          <a:p>
            <a:pPr lvl="1">
              <a:lnSpc>
                <a:spcPct val="90000"/>
              </a:lnSpc>
              <a:buNone/>
            </a:pPr>
            <a:r>
              <a:rPr lang="en-GB" dirty="0"/>
              <a:t>	      </a:t>
            </a:r>
            <a:r>
              <a:rPr lang="en-GB" dirty="0" err="1"/>
              <a:t>int</a:t>
            </a:r>
            <a:r>
              <a:rPr lang="en-GB" dirty="0"/>
              <a:t> 	next;  </a:t>
            </a:r>
          </a:p>
          <a:p>
            <a:pPr lvl="1">
              <a:lnSpc>
                <a:spcPct val="90000"/>
              </a:lnSpc>
              <a:buNone/>
            </a:pPr>
            <a:r>
              <a:rPr lang="en-GB" dirty="0"/>
              <a:t>	};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GB" dirty="0"/>
              <a:t>For  array implementation the address of an element is its index on the array.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765048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Array Implementation: Example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1371600"/>
            <a:ext cx="7772400" cy="502920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</a:pPr>
            <a:r>
              <a:rPr lang="en-GB" sz="2800" dirty="0"/>
              <a:t>Constant Declaration</a:t>
            </a:r>
          </a:p>
          <a:p>
            <a:pPr>
              <a:lnSpc>
                <a:spcPct val="80000"/>
              </a:lnSpc>
              <a:buNone/>
            </a:pPr>
            <a:r>
              <a:rPr lang="en-GB" sz="2800" dirty="0"/>
              <a:t>	const </a:t>
            </a:r>
            <a:r>
              <a:rPr lang="en-GB" sz="2800" dirty="0" err="1"/>
              <a:t>int</a:t>
            </a:r>
            <a:r>
              <a:rPr lang="en-GB" sz="2800" dirty="0"/>
              <a:t> Max = 100;</a:t>
            </a:r>
          </a:p>
          <a:p>
            <a:pPr>
              <a:lnSpc>
                <a:spcPct val="80000"/>
              </a:lnSpc>
              <a:buNone/>
            </a:pPr>
            <a:r>
              <a:rPr lang="en-GB" sz="2800" dirty="0"/>
              <a:t>	const </a:t>
            </a:r>
            <a:r>
              <a:rPr lang="en-GB" sz="2800" dirty="0" err="1"/>
              <a:t>int</a:t>
            </a:r>
            <a:r>
              <a:rPr lang="en-GB" sz="2800" dirty="0"/>
              <a:t> NIL=-1;</a:t>
            </a:r>
          </a:p>
          <a:p>
            <a:pPr>
              <a:lnSpc>
                <a:spcPct val="80000"/>
              </a:lnSpc>
            </a:pPr>
            <a:r>
              <a:rPr lang="en-GB" sz="2800" dirty="0"/>
              <a:t>Node Construction/Declaration:</a:t>
            </a:r>
            <a:endParaRPr lang="en-GB" dirty="0"/>
          </a:p>
          <a:p>
            <a:pPr lvl="1">
              <a:lnSpc>
                <a:spcPct val="80000"/>
              </a:lnSpc>
              <a:buNone/>
            </a:pPr>
            <a:r>
              <a:rPr lang="en-GB" dirty="0"/>
              <a:t>   template &lt;class type&gt;</a:t>
            </a:r>
          </a:p>
          <a:p>
            <a:pPr lvl="1">
              <a:lnSpc>
                <a:spcPct val="80000"/>
              </a:lnSpc>
              <a:buNone/>
            </a:pPr>
            <a:r>
              <a:rPr lang="en-GB" dirty="0"/>
              <a:t>	</a:t>
            </a:r>
            <a:r>
              <a:rPr lang="en-GB" dirty="0" err="1"/>
              <a:t>struct</a:t>
            </a:r>
            <a:r>
              <a:rPr lang="en-GB" dirty="0"/>
              <a:t> node {</a:t>
            </a:r>
          </a:p>
          <a:p>
            <a:pPr lvl="1">
              <a:lnSpc>
                <a:spcPct val="80000"/>
              </a:lnSpc>
              <a:buNone/>
            </a:pPr>
            <a:r>
              <a:rPr lang="en-GB" dirty="0"/>
              <a:t>	   	type		data;</a:t>
            </a:r>
          </a:p>
          <a:p>
            <a:pPr lvl="1">
              <a:lnSpc>
                <a:spcPct val="80000"/>
              </a:lnSpc>
              <a:buNone/>
            </a:pPr>
            <a:r>
              <a:rPr lang="en-GB" dirty="0"/>
              <a:t>	   	</a:t>
            </a:r>
            <a:r>
              <a:rPr lang="en-GB" dirty="0" err="1"/>
              <a:t>int</a:t>
            </a:r>
            <a:r>
              <a:rPr lang="en-GB" dirty="0"/>
              <a:t> 		next;</a:t>
            </a:r>
          </a:p>
          <a:p>
            <a:pPr lvl="1">
              <a:lnSpc>
                <a:spcPct val="80000"/>
              </a:lnSpc>
              <a:buNone/>
            </a:pPr>
            <a:r>
              <a:rPr lang="en-GB" dirty="0"/>
              <a:t>	};</a:t>
            </a:r>
            <a:endParaRPr lang="en-GB" sz="2800" dirty="0"/>
          </a:p>
          <a:p>
            <a:pPr>
              <a:lnSpc>
                <a:spcPct val="80000"/>
              </a:lnSpc>
            </a:pPr>
            <a:r>
              <a:rPr lang="en-GB" sz="2800" dirty="0"/>
              <a:t>Linked List Construction:</a:t>
            </a:r>
          </a:p>
          <a:p>
            <a:pPr lvl="1">
              <a:lnSpc>
                <a:spcPct val="80000"/>
              </a:lnSpc>
              <a:buNone/>
            </a:pPr>
            <a:r>
              <a:rPr lang="en-GB" sz="2400" dirty="0"/>
              <a:t>	</a:t>
            </a:r>
            <a:r>
              <a:rPr lang="en-GB" dirty="0"/>
              <a:t>node&lt;float&gt; array[Max];</a:t>
            </a:r>
          </a:p>
          <a:p>
            <a:pPr lvl="1">
              <a:lnSpc>
                <a:spcPct val="80000"/>
              </a:lnSpc>
              <a:buNone/>
            </a:pPr>
            <a:r>
              <a:rPr lang="en-GB" dirty="0"/>
              <a:t>	</a:t>
            </a:r>
            <a:r>
              <a:rPr lang="en-GB" dirty="0" err="1"/>
              <a:t>int</a:t>
            </a:r>
            <a:r>
              <a:rPr lang="en-GB" dirty="0"/>
              <a:t> head=NIL;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1430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Example: </a:t>
            </a:r>
            <a:r>
              <a:rPr lang="en-GB" i="1" dirty="0">
                <a:solidFill>
                  <a:schemeClr val="accent2"/>
                </a:solidFill>
              </a:rPr>
              <a:t>Use of List to maintain real numbers in ascending order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76400" y="2473960"/>
          <a:ext cx="1336041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78"/>
          <p:cNvSpPr txBox="1">
            <a:spLocks noChangeArrowheads="1"/>
          </p:cNvSpPr>
          <p:nvPr/>
        </p:nvSpPr>
        <p:spPr>
          <a:xfrm>
            <a:off x="4343400" y="2209800"/>
            <a:ext cx="4254500" cy="3838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 us see the effect of inserting the following numbers on the List: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4, 5.6, -9.4, 1, 10.5, -3, 2.3, -6.2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38200" y="2473960"/>
          <a:ext cx="467043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600" y="2057400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0200" y="2057400"/>
            <a:ext cx="155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of nodes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Example: Inserting Nodes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203708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962400" y="2209800"/>
            <a:ext cx="4254500" cy="3838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At first, List shall be “created” as empty. Hence, head should point to “NULL”.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How shall “NULL” be represented in the array implementation?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GB" sz="3200" dirty="0">
                <a:solidFill>
                  <a:srgbClr val="0033CC"/>
                </a:solidFill>
              </a:rPr>
              <a:t>head </a:t>
            </a:r>
            <a:r>
              <a:rPr lang="en-GB" sz="3200" dirty="0">
                <a:solidFill>
                  <a:srgbClr val="0033CC"/>
                </a:solidFill>
                <a:sym typeface="Wingdings" panose="05000000000000000000" pitchFamily="2" charset="2"/>
              </a:rPr>
              <a:t> -</a:t>
            </a:r>
            <a:r>
              <a:rPr lang="en-GB" sz="3200" dirty="0">
                <a:solidFill>
                  <a:srgbClr val="0033CC"/>
                </a:solidFill>
              </a:rPr>
              <a:t>1;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Example: Inserting Nodes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205740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352800" y="2133600"/>
            <a:ext cx="52451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Inserting 4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Initially head=-1</a:t>
            </a:r>
            <a:r>
              <a:rPr lang="en-GB" sz="3200" dirty="0">
                <a:sym typeface="Wingdings" panose="05000000000000000000" pitchFamily="2" charset="2"/>
              </a:rPr>
              <a:t> (Look previous slide)</a:t>
            </a:r>
            <a:endParaRPr lang="en-GB" sz="3200" dirty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Secure a free node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	p=0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Prepare new node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	array[p].data = 4;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Determine Predecessor.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Linked list is empty. The node will be inserted by the head.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Insert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array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[p].next =head;</a:t>
            </a:r>
            <a:endParaRPr lang="en-GB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head </a:t>
            </a:r>
            <a:r>
              <a:rPr lang="en-GB" sz="3200" dirty="0">
                <a:solidFill>
                  <a:srgbClr val="0033CC"/>
                </a:solidFill>
                <a:sym typeface="Wingdings" panose="05000000000000000000" pitchFamily="2" charset="2"/>
              </a:rPr>
              <a:t>=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3200" dirty="0">
                <a:solidFill>
                  <a:srgbClr val="0033CC"/>
                </a:solidFill>
                <a:sym typeface="Wingdings" panose="05000000000000000000" pitchFamily="2" charset="2"/>
              </a:rPr>
              <a:t>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  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(head changed) head=0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Example: Inserting Nodes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18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352800" y="2057400"/>
            <a:ext cx="52451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Inserting </a:t>
            </a:r>
            <a:r>
              <a:rPr lang="en-GB" sz="3200" dirty="0"/>
              <a:t>5.6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Initially head=0</a:t>
            </a:r>
            <a:r>
              <a:rPr lang="en-GB" sz="3200" dirty="0">
                <a:sym typeface="Wingdings" panose="05000000000000000000" pitchFamily="2" charset="2"/>
              </a:rPr>
              <a:t> (Look previous slide)</a:t>
            </a:r>
            <a:endParaRPr lang="en-GB" sz="3200" dirty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Secure a free node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	p=1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Prepare new node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	array[p].data =5.6;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Determine Predecessor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</a:t>
            </a:r>
            <a:r>
              <a:rPr lang="en-GB" sz="3200" dirty="0" err="1"/>
              <a:t>prev</a:t>
            </a:r>
            <a:r>
              <a:rPr lang="en-GB" sz="3200" dirty="0"/>
              <a:t>=0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Insert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array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[p].next =array[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].next;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array[</a:t>
            </a:r>
            <a:r>
              <a:rPr lang="en-GB" sz="3200" dirty="0" err="1"/>
              <a:t>prev</a:t>
            </a:r>
            <a:r>
              <a:rPr lang="en-GB" sz="3200" dirty="0"/>
              <a:t>].next=p,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 </a:t>
            </a:r>
            <a:r>
              <a:rPr lang="en-GB" sz="3200" dirty="0">
                <a:solidFill>
                  <a:srgbClr val="0033CC"/>
                </a:solidFill>
              </a:rPr>
              <a:t>head </a:t>
            </a:r>
            <a:r>
              <a:rPr lang="en-GB" sz="3200" dirty="0">
                <a:solidFill>
                  <a:srgbClr val="0033CC"/>
                </a:solidFill>
                <a:sym typeface="Wingdings" panose="05000000000000000000" pitchFamily="2" charset="2"/>
              </a:rPr>
              <a:t> 0 (unchanged!)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5800" y="205740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Example: Inserting Nodes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203708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-9.4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29000" y="1981200"/>
            <a:ext cx="52451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Inserting -9.4</a:t>
            </a:r>
            <a:endParaRPr lang="en-GB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Initially head=0</a:t>
            </a:r>
            <a:r>
              <a:rPr lang="en-GB" sz="3200" dirty="0">
                <a:sym typeface="Wingdings" panose="05000000000000000000" pitchFamily="2" charset="2"/>
              </a:rPr>
              <a:t> (Look previous slide)</a:t>
            </a:r>
            <a:endParaRPr lang="en-GB" sz="3200" dirty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Secure a free node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	p=2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Prepare new node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	array[p].data =-9.4;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Determine Predecessor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Insertion by head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Insert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array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[p].next =head;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head=p,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 </a:t>
            </a:r>
            <a:r>
              <a:rPr lang="en-GB" sz="3600" dirty="0">
                <a:solidFill>
                  <a:srgbClr val="0033CC"/>
                </a:solidFill>
              </a:rPr>
              <a:t>head </a:t>
            </a:r>
            <a:r>
              <a:rPr lang="en-GB" sz="3600" dirty="0">
                <a:solidFill>
                  <a:srgbClr val="0033CC"/>
                </a:solidFill>
                <a:sym typeface="Wingdings" panose="05000000000000000000" pitchFamily="2" charset="2"/>
              </a:rPr>
              <a:t> 2 </a:t>
            </a:r>
            <a:r>
              <a:rPr lang="en-GB" sz="3200" dirty="0">
                <a:solidFill>
                  <a:srgbClr val="0033CC"/>
                </a:solidFill>
                <a:sym typeface="Wingdings" panose="05000000000000000000" pitchFamily="2" charset="2"/>
              </a:rPr>
              <a:t>(changed!)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Dara Structure Node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800" dirty="0">
                <a:cs typeface="Times New Roman" panose="02020603050405020304" pitchFamily="18" charset="0"/>
              </a:rPr>
              <a:t>A node is a basic unit of a data structure. Nodes contain data and also may link to other nodes. Links between nodes are often implemented by pointers</a:t>
            </a:r>
          </a:p>
          <a:p>
            <a:pPr marL="0" indent="0">
              <a:buNone/>
            </a:pPr>
            <a:r>
              <a:rPr lang="en-US" sz="2800" dirty="0">
                <a:cs typeface="Times New Roman" panose="02020603050405020304" pitchFamily="18" charset="0"/>
              </a:rPr>
              <a:t>In addition to the data, each node contains a pointer, which can point to the next node.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2</a:t>
            </a:fld>
            <a:endParaRPr lang="en-US" dirty="0"/>
          </a:p>
        </p:txBody>
      </p:sp>
      <p:pic>
        <p:nvPicPr>
          <p:cNvPr id="10" name="Picture 4" descr="Figure 17-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5029200"/>
            <a:ext cx="2619375" cy="752475"/>
          </a:xfrm>
          <a:prstGeom prst="rect">
            <a:avLst/>
          </a:prstGeom>
          <a:noFill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Example: Inserting Nodes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203708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-9.4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276600" y="2057400"/>
            <a:ext cx="52451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Inserting 1</a:t>
            </a:r>
            <a:endParaRPr lang="en-GB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Initially head=2</a:t>
            </a:r>
            <a:r>
              <a:rPr lang="en-GB" sz="3200" dirty="0">
                <a:sym typeface="Wingdings" panose="05000000000000000000" pitchFamily="2" charset="2"/>
              </a:rPr>
              <a:t> (Look previous slide)</a:t>
            </a:r>
            <a:endParaRPr lang="en-GB" sz="3200" dirty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Secure a free node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	p=3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Prepare new node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	array[p].data =1;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Determine Predecessor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</a:t>
            </a:r>
            <a:r>
              <a:rPr lang="en-GB" sz="3200" dirty="0" err="1"/>
              <a:t>prev</a:t>
            </a:r>
            <a:r>
              <a:rPr lang="en-GB" sz="3200" dirty="0"/>
              <a:t>=2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Insert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array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[p].next =array[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].next;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array[</a:t>
            </a:r>
            <a:r>
              <a:rPr lang="en-GB" sz="3200" dirty="0" err="1"/>
              <a:t>prev</a:t>
            </a:r>
            <a:r>
              <a:rPr lang="en-GB" sz="3200" dirty="0"/>
              <a:t>].next=p,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 </a:t>
            </a:r>
            <a:r>
              <a:rPr lang="en-GB" sz="3600" dirty="0">
                <a:solidFill>
                  <a:srgbClr val="0033CC"/>
                </a:solidFill>
              </a:rPr>
              <a:t>head </a:t>
            </a:r>
            <a:r>
              <a:rPr lang="en-GB" sz="3600" dirty="0">
                <a:solidFill>
                  <a:srgbClr val="0033CC"/>
                </a:solidFill>
                <a:sym typeface="Wingdings" panose="05000000000000000000" pitchFamily="2" charset="2"/>
              </a:rPr>
              <a:t> 2 </a:t>
            </a:r>
            <a:r>
              <a:rPr lang="en-GB" sz="3200" dirty="0">
                <a:solidFill>
                  <a:srgbClr val="0033CC"/>
                </a:solidFill>
                <a:sym typeface="Wingdings" panose="05000000000000000000" pitchFamily="2" charset="2"/>
              </a:rPr>
              <a:t>(unchanged!)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Example: Inserting Nodes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203708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-9.4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352800" y="2057400"/>
            <a:ext cx="52451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Inserting 10.5</a:t>
            </a:r>
            <a:endParaRPr lang="en-GB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Initially head=2</a:t>
            </a:r>
            <a:r>
              <a:rPr lang="en-GB" sz="3200" dirty="0">
                <a:sym typeface="Wingdings" panose="05000000000000000000" pitchFamily="2" charset="2"/>
              </a:rPr>
              <a:t> (Look previous slide)</a:t>
            </a:r>
            <a:endParaRPr lang="en-GB" sz="3200" dirty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Secure a free node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	p=4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Prepare new node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	array[p].data =-10.5;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Determine Predecessor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</a:t>
            </a:r>
            <a:r>
              <a:rPr lang="en-GB" sz="3200" dirty="0" err="1"/>
              <a:t>prev</a:t>
            </a:r>
            <a:r>
              <a:rPr lang="en-GB" sz="3200" dirty="0"/>
              <a:t>=1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Insert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array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[p].next =array[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].next;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array[</a:t>
            </a:r>
            <a:r>
              <a:rPr lang="en-GB" sz="3200" dirty="0" err="1"/>
              <a:t>prev</a:t>
            </a:r>
            <a:r>
              <a:rPr lang="en-GB" sz="3200" dirty="0"/>
              <a:t>].next=p,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 </a:t>
            </a:r>
            <a:r>
              <a:rPr lang="en-GB" sz="3600" dirty="0">
                <a:solidFill>
                  <a:srgbClr val="0033CC"/>
                </a:solidFill>
              </a:rPr>
              <a:t>head </a:t>
            </a:r>
            <a:r>
              <a:rPr lang="en-GB" sz="3600" dirty="0">
                <a:solidFill>
                  <a:srgbClr val="0033CC"/>
                </a:solidFill>
                <a:sym typeface="Wingdings" panose="05000000000000000000" pitchFamily="2" charset="2"/>
              </a:rPr>
              <a:t> 2 </a:t>
            </a:r>
            <a:r>
              <a:rPr lang="en-GB" sz="3200" dirty="0">
                <a:solidFill>
                  <a:srgbClr val="0033CC"/>
                </a:solidFill>
                <a:sym typeface="Wingdings" panose="05000000000000000000" pitchFamily="2" charset="2"/>
              </a:rPr>
              <a:t>(unchanged!)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Example: Inserting Nodes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203708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-9.4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-6.2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29000" y="2133600"/>
            <a:ext cx="4254500" cy="3838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what the List looks like when all the data are inserted.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head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 2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Example: Deleting Node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205740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-9.4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-6.2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895600" y="1981200"/>
            <a:ext cx="56388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Deleting -</a:t>
            </a:r>
            <a:r>
              <a:rPr lang="en-GB" sz="3200" dirty="0"/>
              <a:t>3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3200" dirty="0"/>
              <a:t>Initially:   head </a:t>
            </a:r>
            <a:r>
              <a:rPr lang="en-GB" sz="3200" dirty="0">
                <a:sym typeface="Wingdings" panose="05000000000000000000" pitchFamily="2" charset="2"/>
              </a:rPr>
              <a:t>= 2 (Look previous slide)</a:t>
            </a:r>
          </a:p>
          <a:p>
            <a:pPr marL="514350" lvl="0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Determine predecessor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200" dirty="0"/>
              <a:t>	</a:t>
            </a:r>
            <a:r>
              <a:rPr lang="en-GB" sz="3200" dirty="0" err="1"/>
              <a:t>prev</a:t>
            </a:r>
            <a:r>
              <a:rPr lang="en-GB" sz="3200" dirty="0"/>
              <a:t>=7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Node to be deleted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200" dirty="0"/>
              <a:t>	p=array[</a:t>
            </a:r>
            <a:r>
              <a:rPr lang="en-GB" sz="3200" dirty="0" err="1"/>
              <a:t>prev</a:t>
            </a:r>
            <a:r>
              <a:rPr lang="en-GB" sz="3200" dirty="0"/>
              <a:t>].next  // p=5</a:t>
            </a:r>
          </a:p>
          <a:p>
            <a:pPr marL="514350" lvl="0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Delete the node pointed by p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200" b="1" dirty="0">
                <a:solidFill>
                  <a:srgbClr val="0070C0"/>
                </a:solidFill>
              </a:rPr>
              <a:t>	</a:t>
            </a:r>
            <a:r>
              <a:rPr lang="en-GB" sz="3100" dirty="0"/>
              <a:t>array[</a:t>
            </a:r>
            <a:r>
              <a:rPr lang="en-GB" sz="3100" dirty="0" err="1"/>
              <a:t>prev</a:t>
            </a:r>
            <a:r>
              <a:rPr lang="en-GB" sz="3100" dirty="0"/>
              <a:t>].next=array[p].next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200" dirty="0">
                <a:solidFill>
                  <a:srgbClr val="0033CC"/>
                </a:solidFill>
              </a:rPr>
              <a:t>head </a:t>
            </a:r>
            <a:r>
              <a:rPr lang="en-GB" sz="3200" dirty="0">
                <a:solidFill>
                  <a:srgbClr val="0033CC"/>
                </a:solidFill>
                <a:sym typeface="Wingdings" panose="05000000000000000000" pitchFamily="2" charset="2"/>
              </a:rPr>
              <a:t> 2 </a:t>
            </a:r>
            <a:r>
              <a:rPr lang="en-GB" sz="2800" dirty="0">
                <a:solidFill>
                  <a:srgbClr val="0033CC"/>
                </a:solidFill>
                <a:sym typeface="Wingdings" panose="05000000000000000000" pitchFamily="2" charset="2"/>
              </a:rPr>
              <a:t>(unchanged!)</a:t>
            </a:r>
            <a:endParaRPr lang="en-GB" sz="3100" dirty="0"/>
          </a:p>
          <a:p>
            <a:pPr marL="514350" indent="-514350">
              <a:spcBef>
                <a:spcPct val="20000"/>
              </a:spcBef>
              <a:defRPr/>
            </a:pPr>
            <a:r>
              <a:rPr lang="en-GB" sz="3200" dirty="0"/>
              <a:t> Is there anything that can be done to the node “-3”?</a:t>
            </a:r>
          </a:p>
          <a:p>
            <a:pPr marL="514350" lvl="0" indent="-514350">
              <a:spcBef>
                <a:spcPct val="20000"/>
              </a:spcBef>
              <a:defRPr/>
            </a:pPr>
            <a:endParaRPr lang="en-GB" sz="31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Example: Deleting Node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205740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-9.4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2.3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-6.2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667000" y="1981200"/>
            <a:ext cx="56388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Deleting 2.</a:t>
            </a:r>
            <a:r>
              <a:rPr lang="en-GB" sz="3200" dirty="0"/>
              <a:t>3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3200" dirty="0"/>
              <a:t>Initially:   head </a:t>
            </a:r>
            <a:r>
              <a:rPr lang="en-GB" sz="3200" dirty="0">
                <a:sym typeface="Wingdings" panose="05000000000000000000" pitchFamily="2" charset="2"/>
              </a:rPr>
              <a:t>= 2 (Look previous slide)</a:t>
            </a:r>
          </a:p>
          <a:p>
            <a:pPr marL="514350" lvl="0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Determine predecessor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200" dirty="0"/>
              <a:t>	</a:t>
            </a:r>
            <a:r>
              <a:rPr lang="en-GB" sz="3200" dirty="0" err="1"/>
              <a:t>prev</a:t>
            </a:r>
            <a:r>
              <a:rPr lang="en-GB" sz="3200" dirty="0"/>
              <a:t>=3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Node to be deleted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200" dirty="0"/>
              <a:t>	 p=array[</a:t>
            </a:r>
            <a:r>
              <a:rPr lang="en-GB" sz="3200" dirty="0" err="1"/>
              <a:t>prev</a:t>
            </a:r>
            <a:r>
              <a:rPr lang="en-GB" sz="3200" dirty="0"/>
              <a:t>].next  // p=6</a:t>
            </a:r>
          </a:p>
          <a:p>
            <a:pPr marL="514350" lvl="0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Delete the node pointed by p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200" b="1" dirty="0">
                <a:solidFill>
                  <a:srgbClr val="0070C0"/>
                </a:solidFill>
              </a:rPr>
              <a:t>	</a:t>
            </a:r>
            <a:r>
              <a:rPr lang="en-GB" sz="3100" dirty="0"/>
              <a:t>array[</a:t>
            </a:r>
            <a:r>
              <a:rPr lang="en-GB" sz="3100" dirty="0" err="1"/>
              <a:t>prev</a:t>
            </a:r>
            <a:r>
              <a:rPr lang="en-GB" sz="3100" dirty="0"/>
              <a:t>].next=array[p].next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200" dirty="0">
                <a:solidFill>
                  <a:srgbClr val="0033CC"/>
                </a:solidFill>
              </a:rPr>
              <a:t>head </a:t>
            </a:r>
            <a:r>
              <a:rPr lang="en-GB" sz="3200" dirty="0">
                <a:solidFill>
                  <a:srgbClr val="0033CC"/>
                </a:solidFill>
                <a:sym typeface="Wingdings" panose="05000000000000000000" pitchFamily="2" charset="2"/>
              </a:rPr>
              <a:t> 2 </a:t>
            </a:r>
            <a:r>
              <a:rPr lang="en-GB" sz="2800" dirty="0">
                <a:solidFill>
                  <a:srgbClr val="0033CC"/>
                </a:solidFill>
                <a:sym typeface="Wingdings" panose="05000000000000000000" pitchFamily="2" charset="2"/>
              </a:rPr>
              <a:t>(unchanged!)</a:t>
            </a:r>
            <a:endParaRPr lang="en-GB" sz="3100" dirty="0"/>
          </a:p>
          <a:p>
            <a:pPr marL="514350" indent="-514350">
              <a:spcBef>
                <a:spcPct val="20000"/>
              </a:spcBef>
              <a:defRPr/>
            </a:pPr>
            <a:r>
              <a:rPr lang="en-GB" sz="3200" dirty="0"/>
              <a:t> Is there anything that can be done to the node “2.3”?</a:t>
            </a:r>
          </a:p>
          <a:p>
            <a:pPr marL="514350" lvl="0" indent="-514350">
              <a:spcBef>
                <a:spcPct val="20000"/>
              </a:spcBef>
              <a:defRPr/>
            </a:pPr>
            <a:endParaRPr lang="en-GB" sz="31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Example: Deleting Node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98120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-9.4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2.3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-6.2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895600" y="1981200"/>
            <a:ext cx="56388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Deleting -9.4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200" dirty="0"/>
              <a:t>Initially:   head </a:t>
            </a:r>
            <a:r>
              <a:rPr lang="en-GB" sz="3200" dirty="0">
                <a:sym typeface="Wingdings" panose="05000000000000000000" pitchFamily="2" charset="2"/>
              </a:rPr>
              <a:t>= 2 (Look previous slide)</a:t>
            </a:r>
          </a:p>
          <a:p>
            <a:pPr marL="514350" lvl="0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Determine predecessor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200" dirty="0"/>
              <a:t>	First node. Head will be affected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Node to be deleted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200" dirty="0"/>
              <a:t>	 p=array[</a:t>
            </a:r>
            <a:r>
              <a:rPr lang="en-GB" sz="3200" dirty="0" err="1"/>
              <a:t>prev</a:t>
            </a:r>
            <a:r>
              <a:rPr lang="en-GB" sz="3200" dirty="0"/>
              <a:t>].next  // p=2</a:t>
            </a:r>
          </a:p>
          <a:p>
            <a:pPr marL="514350" lvl="0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Delete the node pointed by p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200" b="1" dirty="0">
                <a:solidFill>
                  <a:srgbClr val="0070C0"/>
                </a:solidFill>
              </a:rPr>
              <a:t>	</a:t>
            </a:r>
            <a:r>
              <a:rPr lang="en-GB" sz="2800" dirty="0">
                <a:solidFill>
                  <a:srgbClr val="0033CC"/>
                </a:solidFill>
                <a:sym typeface="Wingdings" panose="05000000000000000000" pitchFamily="2" charset="2"/>
              </a:rPr>
              <a:t>head=array[p].next (changed!) head=7</a:t>
            </a:r>
            <a:endParaRPr lang="en-GB" sz="3100" dirty="0"/>
          </a:p>
          <a:p>
            <a:pPr marL="514350" indent="-514350">
              <a:spcBef>
                <a:spcPct val="20000"/>
              </a:spcBef>
              <a:defRPr/>
            </a:pPr>
            <a:r>
              <a:rPr lang="en-GB" sz="3200" dirty="0"/>
              <a:t> Is there anything that can be done to the node “-9.4”?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100" dirty="0"/>
              <a:t> 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Example: Deleting Node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198120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-9.4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10.5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2.3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-6.2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43200" y="1981200"/>
            <a:ext cx="56388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Deleting 10.5</a:t>
            </a:r>
          </a:p>
          <a:p>
            <a:pPr lvl="0">
              <a:spcBef>
                <a:spcPct val="20000"/>
              </a:spcBef>
              <a:defRPr/>
            </a:pPr>
            <a:r>
              <a:rPr lang="en-GB" sz="3200" dirty="0"/>
              <a:t>Initially:   head </a:t>
            </a:r>
            <a:r>
              <a:rPr lang="en-GB" sz="3200" dirty="0">
                <a:sym typeface="Wingdings" panose="05000000000000000000" pitchFamily="2" charset="2"/>
              </a:rPr>
              <a:t>= 7 (Look previous slide)</a:t>
            </a:r>
          </a:p>
          <a:p>
            <a:pPr marL="514350" lvl="0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Determine predecessor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200" dirty="0"/>
              <a:t>	</a:t>
            </a:r>
            <a:r>
              <a:rPr lang="en-GB" sz="3200" dirty="0" err="1"/>
              <a:t>prev</a:t>
            </a:r>
            <a:r>
              <a:rPr lang="en-GB" sz="3200" dirty="0"/>
              <a:t>=1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Node to be deleted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200" dirty="0"/>
              <a:t>	 p=array[</a:t>
            </a:r>
            <a:r>
              <a:rPr lang="en-GB" sz="3200" dirty="0" err="1"/>
              <a:t>prev</a:t>
            </a:r>
            <a:r>
              <a:rPr lang="en-GB" sz="3200" dirty="0"/>
              <a:t>].next  // p=4</a:t>
            </a:r>
          </a:p>
          <a:p>
            <a:pPr marL="514350" lvl="0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Delete the node pointed by p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200" b="1" dirty="0">
                <a:solidFill>
                  <a:srgbClr val="0070C0"/>
                </a:solidFill>
              </a:rPr>
              <a:t>	</a:t>
            </a:r>
            <a:r>
              <a:rPr lang="en-GB" sz="3200" dirty="0">
                <a:sym typeface="Wingdings" panose="05000000000000000000" pitchFamily="2" charset="2"/>
              </a:rPr>
              <a:t>array[</a:t>
            </a:r>
            <a:r>
              <a:rPr lang="en-GB" sz="3200" dirty="0" err="1">
                <a:sym typeface="Wingdings" panose="05000000000000000000" pitchFamily="2" charset="2"/>
              </a:rPr>
              <a:t>prev</a:t>
            </a:r>
            <a:r>
              <a:rPr lang="en-GB" sz="3200" dirty="0">
                <a:sym typeface="Wingdings" panose="05000000000000000000" pitchFamily="2" charset="2"/>
              </a:rPr>
              <a:t>].next=array[p].next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600" dirty="0">
                <a:solidFill>
                  <a:srgbClr val="0033CC"/>
                </a:solidFill>
              </a:rPr>
              <a:t>head </a:t>
            </a:r>
            <a:r>
              <a:rPr lang="en-GB" sz="3600" dirty="0">
                <a:solidFill>
                  <a:srgbClr val="0033CC"/>
                </a:solidFill>
                <a:sym typeface="Wingdings" panose="05000000000000000000" pitchFamily="2" charset="2"/>
              </a:rPr>
              <a:t> 7 </a:t>
            </a:r>
            <a:r>
              <a:rPr lang="en-GB" sz="3200" dirty="0">
                <a:solidFill>
                  <a:srgbClr val="0033CC"/>
                </a:solidFill>
                <a:sym typeface="Wingdings" panose="05000000000000000000" pitchFamily="2" charset="2"/>
              </a:rPr>
              <a:t>(unchanged!)</a:t>
            </a:r>
            <a:endParaRPr lang="en-GB" sz="3200" dirty="0"/>
          </a:p>
          <a:p>
            <a:pPr marL="514350" indent="-514350">
              <a:spcBef>
                <a:spcPct val="20000"/>
              </a:spcBef>
              <a:defRPr/>
            </a:pPr>
            <a:r>
              <a:rPr lang="en-GB" sz="3200" dirty="0"/>
              <a:t> Is there anything that can be done to the node “10.5”?</a:t>
            </a:r>
          </a:p>
          <a:p>
            <a:pPr marL="514350" lvl="0" indent="-514350">
              <a:spcBef>
                <a:spcPct val="20000"/>
              </a:spcBef>
              <a:defRPr/>
            </a:pPr>
            <a:endParaRPr lang="en-GB" sz="31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Example: Inserting Again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203708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-9.4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10.5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2.3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-6.2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505200" y="2057400"/>
            <a:ext cx="4541838" cy="3838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Inserting 3.4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Where shall it be inserted?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¡"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Example: Inserting Again…Two Options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203708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-9.4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10.5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2.3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-6.2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429000" y="2362200"/>
            <a:ext cx="4572000" cy="38841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 Inserting 3.4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To insert it at the next free space (i.e. at 8).</a:t>
            </a:r>
          </a:p>
          <a:p>
            <a:pPr marL="342900" indent="-342900">
              <a:spcBef>
                <a:spcPct val="20000"/>
              </a:spcBef>
            </a:pPr>
            <a:endParaRPr lang="en-GB" sz="2800" dirty="0"/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To insert it at one of the deleted spaces (i.e. among 2, 4, 5, 6)</a:t>
            </a:r>
            <a:r>
              <a:rPr lang="en-GB" sz="2400" dirty="0"/>
              <a:t>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i="1" dirty="0">
                <a:solidFill>
                  <a:schemeClr val="accent2"/>
                </a:solidFill>
              </a:rPr>
              <a:t>Option 1: Insert at the next free space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203708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-9.4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10.5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2.3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-6.2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657600" y="2057400"/>
            <a:ext cx="4541838" cy="3838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spcBef>
                <a:spcPct val="20000"/>
              </a:spcBef>
            </a:pPr>
            <a:r>
              <a:rPr lang="en-GB" sz="3200" dirty="0"/>
              <a:t>Continue insertion at next free space index 8</a:t>
            </a:r>
          </a:p>
          <a:p>
            <a:pPr>
              <a:spcBef>
                <a:spcPct val="20000"/>
              </a:spcBef>
            </a:pPr>
            <a:r>
              <a:rPr lang="en-GB" sz="3200" dirty="0"/>
              <a:t>Any problem?</a:t>
            </a:r>
          </a:p>
          <a:p>
            <a:pPr>
              <a:spcBef>
                <a:spcPct val="20000"/>
              </a:spcBef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option does not help us manage the deleted spaces. It simply continues to provide us free spaces until the array is exhausted.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Linked List: Definition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dirty="0"/>
              <a:t>Linked list is a </a:t>
            </a:r>
            <a:r>
              <a:rPr lang="en-GB" b="1" dirty="0">
                <a:solidFill>
                  <a:schemeClr val="accent1"/>
                </a:solidFill>
              </a:rPr>
              <a:t>concrete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/>
              <a:t>data structure consisting of collection of elements called nodes in which each node is linked to the next </a:t>
            </a:r>
            <a:r>
              <a:rPr lang="en-GB" dirty="0" smtClean="0"/>
              <a:t>node in </a:t>
            </a:r>
            <a:r>
              <a:rPr lang="en-GB" smtClean="0"/>
              <a:t>the list. </a:t>
            </a:r>
            <a:r>
              <a:rPr lang="en-GB" dirty="0"/>
              <a:t>The entire list is referenced by a separate pointer, called </a:t>
            </a:r>
            <a:r>
              <a:rPr lang="en-GB" b="1" dirty="0">
                <a:solidFill>
                  <a:schemeClr val="accent1"/>
                </a:solidFill>
              </a:rPr>
              <a:t>head</a:t>
            </a:r>
            <a:r>
              <a:rPr lang="en-GB" dirty="0"/>
              <a:t>, that points to the first element of the list.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i="1" dirty="0">
                <a:solidFill>
                  <a:schemeClr val="accent2"/>
                </a:solidFill>
              </a:rPr>
              <a:t>Option 2: Insert at one of the deleted spaces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16002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203708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-9.4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10.5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2.3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-6.2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429000" y="1676400"/>
            <a:ext cx="4800600" cy="449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option Again: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Manage</a:t>
            </a:r>
            <a:r>
              <a:rPr kumimoji="0" lang="en-GB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free space and deleted spaces by giving them </a:t>
            </a: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unique identification(say invalid index -2). Any problem?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GB" sz="2200" dirty="0"/>
              <a:t>Manage the free space(including the deleted) in a separate linked list interwoven with linked list of the actual list.</a:t>
            </a:r>
            <a:br>
              <a:rPr lang="en-GB" sz="2200" dirty="0"/>
            </a:br>
            <a:r>
              <a:rPr lang="en-GB" sz="2200" dirty="0"/>
              <a:t> In other words, we manage the linked list of floating numbers and the linked list of free spaces (</a:t>
            </a:r>
            <a:r>
              <a:rPr lang="en-GB" sz="2200" dirty="0" err="1"/>
              <a:t>ie</a:t>
            </a:r>
            <a:r>
              <a:rPr lang="en-GB" sz="2200" dirty="0"/>
              <a:t>. indices) both in the same array.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i="1" dirty="0">
                <a:solidFill>
                  <a:schemeClr val="accent2"/>
                </a:solidFill>
              </a:rPr>
              <a:t>Option 2.2: Two Linked Lists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203708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57600" y="2057400"/>
            <a:ext cx="45418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476250" marR="0" lvl="0" indent="-4762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Linked list of floating numbers referred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head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76250" marR="0" lvl="0" indent="-4762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76250" marR="0" lvl="0" indent="-4762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76250" lvl="0" indent="-4762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Linked list of free </a:t>
            </a:r>
            <a:r>
              <a:rPr lang="en-GB" sz="3200" dirty="0"/>
              <a:t>spaces referred by avail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76250" marR="0" lvl="0" indent="-4762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" name="Group 54"/>
          <p:cNvGrpSpPr/>
          <p:nvPr/>
        </p:nvGrpSpPr>
        <p:grpSpPr bwMode="auto">
          <a:xfrm>
            <a:off x="5105400" y="3657600"/>
            <a:ext cx="1597025" cy="342900"/>
            <a:chOff x="2340" y="2700"/>
            <a:chExt cx="2175" cy="540"/>
          </a:xfrm>
        </p:grpSpPr>
        <p:sp>
          <p:nvSpPr>
            <p:cNvPr id="11" name="Text Box 55"/>
            <p:cNvSpPr txBox="1">
              <a:spLocks noChangeArrowheads="1"/>
            </p:cNvSpPr>
            <p:nvPr/>
          </p:nvSpPr>
          <p:spPr bwMode="auto">
            <a:xfrm>
              <a:off x="2340" y="2700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GB" altLang="zh-CN" sz="1200" dirty="0">
                  <a:latin typeface="Times New Roman" panose="02020603050405020304" pitchFamily="18" charset="0"/>
                  <a:ea typeface="SimSun" panose="02010600030101010101" pitchFamily="2" charset="-122"/>
                </a:rPr>
                <a:t>Floating #</a:t>
              </a:r>
              <a:endParaRPr lang="en-GB" dirty="0"/>
            </a:p>
          </p:txBody>
        </p:sp>
        <p:sp>
          <p:nvSpPr>
            <p:cNvPr id="12" name="Text Box 56"/>
            <p:cNvSpPr txBox="1">
              <a:spLocks noChangeArrowheads="1"/>
            </p:cNvSpPr>
            <p:nvPr/>
          </p:nvSpPr>
          <p:spPr bwMode="auto">
            <a:xfrm>
              <a:off x="3330" y="2700"/>
              <a:ext cx="72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57"/>
            <p:cNvSpPr>
              <a:spLocks noChangeShapeType="1"/>
            </p:cNvSpPr>
            <p:nvPr/>
          </p:nvSpPr>
          <p:spPr bwMode="auto">
            <a:xfrm>
              <a:off x="3795" y="2970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58"/>
          <p:cNvGrpSpPr/>
          <p:nvPr/>
        </p:nvGrpSpPr>
        <p:grpSpPr bwMode="auto">
          <a:xfrm>
            <a:off x="5029200" y="5562600"/>
            <a:ext cx="1597025" cy="342900"/>
            <a:chOff x="2340" y="2700"/>
            <a:chExt cx="2175" cy="540"/>
          </a:xfrm>
        </p:grpSpPr>
        <p:sp>
          <p:nvSpPr>
            <p:cNvPr id="15" name="Text Box 59"/>
            <p:cNvSpPr txBox="1">
              <a:spLocks noChangeArrowheads="1"/>
            </p:cNvSpPr>
            <p:nvPr/>
          </p:nvSpPr>
          <p:spPr bwMode="auto">
            <a:xfrm>
              <a:off x="2340" y="2700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60"/>
            <p:cNvSpPr txBox="1">
              <a:spLocks noChangeArrowheads="1"/>
            </p:cNvSpPr>
            <p:nvPr/>
          </p:nvSpPr>
          <p:spPr bwMode="auto">
            <a:xfrm>
              <a:off x="3330" y="2700"/>
              <a:ext cx="72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61"/>
            <p:cNvSpPr>
              <a:spLocks noChangeShapeType="1"/>
            </p:cNvSpPr>
            <p:nvPr/>
          </p:nvSpPr>
          <p:spPr bwMode="auto">
            <a:xfrm>
              <a:off x="3795" y="2970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i="1" dirty="0">
                <a:solidFill>
                  <a:schemeClr val="accent2"/>
                </a:solidFill>
              </a:rPr>
              <a:t>Option 2.2: Two Linked Lists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203708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581400" y="2057400"/>
            <a:ext cx="4541838" cy="3838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linked list of floating #s is empty. Hence:</a:t>
            </a:r>
          </a:p>
          <a:p>
            <a:pPr marL="476250" marR="0" lvl="0" indent="-4762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head = -1</a:t>
            </a:r>
          </a:p>
          <a:p>
            <a:pPr marL="476250" marR="0" lvl="0" indent="-4762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i="1" dirty="0">
                <a:solidFill>
                  <a:schemeClr val="accent2"/>
                </a:solidFill>
              </a:rPr>
              <a:t>Initially … the linked list of free spaces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203708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29000" y="2057400"/>
            <a:ext cx="4953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2800" dirty="0"/>
              <a:t>Initially all nodes in the array are free to use (available). Hence they are in the free linked list.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800" dirty="0"/>
              <a:t>How can we create a linked list of free nodes?</a:t>
            </a:r>
          </a:p>
          <a:p>
            <a:pPr marL="933450" lvl="1" indent="-476250">
              <a:spcBef>
                <a:spcPct val="20000"/>
              </a:spcBef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for(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=0; 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&lt;=Max-2; 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++)</a:t>
            </a:r>
          </a:p>
          <a:p>
            <a:pPr marL="933450" lvl="1" indent="-476250">
              <a:spcBef>
                <a:spcPct val="20000"/>
              </a:spcBef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array[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].next = i+1;</a:t>
            </a:r>
          </a:p>
          <a:p>
            <a:pPr marL="933450" lvl="1" indent="-476250">
              <a:spcBef>
                <a:spcPct val="20000"/>
              </a:spcBef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array[Max-1] = -1;</a:t>
            </a:r>
          </a:p>
          <a:p>
            <a:pPr marL="933450" lvl="1" indent="-476250">
              <a:spcBef>
                <a:spcPct val="20000"/>
              </a:spcBef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33450" lvl="1" indent="-476250">
              <a:spcBef>
                <a:spcPct val="20000"/>
              </a:spcBef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avail = </a:t>
            </a:r>
            <a:r>
              <a:rPr kumimoji="0" lang="en-US" alt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476250" marR="0" lvl="0" indent="-4762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Example: Inserting Nodes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205740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895600" y="2133600"/>
            <a:ext cx="579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Inserting 4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400" dirty="0"/>
              <a:t>Initially avail=0   and  head=-1</a:t>
            </a:r>
            <a:r>
              <a:rPr lang="en-GB" sz="2400" dirty="0">
                <a:sym typeface="Wingdings" panose="05000000000000000000" pitchFamily="2" charset="2"/>
              </a:rPr>
              <a:t>  (Look previous slide)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Get a free node from free list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2400" dirty="0"/>
              <a:t>	P=avail;  //node to be inserted</a:t>
            </a:r>
          </a:p>
          <a:p>
            <a:pPr lvl="1">
              <a:spcBef>
                <a:spcPct val="20000"/>
              </a:spcBef>
              <a:defRPr/>
            </a:pPr>
            <a:r>
              <a:rPr lang="en-GB" sz="2400" b="1" dirty="0">
                <a:solidFill>
                  <a:srgbClr val="0070C0"/>
                </a:solidFill>
              </a:rPr>
              <a:t>avail=array[avail].next (Changed!) avail=1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GB" sz="3200" b="1" dirty="0">
              <a:solidFill>
                <a:srgbClr val="0070C0"/>
              </a:solidFill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lang="en-GB" sz="240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lang="en-GB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Example: Inserting Nodes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205740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895600" y="2133600"/>
            <a:ext cx="579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Inserting 4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Initially avail=0   and  head=-1</a:t>
            </a:r>
            <a:r>
              <a:rPr lang="en-GB" sz="3200" dirty="0">
                <a:sym typeface="Wingdings" panose="05000000000000000000" pitchFamily="2" charset="2"/>
              </a:rPr>
              <a:t>  (Look previous slide)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Get a free node from free list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P=avail;  //node to be inserted</a:t>
            </a:r>
          </a:p>
          <a:p>
            <a:pPr lvl="1">
              <a:spcBef>
                <a:spcPct val="20000"/>
              </a:spcBef>
              <a:defRPr/>
            </a:pPr>
            <a:r>
              <a:rPr lang="en-GB" sz="3200" b="1" dirty="0">
                <a:solidFill>
                  <a:srgbClr val="0070C0"/>
                </a:solidFill>
              </a:rPr>
              <a:t>avail=array[avail].next (Changed!) avail=1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Prepare node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array[p].data=4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Determine predecessor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Empty list. Insertion by the head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Insertion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Array[p].next=head</a:t>
            </a:r>
          </a:p>
          <a:p>
            <a:pPr lvl="1">
              <a:spcBef>
                <a:spcPct val="20000"/>
              </a:spcBef>
              <a:defRPr/>
            </a:pPr>
            <a:r>
              <a:rPr lang="en-GB" sz="3200" b="1" dirty="0">
                <a:solidFill>
                  <a:srgbClr val="0070C0"/>
                </a:solidFill>
              </a:rPr>
              <a:t>head=p //(Changed!) head=0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lang="en-GB" sz="320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lang="en-GB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Example: Inserting Nodes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205740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819400" y="1981200"/>
            <a:ext cx="579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Inserting 5.6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Initially avail=1   and  head=0</a:t>
            </a:r>
            <a:r>
              <a:rPr lang="en-GB" sz="3200" dirty="0">
                <a:sym typeface="Wingdings" panose="05000000000000000000" pitchFamily="2" charset="2"/>
              </a:rPr>
              <a:t>  (Look previous slide)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Get a free node from free list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P=avail;  //node to be inserted</a:t>
            </a:r>
          </a:p>
          <a:p>
            <a:pPr lvl="1">
              <a:spcBef>
                <a:spcPct val="20000"/>
              </a:spcBef>
              <a:defRPr/>
            </a:pPr>
            <a:r>
              <a:rPr lang="en-GB" sz="3200" b="1" dirty="0">
                <a:solidFill>
                  <a:srgbClr val="0070C0"/>
                </a:solidFill>
              </a:rPr>
              <a:t>avail=array[avail].next // (Changed!) avail=2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Prepare node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array[p].data=4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Determine predecessor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</a:t>
            </a:r>
            <a:r>
              <a:rPr lang="en-GB" sz="3200" dirty="0" err="1"/>
              <a:t>Prev</a:t>
            </a:r>
            <a:r>
              <a:rPr lang="en-GB" sz="3200" dirty="0"/>
              <a:t>=0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Insertion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Array[p].next=array[</a:t>
            </a:r>
            <a:r>
              <a:rPr lang="en-GB" sz="3200" dirty="0" err="1"/>
              <a:t>prev</a:t>
            </a:r>
            <a:r>
              <a:rPr lang="en-GB" sz="3200" dirty="0"/>
              <a:t>].next</a:t>
            </a:r>
          </a:p>
          <a:p>
            <a:pPr lvl="1">
              <a:spcBef>
                <a:spcPct val="20000"/>
              </a:spcBef>
              <a:defRPr/>
            </a:pPr>
            <a:r>
              <a:rPr lang="en-GB" sz="3200" dirty="0"/>
              <a:t>array[</a:t>
            </a:r>
            <a:r>
              <a:rPr lang="en-GB" sz="3200" dirty="0" err="1"/>
              <a:t>prev</a:t>
            </a:r>
            <a:r>
              <a:rPr lang="en-GB" sz="3200" dirty="0"/>
              <a:t>].next=p</a:t>
            </a:r>
          </a:p>
          <a:p>
            <a:pPr lvl="1">
              <a:spcBef>
                <a:spcPct val="20000"/>
              </a:spcBef>
              <a:defRPr/>
            </a:pPr>
            <a:r>
              <a:rPr lang="en-GB" sz="3200" b="1" dirty="0">
                <a:solidFill>
                  <a:srgbClr val="0070C0"/>
                </a:solidFill>
              </a:rPr>
              <a:t>Head (Unchanged!) head=0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lang="en-GB" sz="320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lang="en-GB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Example: Inserting Nodes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205740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-9.4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895600" y="2133600"/>
            <a:ext cx="579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Inserting -9.4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Initially: avail=2   and  head=0</a:t>
            </a:r>
            <a:r>
              <a:rPr lang="en-GB" sz="3200" dirty="0">
                <a:sym typeface="Wingdings" panose="05000000000000000000" pitchFamily="2" charset="2"/>
              </a:rPr>
              <a:t>  (Look previous slide)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Get a free node from free list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p=avail;  //node to be inserted</a:t>
            </a:r>
          </a:p>
          <a:p>
            <a:pPr lvl="1">
              <a:spcBef>
                <a:spcPct val="20000"/>
              </a:spcBef>
              <a:defRPr/>
            </a:pPr>
            <a:r>
              <a:rPr lang="en-GB" sz="3200" b="1" dirty="0">
                <a:solidFill>
                  <a:srgbClr val="0070C0"/>
                </a:solidFill>
              </a:rPr>
              <a:t>avail=array[avail].next (Changed!) avail=3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Prepare node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array[p].data=-9.4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Determine predecessor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Insertion by the head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Insertion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array[p].next=head</a:t>
            </a:r>
          </a:p>
          <a:p>
            <a:pPr lvl="1">
              <a:spcBef>
                <a:spcPct val="20000"/>
              </a:spcBef>
              <a:defRPr/>
            </a:pPr>
            <a:r>
              <a:rPr lang="en-GB" sz="3200" b="1" dirty="0">
                <a:solidFill>
                  <a:srgbClr val="0070C0"/>
                </a:solidFill>
              </a:rPr>
              <a:t>head=p //(Changed!) head=2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lang="en-GB" sz="320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lang="en-GB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Example: Inserting Nodes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203708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-9.4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-6.2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29000" y="2133600"/>
            <a:ext cx="4254500" cy="3838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what the List looks like when all the data are inserted.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avail=8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head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 2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Example: Deleting Node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39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124200" y="1981200"/>
            <a:ext cx="56388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Deleting -9.4</a:t>
            </a:r>
          </a:p>
          <a:p>
            <a:pPr lvl="0">
              <a:spcBef>
                <a:spcPct val="20000"/>
              </a:spcBef>
              <a:defRPr/>
            </a:pPr>
            <a:r>
              <a:rPr lang="en-GB" sz="3200" dirty="0"/>
              <a:t>Initially:  avail=8 ,  head </a:t>
            </a:r>
            <a:r>
              <a:rPr lang="en-GB" sz="3200" dirty="0">
                <a:sym typeface="Wingdings" panose="05000000000000000000" pitchFamily="2" charset="2"/>
              </a:rPr>
              <a:t>= 2 (Look previous slide)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Determine predecessor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200" dirty="0"/>
              <a:t>	Deleted node first node. Head will be affected</a:t>
            </a:r>
          </a:p>
          <a:p>
            <a:pPr marL="514350" lvl="0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Secure the node to be deleted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200" dirty="0"/>
              <a:t>	p=head</a:t>
            </a:r>
          </a:p>
          <a:p>
            <a:pPr marL="514350" lvl="0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Delete the node pointed by p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200" b="1" dirty="0">
                <a:solidFill>
                  <a:srgbClr val="0070C0"/>
                </a:solidFill>
              </a:rPr>
              <a:t>	head=array[p].next //(Changed!) head=7</a:t>
            </a:r>
          </a:p>
          <a:p>
            <a: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Return deleted node to free list</a:t>
            </a:r>
          </a:p>
          <a:p>
            <a:pPr marL="514350" indent="-514350">
              <a:spcBef>
                <a:spcPct val="20000"/>
              </a:spcBef>
              <a:defRPr/>
            </a:pPr>
            <a:r>
              <a:rPr lang="en-GB" sz="3200" dirty="0"/>
              <a:t>	array[p].next=avail</a:t>
            </a:r>
          </a:p>
          <a:p>
            <a:pPr marL="514350" indent="-514350">
              <a:spcBef>
                <a:spcPct val="20000"/>
              </a:spcBef>
              <a:defRPr/>
            </a:pPr>
            <a:r>
              <a:rPr lang="en-GB" sz="3200" dirty="0"/>
              <a:t>	avail=p; </a:t>
            </a:r>
            <a:r>
              <a:rPr lang="en-GB" sz="3200" b="1" dirty="0">
                <a:solidFill>
                  <a:srgbClr val="0070C0"/>
                </a:solidFill>
              </a:rPr>
              <a:t>//(Changed!) avail=2</a:t>
            </a:r>
            <a:endParaRPr lang="en-GB" sz="3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205740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-9.4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-6.2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Linked List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cs typeface="Times New Roman" panose="02020603050405020304" pitchFamily="18" charset="0"/>
            </a:endParaRPr>
          </a:p>
          <a:p>
            <a:pPr marL="457200" indent="-457200"/>
            <a:r>
              <a:rPr lang="en-US" sz="2000" dirty="0">
                <a:cs typeface="Times New Roman" panose="02020603050405020304" pitchFamily="18" charset="0"/>
              </a:rPr>
              <a:t>The head pointer points to the beginning of the list.</a:t>
            </a:r>
          </a:p>
          <a:p>
            <a:pPr marL="457200" indent="-457200"/>
            <a:r>
              <a:rPr lang="en-US" sz="2000" dirty="0">
                <a:cs typeface="Times New Roman" panose="02020603050405020304" pitchFamily="18" charset="0"/>
              </a:rPr>
              <a:t>Each node can tell where to find the next element in the list</a:t>
            </a:r>
          </a:p>
          <a:p>
            <a:pPr marL="457200" indent="-457200"/>
            <a:r>
              <a:rPr lang="en-US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Note that the head is not a node.</a:t>
            </a:r>
          </a:p>
          <a:p>
            <a:pPr marL="457200" indent="-457200"/>
            <a:r>
              <a:rPr lang="en-US" sz="2000" dirty="0">
                <a:cs typeface="Times New Roman" panose="02020603050405020304" pitchFamily="18" charset="0"/>
              </a:rPr>
              <a:t>The last node contains a null pointer.</a:t>
            </a:r>
            <a:endParaRPr lang="en-US" sz="2000" dirty="0">
              <a:solidFill>
                <a:srgbClr val="969696"/>
              </a:solidFill>
              <a:latin typeface="Helvetica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4" descr="Figure 17-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9808" y="2173288"/>
            <a:ext cx="5905500" cy="914400"/>
          </a:xfrm>
          <a:prstGeom prst="rect">
            <a:avLst/>
          </a:prstGeom>
          <a:noFill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Example: Deleting Node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40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819400" y="1981200"/>
            <a:ext cx="5867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Deleting 2.3</a:t>
            </a:r>
          </a:p>
          <a:p>
            <a:pPr lvl="0">
              <a:spcBef>
                <a:spcPct val="20000"/>
              </a:spcBef>
              <a:defRPr/>
            </a:pPr>
            <a:r>
              <a:rPr lang="en-GB" sz="3200" dirty="0"/>
              <a:t>Initially:   avail=2 ,  head </a:t>
            </a:r>
            <a:r>
              <a:rPr lang="en-GB" sz="3200" dirty="0">
                <a:sym typeface="Wingdings" panose="05000000000000000000" pitchFamily="2" charset="2"/>
              </a:rPr>
              <a:t>= 7 (Look previous slide)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Determine predecessor of the node to </a:t>
            </a:r>
            <a:r>
              <a:rPr lang="en-GB" sz="3200"/>
              <a:t>be deleted</a:t>
            </a:r>
            <a:endParaRPr lang="en-GB" sz="3200" dirty="0"/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200" dirty="0"/>
              <a:t>	</a:t>
            </a:r>
            <a:r>
              <a:rPr lang="en-GB" sz="3200" dirty="0" err="1"/>
              <a:t>prev</a:t>
            </a:r>
            <a:r>
              <a:rPr lang="en-GB" sz="3200" dirty="0"/>
              <a:t>=3</a:t>
            </a:r>
          </a:p>
          <a:p>
            <a:pPr marL="514350" lvl="0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Secure the node to be deleted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200" dirty="0"/>
              <a:t>	p=6</a:t>
            </a:r>
          </a:p>
          <a:p>
            <a:pPr marL="514350" lvl="0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Delete the node pointed by p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200" b="1" dirty="0">
                <a:solidFill>
                  <a:srgbClr val="0070C0"/>
                </a:solidFill>
              </a:rPr>
              <a:t>	array[</a:t>
            </a:r>
            <a:r>
              <a:rPr lang="en-GB" sz="3200" b="1" dirty="0" err="1">
                <a:solidFill>
                  <a:srgbClr val="0070C0"/>
                </a:solidFill>
              </a:rPr>
              <a:t>prev</a:t>
            </a:r>
            <a:r>
              <a:rPr lang="en-GB" sz="3200" b="1" dirty="0">
                <a:solidFill>
                  <a:srgbClr val="0070C0"/>
                </a:solidFill>
              </a:rPr>
              <a:t>].next=array[p].next </a:t>
            </a:r>
          </a:p>
          <a:p>
            <a: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Return deleted node to free list</a:t>
            </a:r>
          </a:p>
          <a:p>
            <a:pPr marL="514350" indent="-514350">
              <a:spcBef>
                <a:spcPct val="20000"/>
              </a:spcBef>
              <a:defRPr/>
            </a:pPr>
            <a:r>
              <a:rPr lang="en-GB" sz="3200" dirty="0"/>
              <a:t>	array[p].next=avail</a:t>
            </a:r>
          </a:p>
          <a:p>
            <a:pPr marL="514350" indent="-514350">
              <a:spcBef>
                <a:spcPct val="20000"/>
              </a:spcBef>
              <a:defRPr/>
            </a:pPr>
            <a:r>
              <a:rPr lang="en-GB" sz="3200" dirty="0"/>
              <a:t>	avail=p; </a:t>
            </a:r>
            <a:r>
              <a:rPr lang="en-GB" sz="3200" b="1" dirty="0">
                <a:solidFill>
                  <a:srgbClr val="0070C0"/>
                </a:solidFill>
              </a:rPr>
              <a:t>//(Changed!) avail=6</a:t>
            </a:r>
            <a:endParaRPr lang="en-GB" sz="3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205740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-9.4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-6.2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Exercise: Inserting a Node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41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886200" y="1981200"/>
            <a:ext cx="4541838" cy="3838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GB" sz="3200" dirty="0"/>
              <a:t>avail=6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 head =</a:t>
            </a:r>
            <a:r>
              <a:rPr lang="en-GB" sz="3200" dirty="0">
                <a:sym typeface="Wingdings" panose="05000000000000000000" pitchFamily="2" charset="2"/>
              </a:rPr>
              <a:t> 7</a:t>
            </a:r>
            <a:endParaRPr lang="en-GB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Insert 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1.5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205740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-9.4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2.3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-6.2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Array Implementation : Node Type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cs typeface="Times New Roman" panose="02020603050405020304" pitchFamily="18" charset="0"/>
              </a:rPr>
              <a:t>First you must create a data structure that will be used for the nodes.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cs typeface="Times New Roman" panose="02020603050405020304" pitchFamily="18" charset="0"/>
              </a:rPr>
              <a:t>        template &lt;class T&gt;</a:t>
            </a:r>
            <a:endParaRPr lang="en-GB" sz="2800" dirty="0"/>
          </a:p>
          <a:p>
            <a:pPr lvl="1">
              <a:lnSpc>
                <a:spcPct val="90000"/>
              </a:lnSpc>
              <a:buNone/>
            </a:pPr>
            <a:r>
              <a:rPr lang="en-GB" dirty="0"/>
              <a:t>	</a:t>
            </a:r>
            <a:r>
              <a:rPr lang="en-GB" dirty="0" err="1"/>
              <a:t>struct</a:t>
            </a:r>
            <a:r>
              <a:rPr lang="en-GB" dirty="0"/>
              <a:t> node {</a:t>
            </a:r>
          </a:p>
          <a:p>
            <a:pPr lvl="1">
              <a:lnSpc>
                <a:spcPct val="90000"/>
              </a:lnSpc>
              <a:buNone/>
            </a:pPr>
            <a:r>
              <a:rPr lang="en-GB" dirty="0"/>
              <a:t>	      T data;</a:t>
            </a:r>
          </a:p>
          <a:p>
            <a:pPr lvl="1">
              <a:lnSpc>
                <a:spcPct val="90000"/>
              </a:lnSpc>
              <a:buNone/>
            </a:pPr>
            <a:r>
              <a:rPr lang="en-GB" dirty="0"/>
              <a:t>	      </a:t>
            </a:r>
            <a:r>
              <a:rPr lang="en-GB" dirty="0" err="1"/>
              <a:t>int</a:t>
            </a:r>
            <a:r>
              <a:rPr lang="en-GB" dirty="0"/>
              <a:t> 	next;  </a:t>
            </a:r>
          </a:p>
          <a:p>
            <a:pPr lvl="1">
              <a:lnSpc>
                <a:spcPct val="90000"/>
              </a:lnSpc>
              <a:buNone/>
            </a:pPr>
            <a:r>
              <a:rPr lang="en-GB" dirty="0"/>
              <a:t>	};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GB" dirty="0"/>
              <a:t>For  array implementation the address of an element is its index on the array.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365125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Creating the </a:t>
            </a:r>
            <a:r>
              <a:rPr lang="en-US" i="1" dirty="0" smtClean="0">
                <a:solidFill>
                  <a:schemeClr val="accent2"/>
                </a:solidFill>
              </a:rPr>
              <a:t>Node </a:t>
            </a:r>
            <a:r>
              <a:rPr lang="en-US" i="1" dirty="0" smtClean="0">
                <a:solidFill>
                  <a:schemeClr val="accent2"/>
                </a:solidFill>
              </a:rPr>
              <a:t>Manager</a:t>
            </a:r>
            <a:r>
              <a:rPr lang="en-US" i="1" dirty="0" smtClean="0">
                <a:solidFill>
                  <a:schemeClr val="accent2"/>
                </a:solidFill>
              </a:rPr>
              <a:t>: </a:t>
            </a:r>
            <a:r>
              <a:rPr lang="en-US" i="1" dirty="0">
                <a:solidFill>
                  <a:schemeClr val="accent2"/>
                </a:solidFill>
              </a:rPr>
              <a:t>Interface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914400"/>
            <a:ext cx="7772400" cy="5486400"/>
          </a:xfrm>
        </p:spPr>
        <p:txBody>
          <a:bodyPr wrap="square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 smtClean="0">
                <a:cs typeface="Times New Roman" panose="02020603050405020304" pitchFamily="18" charset="0"/>
              </a:rPr>
              <a:t>template </a:t>
            </a:r>
            <a:r>
              <a:rPr lang="en-US" sz="1600" dirty="0">
                <a:cs typeface="Times New Roman" panose="02020603050405020304" pitchFamily="18" charset="0"/>
              </a:rPr>
              <a:t>&lt;class T</a:t>
            </a:r>
            <a:r>
              <a:rPr lang="en-US" sz="1600" dirty="0" smtClean="0"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 err="1">
                <a:cs typeface="Times New Roman" panose="02020603050405020304" pitchFamily="18" charset="0"/>
              </a:rPr>
              <a:t>c</a:t>
            </a:r>
            <a:r>
              <a:rPr lang="en-US" sz="1600" dirty="0" err="1" smtClean="0">
                <a:cs typeface="Times New Roman" panose="02020603050405020304" pitchFamily="18" charset="0"/>
              </a:rPr>
              <a:t>onst</a:t>
            </a:r>
            <a:r>
              <a:rPr lang="en-US" sz="1600" dirty="0" smtClean="0"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cs typeface="Times New Roman" panose="02020603050405020304" pitchFamily="18" charset="0"/>
              </a:rPr>
              <a:t> DEFAULT_SIZE=100, NIL=-1;</a:t>
            </a:r>
            <a:endParaRPr lang="en-US" sz="16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class </a:t>
            </a:r>
            <a:r>
              <a:rPr lang="en-US" sz="1600" dirty="0" err="1" smtClean="0">
                <a:cs typeface="Times New Roman" panose="02020603050405020304" pitchFamily="18" charset="0"/>
              </a:rPr>
              <a:t>NodeManager</a:t>
            </a:r>
            <a:r>
              <a:rPr lang="en-US" sz="1600" dirty="0" smtClean="0">
                <a:cs typeface="Times New Roman" panose="02020603050405020304" pitchFamily="18" charset="0"/>
              </a:rPr>
              <a:t>{</a:t>
            </a:r>
            <a:endParaRPr lang="en-US" sz="16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public: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  </a:t>
            </a:r>
            <a:r>
              <a:rPr lang="en-US" sz="1600" dirty="0" err="1" smtClean="0">
                <a:cs typeface="Times New Roman" panose="02020603050405020304" pitchFamily="18" charset="0"/>
              </a:rPr>
              <a:t>NodeManager</a:t>
            </a:r>
            <a:r>
              <a:rPr lang="en-US" sz="1600" dirty="0" smtClean="0">
                <a:cs typeface="Times New Roman" panose="02020603050405020304" pitchFamily="18" charset="0"/>
              </a:rPr>
              <a:t>(); </a:t>
            </a:r>
            <a:r>
              <a:rPr lang="en-US" sz="1600" dirty="0">
                <a:cs typeface="Times New Roman" panose="02020603050405020304" pitchFamily="18" charset="0"/>
              </a:rPr>
              <a:t>// Default constructor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  </a:t>
            </a:r>
            <a:r>
              <a:rPr lang="en-US" sz="1600" dirty="0" err="1" smtClean="0">
                <a:cs typeface="Times New Roman" panose="02020603050405020304" pitchFamily="18" charset="0"/>
              </a:rPr>
              <a:t>NodeManager</a:t>
            </a:r>
            <a:r>
              <a:rPr lang="en-US" sz="1600" dirty="0" smtClean="0"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cs typeface="Times New Roman" panose="02020603050405020304" pitchFamily="18" charset="0"/>
              </a:rPr>
              <a:t> </a:t>
            </a:r>
            <a:r>
              <a:rPr lang="en-US" sz="1600" dirty="0">
                <a:cs typeface="Times New Roman" panose="02020603050405020304" pitchFamily="18" charset="0"/>
              </a:rPr>
              <a:t>capacity); //Parameterized constructor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  virtual </a:t>
            </a:r>
            <a:r>
              <a:rPr lang="en-US" sz="1600" dirty="0" smtClean="0">
                <a:cs typeface="Times New Roman" panose="02020603050405020304" pitchFamily="18" charset="0"/>
              </a:rPr>
              <a:t>~</a:t>
            </a:r>
            <a:r>
              <a:rPr lang="en-US" sz="1600" dirty="0" err="1" smtClean="0">
                <a:cs typeface="Times New Roman" panose="02020603050405020304" pitchFamily="18" charset="0"/>
              </a:rPr>
              <a:t>NodeManager</a:t>
            </a:r>
            <a:r>
              <a:rPr lang="en-US" sz="1600" dirty="0" smtClean="0">
                <a:cs typeface="Times New Roman" panose="02020603050405020304" pitchFamily="18" charset="0"/>
              </a:rPr>
              <a:t>(); </a:t>
            </a:r>
            <a:r>
              <a:rPr lang="en-US" sz="1600" dirty="0">
                <a:cs typeface="Times New Roman" panose="02020603050405020304" pitchFamily="18" charset="0"/>
              </a:rPr>
              <a:t>// Default destructor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  int </a:t>
            </a:r>
            <a:r>
              <a:rPr lang="en-US" sz="1600" dirty="0" err="1">
                <a:cs typeface="Times New Roman" panose="02020603050405020304" pitchFamily="18" charset="0"/>
              </a:rPr>
              <a:t>getCapacity</a:t>
            </a:r>
            <a:r>
              <a:rPr lang="en-US" sz="1600" dirty="0">
                <a:cs typeface="Times New Roman" panose="02020603050405020304" pitchFamily="18" charset="0"/>
              </a:rPr>
              <a:t>(){return capacity</a:t>
            </a:r>
            <a:r>
              <a:rPr lang="en-US" sz="1600" dirty="0" smtClean="0">
                <a:cs typeface="Times New Roman" panose="02020603050405020304" pitchFamily="18" charset="0"/>
              </a:rPr>
              <a:t>}; //return capacity</a:t>
            </a:r>
            <a:endParaRPr lang="en-US" sz="16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  bool </a:t>
            </a:r>
            <a:r>
              <a:rPr lang="en-US" sz="1600" dirty="0" err="1">
                <a:cs typeface="Times New Roman" panose="02020603050405020304" pitchFamily="18" charset="0"/>
              </a:rPr>
              <a:t>isFull</a:t>
            </a:r>
            <a:r>
              <a:rPr lang="en-US" sz="1600" dirty="0" smtClean="0">
                <a:cs typeface="Times New Roman" panose="02020603050405020304" pitchFamily="18" charset="0"/>
              </a:rPr>
              <a:t>();//checks if the base array is full</a:t>
            </a:r>
            <a:endParaRPr lang="en-US" sz="16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  bool resize(int </a:t>
            </a:r>
            <a:r>
              <a:rPr lang="en-US" sz="1600" dirty="0" err="1">
                <a:cs typeface="Times New Roman" panose="02020603050405020304" pitchFamily="18" charset="0"/>
              </a:rPr>
              <a:t>newCapacity</a:t>
            </a:r>
            <a:r>
              <a:rPr lang="en-US" sz="1600" dirty="0" smtClean="0">
                <a:cs typeface="Times New Roman" panose="02020603050405020304" pitchFamily="18" charset="0"/>
              </a:rPr>
              <a:t>);//resize the base array</a:t>
            </a:r>
            <a:endParaRPr lang="en-US" sz="16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  int </a:t>
            </a:r>
            <a:r>
              <a:rPr lang="en-US" sz="1600" dirty="0" err="1">
                <a:cs typeface="Times New Roman" panose="02020603050405020304" pitchFamily="18" charset="0"/>
              </a:rPr>
              <a:t>getNode</a:t>
            </a:r>
            <a:r>
              <a:rPr lang="en-US" sz="1600" dirty="0" smtClean="0">
                <a:cs typeface="Times New Roman" panose="02020603050405020304" pitchFamily="18" charset="0"/>
              </a:rPr>
              <a:t>();//detach a node from the base array and returns its index</a:t>
            </a:r>
            <a:endParaRPr lang="en-US" sz="16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cs typeface="Times New Roman" panose="02020603050405020304" pitchFamily="18" charset="0"/>
                <a:sym typeface="+mn-ea"/>
              </a:rPr>
              <a:t>node&lt;T&gt; * </a:t>
            </a:r>
            <a:r>
              <a:rPr lang="en-US" sz="1600" dirty="0" err="1">
                <a:cs typeface="Times New Roman" panose="02020603050405020304" pitchFamily="18" charset="0"/>
                <a:sym typeface="+mn-ea"/>
              </a:rPr>
              <a:t>g</a:t>
            </a:r>
            <a:r>
              <a:rPr lang="en-US" sz="1600" dirty="0" err="1" smtClean="0">
                <a:cs typeface="Times New Roman" panose="02020603050405020304" pitchFamily="18" charset="0"/>
                <a:sym typeface="+mn-ea"/>
              </a:rPr>
              <a:t>etStore</a:t>
            </a:r>
            <a:r>
              <a:rPr lang="en-US" sz="1600" dirty="0" smtClean="0">
                <a:cs typeface="Times New Roman" panose="02020603050405020304" pitchFamily="18" charset="0"/>
                <a:sym typeface="+mn-ea"/>
              </a:rPr>
              <a:t>(){</a:t>
            </a:r>
            <a:r>
              <a:rPr lang="en-US" sz="1600" dirty="0">
                <a:cs typeface="Times New Roman" panose="02020603050405020304" pitchFamily="18" charset="0"/>
                <a:sym typeface="+mn-ea"/>
              </a:rPr>
              <a:t>return </a:t>
            </a:r>
            <a:r>
              <a:rPr lang="en-US" sz="1600" dirty="0" smtClean="0">
                <a:cs typeface="Times New Roman" panose="02020603050405020304" pitchFamily="18" charset="0"/>
                <a:sym typeface="+mn-ea"/>
              </a:rPr>
              <a:t>store};//</a:t>
            </a:r>
            <a:r>
              <a:rPr lang="en-US" sz="1600" dirty="0" smtClean="0">
                <a:cs typeface="Times New Roman" panose="02020603050405020304" pitchFamily="18" charset="0"/>
                <a:sym typeface="+mn-ea"/>
              </a:rPr>
              <a:t>returns the address of the base array</a:t>
            </a:r>
            <a:endParaRPr lang="en-US" sz="16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  void </a:t>
            </a:r>
            <a:r>
              <a:rPr lang="en-US" sz="1600" dirty="0" err="1">
                <a:cs typeface="Times New Roman" panose="02020603050405020304" pitchFamily="18" charset="0"/>
              </a:rPr>
              <a:t>returnNode</a:t>
            </a:r>
            <a:r>
              <a:rPr lang="en-US" sz="1600" dirty="0">
                <a:cs typeface="Times New Roman" panose="02020603050405020304" pitchFamily="18" charset="0"/>
              </a:rPr>
              <a:t>(int p);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  void </a:t>
            </a:r>
            <a:r>
              <a:rPr lang="en-US" sz="1600" dirty="0" err="1">
                <a:cs typeface="Times New Roman" panose="02020603050405020304" pitchFamily="18" charset="0"/>
              </a:rPr>
              <a:t>returnList</a:t>
            </a:r>
            <a:r>
              <a:rPr lang="en-US" sz="1600" dirty="0">
                <a:cs typeface="Times New Roman" panose="02020603050405020304" pitchFamily="18" charset="0"/>
              </a:rPr>
              <a:t>(int </a:t>
            </a:r>
            <a:r>
              <a:rPr lang="en-US" sz="1600" dirty="0" err="1">
                <a:cs typeface="Times New Roman" panose="02020603050405020304" pitchFamily="18" charset="0"/>
              </a:rPr>
              <a:t>listHead</a:t>
            </a:r>
            <a:r>
              <a:rPr lang="en-US" sz="1600" dirty="0">
                <a:cs typeface="Times New Roman" panose="02020603050405020304" pitchFamily="18" charset="0"/>
              </a:rPr>
              <a:t>, int </a:t>
            </a:r>
            <a:r>
              <a:rPr lang="en-US" sz="1600" dirty="0" err="1">
                <a:cs typeface="Times New Roman" panose="02020603050405020304" pitchFamily="18" charset="0"/>
              </a:rPr>
              <a:t>listTail</a:t>
            </a:r>
            <a:r>
              <a:rPr lang="en-US" sz="1600" dirty="0">
                <a:cs typeface="Times New Roman" panose="02020603050405020304" pitchFamily="18" charset="0"/>
              </a:rPr>
              <a:t>);//returns all node in a linked </a:t>
            </a:r>
            <a:r>
              <a:rPr lang="en-US" sz="1600" dirty="0" smtClean="0">
                <a:cs typeface="Times New Roman" panose="02020603050405020304" pitchFamily="18" charset="0"/>
              </a:rPr>
              <a:t>list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 smtClean="0">
                <a:cs typeface="Times New Roman" panose="02020603050405020304" pitchFamily="18" charset="0"/>
              </a:rPr>
              <a:t>        node&lt;T&gt; </a:t>
            </a:r>
            <a:r>
              <a:rPr lang="en-US" sz="1600" dirty="0" smtClean="0">
                <a:cs typeface="Times New Roman" panose="02020603050405020304" pitchFamily="18" charset="0"/>
              </a:rPr>
              <a:t>&amp;  </a:t>
            </a:r>
            <a:r>
              <a:rPr lang="en-US" sz="1600" dirty="0" smtClean="0">
                <a:cs typeface="Times New Roman" panose="02020603050405020304" pitchFamily="18" charset="0"/>
              </a:rPr>
              <a:t>operator </a:t>
            </a:r>
            <a:r>
              <a:rPr lang="en-US" sz="1600" dirty="0" smtClean="0">
                <a:cs typeface="Times New Roman" panose="02020603050405020304" pitchFamily="18" charset="0"/>
              </a:rPr>
              <a:t>[](</a:t>
            </a:r>
            <a:r>
              <a:rPr lang="en-US" sz="1600" dirty="0" err="1" smtClean="0"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cs typeface="Times New Roman" panose="02020603050405020304" pitchFamily="18" charset="0"/>
              </a:rPr>
              <a:t> p);</a:t>
            </a:r>
            <a:endParaRPr lang="en-US" sz="16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protected: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private: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  </a:t>
            </a:r>
            <a:r>
              <a:rPr lang="en-US" sz="1600" dirty="0" err="1" smtClean="0">
                <a:cs typeface="Times New Roman" panose="02020603050405020304" pitchFamily="18" charset="0"/>
              </a:rPr>
              <a:t>bool</a:t>
            </a:r>
            <a:r>
              <a:rPr lang="en-US" sz="1600" dirty="0" smtClean="0">
                <a:cs typeface="Times New Roman" panose="02020603050405020304" pitchFamily="18" charset="0"/>
              </a:rPr>
              <a:t> create(</a:t>
            </a:r>
            <a:r>
              <a:rPr lang="en-US" sz="1600" dirty="0" err="1" smtClean="0"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cs typeface="Times New Roman" panose="02020603050405020304" pitchFamily="18" charset="0"/>
              </a:rPr>
              <a:t> n=DEFAULT_SIZE); //create and initialize </a:t>
            </a:r>
            <a:r>
              <a:rPr lang="en-US" sz="1600" dirty="0">
                <a:cs typeface="Times New Roman" panose="02020603050405020304" pitchFamily="18" charset="0"/>
              </a:rPr>
              <a:t>the base array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  node&lt;T&gt; * </a:t>
            </a:r>
            <a:r>
              <a:rPr lang="en-US" sz="1600" dirty="0" smtClean="0">
                <a:cs typeface="Times New Roman" panose="02020603050405020304" pitchFamily="18" charset="0"/>
              </a:rPr>
              <a:t>store; //We </a:t>
            </a:r>
            <a:r>
              <a:rPr lang="en-US" sz="1600" dirty="0">
                <a:cs typeface="Times New Roman" panose="02020603050405020304" pitchFamily="18" charset="0"/>
              </a:rPr>
              <a:t>are going to use a dynamic array to hold the linked list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  int capacity;  </a:t>
            </a:r>
            <a:r>
              <a:rPr lang="en-US" sz="1600" dirty="0" smtClean="0">
                <a:cs typeface="Times New Roman" panose="02020603050405020304" pitchFamily="18" charset="0"/>
              </a:rPr>
              <a:t>//capacity of the base array</a:t>
            </a:r>
            <a:endParaRPr lang="en-US" sz="16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  int	avail</a:t>
            </a:r>
            <a:r>
              <a:rPr lang="en-US" sz="1600" dirty="0" smtClean="0">
                <a:cs typeface="Times New Roman" panose="02020603050405020304" pitchFamily="18" charset="0"/>
              </a:rPr>
              <a:t>;  //reference to the free node linked list</a:t>
            </a:r>
            <a:endParaRPr lang="en-US" sz="16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};</a:t>
            </a:r>
            <a:endParaRPr lang="en-US" sz="1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71500" y="9144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7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7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74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74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74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74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74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474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745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745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4745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4745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4745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4745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i="1" dirty="0">
                <a:solidFill>
                  <a:schemeClr val="accent2"/>
                </a:solidFill>
              </a:rPr>
              <a:t>Implementation: Create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GB" sz="2000" dirty="0"/>
              <a:t>template &lt;class T&gt;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bool </a:t>
            </a:r>
            <a:r>
              <a:rPr lang="en-GB" sz="2000" dirty="0" err="1" smtClean="0"/>
              <a:t>NodeManager</a:t>
            </a:r>
            <a:r>
              <a:rPr lang="en-GB" sz="2000" dirty="0" smtClean="0"/>
              <a:t>&lt;T</a:t>
            </a:r>
            <a:r>
              <a:rPr lang="en-GB" sz="2000" dirty="0"/>
              <a:t>&gt;::create(int n)//create the base array and initialize it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    base= new  </a:t>
            </a:r>
            <a:r>
              <a:rPr lang="en-US" altLang="en-GB" sz="2000" dirty="0"/>
              <a:t>(nothrow) </a:t>
            </a:r>
            <a:r>
              <a:rPr lang="en-GB" sz="2000" dirty="0"/>
              <a:t>node&lt;T&gt;[n];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    if(base){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        capacity=n;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        for(int </a:t>
            </a:r>
            <a:r>
              <a:rPr lang="en-GB" sz="2000" dirty="0" err="1"/>
              <a:t>i</a:t>
            </a:r>
            <a:r>
              <a:rPr lang="en-GB" sz="2000" dirty="0"/>
              <a:t>=0; </a:t>
            </a:r>
            <a:r>
              <a:rPr lang="en-GB" sz="2000" dirty="0" err="1"/>
              <a:t>i</a:t>
            </a:r>
            <a:r>
              <a:rPr lang="en-GB" sz="2000" dirty="0"/>
              <a:t>&lt;= n -2; </a:t>
            </a:r>
            <a:r>
              <a:rPr lang="en-GB" sz="2000" dirty="0" err="1"/>
              <a:t>i</a:t>
            </a:r>
            <a:r>
              <a:rPr lang="en-GB" sz="2000" dirty="0"/>
              <a:t>++)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            </a:t>
            </a:r>
            <a:r>
              <a:rPr lang="en-GB" sz="2000" dirty="0" smtClean="0"/>
              <a:t>store</a:t>
            </a:r>
            <a:r>
              <a:rPr lang="en-GB" sz="2000" dirty="0" smtClean="0"/>
              <a:t>[i].</a:t>
            </a:r>
            <a:r>
              <a:rPr lang="en-GB" sz="2000" dirty="0"/>
              <a:t>next = i+1;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        base[n-1] =NIL;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        avail = 0;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        return true;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    }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    return false;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}</a:t>
            </a:r>
            <a:endParaRPr lang="en-GB" sz="2000" dirty="0">
              <a:solidFill>
                <a:srgbClr val="0033CC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i="1" dirty="0">
                <a:solidFill>
                  <a:schemeClr val="accent2"/>
                </a:solidFill>
              </a:rPr>
              <a:t>Implementation: Default constructor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dirty="0"/>
              <a:t>template &lt;class T&gt;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err="1" smtClean="0"/>
              <a:t>NodeManager</a:t>
            </a:r>
            <a:r>
              <a:rPr lang="en-US" sz="2000" dirty="0" smtClean="0"/>
              <a:t>&lt;T&gt;::</a:t>
            </a:r>
            <a:r>
              <a:rPr lang="en-US" sz="2000" dirty="0" err="1" smtClean="0"/>
              <a:t>NodeManager</a:t>
            </a:r>
            <a:r>
              <a:rPr lang="en-US" sz="2000" dirty="0" smtClean="0"/>
              <a:t>()</a:t>
            </a:r>
            <a:endParaRPr lang="en-US" sz="2000" dirty="0"/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create();</a:t>
            </a:r>
            <a:endParaRPr lang="en-US" sz="2000" dirty="0"/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}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45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i="1" dirty="0">
                <a:solidFill>
                  <a:schemeClr val="accent2"/>
                </a:solidFill>
              </a:rPr>
              <a:t>Implementation: Parameterized constructor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dirty="0"/>
              <a:t>template &lt;class T&gt;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err="1" smtClean="0"/>
              <a:t>NodeManager</a:t>
            </a:r>
            <a:r>
              <a:rPr lang="en-US" sz="2000" dirty="0" smtClean="0"/>
              <a:t>&lt;T&gt;::</a:t>
            </a:r>
            <a:r>
              <a:rPr lang="en-US" sz="2000" dirty="0" err="1" smtClean="0"/>
              <a:t>NodeManager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capacity)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	create(capacity);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}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46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i="1" dirty="0">
                <a:solidFill>
                  <a:schemeClr val="accent2"/>
                </a:solidFill>
              </a:rPr>
              <a:t>Implementation: destructor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dirty="0"/>
              <a:t>template &lt;class T&gt;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err="1" smtClean="0"/>
              <a:t>NodeManager</a:t>
            </a:r>
            <a:r>
              <a:rPr lang="en-US" sz="2000" dirty="0" smtClean="0"/>
              <a:t>&lt;T&gt;::</a:t>
            </a:r>
            <a:r>
              <a:rPr lang="en-US" sz="2000" dirty="0" err="1" smtClean="0"/>
              <a:t>NodeManager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capacity)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	delete </a:t>
            </a:r>
            <a:r>
              <a:rPr lang="en-US" sz="2000" dirty="0" smtClean="0"/>
              <a:t>[] </a:t>
            </a:r>
            <a:r>
              <a:rPr lang="en-US" sz="2000" dirty="0" smtClean="0"/>
              <a:t>store;</a:t>
            </a:r>
            <a:endParaRPr lang="en-US" sz="2000" dirty="0"/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}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47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i="1" dirty="0">
                <a:solidFill>
                  <a:schemeClr val="accent2"/>
                </a:solidFill>
              </a:rPr>
              <a:t>Implementation: </a:t>
            </a:r>
            <a:r>
              <a:rPr lang="en-GB" i="1" dirty="0" err="1">
                <a:solidFill>
                  <a:schemeClr val="accent2"/>
                </a:solidFill>
              </a:rPr>
              <a:t>getNode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dirty="0"/>
              <a:t>template &lt;class T&gt;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 smtClean="0"/>
              <a:t>NodeManager</a:t>
            </a:r>
            <a:r>
              <a:rPr lang="en-US" sz="2000" dirty="0" smtClean="0"/>
              <a:t>&lt;T</a:t>
            </a:r>
            <a:r>
              <a:rPr lang="en-US" sz="2000" dirty="0"/>
              <a:t>&gt;::</a:t>
            </a:r>
            <a:r>
              <a:rPr lang="en-US" sz="2000" dirty="0" err="1"/>
              <a:t>getNode</a:t>
            </a:r>
            <a:r>
              <a:rPr lang="en-US" sz="2000" dirty="0"/>
              <a:t>(){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	int p=NIL;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	if(avail!=NIL){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		p=avail;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		</a:t>
            </a:r>
            <a:r>
              <a:rPr lang="en-US" sz="2000" dirty="0" smtClean="0"/>
              <a:t>avail=store[p</a:t>
            </a:r>
            <a:r>
              <a:rPr lang="en-US" sz="2000" dirty="0"/>
              <a:t>].next;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	return p;		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}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48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i="1" dirty="0">
                <a:solidFill>
                  <a:schemeClr val="accent2"/>
                </a:solidFill>
              </a:rPr>
              <a:t>Implementation: </a:t>
            </a:r>
            <a:r>
              <a:rPr lang="en-GB" i="1" dirty="0" err="1">
                <a:solidFill>
                  <a:schemeClr val="accent2"/>
                </a:solidFill>
              </a:rPr>
              <a:t>returnNode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dirty="0"/>
              <a:t>template &lt;class T&gt;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void </a:t>
            </a:r>
            <a:r>
              <a:rPr lang="en-US" sz="2000" dirty="0" err="1" smtClean="0"/>
              <a:t>NodeManager</a:t>
            </a:r>
            <a:r>
              <a:rPr lang="en-US" sz="2000" dirty="0" smtClean="0"/>
              <a:t>&lt;T</a:t>
            </a:r>
            <a:r>
              <a:rPr lang="en-US" sz="2000" dirty="0"/>
              <a:t>&gt;::</a:t>
            </a:r>
            <a:r>
              <a:rPr lang="en-US" sz="2000" dirty="0" err="1"/>
              <a:t>returnNode</a:t>
            </a:r>
            <a:r>
              <a:rPr lang="en-US" sz="2000" dirty="0"/>
              <a:t>(int p){	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store</a:t>
            </a:r>
            <a:r>
              <a:rPr lang="en-US" sz="2000" dirty="0" smtClean="0"/>
              <a:t>[p</a:t>
            </a:r>
            <a:r>
              <a:rPr lang="en-US" sz="2000" dirty="0"/>
              <a:t>].next=avail;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	avail=p;		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}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49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i="1" dirty="0">
                <a:solidFill>
                  <a:schemeClr val="accent2"/>
                </a:solidFill>
              </a:rPr>
              <a:t>Linked List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457200" indent="-457200">
              <a:buNone/>
            </a:pPr>
            <a:r>
              <a:rPr lang="en-US" sz="2800" dirty="0"/>
              <a:t> </a:t>
            </a:r>
          </a:p>
          <a:p>
            <a:pPr marL="457200" indent="-457200">
              <a:buNone/>
            </a:pPr>
            <a:endParaRPr lang="en-GB" sz="28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13716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724400" y="1676400"/>
            <a:ext cx="35814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sz="2800" dirty="0">
                <a:latin typeface="Helvetica" pitchFamily="34" charset="0"/>
              </a:rPr>
              <a:t>Physical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 </a:t>
            </a:r>
            <a:r>
              <a:rPr lang="en-US" sz="2800" dirty="0">
                <a:latin typeface="Helvetica" pitchFamily="34" charset="0"/>
              </a:rPr>
              <a:t>Representation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 in memory: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4953000" y="2057400"/>
            <a:ext cx="6065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1051</a:t>
            </a: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4953000" y="2362201"/>
            <a:ext cx="606552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1053</a:t>
            </a: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4876800" y="3276601"/>
            <a:ext cx="6827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1060</a:t>
            </a:r>
          </a:p>
        </p:txBody>
      </p:sp>
      <p:sp>
        <p:nvSpPr>
          <p:cNvPr id="51" name="Text Box 22"/>
          <p:cNvSpPr txBox="1">
            <a:spLocks noChangeArrowheads="1"/>
          </p:cNvSpPr>
          <p:nvPr/>
        </p:nvSpPr>
        <p:spPr bwMode="auto">
          <a:xfrm>
            <a:off x="4876800" y="4495800"/>
            <a:ext cx="6827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1071</a:t>
            </a:r>
          </a:p>
        </p:txBody>
      </p:sp>
      <p:sp>
        <p:nvSpPr>
          <p:cNvPr id="52" name="Text Box 23"/>
          <p:cNvSpPr txBox="1">
            <a:spLocks noChangeArrowheads="1"/>
          </p:cNvSpPr>
          <p:nvPr/>
        </p:nvSpPr>
        <p:spPr bwMode="auto">
          <a:xfrm>
            <a:off x="4876800" y="4800600"/>
            <a:ext cx="6827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1072</a:t>
            </a: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4876800" y="5105401"/>
            <a:ext cx="682752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1074</a:t>
            </a:r>
          </a:p>
        </p:txBody>
      </p:sp>
      <p:sp>
        <p:nvSpPr>
          <p:cNvPr id="54" name="Text Box 25"/>
          <p:cNvSpPr txBox="1">
            <a:spLocks noChangeArrowheads="1"/>
          </p:cNvSpPr>
          <p:nvPr/>
        </p:nvSpPr>
        <p:spPr bwMode="auto">
          <a:xfrm>
            <a:off x="4876800" y="5410200"/>
            <a:ext cx="6827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1078</a:t>
            </a:r>
          </a:p>
        </p:txBody>
      </p:sp>
      <p:sp>
        <p:nvSpPr>
          <p:cNvPr id="55" name="Text Box 26"/>
          <p:cNvSpPr txBox="1">
            <a:spLocks noChangeArrowheads="1"/>
          </p:cNvSpPr>
          <p:nvPr/>
        </p:nvSpPr>
        <p:spPr bwMode="auto">
          <a:xfrm>
            <a:off x="4876800" y="5715000"/>
            <a:ext cx="6827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1080</a:t>
            </a:r>
          </a:p>
        </p:txBody>
      </p: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4876800" y="6019801"/>
            <a:ext cx="682752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1084</a:t>
            </a:r>
          </a:p>
        </p:txBody>
      </p:sp>
      <p:sp>
        <p:nvSpPr>
          <p:cNvPr id="57" name="Text Box 29"/>
          <p:cNvSpPr txBox="1">
            <a:spLocks noChangeArrowheads="1"/>
          </p:cNvSpPr>
          <p:nvPr/>
        </p:nvSpPr>
        <p:spPr bwMode="auto">
          <a:xfrm>
            <a:off x="4876800" y="3886200"/>
            <a:ext cx="6827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 1065</a:t>
            </a:r>
          </a:p>
        </p:txBody>
      </p:sp>
      <p:sp>
        <p:nvSpPr>
          <p:cNvPr id="58" name="Text Box 30"/>
          <p:cNvSpPr txBox="1">
            <a:spLocks noChangeArrowheads="1"/>
          </p:cNvSpPr>
          <p:nvPr/>
        </p:nvSpPr>
        <p:spPr bwMode="auto">
          <a:xfrm>
            <a:off x="4876800" y="4191000"/>
            <a:ext cx="6827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1067</a:t>
            </a: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4876800" y="2667000"/>
            <a:ext cx="6827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1057</a:t>
            </a: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4800600" y="2971800"/>
            <a:ext cx="914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1058</a:t>
            </a:r>
          </a:p>
        </p:txBody>
      </p:sp>
      <p:sp>
        <p:nvSpPr>
          <p:cNvPr id="71" name="Text Box 43"/>
          <p:cNvSpPr txBox="1">
            <a:spLocks noChangeArrowheads="1"/>
          </p:cNvSpPr>
          <p:nvPr/>
        </p:nvSpPr>
        <p:spPr bwMode="auto">
          <a:xfrm>
            <a:off x="4165600" y="5410200"/>
            <a:ext cx="587375" cy="31432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head</a:t>
            </a:r>
          </a:p>
        </p:txBody>
      </p:sp>
      <p:sp>
        <p:nvSpPr>
          <p:cNvPr id="74" name="Freeform 47"/>
          <p:cNvSpPr/>
          <p:nvPr/>
        </p:nvSpPr>
        <p:spPr bwMode="auto">
          <a:xfrm flipH="1">
            <a:off x="7124700" y="2209800"/>
            <a:ext cx="876300" cy="1219200"/>
          </a:xfrm>
          <a:custGeom>
            <a:avLst/>
            <a:gdLst/>
            <a:ahLst/>
            <a:cxnLst>
              <a:cxn ang="0">
                <a:pos x="552" y="768"/>
              </a:cxn>
              <a:cxn ang="0">
                <a:pos x="120" y="432"/>
              </a:cxn>
              <a:cxn ang="0">
                <a:pos x="72" y="192"/>
              </a:cxn>
              <a:cxn ang="0">
                <a:pos x="552" y="0"/>
              </a:cxn>
            </a:cxnLst>
            <a:rect l="0" t="0" r="r" b="b"/>
            <a:pathLst>
              <a:path w="552" h="768">
                <a:moveTo>
                  <a:pt x="552" y="768"/>
                </a:moveTo>
                <a:cubicBezTo>
                  <a:pt x="376" y="648"/>
                  <a:pt x="200" y="528"/>
                  <a:pt x="120" y="432"/>
                </a:cubicBezTo>
                <a:cubicBezTo>
                  <a:pt x="40" y="336"/>
                  <a:pt x="0" y="264"/>
                  <a:pt x="72" y="192"/>
                </a:cubicBezTo>
                <a:cubicBezTo>
                  <a:pt x="144" y="120"/>
                  <a:pt x="472" y="32"/>
                  <a:pt x="552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75" name="Freeform 50"/>
          <p:cNvSpPr/>
          <p:nvPr/>
        </p:nvSpPr>
        <p:spPr bwMode="auto">
          <a:xfrm>
            <a:off x="7162800" y="2095500"/>
            <a:ext cx="1803400" cy="4305300"/>
          </a:xfrm>
          <a:custGeom>
            <a:avLst/>
            <a:gdLst/>
            <a:ahLst/>
            <a:cxnLst>
              <a:cxn ang="0">
                <a:pos x="0" y="264"/>
              </a:cxn>
              <a:cxn ang="0">
                <a:pos x="768" y="312"/>
              </a:cxn>
              <a:cxn ang="0">
                <a:pos x="1008" y="2136"/>
              </a:cxn>
              <a:cxn ang="0">
                <a:pos x="0" y="2376"/>
              </a:cxn>
            </a:cxnLst>
            <a:rect l="0" t="0" r="r" b="b"/>
            <a:pathLst>
              <a:path w="1136" h="2480">
                <a:moveTo>
                  <a:pt x="0" y="264"/>
                </a:moveTo>
                <a:cubicBezTo>
                  <a:pt x="300" y="132"/>
                  <a:pt x="600" y="0"/>
                  <a:pt x="768" y="312"/>
                </a:cubicBezTo>
                <a:cubicBezTo>
                  <a:pt x="936" y="624"/>
                  <a:pt x="1136" y="1792"/>
                  <a:pt x="1008" y="2136"/>
                </a:cubicBezTo>
                <a:cubicBezTo>
                  <a:pt x="880" y="2480"/>
                  <a:pt x="440" y="2428"/>
                  <a:pt x="0" y="237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76" name="Freeform 52"/>
          <p:cNvSpPr/>
          <p:nvPr/>
        </p:nvSpPr>
        <p:spPr bwMode="auto">
          <a:xfrm>
            <a:off x="7086600" y="4038600"/>
            <a:ext cx="1143000" cy="2438400"/>
          </a:xfrm>
          <a:custGeom>
            <a:avLst/>
            <a:gdLst/>
            <a:ahLst/>
            <a:cxnLst>
              <a:cxn ang="0">
                <a:pos x="0" y="1416"/>
              </a:cxn>
              <a:cxn ang="0">
                <a:pos x="576" y="1032"/>
              </a:cxn>
              <a:cxn ang="0">
                <a:pos x="624" y="168"/>
              </a:cxn>
              <a:cxn ang="0">
                <a:pos x="0" y="24"/>
              </a:cxn>
            </a:cxnLst>
            <a:rect l="0" t="0" r="r" b="b"/>
            <a:pathLst>
              <a:path w="720" h="1416">
                <a:moveTo>
                  <a:pt x="0" y="1416"/>
                </a:moveTo>
                <a:cubicBezTo>
                  <a:pt x="236" y="1328"/>
                  <a:pt x="472" y="1240"/>
                  <a:pt x="576" y="1032"/>
                </a:cubicBezTo>
                <a:cubicBezTo>
                  <a:pt x="680" y="824"/>
                  <a:pt x="720" y="336"/>
                  <a:pt x="624" y="168"/>
                </a:cubicBezTo>
                <a:cubicBezTo>
                  <a:pt x="528" y="0"/>
                  <a:pt x="264" y="12"/>
                  <a:pt x="0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77" name="Freeform 53"/>
          <p:cNvSpPr/>
          <p:nvPr/>
        </p:nvSpPr>
        <p:spPr bwMode="auto">
          <a:xfrm>
            <a:off x="7086600" y="4343400"/>
            <a:ext cx="7112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44"/>
              </a:cxn>
              <a:cxn ang="0">
                <a:pos x="384" y="288"/>
              </a:cxn>
              <a:cxn ang="0">
                <a:pos x="48" y="384"/>
              </a:cxn>
            </a:cxnLst>
            <a:rect l="0" t="0" r="r" b="b"/>
            <a:pathLst>
              <a:path w="448" h="384">
                <a:moveTo>
                  <a:pt x="0" y="0"/>
                </a:moveTo>
                <a:cubicBezTo>
                  <a:pt x="160" y="48"/>
                  <a:pt x="320" y="96"/>
                  <a:pt x="384" y="144"/>
                </a:cubicBezTo>
                <a:cubicBezTo>
                  <a:pt x="448" y="192"/>
                  <a:pt x="440" y="248"/>
                  <a:pt x="384" y="288"/>
                </a:cubicBezTo>
                <a:cubicBezTo>
                  <a:pt x="328" y="328"/>
                  <a:pt x="188" y="356"/>
                  <a:pt x="48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78" name="Text Box 95"/>
          <p:cNvSpPr txBox="1">
            <a:spLocks noChangeArrowheads="1"/>
          </p:cNvSpPr>
          <p:nvPr/>
        </p:nvSpPr>
        <p:spPr bwMode="auto">
          <a:xfrm>
            <a:off x="5029200" y="6324600"/>
            <a:ext cx="5303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1086</a:t>
            </a:r>
          </a:p>
        </p:txBody>
      </p:sp>
      <p:sp>
        <p:nvSpPr>
          <p:cNvPr id="79" name="Freeform 98"/>
          <p:cNvSpPr/>
          <p:nvPr/>
        </p:nvSpPr>
        <p:spPr bwMode="auto">
          <a:xfrm>
            <a:off x="7162800" y="3124200"/>
            <a:ext cx="850900" cy="2743200"/>
          </a:xfrm>
          <a:custGeom>
            <a:avLst/>
            <a:gdLst/>
            <a:ahLst/>
            <a:cxnLst>
              <a:cxn ang="0">
                <a:pos x="0" y="1536"/>
              </a:cxn>
              <a:cxn ang="0">
                <a:pos x="432" y="1248"/>
              </a:cxn>
              <a:cxn ang="0">
                <a:pos x="528" y="384"/>
              </a:cxn>
              <a:cxn ang="0">
                <a:pos x="384" y="144"/>
              </a:cxn>
              <a:cxn ang="0">
                <a:pos x="0" y="0"/>
              </a:cxn>
            </a:cxnLst>
            <a:rect l="0" t="0" r="r" b="b"/>
            <a:pathLst>
              <a:path w="536" h="1536">
                <a:moveTo>
                  <a:pt x="0" y="1536"/>
                </a:moveTo>
                <a:cubicBezTo>
                  <a:pt x="172" y="1488"/>
                  <a:pt x="344" y="1440"/>
                  <a:pt x="432" y="1248"/>
                </a:cubicBezTo>
                <a:cubicBezTo>
                  <a:pt x="520" y="1056"/>
                  <a:pt x="536" y="568"/>
                  <a:pt x="528" y="384"/>
                </a:cubicBezTo>
                <a:cubicBezTo>
                  <a:pt x="520" y="200"/>
                  <a:pt x="472" y="208"/>
                  <a:pt x="384" y="144"/>
                </a:cubicBezTo>
                <a:cubicBezTo>
                  <a:pt x="296" y="80"/>
                  <a:pt x="148" y="40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80" name="Line 57"/>
          <p:cNvSpPr>
            <a:spLocks noChangeShapeType="1"/>
          </p:cNvSpPr>
          <p:nvPr/>
        </p:nvSpPr>
        <p:spPr bwMode="auto">
          <a:xfrm>
            <a:off x="4724400" y="5562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grpSp>
        <p:nvGrpSpPr>
          <p:cNvPr id="81" name="Group 60"/>
          <p:cNvGrpSpPr/>
          <p:nvPr/>
        </p:nvGrpSpPr>
        <p:grpSpPr bwMode="auto">
          <a:xfrm>
            <a:off x="990600" y="3670300"/>
            <a:ext cx="685800" cy="336550"/>
            <a:chOff x="1488" y="1996"/>
            <a:chExt cx="432" cy="212"/>
          </a:xfrm>
        </p:grpSpPr>
        <p:sp>
          <p:nvSpPr>
            <p:cNvPr id="82" name="Rectangle 61"/>
            <p:cNvSpPr>
              <a:spLocks noChangeArrowheads="1"/>
            </p:cNvSpPr>
            <p:nvPr/>
          </p:nvSpPr>
          <p:spPr bwMode="auto">
            <a:xfrm>
              <a:off x="1488" y="201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" name="Line 62"/>
            <p:cNvSpPr>
              <a:spLocks noChangeShapeType="1"/>
            </p:cNvSpPr>
            <p:nvPr/>
          </p:nvSpPr>
          <p:spPr bwMode="auto">
            <a:xfrm>
              <a:off x="1680" y="20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Text Box 63"/>
            <p:cNvSpPr txBox="1">
              <a:spLocks noChangeArrowheads="1"/>
            </p:cNvSpPr>
            <p:nvPr/>
          </p:nvSpPr>
          <p:spPr bwMode="auto">
            <a:xfrm>
              <a:off x="1488" y="1996"/>
              <a:ext cx="157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solidFill>
                    <a:schemeClr val="bg1"/>
                  </a:solidFill>
                  <a:latin typeface="Helvetica" pitchFamily="34" charset="0"/>
                </a:rPr>
                <a:t>2</a:t>
              </a:r>
              <a:endParaRPr lang="en-US" sz="1600" b="0" dirty="0">
                <a:solidFill>
                  <a:schemeClr val="bg1"/>
                </a:solidFill>
                <a:latin typeface="Helvetica" pitchFamily="34" charset="0"/>
              </a:endParaRPr>
            </a:p>
          </p:txBody>
        </p:sp>
        <p:sp>
          <p:nvSpPr>
            <p:cNvPr id="85" name="Line 64"/>
            <p:cNvSpPr>
              <a:spLocks noChangeShapeType="1"/>
            </p:cNvSpPr>
            <p:nvPr/>
          </p:nvSpPr>
          <p:spPr bwMode="auto">
            <a:xfrm>
              <a:off x="1728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86" name="Rectangle 65"/>
          <p:cNvSpPr>
            <a:spLocks noChangeArrowheads="1"/>
          </p:cNvSpPr>
          <p:nvPr/>
        </p:nvSpPr>
        <p:spPr bwMode="auto">
          <a:xfrm>
            <a:off x="1676400" y="370205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7" name="Line 66"/>
          <p:cNvSpPr>
            <a:spLocks noChangeShapeType="1"/>
          </p:cNvSpPr>
          <p:nvPr/>
        </p:nvSpPr>
        <p:spPr bwMode="auto">
          <a:xfrm>
            <a:off x="1981200" y="37020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88" name="Line 68"/>
          <p:cNvSpPr>
            <a:spLocks noChangeShapeType="1"/>
          </p:cNvSpPr>
          <p:nvPr/>
        </p:nvSpPr>
        <p:spPr bwMode="auto">
          <a:xfrm>
            <a:off x="2057400" y="38544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arrow" w="sm" len="sm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89" name="Rectangle 69"/>
          <p:cNvSpPr>
            <a:spLocks noChangeArrowheads="1"/>
          </p:cNvSpPr>
          <p:nvPr/>
        </p:nvSpPr>
        <p:spPr bwMode="auto">
          <a:xfrm>
            <a:off x="2362200" y="370205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0" name="Line 70"/>
          <p:cNvSpPr>
            <a:spLocks noChangeShapeType="1"/>
          </p:cNvSpPr>
          <p:nvPr/>
        </p:nvSpPr>
        <p:spPr bwMode="auto">
          <a:xfrm>
            <a:off x="2667000" y="37020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91" name="Text Box 71"/>
          <p:cNvSpPr txBox="1">
            <a:spLocks noChangeArrowheads="1"/>
          </p:cNvSpPr>
          <p:nvPr/>
        </p:nvSpPr>
        <p:spPr bwMode="auto">
          <a:xfrm>
            <a:off x="2362200" y="3670300"/>
            <a:ext cx="249238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Helvetica" pitchFamily="34" charset="0"/>
              </a:rPr>
              <a:t>8</a:t>
            </a:r>
          </a:p>
        </p:txBody>
      </p:sp>
      <p:sp>
        <p:nvSpPr>
          <p:cNvPr id="92" name="Line 72"/>
          <p:cNvSpPr>
            <a:spLocks noChangeShapeType="1"/>
          </p:cNvSpPr>
          <p:nvPr/>
        </p:nvSpPr>
        <p:spPr bwMode="auto">
          <a:xfrm>
            <a:off x="2743200" y="38544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arrow" w="sm" len="sm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93" name="Rectangle 73"/>
          <p:cNvSpPr>
            <a:spLocks noChangeArrowheads="1"/>
          </p:cNvSpPr>
          <p:nvPr/>
        </p:nvSpPr>
        <p:spPr bwMode="auto">
          <a:xfrm>
            <a:off x="3048000" y="370205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4" name="Line 74"/>
          <p:cNvSpPr>
            <a:spLocks noChangeShapeType="1"/>
          </p:cNvSpPr>
          <p:nvPr/>
        </p:nvSpPr>
        <p:spPr bwMode="auto">
          <a:xfrm>
            <a:off x="3352800" y="37020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95" name="Line 76"/>
          <p:cNvSpPr>
            <a:spLocks noChangeShapeType="1"/>
          </p:cNvSpPr>
          <p:nvPr/>
        </p:nvSpPr>
        <p:spPr bwMode="auto">
          <a:xfrm>
            <a:off x="3429000" y="38544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arrow" w="sm" len="sm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96" name="Rectangle 77"/>
          <p:cNvSpPr>
            <a:spLocks noChangeArrowheads="1"/>
          </p:cNvSpPr>
          <p:nvPr/>
        </p:nvSpPr>
        <p:spPr bwMode="auto">
          <a:xfrm>
            <a:off x="3733800" y="370205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7" name="Line 78"/>
          <p:cNvSpPr>
            <a:spLocks noChangeShapeType="1"/>
          </p:cNvSpPr>
          <p:nvPr/>
        </p:nvSpPr>
        <p:spPr bwMode="auto">
          <a:xfrm>
            <a:off x="4038600" y="37020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99" name="Text Box 82"/>
          <p:cNvSpPr txBox="1">
            <a:spLocks noChangeArrowheads="1"/>
          </p:cNvSpPr>
          <p:nvPr/>
        </p:nvSpPr>
        <p:spPr bwMode="auto">
          <a:xfrm>
            <a:off x="152400" y="3168650"/>
            <a:ext cx="63500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b="0" dirty="0">
                <a:latin typeface="Helvetica" pitchFamily="34" charset="0"/>
              </a:rPr>
              <a:t>head</a:t>
            </a:r>
          </a:p>
        </p:txBody>
      </p:sp>
      <p:sp>
        <p:nvSpPr>
          <p:cNvPr id="100" name="Line 84"/>
          <p:cNvSpPr>
            <a:spLocks noChangeShapeType="1"/>
          </p:cNvSpPr>
          <p:nvPr/>
        </p:nvSpPr>
        <p:spPr bwMode="auto">
          <a:xfrm>
            <a:off x="4572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arrow" w="sm" len="sm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01" name="Line 18"/>
          <p:cNvSpPr>
            <a:spLocks noChangeShapeType="1"/>
          </p:cNvSpPr>
          <p:nvPr/>
        </p:nvSpPr>
        <p:spPr bwMode="auto">
          <a:xfrm>
            <a:off x="4210050" y="3876675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" name="Line 20"/>
          <p:cNvSpPr>
            <a:spLocks noChangeShapeType="1"/>
          </p:cNvSpPr>
          <p:nvPr/>
        </p:nvSpPr>
        <p:spPr bwMode="auto">
          <a:xfrm>
            <a:off x="4667250" y="3876675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03" name="Group 25"/>
          <p:cNvGrpSpPr/>
          <p:nvPr/>
        </p:nvGrpSpPr>
        <p:grpSpPr bwMode="auto">
          <a:xfrm>
            <a:off x="4495800" y="4267200"/>
            <a:ext cx="342900" cy="95250"/>
            <a:chOff x="6300" y="5940"/>
            <a:chExt cx="540" cy="150"/>
          </a:xfrm>
        </p:grpSpPr>
        <p:sp>
          <p:nvSpPr>
            <p:cNvPr id="104" name="Line 26"/>
            <p:cNvSpPr>
              <a:spLocks noChangeShapeType="1"/>
            </p:cNvSpPr>
            <p:nvPr/>
          </p:nvSpPr>
          <p:spPr bwMode="auto">
            <a:xfrm>
              <a:off x="6300" y="5940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Line 27"/>
            <p:cNvSpPr>
              <a:spLocks noChangeShapeType="1"/>
            </p:cNvSpPr>
            <p:nvPr/>
          </p:nvSpPr>
          <p:spPr bwMode="auto">
            <a:xfrm>
              <a:off x="6435" y="6090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Line 28"/>
            <p:cNvSpPr>
              <a:spLocks noChangeShapeType="1"/>
            </p:cNvSpPr>
            <p:nvPr/>
          </p:nvSpPr>
          <p:spPr bwMode="auto">
            <a:xfrm>
              <a:off x="6420" y="6015"/>
              <a:ext cx="3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 dirty="0"/>
            </a:p>
          </p:txBody>
        </p:sp>
      </p:grpSp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5562600" y="2133600"/>
          <a:ext cx="1524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</a:tblGrid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1084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Helvetica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26DBA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1051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Helvetica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26DBA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1072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Helvetica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26DBA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1058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1065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7" name="Text Box 29"/>
          <p:cNvSpPr txBox="1">
            <a:spLocks noChangeArrowheads="1"/>
          </p:cNvSpPr>
          <p:nvPr/>
        </p:nvSpPr>
        <p:spPr bwMode="auto">
          <a:xfrm>
            <a:off x="4876800" y="3581400"/>
            <a:ext cx="6827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1064</a:t>
            </a: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>
          <a:xfrm>
            <a:off x="762000" y="2286000"/>
            <a:ext cx="3276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sz="2800" dirty="0">
                <a:latin typeface="Helvetica" pitchFamily="34" charset="0"/>
              </a:rPr>
              <a:t>Logical Representation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: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grpSp>
        <p:nvGrpSpPr>
          <p:cNvPr id="62" name="Group 60"/>
          <p:cNvGrpSpPr/>
          <p:nvPr/>
        </p:nvGrpSpPr>
        <p:grpSpPr bwMode="auto">
          <a:xfrm>
            <a:off x="304800" y="3702050"/>
            <a:ext cx="685800" cy="336550"/>
            <a:chOff x="1488" y="1996"/>
            <a:chExt cx="432" cy="212"/>
          </a:xfrm>
        </p:grpSpPr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1488" y="201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auto">
            <a:xfrm>
              <a:off x="1680" y="20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Text Box 63"/>
            <p:cNvSpPr txBox="1">
              <a:spLocks noChangeArrowheads="1"/>
            </p:cNvSpPr>
            <p:nvPr/>
          </p:nvSpPr>
          <p:spPr bwMode="auto">
            <a:xfrm>
              <a:off x="1488" y="1996"/>
              <a:ext cx="157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solidFill>
                    <a:schemeClr val="bg1"/>
                  </a:solidFill>
                  <a:latin typeface="Helvetica" pitchFamily="34" charset="0"/>
                </a:rPr>
                <a:t>0</a:t>
              </a:r>
              <a:endParaRPr lang="en-US" sz="1600" b="0" dirty="0">
                <a:solidFill>
                  <a:schemeClr val="bg1"/>
                </a:solidFill>
                <a:latin typeface="Helvetica" pitchFamily="34" charset="0"/>
              </a:endParaRPr>
            </a:p>
          </p:txBody>
        </p: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>
              <a:off x="1728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7" name="Left Brace 66"/>
          <p:cNvSpPr/>
          <p:nvPr/>
        </p:nvSpPr>
        <p:spPr>
          <a:xfrm>
            <a:off x="4876800" y="2133600"/>
            <a:ext cx="304800" cy="533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191000" y="228600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733800" y="541020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1000</a:t>
            </a:r>
          </a:p>
        </p:txBody>
      </p:sp>
      <p:sp>
        <p:nvSpPr>
          <p:cNvPr id="70" name="Footer Placeholder 6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6" grpId="0" animBg="1"/>
      <p:bldP spid="77" grpId="0" animBg="1"/>
      <p:bldP spid="7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Assignment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000" dirty="0"/>
              <a:t>bool resize(int </a:t>
            </a:r>
            <a:r>
              <a:rPr lang="en-US" sz="2000" dirty="0" err="1"/>
              <a:t>newCapacity</a:t>
            </a:r>
            <a:r>
              <a:rPr lang="en-US" sz="2000" dirty="0"/>
              <a:t>);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000" dirty="0"/>
              <a:t>void </a:t>
            </a:r>
            <a:r>
              <a:rPr lang="en-US" sz="2000" dirty="0" err="1"/>
              <a:t>returnList</a:t>
            </a:r>
            <a:r>
              <a:rPr lang="en-US" sz="2000" dirty="0"/>
              <a:t>(int </a:t>
            </a:r>
            <a:r>
              <a:rPr lang="en-US" sz="2000" dirty="0" err="1"/>
              <a:t>listHead</a:t>
            </a:r>
            <a:r>
              <a:rPr lang="en-US" sz="2000" dirty="0"/>
              <a:t>, int </a:t>
            </a:r>
            <a:r>
              <a:rPr lang="en-US" sz="2000" dirty="0" err="1"/>
              <a:t>listTail</a:t>
            </a:r>
            <a:r>
              <a:rPr lang="en-US" sz="2000" dirty="0"/>
              <a:t>);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en-US" sz="2000" dirty="0"/>
          </a:p>
          <a:p>
            <a:pPr>
              <a:lnSpc>
                <a:spcPct val="80000"/>
              </a:lnSpc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50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831848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Array Implementation : Linked List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1679576"/>
            <a:ext cx="7912608" cy="4721224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#include </a:t>
            </a:r>
            <a:r>
              <a:rPr lang="en-US" sz="2000" dirty="0" smtClean="0">
                <a:cs typeface="Times New Roman" panose="02020603050405020304" pitchFamily="18" charset="0"/>
              </a:rPr>
              <a:t>"</a:t>
            </a:r>
            <a:r>
              <a:rPr lang="en-US" sz="2000" dirty="0" err="1" smtClean="0">
                <a:cs typeface="Times New Roman" panose="02020603050405020304" pitchFamily="18" charset="0"/>
              </a:rPr>
              <a:t>NodeManager.h</a:t>
            </a:r>
            <a:r>
              <a:rPr lang="en-US" sz="2000" dirty="0" smtClean="0">
                <a:cs typeface="Times New Roman" panose="02020603050405020304" pitchFamily="18" charset="0"/>
              </a:rPr>
              <a:t>“</a:t>
            </a:r>
          </a:p>
          <a:p>
            <a:pPr marL="0" indent="0">
              <a:buNone/>
            </a:pPr>
            <a:r>
              <a:rPr lang="en-US" sz="2000" dirty="0" err="1">
                <a:cs typeface="Times New Roman" panose="02020603050405020304" pitchFamily="18" charset="0"/>
              </a:rPr>
              <a:t>struct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OutOfBound</a:t>
            </a:r>
            <a:r>
              <a:rPr lang="en-US" sz="2000" dirty="0">
                <a:cs typeface="Times New Roman" panose="02020603050405020304" pitchFamily="18" charset="0"/>
              </a:rPr>
              <a:t>: public </a:t>
            </a:r>
            <a:r>
              <a:rPr lang="en-US" sz="2000" dirty="0" err="1">
                <a:cs typeface="Times New Roman" panose="02020603050405020304" pitchFamily="18" charset="0"/>
              </a:rPr>
              <a:t>std</a:t>
            </a:r>
            <a:r>
              <a:rPr lang="en-US" sz="2000" dirty="0">
                <a:cs typeface="Times New Roman" panose="02020603050405020304" pitchFamily="18" charset="0"/>
              </a:rPr>
              <a:t>::exception{</a:t>
            </a:r>
            <a:br>
              <a:rPr lang="en-US" sz="2000" dirty="0">
                <a:cs typeface="Times New Roman" panose="02020603050405020304" pitchFamily="18" charset="0"/>
              </a:rPr>
            </a:br>
            <a:r>
              <a:rPr lang="en-US" sz="2000" dirty="0" smtClean="0">
                <a:cs typeface="Times New Roman" panose="02020603050405020304" pitchFamily="18" charset="0"/>
              </a:rPr>
              <a:t>      </a:t>
            </a:r>
            <a:r>
              <a:rPr lang="en-US" sz="2000" dirty="0" err="1" smtClean="0">
                <a:cs typeface="Times New Roman" panose="02020603050405020304" pitchFamily="18" charset="0"/>
              </a:rPr>
              <a:t>const</a:t>
            </a:r>
            <a:r>
              <a:rPr lang="en-US" sz="2000" dirty="0" smtClean="0">
                <a:cs typeface="Times New Roman" panose="02020603050405020304" pitchFamily="18" charset="0"/>
              </a:rPr>
              <a:t> char * what () {</a:t>
            </a:r>
            <a:br>
              <a:rPr lang="en-US" sz="2000" dirty="0" smtClean="0">
                <a:cs typeface="Times New Roman" panose="02020603050405020304" pitchFamily="18" charset="0"/>
              </a:rPr>
            </a:br>
            <a:r>
              <a:rPr lang="en-US" sz="2000" dirty="0" smtClean="0">
                <a:cs typeface="Times New Roman" panose="02020603050405020304" pitchFamily="18" charset="0"/>
              </a:rPr>
              <a:t>	return “Linked List out of bound exception!";</a:t>
            </a:r>
            <a:br>
              <a:rPr lang="en-US" sz="2000" dirty="0" smtClean="0">
                <a:cs typeface="Times New Roman" panose="02020603050405020304" pitchFamily="18" charset="0"/>
              </a:rPr>
            </a:br>
            <a:r>
              <a:rPr lang="en-US" sz="2000" dirty="0" smtClean="0">
                <a:cs typeface="Times New Roman" panose="02020603050405020304" pitchFamily="18" charset="0"/>
              </a:rPr>
              <a:t>       }</a:t>
            </a:r>
            <a:r>
              <a:rPr lang="en-US" sz="2000" dirty="0">
                <a:cs typeface="Times New Roman" panose="02020603050405020304" pitchFamily="18" charset="0"/>
              </a:rPr>
              <a:t/>
            </a:r>
            <a:br>
              <a:rPr lang="en-US" sz="2000" dirty="0">
                <a:cs typeface="Times New Roman" panose="02020603050405020304" pitchFamily="18" charset="0"/>
              </a:rPr>
            </a:br>
            <a:r>
              <a:rPr lang="en-US" sz="2000" dirty="0"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template &lt;class T&gt;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class </a:t>
            </a:r>
            <a:r>
              <a:rPr lang="en-US" sz="2000" dirty="0" err="1" smtClean="0">
                <a:cs typeface="Times New Roman" panose="02020603050405020304" pitchFamily="18" charset="0"/>
              </a:rPr>
              <a:t>LinkedList</a:t>
            </a:r>
            <a:r>
              <a:rPr lang="en-US" sz="2000" dirty="0" smtClean="0">
                <a:cs typeface="Times New Roman" panose="02020603050405020304" pitchFamily="18" charset="0"/>
              </a:rPr>
              <a:t>{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public: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 </a:t>
            </a:r>
            <a:r>
              <a:rPr lang="en-US" sz="2000" dirty="0" err="1" smtClean="0">
                <a:cs typeface="Times New Roman" panose="02020603050405020304" pitchFamily="18" charset="0"/>
              </a:rPr>
              <a:t>LinkedList</a:t>
            </a:r>
            <a:r>
              <a:rPr lang="en-US" sz="2000" dirty="0" smtClean="0"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cs typeface="Times New Roman" panose="02020603050405020304" pitchFamily="18" charset="0"/>
              </a:rPr>
              <a:t>NodeManager</a:t>
            </a:r>
            <a:r>
              <a:rPr lang="en-US" sz="2000" dirty="0" smtClean="0">
                <a:cs typeface="Times New Roman" panose="02020603050405020304" pitchFamily="18" charset="0"/>
              </a:rPr>
              <a:t>&lt;T</a:t>
            </a:r>
            <a:r>
              <a:rPr lang="en-US" sz="2000" dirty="0">
                <a:cs typeface="Times New Roman" panose="02020603050405020304" pitchFamily="18" charset="0"/>
              </a:rPr>
              <a:t>&gt; </a:t>
            </a:r>
            <a:r>
              <a:rPr lang="en-US" sz="2000" dirty="0" smtClean="0">
                <a:cs typeface="Times New Roman" panose="02020603050405020304" pitchFamily="18" charset="0"/>
              </a:rPr>
              <a:t>manager</a:t>
            </a:r>
            <a:r>
              <a:rPr lang="en-US" sz="2000" dirty="0" smtClean="0">
                <a:cs typeface="Times New Roman" panose="02020603050405020304" pitchFamily="18" charset="0"/>
              </a:rPr>
              <a:t>); </a:t>
            </a:r>
            <a:r>
              <a:rPr lang="en-US" sz="2000" dirty="0">
                <a:cs typeface="Times New Roman" panose="02020603050405020304" pitchFamily="18" charset="0"/>
              </a:rPr>
              <a:t>//constructor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 </a:t>
            </a:r>
            <a:r>
              <a:rPr lang="en-US" sz="2000" dirty="0" err="1" smtClean="0">
                <a:cs typeface="Times New Roman" panose="02020603050405020304" pitchFamily="18" charset="0"/>
              </a:rPr>
              <a:t>LinkedList</a:t>
            </a:r>
            <a:r>
              <a:rPr lang="en-US" sz="2000" dirty="0" smtClean="0"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cs typeface="Times New Roman" panose="02020603050405020304" pitchFamily="18" charset="0"/>
              </a:rPr>
              <a:t>NodeManager</a:t>
            </a:r>
            <a:r>
              <a:rPr lang="en-US" sz="2000" dirty="0" smtClean="0">
                <a:cs typeface="Times New Roman" panose="02020603050405020304" pitchFamily="18" charset="0"/>
              </a:rPr>
              <a:t>&lt;T</a:t>
            </a:r>
            <a:r>
              <a:rPr lang="en-US" sz="2000" dirty="0">
                <a:cs typeface="Times New Roman" panose="02020603050405020304" pitchFamily="18" charset="0"/>
              </a:rPr>
              <a:t>&gt;  </a:t>
            </a:r>
            <a:r>
              <a:rPr lang="en-US" sz="2000" dirty="0" smtClean="0">
                <a:cs typeface="Times New Roman" panose="02020603050405020304" pitchFamily="18" charset="0"/>
              </a:rPr>
              <a:t>manager</a:t>
            </a:r>
            <a:r>
              <a:rPr lang="en-US" sz="2000" dirty="0" smtClean="0"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cs typeface="Times New Roman" panose="02020603050405020304" pitchFamily="18" charset="0"/>
              </a:rPr>
              <a:t>bool</a:t>
            </a:r>
            <a:r>
              <a:rPr lang="en-US" sz="2000" dirty="0" smtClean="0">
                <a:cs typeface="Times New Roman" panose="02020603050405020304" pitchFamily="18" charset="0"/>
              </a:rPr>
              <a:t> </a:t>
            </a:r>
            <a:r>
              <a:rPr lang="en-US" sz="2000" dirty="0">
                <a:cs typeface="Times New Roman" panose="02020603050405020304" pitchFamily="18" charset="0"/>
              </a:rPr>
              <a:t>sorted);//constructor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 virtual ~ LinkedList(); //destructor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 bool </a:t>
            </a:r>
            <a:r>
              <a:rPr lang="en-US" sz="2000" dirty="0" err="1">
                <a:cs typeface="Times New Roman" panose="02020603050405020304" pitchFamily="18" charset="0"/>
              </a:rPr>
              <a:t>isEmpty</a:t>
            </a:r>
            <a:r>
              <a:rPr lang="en-US" sz="2000" dirty="0">
                <a:cs typeface="Times New Roman" panose="02020603050405020304" pitchFamily="18" charset="0"/>
              </a:rPr>
              <a:t>(); //returns true if list is </a:t>
            </a:r>
            <a:r>
              <a:rPr lang="en-US" sz="2000" dirty="0" smtClean="0">
                <a:cs typeface="Times New Roman" panose="02020603050405020304" pitchFamily="18" charset="0"/>
              </a:rPr>
              <a:t>empty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cs typeface="Times New Roman" panose="02020603050405020304" pitchFamily="18" charset="0"/>
              </a:rPr>
              <a:t>      </a:t>
            </a:r>
            <a:r>
              <a:rPr lang="en-US" sz="2000" dirty="0" err="1" smtClean="0">
                <a:sym typeface="+mn-ea"/>
              </a:rPr>
              <a:t>bool</a:t>
            </a:r>
            <a:r>
              <a:rPr lang="en-US" sz="2000" dirty="0" smtClean="0">
                <a:sym typeface="+mn-ea"/>
              </a:rPr>
              <a:t> </a:t>
            </a:r>
            <a:r>
              <a:rPr lang="en-US" sz="2000" dirty="0">
                <a:sym typeface="+mn-ea"/>
              </a:rPr>
              <a:t>insert(</a:t>
            </a:r>
            <a:r>
              <a:rPr lang="en-GB" sz="2000" dirty="0">
                <a:sym typeface="+mn-ea"/>
              </a:rPr>
              <a:t>T </a:t>
            </a:r>
            <a:r>
              <a:rPr lang="en-US" sz="2000" dirty="0" err="1">
                <a:sym typeface="+mn-ea"/>
              </a:rPr>
              <a:t>newdata</a:t>
            </a:r>
            <a:r>
              <a:rPr lang="en-US" sz="2000" dirty="0">
                <a:sym typeface="+mn-ea"/>
              </a:rPr>
              <a:t>)</a:t>
            </a:r>
            <a:r>
              <a:rPr lang="en-US" sz="2000" dirty="0">
                <a:cs typeface="Times New Roman" panose="02020603050405020304" pitchFamily="18" charset="0"/>
              </a:rPr>
              <a:t>; //insert data</a:t>
            </a:r>
          </a:p>
          <a:p>
            <a:pPr marL="0" indent="0">
              <a:spcBef>
                <a:spcPct val="500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GB" sz="28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34492" y="12954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51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Array Implementation : List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838200"/>
            <a:ext cx="7772400" cy="55626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        </a:t>
            </a:r>
            <a:r>
              <a:rPr lang="en-US" sz="2000" dirty="0" err="1" smtClean="0">
                <a:cs typeface="Times New Roman" panose="02020603050405020304" pitchFamily="18" charset="0"/>
              </a:rPr>
              <a:t>bool</a:t>
            </a:r>
            <a:r>
              <a:rPr lang="en-US" sz="2000" dirty="0" smtClean="0">
                <a:cs typeface="Times New Roman" panose="02020603050405020304" pitchFamily="18" charset="0"/>
              </a:rPr>
              <a:t> </a:t>
            </a:r>
            <a:r>
              <a:rPr lang="en-US" sz="2000" dirty="0">
                <a:cs typeface="Times New Roman" panose="02020603050405020304" pitchFamily="18" charset="0"/>
              </a:rPr>
              <a:t>remove(T </a:t>
            </a:r>
            <a:r>
              <a:rPr lang="en-US" sz="2000" dirty="0" err="1">
                <a:cs typeface="Times New Roman" panose="02020603050405020304" pitchFamily="18" charset="0"/>
              </a:rPr>
              <a:t>targetData</a:t>
            </a:r>
            <a:r>
              <a:rPr lang="en-US" sz="2000" dirty="0">
                <a:cs typeface="Times New Roman" panose="02020603050405020304" pitchFamily="18" charset="0"/>
              </a:rPr>
              <a:t>);  //remove </a:t>
            </a:r>
            <a:r>
              <a:rPr lang="en-US" sz="2000" dirty="0" err="1">
                <a:cs typeface="Times New Roman" panose="02020603050405020304" pitchFamily="18" charset="0"/>
              </a:rPr>
              <a:t>targetData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cs typeface="Times New Roman" panose="02020603050405020304" pitchFamily="18" charset="0"/>
              </a:rPr>
              <a:t>int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findNode</a:t>
            </a:r>
            <a:r>
              <a:rPr lang="en-US" sz="2000" dirty="0">
                <a:cs typeface="Times New Roman" panose="02020603050405020304" pitchFamily="18" charset="0"/>
              </a:rPr>
              <a:t>(T target); //returns reference to the </a:t>
            </a:r>
            <a:r>
              <a:rPr lang="en-US" sz="2000" dirty="0" smtClean="0">
                <a:cs typeface="Times New Roman" panose="02020603050405020304" pitchFamily="18" charset="0"/>
              </a:rPr>
              <a:t>node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cs typeface="Times New Roman" panose="02020603050405020304" pitchFamily="18" charset="0"/>
              </a:rPr>
              <a:t>       </a:t>
            </a:r>
            <a:r>
              <a:rPr lang="en-US" sz="2000" dirty="0" err="1" smtClean="0">
                <a:cs typeface="Times New Roman" panose="02020603050405020304" pitchFamily="18" charset="0"/>
              </a:rPr>
              <a:t>bool</a:t>
            </a:r>
            <a:r>
              <a:rPr lang="en-US" sz="2000" dirty="0" smtClean="0"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cs typeface="Times New Roman" panose="02020603050405020304" pitchFamily="18" charset="0"/>
              </a:rPr>
              <a:t>replaceFirst</a:t>
            </a:r>
            <a:r>
              <a:rPr lang="en-US" sz="2000" dirty="0" smtClean="0">
                <a:cs typeface="Times New Roman" panose="02020603050405020304" pitchFamily="18" charset="0"/>
              </a:rPr>
              <a:t>(T </a:t>
            </a:r>
            <a:r>
              <a:rPr lang="en-US" sz="2000" dirty="0" err="1" smtClean="0">
                <a:cs typeface="Times New Roman" panose="02020603050405020304" pitchFamily="18" charset="0"/>
              </a:rPr>
              <a:t>trget</a:t>
            </a:r>
            <a:r>
              <a:rPr lang="en-US" sz="2000" dirty="0" smtClean="0">
                <a:cs typeface="Times New Roman" panose="02020603050405020304" pitchFamily="18" charset="0"/>
              </a:rPr>
              <a:t>, T replacement);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cs typeface="Times New Roman" panose="02020603050405020304" pitchFamily="18" charset="0"/>
              </a:rPr>
              <a:t>       </a:t>
            </a:r>
            <a:r>
              <a:rPr lang="en-US" sz="2000" dirty="0" err="1" smtClean="0">
                <a:cs typeface="Times New Roman" panose="02020603050405020304" pitchFamily="18" charset="0"/>
              </a:rPr>
              <a:t>bool</a:t>
            </a:r>
            <a:r>
              <a:rPr lang="en-US" sz="2000" dirty="0" smtClean="0"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cs typeface="Times New Roman" panose="02020603050405020304" pitchFamily="18" charset="0"/>
              </a:rPr>
              <a:t>replaceAll</a:t>
            </a:r>
            <a:r>
              <a:rPr lang="en-US" sz="2000" dirty="0" smtClean="0">
                <a:cs typeface="Times New Roman" panose="02020603050405020304" pitchFamily="18" charset="0"/>
              </a:rPr>
              <a:t>(T </a:t>
            </a:r>
            <a:r>
              <a:rPr lang="en-US" sz="2000" dirty="0" err="1">
                <a:cs typeface="Times New Roman" panose="02020603050405020304" pitchFamily="18" charset="0"/>
              </a:rPr>
              <a:t>trget</a:t>
            </a:r>
            <a:r>
              <a:rPr lang="en-US" sz="2000" dirty="0">
                <a:cs typeface="Times New Roman" panose="02020603050405020304" pitchFamily="18" charset="0"/>
              </a:rPr>
              <a:t>, T replacement);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cs typeface="Times New Roman" panose="02020603050405020304" pitchFamily="18" charset="0"/>
              </a:rPr>
              <a:t>int</a:t>
            </a:r>
            <a:r>
              <a:rPr lang="en-US" sz="2000" dirty="0">
                <a:cs typeface="Times New Roman" panose="02020603050405020304" pitchFamily="18" charset="0"/>
              </a:rPr>
              <a:t> count();//no of element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 void clear();//truncate the list to </a:t>
            </a:r>
            <a:r>
              <a:rPr lang="en-US" sz="2000" dirty="0" smtClean="0">
                <a:cs typeface="Times New Roman" panose="02020603050405020304" pitchFamily="18" charset="0"/>
              </a:rPr>
              <a:t>empty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cs typeface="Times New Roman" panose="02020603050405020304" pitchFamily="18" charset="0"/>
              </a:rPr>
              <a:t>       T operator [](</a:t>
            </a:r>
            <a:r>
              <a:rPr lang="en-US" sz="2000" dirty="0" err="1" smtClean="0"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cs typeface="Times New Roman" panose="02020603050405020304" pitchFamily="18" charset="0"/>
              </a:rPr>
              <a:t> n);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cs typeface="Times New Roman" panose="02020603050405020304" pitchFamily="18" charset="0"/>
              </a:rPr>
              <a:t>   protected</a:t>
            </a:r>
            <a:r>
              <a:rPr lang="en-US" sz="2000" dirty="0"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private: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 </a:t>
            </a:r>
            <a:r>
              <a:rPr lang="en-US" sz="2000" dirty="0" err="1" smtClean="0">
                <a:cs typeface="Times New Roman" panose="02020603050405020304" pitchFamily="18" charset="0"/>
              </a:rPr>
              <a:t>NodeManager</a:t>
            </a:r>
            <a:r>
              <a:rPr lang="en-US" sz="2000" dirty="0" smtClean="0">
                <a:cs typeface="Times New Roman" panose="02020603050405020304" pitchFamily="18" charset="0"/>
              </a:rPr>
              <a:t>&lt;T</a:t>
            </a:r>
            <a:r>
              <a:rPr lang="en-US" sz="2000" dirty="0">
                <a:cs typeface="Times New Roman" panose="02020603050405020304" pitchFamily="18" charset="0"/>
              </a:rPr>
              <a:t>&gt; </a:t>
            </a:r>
            <a:r>
              <a:rPr lang="en-US" sz="2000" dirty="0" err="1" smtClean="0">
                <a:cs typeface="Times New Roman" panose="02020603050405020304" pitchFamily="18" charset="0"/>
              </a:rPr>
              <a:t>nodeManager</a:t>
            </a:r>
            <a:r>
              <a:rPr lang="en-US" sz="2000" dirty="0" smtClean="0">
                <a:cs typeface="Times New Roman" panose="02020603050405020304" pitchFamily="18" charset="0"/>
              </a:rPr>
              <a:t>;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cs typeface="Times New Roman" panose="02020603050405020304" pitchFamily="18" charset="0"/>
              </a:rPr>
              <a:t>int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cs typeface="Times New Roman" panose="02020603050405020304" pitchFamily="18" charset="0"/>
              </a:rPr>
              <a:t>head,tail</a:t>
            </a:r>
            <a:r>
              <a:rPr lang="en-US" sz="2000" dirty="0" smtClean="0">
                <a:cs typeface="Times New Roman" panose="02020603050405020304" pitchFamily="18" charset="0"/>
              </a:rPr>
              <a:t>;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 bool sorted;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 void </a:t>
            </a:r>
            <a:r>
              <a:rPr lang="en-GB" sz="2000" dirty="0" err="1">
                <a:sym typeface="+mn-ea"/>
              </a:rPr>
              <a:t>insertNode</a:t>
            </a:r>
            <a:r>
              <a:rPr lang="en-GB" sz="2000" dirty="0">
                <a:sym typeface="+mn-ea"/>
              </a:rPr>
              <a:t>(int p, int </a:t>
            </a:r>
            <a:r>
              <a:rPr lang="en-GB" sz="2000" dirty="0" err="1">
                <a:sym typeface="+mn-ea"/>
              </a:rPr>
              <a:t>prev</a:t>
            </a:r>
            <a:r>
              <a:rPr lang="en-GB" sz="2000" dirty="0">
                <a:sym typeface="+mn-ea"/>
              </a:rPr>
              <a:t>)</a:t>
            </a:r>
            <a:r>
              <a:rPr lang="en-US" sz="2000" dirty="0">
                <a:cs typeface="Times New Roman" panose="02020603050405020304" pitchFamily="18" charset="0"/>
              </a:rPr>
              <a:t>;//insert a prepared node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 </a:t>
            </a:r>
            <a:r>
              <a:rPr lang="en-US" altLang="en-GB" sz="2000" dirty="0" err="1">
                <a:sym typeface="+mn-ea"/>
              </a:rPr>
              <a:t>int</a:t>
            </a:r>
            <a:r>
              <a:rPr lang="en-GB" sz="2000" dirty="0">
                <a:sym typeface="+mn-ea"/>
              </a:rPr>
              <a:t> </a:t>
            </a:r>
            <a:r>
              <a:rPr lang="en-GB" sz="2000" dirty="0" err="1" smtClean="0">
                <a:sym typeface="+mn-ea"/>
              </a:rPr>
              <a:t>deleteNode</a:t>
            </a:r>
            <a:r>
              <a:rPr lang="en-GB" sz="2000" dirty="0" smtClean="0">
                <a:sym typeface="+mn-ea"/>
              </a:rPr>
              <a:t>(</a:t>
            </a:r>
            <a:r>
              <a:rPr lang="en-GB" sz="2000" dirty="0" err="1" smtClean="0">
                <a:sym typeface="+mn-ea"/>
              </a:rPr>
              <a:t>int</a:t>
            </a:r>
            <a:r>
              <a:rPr lang="en-GB" sz="2000" dirty="0" smtClean="0">
                <a:sym typeface="+mn-ea"/>
              </a:rPr>
              <a:t> </a:t>
            </a:r>
            <a:r>
              <a:rPr lang="en-GB" sz="2000" dirty="0" err="1">
                <a:sym typeface="+mn-ea"/>
              </a:rPr>
              <a:t>prev</a:t>
            </a:r>
            <a:r>
              <a:rPr lang="en-GB" sz="2000" dirty="0">
                <a:sym typeface="+mn-ea"/>
              </a:rPr>
              <a:t>) </a:t>
            </a:r>
            <a:r>
              <a:rPr lang="en-US" sz="2000" dirty="0">
                <a:cs typeface="Times New Roman" panose="02020603050405020304" pitchFamily="18" charset="0"/>
              </a:rPr>
              <a:t>; //remove node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 int </a:t>
            </a:r>
            <a:r>
              <a:rPr lang="en-US" sz="2000" dirty="0" err="1">
                <a:cs typeface="Times New Roman" panose="02020603050405020304" pitchFamily="18" charset="0"/>
              </a:rPr>
              <a:t>insertionSlot</a:t>
            </a:r>
            <a:r>
              <a:rPr lang="en-US" sz="2000" dirty="0">
                <a:cs typeface="Times New Roman" panose="02020603050405020304" pitchFamily="18" charset="0"/>
              </a:rPr>
              <a:t>(int p);//it finds after which to insert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 </a:t>
            </a:r>
            <a:r>
              <a:rPr lang="en-US" altLang="en-GB" sz="2000" dirty="0" err="1">
                <a:sym typeface="+mn-ea"/>
              </a:rPr>
              <a:t>bool</a:t>
            </a:r>
            <a:r>
              <a:rPr lang="en-US" altLang="en-GB" sz="2000" dirty="0">
                <a:sym typeface="+mn-ea"/>
              </a:rPr>
              <a:t> </a:t>
            </a:r>
            <a:r>
              <a:rPr lang="en-GB" altLang="en-GB" sz="2000" dirty="0" err="1" smtClean="0">
                <a:sym typeface="+mn-ea"/>
              </a:rPr>
              <a:t>nodeToDelete</a:t>
            </a:r>
            <a:r>
              <a:rPr lang="en-GB" altLang="en-GB" sz="2000" dirty="0" smtClean="0">
                <a:sym typeface="+mn-ea"/>
              </a:rPr>
              <a:t>(T </a:t>
            </a:r>
            <a:r>
              <a:rPr lang="en-GB" sz="2000" dirty="0" err="1" smtClean="0">
                <a:sym typeface="+mn-ea"/>
              </a:rPr>
              <a:t>targetData</a:t>
            </a:r>
            <a:r>
              <a:rPr lang="en-GB" sz="2000" dirty="0">
                <a:sym typeface="+mn-ea"/>
              </a:rPr>
              <a:t>, </a:t>
            </a:r>
            <a:r>
              <a:rPr lang="en-GB" sz="2000" dirty="0" err="1">
                <a:sym typeface="+mn-ea"/>
              </a:rPr>
              <a:t>int</a:t>
            </a:r>
            <a:r>
              <a:rPr lang="en-GB" sz="2000" dirty="0">
                <a:sym typeface="+mn-ea"/>
              </a:rPr>
              <a:t> &amp; </a:t>
            </a:r>
            <a:r>
              <a:rPr lang="en-GB" sz="2000" dirty="0" err="1">
                <a:sym typeface="+mn-ea"/>
              </a:rPr>
              <a:t>prev</a:t>
            </a:r>
            <a:r>
              <a:rPr lang="en-GB" sz="2000" dirty="0" smtClean="0">
                <a:sym typeface="+mn-ea"/>
              </a:rPr>
              <a:t>) //finds the predecessor</a:t>
            </a:r>
          </a:p>
          <a:p>
            <a:pPr marL="0" indent="0"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GB" sz="28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762000" y="7620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52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7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7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74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74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i="1" dirty="0">
                <a:solidFill>
                  <a:schemeClr val="accent2"/>
                </a:solidFill>
              </a:rPr>
              <a:t>Array implementation: constructor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1684340"/>
            <a:ext cx="7772400" cy="471646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GB" sz="2200" dirty="0"/>
              <a:t>template &lt;class T&gt;</a:t>
            </a:r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LinkedList&lt;T&gt;::</a:t>
            </a:r>
            <a:r>
              <a:rPr lang="en-GB" sz="2200" dirty="0" err="1" smtClean="0"/>
              <a:t>LinkedList</a:t>
            </a:r>
            <a:r>
              <a:rPr lang="en-GB" sz="2200" dirty="0" smtClean="0"/>
              <a:t>(</a:t>
            </a:r>
            <a:r>
              <a:rPr lang="en-GB" sz="2200" dirty="0" err="1" smtClean="0"/>
              <a:t>NodeManager</a:t>
            </a:r>
            <a:r>
              <a:rPr lang="en-GB" sz="2200" dirty="0" smtClean="0"/>
              <a:t>&lt;T</a:t>
            </a:r>
            <a:r>
              <a:rPr lang="en-GB" sz="2200" dirty="0"/>
              <a:t>&gt; </a:t>
            </a:r>
            <a:r>
              <a:rPr lang="en-GB" sz="2200" dirty="0" err="1" smtClean="0"/>
              <a:t>nodeManager</a:t>
            </a:r>
            <a:r>
              <a:rPr lang="en-GB" sz="2200" dirty="0" smtClean="0"/>
              <a:t>)</a:t>
            </a:r>
            <a:endParaRPr lang="en-GB" sz="2200" dirty="0"/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    </a:t>
            </a:r>
            <a:r>
              <a:rPr lang="en-GB" sz="2200" dirty="0" smtClean="0"/>
              <a:t>this-&gt;</a:t>
            </a:r>
            <a:r>
              <a:rPr lang="en-GB" sz="2200" dirty="0" err="1" smtClean="0"/>
              <a:t>nodeManager</a:t>
            </a:r>
            <a:r>
              <a:rPr lang="en-GB" sz="2200" dirty="0" smtClean="0"/>
              <a:t>=</a:t>
            </a:r>
            <a:r>
              <a:rPr lang="en-GB" sz="2200" dirty="0" err="1" smtClean="0"/>
              <a:t>nodeManager</a:t>
            </a:r>
            <a:r>
              <a:rPr lang="en-GB" sz="2200" dirty="0"/>
              <a:t>;</a:t>
            </a:r>
            <a:endParaRPr lang="en-GB" sz="2200" dirty="0"/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    head=tail=NIL;</a:t>
            </a:r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    sorted=false;</a:t>
            </a:r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template &lt;class T&gt;</a:t>
            </a:r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LinkedList&lt;T&gt;::</a:t>
            </a:r>
            <a:r>
              <a:rPr lang="en-GB" sz="2200" dirty="0" err="1" smtClean="0"/>
              <a:t>LinkedList</a:t>
            </a:r>
            <a:r>
              <a:rPr lang="en-GB" sz="2200" dirty="0" smtClean="0"/>
              <a:t>(</a:t>
            </a:r>
            <a:r>
              <a:rPr lang="en-GB" sz="2200" dirty="0" err="1" smtClean="0"/>
              <a:t>NodeManager</a:t>
            </a:r>
            <a:r>
              <a:rPr lang="en-GB" sz="2200" dirty="0" smtClean="0"/>
              <a:t>&lt;T&gt; </a:t>
            </a:r>
            <a:r>
              <a:rPr lang="en-GB" sz="2200" dirty="0" err="1"/>
              <a:t>nodeManager</a:t>
            </a:r>
            <a:r>
              <a:rPr lang="en-GB" sz="2200" dirty="0" smtClean="0"/>
              <a:t>, bool </a:t>
            </a:r>
            <a:r>
              <a:rPr lang="en-GB" sz="2200" dirty="0"/>
              <a:t>sorted)</a:t>
            </a:r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    </a:t>
            </a:r>
            <a:r>
              <a:rPr lang="en-GB" sz="2200" dirty="0"/>
              <a:t>this-&gt;</a:t>
            </a:r>
            <a:r>
              <a:rPr lang="en-GB" sz="2200" dirty="0" err="1"/>
              <a:t>nodeManager</a:t>
            </a:r>
            <a:r>
              <a:rPr lang="en-GB" sz="2200" dirty="0"/>
              <a:t>=</a:t>
            </a:r>
            <a:r>
              <a:rPr lang="en-GB" sz="2200" dirty="0" err="1"/>
              <a:t>nodeManager</a:t>
            </a:r>
            <a:r>
              <a:rPr lang="en-GB" sz="2200" dirty="0" smtClean="0"/>
              <a:t>;</a:t>
            </a:r>
            <a:endParaRPr lang="en-GB" sz="2200" dirty="0"/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    head=tail=NIL;</a:t>
            </a:r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    </a:t>
            </a:r>
            <a:r>
              <a:rPr lang="en-GB" sz="2200" dirty="0" err="1"/>
              <a:t>this.sorted</a:t>
            </a:r>
            <a:r>
              <a:rPr lang="en-GB" sz="2200" dirty="0"/>
              <a:t>=</a:t>
            </a:r>
            <a:r>
              <a:rPr lang="en-US" altLang="en-GB" sz="2200" dirty="0"/>
              <a:t>sorted</a:t>
            </a:r>
            <a:r>
              <a:rPr lang="en-GB" sz="2200" dirty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}</a:t>
            </a:r>
            <a:endParaRPr lang="en-GB" sz="2200" dirty="0">
              <a:solidFill>
                <a:srgbClr val="0033CC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59892" y="1447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53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i="1" dirty="0">
                <a:solidFill>
                  <a:schemeClr val="accent2"/>
                </a:solidFill>
              </a:rPr>
              <a:t>Array implementation: destructor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GB" sz="2400" dirty="0"/>
              <a:t>template &lt;class T&gt;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/>
              <a:t>LinkedList&lt;T&gt;:: </a:t>
            </a:r>
            <a:r>
              <a:rPr lang="en-US" altLang="en-GB" sz="2400" dirty="0"/>
              <a:t>~</a:t>
            </a:r>
            <a:r>
              <a:rPr lang="en-GB" sz="2400" dirty="0"/>
              <a:t>LinkedList()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/>
              <a:t>{ 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/>
              <a:t>		s</a:t>
            </a:r>
            <a:r>
              <a:rPr lang="en-GB" sz="2400" dirty="0" smtClean="0"/>
              <a:t>tore</a:t>
            </a:r>
            <a:r>
              <a:rPr lang="en-US" sz="2400" dirty="0" smtClean="0"/>
              <a:t>.</a:t>
            </a:r>
            <a:r>
              <a:rPr lang="en-GB" sz="2400" dirty="0" err="1" smtClean="0"/>
              <a:t>returnList</a:t>
            </a:r>
            <a:r>
              <a:rPr lang="en-GB" sz="2400" dirty="0" smtClean="0"/>
              <a:t>(</a:t>
            </a:r>
            <a:r>
              <a:rPr lang="en-GB" sz="2400" dirty="0" err="1" smtClean="0"/>
              <a:t>head,tail</a:t>
            </a:r>
            <a:r>
              <a:rPr lang="en-GB" sz="2400" dirty="0"/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GB" sz="2400" dirty="0"/>
              <a:t>		head=tail=NIL;</a:t>
            </a:r>
            <a:endParaRPr lang="en-GB" sz="2400" dirty="0"/>
          </a:p>
          <a:p>
            <a:pPr>
              <a:lnSpc>
                <a:spcPct val="80000"/>
              </a:lnSpc>
              <a:buNone/>
            </a:pPr>
            <a:r>
              <a:rPr lang="en-GB" sz="2400" dirty="0"/>
              <a:t>}</a:t>
            </a:r>
          </a:p>
          <a:p>
            <a:endParaRPr lang="en-GB" sz="2800" dirty="0">
              <a:solidFill>
                <a:srgbClr val="0033CC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54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allAtOnce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GB" sz="4000" i="1" dirty="0">
                <a:solidFill>
                  <a:schemeClr val="accent2"/>
                </a:solidFill>
              </a:rPr>
              <a:t>Array implementation: </a:t>
            </a:r>
            <a:r>
              <a:rPr lang="en-GB" sz="4000" i="1" dirty="0" err="1">
                <a:solidFill>
                  <a:schemeClr val="accent2"/>
                </a:solidFill>
              </a:rPr>
              <a:t>insertNode</a:t>
            </a:r>
            <a:r>
              <a:rPr lang="en-GB" sz="4000" i="1" dirty="0">
                <a:solidFill>
                  <a:schemeClr val="accent2"/>
                </a:solidFill>
              </a:rPr>
              <a:t>(): insert a new node</a:t>
            </a:r>
            <a:endParaRPr lang="en-US" sz="4000" i="1" dirty="0" err="1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GB" sz="2500" dirty="0"/>
              <a:t>This function assumes the following:</a:t>
            </a:r>
          </a:p>
          <a:p>
            <a:pPr lvl="1"/>
            <a:r>
              <a:rPr lang="en-GB" sz="2100" dirty="0"/>
              <a:t>A free node is secured and the new data element is already inserted in the node (node p). A node is secured using </a:t>
            </a:r>
            <a:r>
              <a:rPr lang="en-GB" sz="2100" dirty="0" err="1"/>
              <a:t>getNode</a:t>
            </a:r>
            <a:r>
              <a:rPr lang="en-GB" sz="2100" dirty="0"/>
              <a:t>().</a:t>
            </a:r>
          </a:p>
          <a:p>
            <a:pPr lvl="1"/>
            <a:r>
              <a:rPr lang="en-GB" sz="2100" dirty="0">
                <a:solidFill>
                  <a:srgbClr val="0033CC"/>
                </a:solidFill>
              </a:rPr>
              <a:t>The exact location in the linked list where the new node is to be inserted is already known (after node pointed by </a:t>
            </a:r>
            <a:r>
              <a:rPr lang="en-GB" sz="2100" dirty="0" err="1">
                <a:solidFill>
                  <a:srgbClr val="0033CC"/>
                </a:solidFill>
              </a:rPr>
              <a:t>prev</a:t>
            </a:r>
            <a:r>
              <a:rPr lang="en-GB" sz="2100" dirty="0">
                <a:solidFill>
                  <a:srgbClr val="0033CC"/>
                </a:solidFill>
              </a:rPr>
              <a:t>)</a:t>
            </a:r>
          </a:p>
          <a:p>
            <a:pPr lvl="1"/>
            <a:r>
              <a:rPr lang="en-GB" sz="2100" dirty="0"/>
              <a:t>If </a:t>
            </a:r>
            <a:r>
              <a:rPr lang="en-GB" sz="2100" dirty="0" err="1"/>
              <a:t>prev</a:t>
            </a:r>
            <a:r>
              <a:rPr lang="en-GB" sz="2100" dirty="0"/>
              <a:t> is NIL, it is conventionally taken to mean that the new node is to be inserted at the beginning (head) of the linked list.</a:t>
            </a:r>
          </a:p>
          <a:p>
            <a:pPr>
              <a:lnSpc>
                <a:spcPct val="80000"/>
              </a:lnSpc>
              <a:buNone/>
            </a:pPr>
            <a:endParaRPr lang="en-GB" sz="2300" dirty="0"/>
          </a:p>
          <a:p>
            <a:pPr>
              <a:buNone/>
            </a:pPr>
            <a:endParaRPr lang="en-GB" sz="2800" dirty="0"/>
          </a:p>
          <a:p>
            <a:pPr>
              <a:lnSpc>
                <a:spcPct val="90000"/>
              </a:lnSpc>
              <a:buNone/>
            </a:pPr>
            <a:endParaRPr lang="en-GB" sz="2800" dirty="0"/>
          </a:p>
          <a:p>
            <a:endParaRPr lang="en-GB" sz="2800" dirty="0">
              <a:solidFill>
                <a:srgbClr val="0033CC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55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GB" sz="4000" i="1" dirty="0">
                <a:solidFill>
                  <a:schemeClr val="accent2"/>
                </a:solidFill>
                <a:sym typeface="+mn-ea"/>
              </a:rPr>
              <a:t>Array implementation:</a:t>
            </a:r>
            <a:r>
              <a:rPr lang="en-GB" sz="4000" i="1" dirty="0" err="1">
                <a:solidFill>
                  <a:schemeClr val="accent2"/>
                </a:solidFill>
              </a:rPr>
              <a:t>insertNode</a:t>
            </a:r>
            <a:r>
              <a:rPr lang="en-GB" sz="4000" i="1" dirty="0">
                <a:solidFill>
                  <a:schemeClr val="accent2"/>
                </a:solidFill>
              </a:rPr>
              <a:t>(): insert a new node</a:t>
            </a:r>
            <a:endParaRPr lang="en-US" sz="4000" i="1" dirty="0" err="1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9705" y="1447800"/>
            <a:ext cx="8745220" cy="495300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GB" sz="1900" dirty="0"/>
              <a:t>template &lt;class T&gt;</a:t>
            </a:r>
          </a:p>
          <a:p>
            <a:pPr>
              <a:lnSpc>
                <a:spcPct val="80000"/>
              </a:lnSpc>
              <a:buNone/>
            </a:pPr>
            <a:r>
              <a:rPr lang="en-GB" sz="1900" dirty="0"/>
              <a:t>void LinkedList&lt;T&gt;:: </a:t>
            </a:r>
            <a:r>
              <a:rPr lang="en-GB" sz="1900" dirty="0" err="1"/>
              <a:t>insertNode</a:t>
            </a:r>
            <a:r>
              <a:rPr lang="en-GB" sz="1900" dirty="0"/>
              <a:t>(int p, int </a:t>
            </a:r>
            <a:r>
              <a:rPr lang="en-GB" sz="1900" dirty="0" err="1"/>
              <a:t>prev</a:t>
            </a:r>
            <a:r>
              <a:rPr lang="en-GB" sz="1900" dirty="0"/>
              <a:t>) {</a:t>
            </a:r>
          </a:p>
          <a:p>
            <a:pPr>
              <a:lnSpc>
                <a:spcPct val="80000"/>
              </a:lnSpc>
              <a:buNone/>
            </a:pPr>
            <a:r>
              <a:rPr lang="en-GB" sz="1900" dirty="0"/>
              <a:t>// insert a new node pointed by p after the node pointed by </a:t>
            </a:r>
            <a:r>
              <a:rPr lang="en-GB" sz="1900" dirty="0" err="1"/>
              <a:t>prev</a:t>
            </a:r>
            <a:endParaRPr lang="en-GB" sz="1900" dirty="0"/>
          </a:p>
          <a:p>
            <a:pPr>
              <a:lnSpc>
                <a:spcPct val="80000"/>
              </a:lnSpc>
              <a:buNone/>
            </a:pPr>
            <a:r>
              <a:rPr lang="en-GB" sz="1900" dirty="0"/>
              <a:t>	if(head==N</a:t>
            </a:r>
            <a:r>
              <a:rPr lang="en-US" altLang="en-GB" sz="1900" dirty="0"/>
              <a:t>IL</a:t>
            </a:r>
            <a:r>
              <a:rPr lang="en-GB" sz="1900" dirty="0"/>
              <a:t>){</a:t>
            </a:r>
          </a:p>
          <a:p>
            <a:pPr>
              <a:lnSpc>
                <a:spcPct val="80000"/>
              </a:lnSpc>
              <a:buNone/>
            </a:pPr>
            <a:r>
              <a:rPr lang="en-GB" sz="1900" dirty="0"/>
              <a:t>		</a:t>
            </a:r>
            <a:r>
              <a:rPr lang="en-GB" sz="1900" dirty="0" err="1" smtClean="0"/>
              <a:t>nodeManager</a:t>
            </a:r>
            <a:r>
              <a:rPr lang="en-US" altLang="en-GB" sz="1900" dirty="0" smtClean="0"/>
              <a:t>-&gt;</a:t>
            </a:r>
            <a:r>
              <a:rPr lang="en-US" altLang="en-GB" sz="1900" dirty="0" err="1" smtClean="0"/>
              <a:t>get</a:t>
            </a:r>
            <a:r>
              <a:rPr lang="en-US" altLang="en-GB" sz="1900" dirty="0" err="1" smtClean="0"/>
              <a:t>Store</a:t>
            </a:r>
            <a:r>
              <a:rPr lang="en-US" altLang="en-GB" sz="1900" dirty="0" smtClean="0"/>
              <a:t>()</a:t>
            </a:r>
            <a:r>
              <a:rPr lang="en-GB" sz="1900" dirty="0"/>
              <a:t>[p].next=</a:t>
            </a:r>
            <a:r>
              <a:rPr lang="en-GB" sz="1900" dirty="0">
                <a:sym typeface="+mn-ea"/>
              </a:rPr>
              <a:t>N</a:t>
            </a:r>
            <a:r>
              <a:rPr lang="en-US" altLang="en-GB" sz="1900" dirty="0">
                <a:sym typeface="+mn-ea"/>
              </a:rPr>
              <a:t>IL</a:t>
            </a:r>
            <a:r>
              <a:rPr lang="en-GB" sz="1900" dirty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GB" sz="1900" dirty="0"/>
              <a:t>		head=tail=p;</a:t>
            </a:r>
          </a:p>
          <a:p>
            <a:pPr>
              <a:lnSpc>
                <a:spcPct val="80000"/>
              </a:lnSpc>
              <a:buNone/>
            </a:pPr>
            <a:r>
              <a:rPr lang="en-GB" sz="1900" dirty="0"/>
              <a:t>	}else if (</a:t>
            </a:r>
            <a:r>
              <a:rPr lang="en-GB" sz="1900" dirty="0" err="1"/>
              <a:t>prev</a:t>
            </a:r>
            <a:r>
              <a:rPr lang="en-GB" sz="1900" dirty="0"/>
              <a:t> == NIL) {</a:t>
            </a:r>
          </a:p>
          <a:p>
            <a:pPr>
              <a:lnSpc>
                <a:spcPct val="80000"/>
              </a:lnSpc>
              <a:buNone/>
            </a:pPr>
            <a:r>
              <a:rPr lang="en-GB" sz="1900" dirty="0"/>
              <a:t>		</a:t>
            </a:r>
            <a:r>
              <a:rPr lang="en-GB" sz="1900" dirty="0" err="1"/>
              <a:t>nodeManager</a:t>
            </a:r>
            <a:r>
              <a:rPr lang="en-US" altLang="en-GB" sz="1900" dirty="0"/>
              <a:t>-&gt;</a:t>
            </a:r>
            <a:r>
              <a:rPr lang="en-US" altLang="en-GB" sz="1900" dirty="0" err="1"/>
              <a:t>getStore</a:t>
            </a:r>
            <a:r>
              <a:rPr lang="en-US" altLang="en-GB" sz="1900" dirty="0"/>
              <a:t>()</a:t>
            </a:r>
            <a:r>
              <a:rPr lang="en-GB" sz="1900" dirty="0"/>
              <a:t>[p].next </a:t>
            </a:r>
            <a:r>
              <a:rPr lang="en-GB" sz="1900" dirty="0"/>
              <a:t>= head;</a:t>
            </a:r>
          </a:p>
          <a:p>
            <a:pPr>
              <a:lnSpc>
                <a:spcPct val="80000"/>
              </a:lnSpc>
              <a:buNone/>
            </a:pPr>
            <a:r>
              <a:rPr lang="en-GB" sz="1900" dirty="0"/>
              <a:t>		head = p;</a:t>
            </a:r>
          </a:p>
          <a:p>
            <a:pPr>
              <a:lnSpc>
                <a:spcPct val="80000"/>
              </a:lnSpc>
              <a:buNone/>
            </a:pPr>
            <a:r>
              <a:rPr lang="en-GB" sz="1900" dirty="0"/>
              <a:t>	}else {</a:t>
            </a:r>
          </a:p>
          <a:p>
            <a:pPr>
              <a:lnSpc>
                <a:spcPct val="80000"/>
              </a:lnSpc>
              <a:buNone/>
            </a:pPr>
            <a:r>
              <a:rPr lang="en-GB" sz="1900" dirty="0"/>
              <a:t>		</a:t>
            </a:r>
            <a:r>
              <a:rPr lang="en-GB" sz="1900" dirty="0" err="1"/>
              <a:t>nodeManager</a:t>
            </a:r>
            <a:r>
              <a:rPr lang="en-US" altLang="en-GB" sz="1900" dirty="0"/>
              <a:t>-&gt;</a:t>
            </a:r>
            <a:r>
              <a:rPr lang="en-US" altLang="en-GB" sz="1900" dirty="0" err="1"/>
              <a:t>getStore</a:t>
            </a:r>
            <a:r>
              <a:rPr lang="en-US" altLang="en-GB" sz="1900" dirty="0"/>
              <a:t>()</a:t>
            </a:r>
            <a:r>
              <a:rPr lang="en-GB" sz="1900" dirty="0"/>
              <a:t>[p].next </a:t>
            </a:r>
            <a:r>
              <a:rPr lang="en-GB" sz="1900" dirty="0" smtClean="0"/>
              <a:t>=</a:t>
            </a:r>
            <a:r>
              <a:rPr lang="en-GB" sz="1900" dirty="0" err="1" smtClean="0"/>
              <a:t>nodeManager</a:t>
            </a:r>
            <a:r>
              <a:rPr lang="en-US" altLang="en-GB" sz="1900" dirty="0"/>
              <a:t>-&gt;</a:t>
            </a:r>
            <a:r>
              <a:rPr lang="en-US" altLang="en-GB" sz="1900" dirty="0" err="1"/>
              <a:t>getStore</a:t>
            </a:r>
            <a:r>
              <a:rPr lang="en-US" altLang="en-GB" sz="1900" dirty="0"/>
              <a:t>()</a:t>
            </a:r>
            <a:r>
              <a:rPr lang="en-GB" sz="1900" dirty="0"/>
              <a:t>[</a:t>
            </a:r>
            <a:r>
              <a:rPr lang="en-GB" sz="1900" dirty="0" err="1" smtClean="0"/>
              <a:t>prev</a:t>
            </a:r>
            <a:r>
              <a:rPr lang="en-GB" sz="1900" dirty="0" smtClean="0"/>
              <a:t>].</a:t>
            </a:r>
            <a:r>
              <a:rPr lang="en-GB" sz="1900" dirty="0"/>
              <a:t>next;</a:t>
            </a:r>
            <a:endParaRPr lang="en-GB" sz="1900" dirty="0"/>
          </a:p>
          <a:p>
            <a:pPr>
              <a:lnSpc>
                <a:spcPct val="80000"/>
              </a:lnSpc>
              <a:buNone/>
            </a:pPr>
            <a:r>
              <a:rPr lang="en-GB" sz="1900" dirty="0"/>
              <a:t>		</a:t>
            </a:r>
            <a:r>
              <a:rPr lang="en-GB" sz="1900" dirty="0" err="1"/>
              <a:t>nodeManager</a:t>
            </a:r>
            <a:r>
              <a:rPr lang="en-US" altLang="en-GB" sz="1900" dirty="0"/>
              <a:t>-&gt;</a:t>
            </a:r>
            <a:r>
              <a:rPr lang="en-US" altLang="en-GB" sz="1900" dirty="0" err="1"/>
              <a:t>getStore</a:t>
            </a:r>
            <a:r>
              <a:rPr lang="en-US" altLang="en-GB" sz="1900" dirty="0"/>
              <a:t>()</a:t>
            </a:r>
            <a:r>
              <a:rPr lang="en-GB" sz="1900" dirty="0"/>
              <a:t>[</a:t>
            </a:r>
            <a:r>
              <a:rPr lang="en-GB" sz="1900" dirty="0" err="1"/>
              <a:t>prev</a:t>
            </a:r>
            <a:r>
              <a:rPr lang="en-GB" sz="1900" dirty="0"/>
              <a:t>]= </a:t>
            </a:r>
            <a:r>
              <a:rPr lang="en-GB" sz="1900" dirty="0"/>
              <a:t>p;</a:t>
            </a:r>
          </a:p>
          <a:p>
            <a:pPr>
              <a:lnSpc>
                <a:spcPct val="80000"/>
              </a:lnSpc>
              <a:buNone/>
            </a:pPr>
            <a:r>
              <a:rPr lang="en-GB" sz="1900" dirty="0"/>
              <a:t>		if(</a:t>
            </a:r>
            <a:r>
              <a:rPr lang="en-GB" sz="1900" dirty="0" err="1"/>
              <a:t>prev</a:t>
            </a:r>
            <a:r>
              <a:rPr lang="en-GB" sz="1900" dirty="0"/>
              <a:t>==tail)    tail=p;</a:t>
            </a:r>
          </a:p>
          <a:p>
            <a:pPr>
              <a:lnSpc>
                <a:spcPct val="80000"/>
              </a:lnSpc>
              <a:buNone/>
            </a:pPr>
            <a:r>
              <a:rPr lang="en-GB" sz="1900" dirty="0"/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GB" sz="1900" dirty="0"/>
              <a:t>}</a:t>
            </a:r>
          </a:p>
          <a:p>
            <a:pPr>
              <a:buNone/>
            </a:pPr>
            <a:endParaRPr lang="en-GB" sz="2800" dirty="0"/>
          </a:p>
          <a:p>
            <a:pPr>
              <a:lnSpc>
                <a:spcPct val="90000"/>
              </a:lnSpc>
              <a:buNone/>
            </a:pPr>
            <a:endParaRPr lang="en-GB" sz="2800" dirty="0"/>
          </a:p>
          <a:p>
            <a:endParaRPr lang="en-GB" sz="2800" dirty="0">
              <a:solidFill>
                <a:srgbClr val="0033CC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447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56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allAtOnce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i="1" dirty="0">
                <a:solidFill>
                  <a:schemeClr val="accent2"/>
                </a:solidFill>
                <a:sym typeface="+mn-ea"/>
              </a:rPr>
              <a:t>Array implementation:</a:t>
            </a:r>
            <a:r>
              <a:rPr lang="en-GB" sz="4000" i="1" dirty="0" err="1">
                <a:solidFill>
                  <a:schemeClr val="accent2"/>
                </a:solidFill>
              </a:rPr>
              <a:t>insertionSlot</a:t>
            </a:r>
            <a:r>
              <a:rPr lang="en-GB" sz="4000" i="1" dirty="0">
                <a:solidFill>
                  <a:schemeClr val="accent2"/>
                </a:solidFill>
              </a:rPr>
              <a:t>(): search for a location</a:t>
            </a:r>
            <a:endParaRPr lang="en-US" sz="4000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52730" y="1676400"/>
            <a:ext cx="8657590" cy="464820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GB" sz="1800" dirty="0"/>
              <a:t>template &lt;class T&gt;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err="1"/>
              <a:t>int</a:t>
            </a:r>
            <a:r>
              <a:rPr lang="en-GB" sz="1800" dirty="0"/>
              <a:t> </a:t>
            </a:r>
            <a:r>
              <a:rPr lang="en-GB" sz="1800" dirty="0">
                <a:sym typeface="+mn-ea"/>
              </a:rPr>
              <a:t>LinkedList&lt;T&gt;:: </a:t>
            </a:r>
            <a:r>
              <a:rPr lang="en-GB" sz="1800" dirty="0" err="1"/>
              <a:t>insertionSlot</a:t>
            </a:r>
            <a:r>
              <a:rPr lang="en-GB" sz="1800" dirty="0"/>
              <a:t>(</a:t>
            </a:r>
            <a:r>
              <a:rPr lang="en-GB" sz="1800" dirty="0" err="1"/>
              <a:t>int</a:t>
            </a:r>
            <a:r>
              <a:rPr lang="en-GB" sz="1800" dirty="0"/>
              <a:t> p) {/* Return </a:t>
            </a:r>
            <a:r>
              <a:rPr lang="en-US" altLang="en-GB" sz="1800" dirty="0"/>
              <a:t>the index</a:t>
            </a:r>
            <a:r>
              <a:rPr lang="en-GB" sz="1800" dirty="0"/>
              <a:t> to the preceding element after which node p is to be inserted</a:t>
            </a:r>
            <a:r>
              <a:rPr lang="en-GB" sz="1800" dirty="0" smtClean="0"/>
              <a:t>.*/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</a:t>
            </a:r>
            <a:r>
              <a:rPr lang="en-GB" sz="1800" dirty="0" smtClean="0"/>
              <a:t>bool found;</a:t>
            </a:r>
            <a:endParaRPr lang="en-GB" sz="1800" dirty="0"/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</a:t>
            </a:r>
            <a:r>
              <a:rPr lang="en-GB" sz="1800" dirty="0" err="1"/>
              <a:t>int</a:t>
            </a:r>
            <a:r>
              <a:rPr lang="en-GB" sz="1800" dirty="0"/>
              <a:t> </a:t>
            </a:r>
            <a:r>
              <a:rPr lang="en-GB" sz="1800" dirty="0" err="1" smtClean="0"/>
              <a:t>prev</a:t>
            </a:r>
            <a:r>
              <a:rPr lang="en-GB" sz="1800" dirty="0" smtClean="0"/>
              <a:t> </a:t>
            </a:r>
            <a:r>
              <a:rPr lang="en-GB" sz="1800" dirty="0"/>
              <a:t>= NIL</a:t>
            </a:r>
            <a:r>
              <a:rPr lang="en-US" altLang="en-GB" sz="1800" dirty="0"/>
              <a:t>, tempHead</a:t>
            </a:r>
            <a:r>
              <a:rPr lang="en-GB" sz="1800" dirty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found = </a:t>
            </a:r>
            <a:r>
              <a:rPr lang="en-GB" sz="1800" dirty="0" smtClean="0"/>
              <a:t>false; </a:t>
            </a:r>
            <a:r>
              <a:rPr lang="en-GB" sz="1800" dirty="0"/>
              <a:t>// False</a:t>
            </a:r>
          </a:p>
          <a:p>
            <a:pPr>
              <a:lnSpc>
                <a:spcPct val="80000"/>
              </a:lnSpc>
              <a:buNone/>
            </a:pPr>
            <a:r>
              <a:rPr lang="en-US" altLang="en-GB" sz="1800" dirty="0"/>
              <a:t>	</a:t>
            </a:r>
            <a:r>
              <a:rPr lang="en-US" altLang="en-GB" sz="1800" dirty="0">
                <a:sym typeface="+mn-ea"/>
              </a:rPr>
              <a:t>tempHead=head;</a:t>
            </a:r>
            <a:endParaRPr lang="en-GB" sz="1800" dirty="0"/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while (</a:t>
            </a:r>
            <a:r>
              <a:rPr lang="en-US" altLang="en-GB" sz="1800" dirty="0">
                <a:sym typeface="+mn-ea"/>
              </a:rPr>
              <a:t>tempHead</a:t>
            </a:r>
            <a:r>
              <a:rPr lang="en-GB" sz="1800" dirty="0"/>
              <a:t>!= NIL &amp;&amp; !found){ 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	if </a:t>
            </a:r>
            <a:r>
              <a:rPr lang="en-GB" sz="1800" dirty="0" smtClean="0"/>
              <a:t>(</a:t>
            </a:r>
            <a:r>
              <a:rPr lang="en-GB" sz="1800" dirty="0" err="1" smtClean="0">
                <a:sym typeface="+mn-ea"/>
              </a:rPr>
              <a:t>nodeManager</a:t>
            </a:r>
            <a:r>
              <a:rPr lang="en-US" sz="1800" dirty="0" smtClean="0">
                <a:sym typeface="+mn-ea"/>
              </a:rPr>
              <a:t>.</a:t>
            </a:r>
            <a:r>
              <a:rPr lang="en-US" altLang="en-GB" sz="1800" dirty="0" err="1" smtClean="0">
                <a:sym typeface="+mn-ea"/>
              </a:rPr>
              <a:t>GetStore</a:t>
            </a:r>
            <a:r>
              <a:rPr lang="en-US" altLang="en-GB" sz="1800" dirty="0" smtClean="0">
                <a:sym typeface="+mn-ea"/>
              </a:rPr>
              <a:t>()</a:t>
            </a:r>
            <a:r>
              <a:rPr lang="en-GB" sz="1800" dirty="0"/>
              <a:t>[</a:t>
            </a:r>
            <a:r>
              <a:rPr lang="en-US" altLang="en-GB" sz="1800" dirty="0">
                <a:sym typeface="+mn-ea"/>
              </a:rPr>
              <a:t>tempHead</a:t>
            </a:r>
            <a:r>
              <a:rPr lang="en-GB" sz="1800" dirty="0"/>
              <a:t>].data &lt; </a:t>
            </a:r>
            <a:r>
              <a:rPr lang="en-GB" sz="1800" dirty="0" err="1">
                <a:sym typeface="+mn-ea"/>
              </a:rPr>
              <a:t>nodeManager</a:t>
            </a:r>
            <a:r>
              <a:rPr lang="en-US" sz="1800" dirty="0" smtClean="0">
                <a:sym typeface="+mn-ea"/>
              </a:rPr>
              <a:t>.</a:t>
            </a:r>
            <a:r>
              <a:rPr lang="en-US" sz="1800" dirty="0" err="1" smtClean="0">
                <a:sym typeface="+mn-ea"/>
              </a:rPr>
              <a:t>g</a:t>
            </a:r>
            <a:r>
              <a:rPr lang="en-US" altLang="en-GB" sz="1800" dirty="0" err="1" smtClean="0">
                <a:sym typeface="+mn-ea"/>
              </a:rPr>
              <a:t>etStore</a:t>
            </a:r>
            <a:r>
              <a:rPr lang="en-US" altLang="en-GB" sz="1800" dirty="0">
                <a:sym typeface="+mn-ea"/>
              </a:rPr>
              <a:t>()</a:t>
            </a:r>
            <a:r>
              <a:rPr lang="en-GB" sz="1800" dirty="0" smtClean="0"/>
              <a:t>[</a:t>
            </a:r>
            <a:r>
              <a:rPr lang="en-GB" sz="1800" dirty="0"/>
              <a:t>p].data) </a:t>
            </a:r>
            <a:r>
              <a:rPr lang="en-GB" sz="1800" dirty="0" smtClean="0"/>
              <a:t>	{</a:t>
            </a:r>
            <a:endParaRPr lang="en-GB" sz="1800" dirty="0"/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		</a:t>
            </a:r>
            <a:r>
              <a:rPr lang="en-GB" sz="1800" dirty="0" err="1"/>
              <a:t>prev</a:t>
            </a:r>
            <a:r>
              <a:rPr lang="en-GB" sz="1800" dirty="0"/>
              <a:t> = </a:t>
            </a:r>
            <a:r>
              <a:rPr lang="en-US" altLang="en-GB" sz="1800" dirty="0">
                <a:sym typeface="+mn-ea"/>
              </a:rPr>
              <a:t>tempHead</a:t>
            </a:r>
            <a:r>
              <a:rPr lang="en-GB" sz="1800" dirty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		</a:t>
            </a:r>
            <a:r>
              <a:rPr lang="en-US" altLang="en-GB" sz="1800" dirty="0">
                <a:sym typeface="+mn-ea"/>
              </a:rPr>
              <a:t>tempHead</a:t>
            </a:r>
            <a:r>
              <a:rPr lang="en-GB" sz="1800" dirty="0"/>
              <a:t>= </a:t>
            </a:r>
            <a:r>
              <a:rPr lang="en-GB" sz="1800" dirty="0" err="1">
                <a:sym typeface="+mn-ea"/>
              </a:rPr>
              <a:t>nodeManager</a:t>
            </a:r>
            <a:r>
              <a:rPr lang="en-US" sz="1800" dirty="0" smtClean="0">
                <a:sym typeface="+mn-ea"/>
              </a:rPr>
              <a:t>.</a:t>
            </a:r>
            <a:r>
              <a:rPr lang="en-US" sz="1800" dirty="0" err="1">
                <a:sym typeface="+mn-ea"/>
              </a:rPr>
              <a:t>g</a:t>
            </a:r>
            <a:r>
              <a:rPr lang="en-US" altLang="en-GB" sz="1800" dirty="0" err="1" smtClean="0">
                <a:sym typeface="+mn-ea"/>
              </a:rPr>
              <a:t>etStore</a:t>
            </a:r>
            <a:r>
              <a:rPr lang="en-US" altLang="en-GB" sz="1800" dirty="0" smtClean="0">
                <a:sym typeface="+mn-ea"/>
              </a:rPr>
              <a:t>()</a:t>
            </a:r>
            <a:r>
              <a:rPr lang="en-GB" sz="1800" dirty="0"/>
              <a:t>[</a:t>
            </a:r>
            <a:r>
              <a:rPr lang="en-US" altLang="en-GB" sz="1800" dirty="0">
                <a:sym typeface="+mn-ea"/>
              </a:rPr>
              <a:t>tempHead</a:t>
            </a:r>
            <a:r>
              <a:rPr lang="en-GB" sz="1800" dirty="0"/>
              <a:t>].next;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	}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	else 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		found = </a:t>
            </a:r>
            <a:r>
              <a:rPr lang="en-GB" sz="1800" dirty="0" smtClean="0"/>
              <a:t>true; </a:t>
            </a:r>
            <a:endParaRPr lang="en-GB" sz="1800" dirty="0"/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return (</a:t>
            </a:r>
            <a:r>
              <a:rPr lang="en-GB" sz="1800" dirty="0" err="1"/>
              <a:t>prev</a:t>
            </a:r>
            <a:r>
              <a:rPr lang="en-GB" sz="1800" dirty="0"/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}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1447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57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i="1" dirty="0">
                <a:solidFill>
                  <a:schemeClr val="accent2"/>
                </a:solidFill>
                <a:sym typeface="+mn-ea"/>
              </a:rPr>
              <a:t>Array implementation:</a:t>
            </a:r>
            <a:r>
              <a:rPr lang="en-GB" sz="4000" i="1" dirty="0">
                <a:solidFill>
                  <a:schemeClr val="accent2"/>
                </a:solidFill>
              </a:rPr>
              <a:t>Insert new element</a:t>
            </a:r>
            <a:endParaRPr lang="en-US" sz="4000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1676400"/>
            <a:ext cx="8065008" cy="47244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GB" sz="2000" dirty="0"/>
              <a:t>template &lt;class T&gt;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bool </a:t>
            </a:r>
            <a:r>
              <a:rPr lang="en-GB" sz="2200" dirty="0">
                <a:sym typeface="+mn-ea"/>
              </a:rPr>
              <a:t>LinkedList&lt;T&gt;::</a:t>
            </a:r>
            <a:r>
              <a:rPr lang="en-US" sz="2200" dirty="0" err="1"/>
              <a:t>insert</a:t>
            </a:r>
            <a:r>
              <a:rPr lang="en-US" sz="2200" dirty="0"/>
              <a:t>(</a:t>
            </a:r>
            <a:r>
              <a:rPr lang="en-GB" sz="2200" dirty="0"/>
              <a:t>T </a:t>
            </a:r>
            <a:r>
              <a:rPr lang="en-US" sz="2200" dirty="0" err="1"/>
              <a:t>newdata</a:t>
            </a:r>
            <a:r>
              <a:rPr lang="en-US" sz="2200" dirty="0"/>
              <a:t>){ </a:t>
            </a:r>
          </a:p>
          <a:p>
            <a:pPr marL="400050" lvl="1" indent="0">
              <a:buNone/>
            </a:pPr>
            <a:r>
              <a:rPr lang="en-US" sz="2200" dirty="0"/>
              <a:t>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GB" sz="2200" dirty="0"/>
              <a:t>p = NIL, </a:t>
            </a:r>
            <a:r>
              <a:rPr lang="en-GB" sz="2200" dirty="0" err="1"/>
              <a:t>prev</a:t>
            </a:r>
            <a:r>
              <a:rPr lang="en-GB" sz="2200" dirty="0"/>
              <a:t>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GB" sz="2200" dirty="0" smtClean="0"/>
              <a:t>p</a:t>
            </a:r>
            <a:r>
              <a:rPr lang="en-US" altLang="en-GB" sz="2200" dirty="0" smtClean="0"/>
              <a:t>=</a:t>
            </a:r>
            <a:r>
              <a:rPr lang="en-GB" sz="2400" dirty="0">
                <a:sym typeface="+mn-ea"/>
              </a:rPr>
              <a:t> </a:t>
            </a:r>
            <a:r>
              <a:rPr lang="en-GB" sz="2400" dirty="0" err="1">
                <a:sym typeface="+mn-ea"/>
              </a:rPr>
              <a:t>nodeManager</a:t>
            </a:r>
            <a:r>
              <a:rPr lang="en-US" sz="2400" dirty="0" smtClean="0">
                <a:sym typeface="+mn-ea"/>
              </a:rPr>
              <a:t>.</a:t>
            </a:r>
            <a:r>
              <a:rPr lang="en-US" sz="2400" dirty="0" err="1" smtClean="0">
                <a:sym typeface="+mn-ea"/>
              </a:rPr>
              <a:t>g</a:t>
            </a:r>
            <a:r>
              <a:rPr lang="en-US" altLang="en-GB" sz="2400" dirty="0" err="1" smtClean="0">
                <a:sym typeface="+mn-ea"/>
              </a:rPr>
              <a:t>etStore</a:t>
            </a:r>
            <a:r>
              <a:rPr lang="en-US" altLang="en-GB" sz="2400" dirty="0" smtClean="0">
                <a:sym typeface="+mn-ea"/>
              </a:rPr>
              <a:t>();</a:t>
            </a:r>
            <a:endParaRPr lang="en-GB" sz="2200" dirty="0"/>
          </a:p>
          <a:p>
            <a:pPr lvl="1">
              <a:buFont typeface="Wingdings" panose="05000000000000000000" pitchFamily="2" charset="2"/>
              <a:buNone/>
            </a:pPr>
            <a:r>
              <a:rPr lang="en-GB" sz="2200" dirty="0"/>
              <a:t>If (p != NIL) {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GB" dirty="0" err="1">
                <a:sym typeface="+mn-ea"/>
              </a:rPr>
              <a:t>nodeManager</a:t>
            </a:r>
            <a:r>
              <a:rPr lang="en-US" dirty="0">
                <a:sym typeface="+mn-ea"/>
              </a:rPr>
              <a:t>.</a:t>
            </a:r>
            <a:r>
              <a:rPr lang="en-US" dirty="0" err="1">
                <a:sym typeface="+mn-ea"/>
              </a:rPr>
              <a:t>g</a:t>
            </a:r>
            <a:r>
              <a:rPr lang="en-US" altLang="en-GB" dirty="0" err="1">
                <a:sym typeface="+mn-ea"/>
              </a:rPr>
              <a:t>etStore</a:t>
            </a:r>
            <a:r>
              <a:rPr lang="en-US" altLang="en-GB" dirty="0">
                <a:sym typeface="+mn-ea"/>
              </a:rPr>
              <a:t>()</a:t>
            </a:r>
            <a:r>
              <a:rPr lang="en-GB" dirty="0"/>
              <a:t>[</a:t>
            </a:r>
            <a:r>
              <a:rPr lang="en-GB" dirty="0"/>
              <a:t>p].data = </a:t>
            </a:r>
            <a:r>
              <a:rPr lang="en-GB" dirty="0" err="1"/>
              <a:t>newdata</a:t>
            </a:r>
            <a:r>
              <a:rPr lang="en-GB" dirty="0"/>
              <a:t>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GB" dirty="0" err="1"/>
              <a:t>prev</a:t>
            </a:r>
            <a:r>
              <a:rPr lang="en-GB" dirty="0"/>
              <a:t> = </a:t>
            </a:r>
            <a:r>
              <a:rPr lang="en-GB" dirty="0" err="1"/>
              <a:t>insertionSlot</a:t>
            </a:r>
            <a:r>
              <a:rPr lang="en-GB" dirty="0"/>
              <a:t>(p);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GB" dirty="0" err="1"/>
              <a:t>insertNode</a:t>
            </a:r>
            <a:r>
              <a:rPr lang="en-GB" dirty="0"/>
              <a:t>(p, </a:t>
            </a:r>
            <a:r>
              <a:rPr lang="en-GB" dirty="0" err="1"/>
              <a:t>prev</a:t>
            </a:r>
            <a:r>
              <a:rPr lang="en-GB" dirty="0"/>
              <a:t>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GB" dirty="0"/>
              <a:t>return true</a:t>
            </a:r>
            <a:r>
              <a:rPr lang="en-GB" dirty="0"/>
              <a:t>; //success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GB" sz="2200" dirty="0"/>
              <a:t>}else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GB" sz="2200" dirty="0"/>
              <a:t>		</a:t>
            </a:r>
            <a:r>
              <a:rPr lang="en-US" altLang="en-GB" sz="2200" dirty="0"/>
              <a:t>return false</a:t>
            </a:r>
            <a:r>
              <a:rPr lang="en-GB" sz="2200" dirty="0"/>
              <a:t>; //failed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sz="22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3716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58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GB" sz="4000" i="1" dirty="0">
                <a:solidFill>
                  <a:schemeClr val="accent2"/>
                </a:solidFill>
                <a:sym typeface="+mn-ea"/>
              </a:rPr>
              <a:t>Array implementation:</a:t>
            </a:r>
            <a:r>
              <a:rPr lang="en-GB" sz="4000" i="1" dirty="0" err="1">
                <a:solidFill>
                  <a:schemeClr val="accent2"/>
                </a:solidFill>
              </a:rPr>
              <a:t>deleteNode</a:t>
            </a:r>
            <a:r>
              <a:rPr lang="en-GB" sz="4000" i="1" dirty="0">
                <a:solidFill>
                  <a:schemeClr val="accent2"/>
                </a:solidFill>
              </a:rPr>
              <a:t>(): delete an existing node</a:t>
            </a:r>
            <a:endParaRPr lang="en-US" sz="4000" i="1" dirty="0" err="1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1828800"/>
            <a:ext cx="8065008" cy="4572000"/>
          </a:xfrm>
        </p:spPr>
        <p:txBody>
          <a:bodyPr wrap="square">
            <a:no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GB" sz="2400" dirty="0"/>
              <a:t>This function assumes the following:</a:t>
            </a:r>
          </a:p>
          <a:p>
            <a:pPr lvl="1"/>
            <a:r>
              <a:rPr lang="en-GB" sz="2400" dirty="0">
                <a:solidFill>
                  <a:srgbClr val="0033CC"/>
                </a:solidFill>
              </a:rPr>
              <a:t>The address of the preceding node of the node to be deleted is already known (node </a:t>
            </a:r>
            <a:r>
              <a:rPr lang="en-GB" sz="2400" dirty="0" err="1">
                <a:solidFill>
                  <a:srgbClr val="0033CC"/>
                </a:solidFill>
              </a:rPr>
              <a:t>prev</a:t>
            </a:r>
            <a:r>
              <a:rPr lang="en-GB" sz="2400" dirty="0">
                <a:solidFill>
                  <a:srgbClr val="0033CC"/>
                </a:solidFill>
              </a:rPr>
              <a:t>)</a:t>
            </a:r>
          </a:p>
          <a:p>
            <a:pPr lvl="1"/>
            <a:r>
              <a:rPr lang="en-GB" sz="2400" dirty="0"/>
              <a:t>If </a:t>
            </a:r>
            <a:r>
              <a:rPr lang="en-GB" sz="2400" dirty="0" err="1"/>
              <a:t>prev</a:t>
            </a:r>
            <a:r>
              <a:rPr lang="en-GB" sz="2400" dirty="0"/>
              <a:t> is NIL, it is conventionally taken to mean that the first node  in the linked list is to be deleted (the node pointed by the head) .</a:t>
            </a:r>
          </a:p>
          <a:p>
            <a:pPr lvl="1"/>
            <a:r>
              <a:rPr lang="en-GB" sz="2400" dirty="0"/>
              <a:t>The function returns the address of the deleted node </a:t>
            </a:r>
          </a:p>
          <a:p>
            <a:pPr>
              <a:lnSpc>
                <a:spcPct val="90000"/>
              </a:lnSpc>
              <a:buNone/>
            </a:pPr>
            <a:endParaRPr lang="en-GB" sz="2800" dirty="0"/>
          </a:p>
          <a:p>
            <a:endParaRPr lang="en-GB" sz="2800" dirty="0">
              <a:solidFill>
                <a:srgbClr val="0033CC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1447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59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i="1" dirty="0">
                <a:solidFill>
                  <a:schemeClr val="accent2"/>
                </a:solidFill>
              </a:rPr>
              <a:t>Linked List Vs Array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457200" indent="-457200">
              <a:buNone/>
            </a:pPr>
            <a:r>
              <a:rPr lang="en-US" sz="2800" dirty="0"/>
              <a:t> </a:t>
            </a:r>
          </a:p>
          <a:p>
            <a:pPr marL="457200" indent="-457200">
              <a:buNone/>
            </a:pPr>
            <a:endParaRPr lang="en-GB" sz="28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13716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724400" y="1676400"/>
            <a:ext cx="35814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Linked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 list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in memory: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>
          <a:xfrm>
            <a:off x="609600" y="1524000"/>
            <a:ext cx="3276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Array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 list in memory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: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129" name="Text Box 19"/>
          <p:cNvSpPr txBox="1">
            <a:spLocks noChangeArrowheads="1"/>
          </p:cNvSpPr>
          <p:nvPr/>
        </p:nvSpPr>
        <p:spPr bwMode="auto">
          <a:xfrm>
            <a:off x="1600200" y="2057400"/>
            <a:ext cx="54864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1051</a:t>
            </a:r>
          </a:p>
        </p:txBody>
      </p:sp>
      <p:sp>
        <p:nvSpPr>
          <p:cNvPr id="130" name="Text Box 20"/>
          <p:cNvSpPr txBox="1">
            <a:spLocks noChangeArrowheads="1"/>
          </p:cNvSpPr>
          <p:nvPr/>
        </p:nvSpPr>
        <p:spPr bwMode="auto">
          <a:xfrm>
            <a:off x="1600200" y="2362200"/>
            <a:ext cx="54864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1052</a:t>
            </a:r>
          </a:p>
        </p:txBody>
      </p:sp>
      <p:sp>
        <p:nvSpPr>
          <p:cNvPr id="131" name="Text Box 21"/>
          <p:cNvSpPr txBox="1">
            <a:spLocks noChangeArrowheads="1"/>
          </p:cNvSpPr>
          <p:nvPr/>
        </p:nvSpPr>
        <p:spPr bwMode="auto">
          <a:xfrm>
            <a:off x="1622552" y="3276600"/>
            <a:ext cx="587248" cy="3048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1057</a:t>
            </a:r>
          </a:p>
        </p:txBody>
      </p:sp>
      <p:sp>
        <p:nvSpPr>
          <p:cNvPr id="132" name="Text Box 22"/>
          <p:cNvSpPr txBox="1">
            <a:spLocks noChangeArrowheads="1"/>
          </p:cNvSpPr>
          <p:nvPr/>
        </p:nvSpPr>
        <p:spPr bwMode="auto">
          <a:xfrm>
            <a:off x="1600200" y="4495800"/>
            <a:ext cx="548640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1064</a:t>
            </a:r>
          </a:p>
        </p:txBody>
      </p:sp>
      <p:sp>
        <p:nvSpPr>
          <p:cNvPr id="133" name="Text Box 23"/>
          <p:cNvSpPr txBox="1">
            <a:spLocks noChangeArrowheads="1"/>
          </p:cNvSpPr>
          <p:nvPr/>
        </p:nvSpPr>
        <p:spPr bwMode="auto">
          <a:xfrm>
            <a:off x="1600200" y="4800600"/>
            <a:ext cx="548640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1065</a:t>
            </a:r>
          </a:p>
        </p:txBody>
      </p:sp>
      <p:sp>
        <p:nvSpPr>
          <p:cNvPr id="134" name="Text Box 24"/>
          <p:cNvSpPr txBox="1">
            <a:spLocks noChangeArrowheads="1"/>
          </p:cNvSpPr>
          <p:nvPr/>
        </p:nvSpPr>
        <p:spPr bwMode="auto">
          <a:xfrm>
            <a:off x="1600200" y="5105400"/>
            <a:ext cx="548640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1066</a:t>
            </a:r>
          </a:p>
        </p:txBody>
      </p:sp>
      <p:sp>
        <p:nvSpPr>
          <p:cNvPr id="135" name="Text Box 25"/>
          <p:cNvSpPr txBox="1">
            <a:spLocks noChangeArrowheads="1"/>
          </p:cNvSpPr>
          <p:nvPr/>
        </p:nvSpPr>
        <p:spPr bwMode="auto">
          <a:xfrm>
            <a:off x="1600200" y="5410200"/>
            <a:ext cx="548640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1067</a:t>
            </a:r>
          </a:p>
        </p:txBody>
      </p:sp>
      <p:sp>
        <p:nvSpPr>
          <p:cNvPr id="136" name="Text Box 26"/>
          <p:cNvSpPr txBox="1">
            <a:spLocks noChangeArrowheads="1"/>
          </p:cNvSpPr>
          <p:nvPr/>
        </p:nvSpPr>
        <p:spPr bwMode="auto">
          <a:xfrm>
            <a:off x="1600200" y="5715000"/>
            <a:ext cx="548640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1068</a:t>
            </a:r>
          </a:p>
        </p:txBody>
      </p:sp>
      <p:sp>
        <p:nvSpPr>
          <p:cNvPr id="137" name="Text Box 27"/>
          <p:cNvSpPr txBox="1">
            <a:spLocks noChangeArrowheads="1"/>
          </p:cNvSpPr>
          <p:nvPr/>
        </p:nvSpPr>
        <p:spPr bwMode="auto">
          <a:xfrm>
            <a:off x="1600200" y="6019800"/>
            <a:ext cx="548640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1069</a:t>
            </a:r>
          </a:p>
        </p:txBody>
      </p:sp>
      <p:sp>
        <p:nvSpPr>
          <p:cNvPr id="138" name="Text Box 29"/>
          <p:cNvSpPr txBox="1">
            <a:spLocks noChangeArrowheads="1"/>
          </p:cNvSpPr>
          <p:nvPr/>
        </p:nvSpPr>
        <p:spPr bwMode="auto">
          <a:xfrm>
            <a:off x="1622552" y="3886200"/>
            <a:ext cx="587248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1061</a:t>
            </a:r>
          </a:p>
        </p:txBody>
      </p:sp>
      <p:sp>
        <p:nvSpPr>
          <p:cNvPr id="139" name="Text Box 30"/>
          <p:cNvSpPr txBox="1">
            <a:spLocks noChangeArrowheads="1"/>
          </p:cNvSpPr>
          <p:nvPr/>
        </p:nvSpPr>
        <p:spPr bwMode="auto">
          <a:xfrm>
            <a:off x="1607312" y="4191000"/>
            <a:ext cx="602488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1063</a:t>
            </a:r>
          </a:p>
        </p:txBody>
      </p:sp>
      <p:sp>
        <p:nvSpPr>
          <p:cNvPr id="140" name="Text Box 31"/>
          <p:cNvSpPr txBox="1">
            <a:spLocks noChangeArrowheads="1"/>
          </p:cNvSpPr>
          <p:nvPr/>
        </p:nvSpPr>
        <p:spPr bwMode="auto">
          <a:xfrm>
            <a:off x="1600200" y="2667000"/>
            <a:ext cx="54864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1053</a:t>
            </a:r>
          </a:p>
        </p:txBody>
      </p:sp>
      <p:sp>
        <p:nvSpPr>
          <p:cNvPr id="141" name="Text Box 32"/>
          <p:cNvSpPr txBox="1">
            <a:spLocks noChangeArrowheads="1"/>
          </p:cNvSpPr>
          <p:nvPr/>
        </p:nvSpPr>
        <p:spPr bwMode="auto">
          <a:xfrm>
            <a:off x="1622552" y="2971799"/>
            <a:ext cx="587248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1055</a:t>
            </a:r>
          </a:p>
        </p:txBody>
      </p:sp>
      <p:sp>
        <p:nvSpPr>
          <p:cNvPr id="142" name="Text Box 95"/>
          <p:cNvSpPr txBox="1">
            <a:spLocks noChangeArrowheads="1"/>
          </p:cNvSpPr>
          <p:nvPr/>
        </p:nvSpPr>
        <p:spPr bwMode="auto">
          <a:xfrm>
            <a:off x="1600200" y="6324600"/>
            <a:ext cx="548640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1070</a:t>
            </a:r>
          </a:p>
        </p:txBody>
      </p:sp>
      <p:graphicFrame>
        <p:nvGraphicFramePr>
          <p:cNvPr id="143" name="Table 142"/>
          <p:cNvGraphicFramePr>
            <a:graphicFrameLocks noGrp="1"/>
          </p:cNvGraphicFramePr>
          <p:nvPr/>
        </p:nvGraphicFramePr>
        <p:xfrm>
          <a:off x="2133600" y="2057400"/>
          <a:ext cx="1524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</a:tblGrid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en-US" sz="1400" b="0" kern="1200" dirty="0">
                        <a:solidFill>
                          <a:schemeClr val="bg1"/>
                        </a:solidFill>
                        <a:latin typeface="Helvetica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26DBA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en-US" sz="1400" b="0" kern="1200" dirty="0">
                        <a:solidFill>
                          <a:schemeClr val="bg1"/>
                        </a:solidFill>
                        <a:latin typeface="Helvetica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26DBA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en-US" sz="1400" b="0" kern="1200" dirty="0">
                        <a:solidFill>
                          <a:schemeClr val="bg1"/>
                        </a:solidFill>
                        <a:latin typeface="Helvetica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26DBA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en-US" sz="1400" b="0" kern="1200" dirty="0">
                        <a:solidFill>
                          <a:schemeClr val="bg1"/>
                        </a:solidFill>
                        <a:latin typeface="Helvetica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26DBA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en-US" sz="1400" b="0" kern="1200" dirty="0">
                        <a:solidFill>
                          <a:schemeClr val="bg1"/>
                        </a:solidFill>
                        <a:latin typeface="Helvetica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26DBA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en-US" sz="1400" b="0" kern="1200" dirty="0">
                        <a:solidFill>
                          <a:schemeClr val="bg1"/>
                        </a:solidFill>
                        <a:latin typeface="Helvetica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26DBA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en-US" sz="1400" b="0" kern="1200" dirty="0">
                        <a:solidFill>
                          <a:schemeClr val="bg1"/>
                        </a:solidFill>
                        <a:latin typeface="Helvetica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26DBA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en-US" sz="1400" b="0" kern="1200" dirty="0">
                        <a:solidFill>
                          <a:schemeClr val="bg1"/>
                        </a:solidFill>
                        <a:latin typeface="Helvetica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26DBA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en-US" sz="1400" b="0" kern="1200" dirty="0">
                        <a:solidFill>
                          <a:schemeClr val="bg1"/>
                        </a:solidFill>
                        <a:latin typeface="Helvetica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26DBA"/>
                    </a:solidFill>
                  </a:tcPr>
                </a:tc>
              </a:tr>
            </a:tbl>
          </a:graphicData>
        </a:graphic>
      </p:graphicFrame>
      <p:sp>
        <p:nvSpPr>
          <p:cNvPr id="144" name="Text Box 29"/>
          <p:cNvSpPr txBox="1">
            <a:spLocks noChangeArrowheads="1"/>
          </p:cNvSpPr>
          <p:nvPr/>
        </p:nvSpPr>
        <p:spPr bwMode="auto">
          <a:xfrm>
            <a:off x="1622552" y="3581400"/>
            <a:ext cx="587248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1059</a:t>
            </a:r>
          </a:p>
        </p:txBody>
      </p:sp>
      <p:sp>
        <p:nvSpPr>
          <p:cNvPr id="145" name="Text Box 43"/>
          <p:cNvSpPr txBox="1">
            <a:spLocks noChangeArrowheads="1"/>
          </p:cNvSpPr>
          <p:nvPr/>
        </p:nvSpPr>
        <p:spPr bwMode="auto">
          <a:xfrm>
            <a:off x="304800" y="2667000"/>
            <a:ext cx="846707" cy="307777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Helvetica" pitchFamily="34" charset="0"/>
              </a:rPr>
              <a:t>Array name</a:t>
            </a:r>
            <a:endParaRPr lang="en-US" sz="1400" b="0" dirty="0">
              <a:latin typeface="Helvetica" pitchFamily="34" charset="0"/>
            </a:endParaRPr>
          </a:p>
        </p:txBody>
      </p:sp>
      <p:sp>
        <p:nvSpPr>
          <p:cNvPr id="146" name="Line 57"/>
          <p:cNvSpPr>
            <a:spLocks noChangeShapeType="1"/>
          </p:cNvSpPr>
          <p:nvPr/>
        </p:nvSpPr>
        <p:spPr bwMode="auto">
          <a:xfrm>
            <a:off x="1168400" y="2819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7" name="Slide Number Placeholder 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044E82-0D97-4C44-BD32-01B99DA0AB1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8" name="Text Box 19"/>
          <p:cNvSpPr txBox="1">
            <a:spLocks noChangeArrowheads="1"/>
          </p:cNvSpPr>
          <p:nvPr/>
        </p:nvSpPr>
        <p:spPr bwMode="auto">
          <a:xfrm>
            <a:off x="5029200" y="2057400"/>
            <a:ext cx="5303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1051</a:t>
            </a:r>
          </a:p>
        </p:txBody>
      </p:sp>
      <p:sp>
        <p:nvSpPr>
          <p:cNvPr id="149" name="Text Box 20"/>
          <p:cNvSpPr txBox="1">
            <a:spLocks noChangeArrowheads="1"/>
          </p:cNvSpPr>
          <p:nvPr/>
        </p:nvSpPr>
        <p:spPr bwMode="auto">
          <a:xfrm>
            <a:off x="4956048" y="2362200"/>
            <a:ext cx="6827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1053</a:t>
            </a:r>
          </a:p>
        </p:txBody>
      </p:sp>
      <p:sp>
        <p:nvSpPr>
          <p:cNvPr id="150" name="Text Box 21"/>
          <p:cNvSpPr txBox="1">
            <a:spLocks noChangeArrowheads="1"/>
          </p:cNvSpPr>
          <p:nvPr/>
        </p:nvSpPr>
        <p:spPr bwMode="auto">
          <a:xfrm>
            <a:off x="5035296" y="3276601"/>
            <a:ext cx="60350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1060</a:t>
            </a:r>
          </a:p>
        </p:txBody>
      </p:sp>
      <p:sp>
        <p:nvSpPr>
          <p:cNvPr id="151" name="Text Box 22"/>
          <p:cNvSpPr txBox="1">
            <a:spLocks noChangeArrowheads="1"/>
          </p:cNvSpPr>
          <p:nvPr/>
        </p:nvSpPr>
        <p:spPr bwMode="auto">
          <a:xfrm>
            <a:off x="5032248" y="4495800"/>
            <a:ext cx="6065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1071</a:t>
            </a:r>
          </a:p>
        </p:txBody>
      </p:sp>
      <p:sp>
        <p:nvSpPr>
          <p:cNvPr id="152" name="Text Box 23"/>
          <p:cNvSpPr txBox="1">
            <a:spLocks noChangeArrowheads="1"/>
          </p:cNvSpPr>
          <p:nvPr/>
        </p:nvSpPr>
        <p:spPr bwMode="auto">
          <a:xfrm>
            <a:off x="5032248" y="4800600"/>
            <a:ext cx="6065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1072</a:t>
            </a:r>
          </a:p>
        </p:txBody>
      </p:sp>
      <p:sp>
        <p:nvSpPr>
          <p:cNvPr id="153" name="Text Box 24"/>
          <p:cNvSpPr txBox="1">
            <a:spLocks noChangeArrowheads="1"/>
          </p:cNvSpPr>
          <p:nvPr/>
        </p:nvSpPr>
        <p:spPr bwMode="auto">
          <a:xfrm>
            <a:off x="5032248" y="5105400"/>
            <a:ext cx="6065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1074</a:t>
            </a:r>
          </a:p>
        </p:txBody>
      </p:sp>
      <p:sp>
        <p:nvSpPr>
          <p:cNvPr id="154" name="Text Box 25"/>
          <p:cNvSpPr txBox="1">
            <a:spLocks noChangeArrowheads="1"/>
          </p:cNvSpPr>
          <p:nvPr/>
        </p:nvSpPr>
        <p:spPr bwMode="auto">
          <a:xfrm>
            <a:off x="5051425" y="5410200"/>
            <a:ext cx="587375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1078</a:t>
            </a:r>
          </a:p>
        </p:txBody>
      </p:sp>
      <p:sp>
        <p:nvSpPr>
          <p:cNvPr id="155" name="Text Box 26"/>
          <p:cNvSpPr txBox="1">
            <a:spLocks noChangeArrowheads="1"/>
          </p:cNvSpPr>
          <p:nvPr/>
        </p:nvSpPr>
        <p:spPr bwMode="auto">
          <a:xfrm>
            <a:off x="5051425" y="5715000"/>
            <a:ext cx="587375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1080</a:t>
            </a:r>
          </a:p>
        </p:txBody>
      </p:sp>
      <p:sp>
        <p:nvSpPr>
          <p:cNvPr id="156" name="Text Box 27"/>
          <p:cNvSpPr txBox="1">
            <a:spLocks noChangeArrowheads="1"/>
          </p:cNvSpPr>
          <p:nvPr/>
        </p:nvSpPr>
        <p:spPr bwMode="auto">
          <a:xfrm>
            <a:off x="5051425" y="6019801"/>
            <a:ext cx="587375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1084</a:t>
            </a:r>
          </a:p>
        </p:txBody>
      </p:sp>
      <p:sp>
        <p:nvSpPr>
          <p:cNvPr id="157" name="Text Box 29"/>
          <p:cNvSpPr txBox="1">
            <a:spLocks noChangeArrowheads="1"/>
          </p:cNvSpPr>
          <p:nvPr/>
        </p:nvSpPr>
        <p:spPr bwMode="auto">
          <a:xfrm>
            <a:off x="5029200" y="3886200"/>
            <a:ext cx="5303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 1065</a:t>
            </a:r>
          </a:p>
        </p:txBody>
      </p:sp>
      <p:sp>
        <p:nvSpPr>
          <p:cNvPr id="158" name="Text Box 30"/>
          <p:cNvSpPr txBox="1">
            <a:spLocks noChangeArrowheads="1"/>
          </p:cNvSpPr>
          <p:nvPr/>
        </p:nvSpPr>
        <p:spPr bwMode="auto">
          <a:xfrm>
            <a:off x="5032248" y="4191000"/>
            <a:ext cx="6065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1067</a:t>
            </a:r>
          </a:p>
        </p:txBody>
      </p:sp>
      <p:sp>
        <p:nvSpPr>
          <p:cNvPr id="159" name="Text Box 31"/>
          <p:cNvSpPr txBox="1">
            <a:spLocks noChangeArrowheads="1"/>
          </p:cNvSpPr>
          <p:nvPr/>
        </p:nvSpPr>
        <p:spPr bwMode="auto">
          <a:xfrm>
            <a:off x="5029200" y="2667000"/>
            <a:ext cx="5303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1057</a:t>
            </a:r>
          </a:p>
        </p:txBody>
      </p:sp>
      <p:sp>
        <p:nvSpPr>
          <p:cNvPr id="160" name="Text Box 32"/>
          <p:cNvSpPr txBox="1">
            <a:spLocks noChangeArrowheads="1"/>
          </p:cNvSpPr>
          <p:nvPr/>
        </p:nvSpPr>
        <p:spPr bwMode="auto">
          <a:xfrm>
            <a:off x="4956048" y="2971799"/>
            <a:ext cx="6827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1058</a:t>
            </a:r>
          </a:p>
        </p:txBody>
      </p:sp>
      <p:sp>
        <p:nvSpPr>
          <p:cNvPr id="161" name="Text Box 43"/>
          <p:cNvSpPr txBox="1">
            <a:spLocks noChangeArrowheads="1"/>
          </p:cNvSpPr>
          <p:nvPr/>
        </p:nvSpPr>
        <p:spPr bwMode="auto">
          <a:xfrm>
            <a:off x="4165600" y="5410200"/>
            <a:ext cx="587375" cy="31432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head</a:t>
            </a:r>
          </a:p>
        </p:txBody>
      </p:sp>
      <p:sp>
        <p:nvSpPr>
          <p:cNvPr id="162" name="Freeform 47"/>
          <p:cNvSpPr/>
          <p:nvPr/>
        </p:nvSpPr>
        <p:spPr bwMode="auto">
          <a:xfrm flipH="1">
            <a:off x="7124700" y="2209800"/>
            <a:ext cx="876300" cy="1219200"/>
          </a:xfrm>
          <a:custGeom>
            <a:avLst/>
            <a:gdLst/>
            <a:ahLst/>
            <a:cxnLst>
              <a:cxn ang="0">
                <a:pos x="552" y="768"/>
              </a:cxn>
              <a:cxn ang="0">
                <a:pos x="120" y="432"/>
              </a:cxn>
              <a:cxn ang="0">
                <a:pos x="72" y="192"/>
              </a:cxn>
              <a:cxn ang="0">
                <a:pos x="552" y="0"/>
              </a:cxn>
            </a:cxnLst>
            <a:rect l="0" t="0" r="r" b="b"/>
            <a:pathLst>
              <a:path w="552" h="768">
                <a:moveTo>
                  <a:pt x="552" y="768"/>
                </a:moveTo>
                <a:cubicBezTo>
                  <a:pt x="376" y="648"/>
                  <a:pt x="200" y="528"/>
                  <a:pt x="120" y="432"/>
                </a:cubicBezTo>
                <a:cubicBezTo>
                  <a:pt x="40" y="336"/>
                  <a:pt x="0" y="264"/>
                  <a:pt x="72" y="192"/>
                </a:cubicBezTo>
                <a:cubicBezTo>
                  <a:pt x="144" y="120"/>
                  <a:pt x="472" y="32"/>
                  <a:pt x="552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63" name="Freeform 52"/>
          <p:cNvSpPr/>
          <p:nvPr/>
        </p:nvSpPr>
        <p:spPr bwMode="auto">
          <a:xfrm>
            <a:off x="7086600" y="4038600"/>
            <a:ext cx="1143000" cy="2438400"/>
          </a:xfrm>
          <a:custGeom>
            <a:avLst/>
            <a:gdLst/>
            <a:ahLst/>
            <a:cxnLst>
              <a:cxn ang="0">
                <a:pos x="0" y="1416"/>
              </a:cxn>
              <a:cxn ang="0">
                <a:pos x="576" y="1032"/>
              </a:cxn>
              <a:cxn ang="0">
                <a:pos x="624" y="168"/>
              </a:cxn>
              <a:cxn ang="0">
                <a:pos x="0" y="24"/>
              </a:cxn>
            </a:cxnLst>
            <a:rect l="0" t="0" r="r" b="b"/>
            <a:pathLst>
              <a:path w="720" h="1416">
                <a:moveTo>
                  <a:pt x="0" y="1416"/>
                </a:moveTo>
                <a:cubicBezTo>
                  <a:pt x="236" y="1328"/>
                  <a:pt x="472" y="1240"/>
                  <a:pt x="576" y="1032"/>
                </a:cubicBezTo>
                <a:cubicBezTo>
                  <a:pt x="680" y="824"/>
                  <a:pt x="720" y="336"/>
                  <a:pt x="624" y="168"/>
                </a:cubicBezTo>
                <a:cubicBezTo>
                  <a:pt x="528" y="0"/>
                  <a:pt x="264" y="12"/>
                  <a:pt x="0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64" name="Freeform 53"/>
          <p:cNvSpPr/>
          <p:nvPr/>
        </p:nvSpPr>
        <p:spPr bwMode="auto">
          <a:xfrm>
            <a:off x="7086600" y="4343400"/>
            <a:ext cx="7112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44"/>
              </a:cxn>
              <a:cxn ang="0">
                <a:pos x="384" y="288"/>
              </a:cxn>
              <a:cxn ang="0">
                <a:pos x="48" y="384"/>
              </a:cxn>
            </a:cxnLst>
            <a:rect l="0" t="0" r="r" b="b"/>
            <a:pathLst>
              <a:path w="448" h="384">
                <a:moveTo>
                  <a:pt x="0" y="0"/>
                </a:moveTo>
                <a:cubicBezTo>
                  <a:pt x="160" y="48"/>
                  <a:pt x="320" y="96"/>
                  <a:pt x="384" y="144"/>
                </a:cubicBezTo>
                <a:cubicBezTo>
                  <a:pt x="448" y="192"/>
                  <a:pt x="440" y="248"/>
                  <a:pt x="384" y="288"/>
                </a:cubicBezTo>
                <a:cubicBezTo>
                  <a:pt x="328" y="328"/>
                  <a:pt x="188" y="356"/>
                  <a:pt x="48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65" name="Text Box 95"/>
          <p:cNvSpPr txBox="1">
            <a:spLocks noChangeArrowheads="1"/>
          </p:cNvSpPr>
          <p:nvPr/>
        </p:nvSpPr>
        <p:spPr bwMode="auto">
          <a:xfrm>
            <a:off x="5029200" y="6324600"/>
            <a:ext cx="5303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1086</a:t>
            </a:r>
          </a:p>
        </p:txBody>
      </p:sp>
      <p:sp>
        <p:nvSpPr>
          <p:cNvPr id="166" name="Freeform 98"/>
          <p:cNvSpPr/>
          <p:nvPr/>
        </p:nvSpPr>
        <p:spPr bwMode="auto">
          <a:xfrm>
            <a:off x="7162800" y="3124200"/>
            <a:ext cx="850900" cy="2743200"/>
          </a:xfrm>
          <a:custGeom>
            <a:avLst/>
            <a:gdLst/>
            <a:ahLst/>
            <a:cxnLst>
              <a:cxn ang="0">
                <a:pos x="0" y="1536"/>
              </a:cxn>
              <a:cxn ang="0">
                <a:pos x="432" y="1248"/>
              </a:cxn>
              <a:cxn ang="0">
                <a:pos x="528" y="384"/>
              </a:cxn>
              <a:cxn ang="0">
                <a:pos x="384" y="144"/>
              </a:cxn>
              <a:cxn ang="0">
                <a:pos x="0" y="0"/>
              </a:cxn>
            </a:cxnLst>
            <a:rect l="0" t="0" r="r" b="b"/>
            <a:pathLst>
              <a:path w="536" h="1536">
                <a:moveTo>
                  <a:pt x="0" y="1536"/>
                </a:moveTo>
                <a:cubicBezTo>
                  <a:pt x="172" y="1488"/>
                  <a:pt x="344" y="1440"/>
                  <a:pt x="432" y="1248"/>
                </a:cubicBezTo>
                <a:cubicBezTo>
                  <a:pt x="520" y="1056"/>
                  <a:pt x="536" y="568"/>
                  <a:pt x="528" y="384"/>
                </a:cubicBezTo>
                <a:cubicBezTo>
                  <a:pt x="520" y="200"/>
                  <a:pt x="472" y="208"/>
                  <a:pt x="384" y="144"/>
                </a:cubicBezTo>
                <a:cubicBezTo>
                  <a:pt x="296" y="80"/>
                  <a:pt x="148" y="40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67" name="Line 57"/>
          <p:cNvSpPr>
            <a:spLocks noChangeShapeType="1"/>
          </p:cNvSpPr>
          <p:nvPr/>
        </p:nvSpPr>
        <p:spPr bwMode="auto">
          <a:xfrm>
            <a:off x="4724400" y="5562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graphicFrame>
        <p:nvGraphicFramePr>
          <p:cNvPr id="176" name="Table 175"/>
          <p:cNvGraphicFramePr>
            <a:graphicFrameLocks noGrp="1"/>
          </p:cNvGraphicFramePr>
          <p:nvPr/>
        </p:nvGraphicFramePr>
        <p:xfrm>
          <a:off x="5562600" y="2133600"/>
          <a:ext cx="1524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</a:tblGrid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1084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Helvetica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26DBA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1051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Helvetica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26DBA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1072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Helvetica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26DBA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1058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1065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7" name="Text Box 29"/>
          <p:cNvSpPr txBox="1">
            <a:spLocks noChangeArrowheads="1"/>
          </p:cNvSpPr>
          <p:nvPr/>
        </p:nvSpPr>
        <p:spPr bwMode="auto">
          <a:xfrm>
            <a:off x="5035296" y="3581400"/>
            <a:ext cx="60350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1064</a:t>
            </a:r>
          </a:p>
        </p:txBody>
      </p:sp>
      <p:sp>
        <p:nvSpPr>
          <p:cNvPr id="178" name="Freeform 50"/>
          <p:cNvSpPr/>
          <p:nvPr/>
        </p:nvSpPr>
        <p:spPr bwMode="auto">
          <a:xfrm>
            <a:off x="7162800" y="2095500"/>
            <a:ext cx="1803400" cy="4305300"/>
          </a:xfrm>
          <a:custGeom>
            <a:avLst/>
            <a:gdLst/>
            <a:ahLst/>
            <a:cxnLst>
              <a:cxn ang="0">
                <a:pos x="0" y="264"/>
              </a:cxn>
              <a:cxn ang="0">
                <a:pos x="768" y="312"/>
              </a:cxn>
              <a:cxn ang="0">
                <a:pos x="1008" y="2136"/>
              </a:cxn>
              <a:cxn ang="0">
                <a:pos x="0" y="2376"/>
              </a:cxn>
            </a:cxnLst>
            <a:rect l="0" t="0" r="r" b="b"/>
            <a:pathLst>
              <a:path w="1136" h="2480">
                <a:moveTo>
                  <a:pt x="0" y="264"/>
                </a:moveTo>
                <a:cubicBezTo>
                  <a:pt x="300" y="132"/>
                  <a:pt x="600" y="0"/>
                  <a:pt x="768" y="312"/>
                </a:cubicBezTo>
                <a:cubicBezTo>
                  <a:pt x="936" y="624"/>
                  <a:pt x="1136" y="1792"/>
                  <a:pt x="1008" y="2136"/>
                </a:cubicBezTo>
                <a:cubicBezTo>
                  <a:pt x="880" y="2480"/>
                  <a:pt x="440" y="2428"/>
                  <a:pt x="0" y="237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0" name="Footer Placeholder 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3" grpId="0" animBg="1"/>
      <p:bldP spid="164" grpId="0" animBg="1"/>
      <p:bldP spid="166" grpId="0" animBg="1"/>
      <p:bldP spid="17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500380"/>
          </a:xfrm>
        </p:spPr>
        <p:txBody>
          <a:bodyPr>
            <a:normAutofit/>
          </a:bodyPr>
          <a:lstStyle/>
          <a:p>
            <a:pPr algn="l"/>
            <a:r>
              <a:rPr lang="en-GB" sz="2665" i="1" dirty="0">
                <a:solidFill>
                  <a:schemeClr val="accent2"/>
                </a:solidFill>
                <a:sym typeface="+mn-ea"/>
              </a:rPr>
              <a:t>Array implementation:</a:t>
            </a:r>
            <a:r>
              <a:rPr lang="en-GB" sz="2665" i="1" dirty="0" err="1">
                <a:solidFill>
                  <a:schemeClr val="accent2"/>
                </a:solidFill>
              </a:rPr>
              <a:t>deleteNode</a:t>
            </a:r>
            <a:r>
              <a:rPr lang="en-GB" sz="2665" i="1" dirty="0">
                <a:solidFill>
                  <a:schemeClr val="accent2"/>
                </a:solidFill>
              </a:rPr>
              <a:t>(): delete a node</a:t>
            </a:r>
            <a:endParaRPr lang="en-US" sz="2665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665" y="1036320"/>
            <a:ext cx="7772400" cy="536448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en-GB" sz="2000" dirty="0"/>
              <a:t>t</a:t>
            </a:r>
            <a:r>
              <a:rPr lang="en-GB" sz="2000" dirty="0"/>
              <a:t>emplate &lt;class T&gt;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GB" sz="2000" dirty="0"/>
              <a:t>int</a:t>
            </a:r>
            <a:r>
              <a:rPr lang="en-GB" sz="2000" dirty="0"/>
              <a:t> </a:t>
            </a:r>
            <a:r>
              <a:rPr lang="en-GB" sz="2000" dirty="0">
                <a:sym typeface="+mn-ea"/>
              </a:rPr>
              <a:t>LinkedList&lt;T&gt;::</a:t>
            </a:r>
            <a:r>
              <a:rPr lang="en-GB" sz="2000" dirty="0" err="1"/>
              <a:t>deleteNode</a:t>
            </a:r>
            <a:r>
              <a:rPr lang="en-GB" sz="2000" dirty="0"/>
              <a:t>(</a:t>
            </a:r>
            <a:r>
              <a:rPr lang="en-GB" sz="2000" dirty="0" err="1"/>
              <a:t>int</a:t>
            </a:r>
            <a:r>
              <a:rPr lang="en-GB" sz="2000" dirty="0"/>
              <a:t> </a:t>
            </a:r>
            <a:r>
              <a:rPr lang="en-GB" sz="2000" dirty="0" err="1"/>
              <a:t>prev</a:t>
            </a:r>
            <a:r>
              <a:rPr lang="en-GB" sz="2000" dirty="0"/>
              <a:t>) 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	</a:t>
            </a:r>
            <a:r>
              <a:rPr lang="en-GB" sz="2000" dirty="0" err="1"/>
              <a:t>int</a:t>
            </a:r>
            <a:r>
              <a:rPr lang="en-GB" sz="2000" dirty="0"/>
              <a:t> p;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// Delete the node preceded by a node pointed by </a:t>
            </a:r>
            <a:r>
              <a:rPr lang="en-GB" sz="2000" dirty="0" err="1"/>
              <a:t>prev</a:t>
            </a:r>
            <a:endParaRPr lang="en-GB" sz="2000" dirty="0"/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	// If </a:t>
            </a:r>
            <a:r>
              <a:rPr lang="en-GB" sz="2000" dirty="0" err="1"/>
              <a:t>prev</a:t>
            </a:r>
            <a:r>
              <a:rPr lang="en-GB" sz="2000" dirty="0"/>
              <a:t> is -1, then delete the node pointed by the head</a:t>
            </a:r>
          </a:p>
          <a:p>
            <a:pPr>
              <a:lnSpc>
                <a:spcPct val="80000"/>
              </a:lnSpc>
              <a:buNone/>
            </a:pPr>
            <a:r>
              <a:rPr lang="en-US" altLang="en-GB" sz="2000" dirty="0">
                <a:sym typeface="+mn-ea"/>
              </a:rPr>
              <a:t>	</a:t>
            </a:r>
            <a:r>
              <a:rPr lang="en-GB" sz="2000" dirty="0">
                <a:sym typeface="+mn-ea"/>
              </a:rPr>
              <a:t>if (</a:t>
            </a:r>
            <a:r>
              <a:rPr lang="en-US" altLang="en-GB" sz="2000" dirty="0" err="1">
                <a:sym typeface="+mn-ea"/>
              </a:rPr>
              <a:t>head==tail</a:t>
            </a:r>
            <a:r>
              <a:rPr lang="en-GB" sz="2000" dirty="0">
                <a:sym typeface="+mn-ea"/>
              </a:rPr>
              <a:t>){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GB" sz="2000" dirty="0">
                <a:sym typeface="+mn-ea"/>
              </a:rPr>
              <a:t>		p=head;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GB" sz="2000" dirty="0">
                <a:sym typeface="+mn-ea"/>
              </a:rPr>
              <a:t>		head=tail=NIL;</a:t>
            </a:r>
            <a:endParaRPr lang="en-GB" sz="2000" dirty="0"/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	</a:t>
            </a:r>
            <a:r>
              <a:rPr lang="en-US" altLang="en-GB" sz="2000" dirty="0"/>
              <a:t>}else </a:t>
            </a:r>
            <a:r>
              <a:rPr lang="en-GB" sz="2000" dirty="0"/>
              <a:t>if (</a:t>
            </a:r>
            <a:r>
              <a:rPr lang="en-GB" sz="2000" dirty="0" err="1"/>
              <a:t>prev</a:t>
            </a:r>
            <a:r>
              <a:rPr lang="en-GB" sz="2000" dirty="0"/>
              <a:t> == NIL){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		p= head;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		head = </a:t>
            </a:r>
            <a:r>
              <a:rPr lang="en-GB" sz="2000" dirty="0" err="1">
                <a:sym typeface="+mn-ea"/>
              </a:rPr>
              <a:t>nodeManager</a:t>
            </a:r>
            <a:r>
              <a:rPr lang="en-US" sz="2000" dirty="0">
                <a:sym typeface="+mn-ea"/>
              </a:rPr>
              <a:t>.</a:t>
            </a:r>
            <a:r>
              <a:rPr lang="en-US" sz="2000" dirty="0" err="1">
                <a:sym typeface="+mn-ea"/>
              </a:rPr>
              <a:t>g</a:t>
            </a:r>
            <a:r>
              <a:rPr lang="en-US" altLang="en-GB" sz="2000" dirty="0" err="1">
                <a:sym typeface="+mn-ea"/>
              </a:rPr>
              <a:t>etStore</a:t>
            </a:r>
            <a:r>
              <a:rPr lang="en-US" altLang="en-GB" sz="2000" dirty="0" smtClean="0">
                <a:sym typeface="+mn-ea"/>
              </a:rPr>
              <a:t>()</a:t>
            </a:r>
            <a:r>
              <a:rPr lang="en-GB" sz="2000" dirty="0" smtClean="0"/>
              <a:t>[</a:t>
            </a:r>
            <a:r>
              <a:rPr lang="en-GB" sz="2000" dirty="0"/>
              <a:t>head].next;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	}else{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		</a:t>
            </a:r>
            <a:r>
              <a:rPr lang="en-GB" sz="2000" dirty="0" smtClean="0"/>
              <a:t>p=</a:t>
            </a:r>
            <a:r>
              <a:rPr lang="en-GB" sz="2000" dirty="0" err="1">
                <a:sym typeface="+mn-ea"/>
              </a:rPr>
              <a:t>nodeManager</a:t>
            </a:r>
            <a:r>
              <a:rPr lang="en-US" sz="2000" dirty="0">
                <a:sym typeface="+mn-ea"/>
              </a:rPr>
              <a:t>.</a:t>
            </a:r>
            <a:r>
              <a:rPr lang="en-US" sz="2000" dirty="0" err="1">
                <a:sym typeface="+mn-ea"/>
              </a:rPr>
              <a:t>g</a:t>
            </a:r>
            <a:r>
              <a:rPr lang="en-US" altLang="en-GB" sz="2000" dirty="0" err="1">
                <a:sym typeface="+mn-ea"/>
              </a:rPr>
              <a:t>etStore</a:t>
            </a:r>
            <a:r>
              <a:rPr lang="en-US" altLang="en-GB" sz="2000" dirty="0" smtClean="0">
                <a:sym typeface="+mn-ea"/>
              </a:rPr>
              <a:t>()</a:t>
            </a:r>
            <a:r>
              <a:rPr lang="en-GB" sz="2000" dirty="0" smtClean="0"/>
              <a:t>[</a:t>
            </a:r>
            <a:r>
              <a:rPr lang="en-GB" sz="2000" dirty="0" err="1" smtClean="0"/>
              <a:t>prev</a:t>
            </a:r>
            <a:r>
              <a:rPr lang="en-GB" sz="2000" dirty="0"/>
              <a:t>].next; 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		</a:t>
            </a:r>
            <a:r>
              <a:rPr lang="en-GB" sz="2000" dirty="0" err="1">
                <a:sym typeface="+mn-ea"/>
              </a:rPr>
              <a:t>nodeManager</a:t>
            </a:r>
            <a:r>
              <a:rPr lang="en-US" sz="2000" dirty="0">
                <a:sym typeface="+mn-ea"/>
              </a:rPr>
              <a:t>.</a:t>
            </a:r>
            <a:r>
              <a:rPr lang="en-US" sz="2000" dirty="0" err="1">
                <a:sym typeface="+mn-ea"/>
              </a:rPr>
              <a:t>g</a:t>
            </a:r>
            <a:r>
              <a:rPr lang="en-US" altLang="en-GB" sz="2000" dirty="0" err="1">
                <a:sym typeface="+mn-ea"/>
              </a:rPr>
              <a:t>etStore</a:t>
            </a:r>
            <a:r>
              <a:rPr lang="en-US" altLang="en-GB" sz="2000" dirty="0" smtClean="0">
                <a:sym typeface="+mn-ea"/>
              </a:rPr>
              <a:t>()</a:t>
            </a:r>
            <a:r>
              <a:rPr lang="en-GB" sz="2000" dirty="0" smtClean="0"/>
              <a:t>[</a:t>
            </a:r>
            <a:r>
              <a:rPr lang="en-GB" sz="2000" dirty="0" err="1"/>
              <a:t>prev</a:t>
            </a:r>
            <a:r>
              <a:rPr lang="en-GB" sz="2000" dirty="0"/>
              <a:t>].next = </a:t>
            </a:r>
            <a:r>
              <a:rPr lang="en-GB" sz="2000" dirty="0" err="1">
                <a:sym typeface="+mn-ea"/>
              </a:rPr>
              <a:t>nodeManager</a:t>
            </a:r>
            <a:r>
              <a:rPr lang="en-US" sz="2000" dirty="0">
                <a:sym typeface="+mn-ea"/>
              </a:rPr>
              <a:t>.</a:t>
            </a:r>
            <a:r>
              <a:rPr lang="en-US" sz="2000" dirty="0" err="1">
                <a:sym typeface="+mn-ea"/>
              </a:rPr>
              <a:t>g</a:t>
            </a:r>
            <a:r>
              <a:rPr lang="en-US" altLang="en-GB" sz="2000" dirty="0" err="1">
                <a:sym typeface="+mn-ea"/>
              </a:rPr>
              <a:t>etStore</a:t>
            </a:r>
            <a:r>
              <a:rPr lang="en-US" altLang="en-GB" sz="2000" dirty="0">
                <a:sym typeface="+mn-ea"/>
              </a:rPr>
              <a:t>() </a:t>
            </a:r>
            <a:r>
              <a:rPr lang="en-GB" sz="2000" dirty="0" smtClean="0"/>
              <a:t>[</a:t>
            </a:r>
            <a:r>
              <a:rPr lang="en-GB" sz="2000" dirty="0"/>
              <a:t>p].next;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GB" sz="2000" dirty="0"/>
              <a:t>		</a:t>
            </a:r>
            <a:r>
              <a:rPr lang="en-US" altLang="en-GB" sz="2000" dirty="0" smtClean="0"/>
              <a:t>if(</a:t>
            </a:r>
            <a:r>
              <a:rPr lang="en-GB" sz="2000" dirty="0" err="1">
                <a:sym typeface="+mn-ea"/>
              </a:rPr>
              <a:t>nodeManager</a:t>
            </a:r>
            <a:r>
              <a:rPr lang="en-US" sz="2000" dirty="0">
                <a:sym typeface="+mn-ea"/>
              </a:rPr>
              <a:t>.</a:t>
            </a:r>
            <a:r>
              <a:rPr lang="en-US" sz="2000" dirty="0" err="1">
                <a:sym typeface="+mn-ea"/>
              </a:rPr>
              <a:t>g</a:t>
            </a:r>
            <a:r>
              <a:rPr lang="en-US" altLang="en-GB" sz="2000" dirty="0" err="1">
                <a:sym typeface="+mn-ea"/>
              </a:rPr>
              <a:t>etStore</a:t>
            </a:r>
            <a:r>
              <a:rPr lang="en-US" altLang="en-GB" sz="2000" dirty="0">
                <a:sym typeface="+mn-ea"/>
              </a:rPr>
              <a:t>()</a:t>
            </a:r>
            <a:r>
              <a:rPr lang="en-GB" sz="2000" dirty="0" smtClean="0">
                <a:sym typeface="+mn-ea"/>
              </a:rPr>
              <a:t>[</a:t>
            </a:r>
            <a:r>
              <a:rPr lang="en-GB" sz="2000" dirty="0" err="1">
                <a:sym typeface="+mn-ea"/>
              </a:rPr>
              <a:t>prev</a:t>
            </a:r>
            <a:r>
              <a:rPr lang="en-GB" sz="2000" dirty="0">
                <a:sym typeface="+mn-ea"/>
              </a:rPr>
              <a:t>].next</a:t>
            </a:r>
            <a:r>
              <a:rPr lang="en-US" altLang="en-GB" sz="2000" dirty="0"/>
              <a:t>==tail) tail=prev;</a:t>
            </a:r>
            <a:endParaRPr lang="en-GB" sz="2000" dirty="0"/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altLang="en-GB" sz="2000" dirty="0"/>
              <a:t>	return p;</a:t>
            </a:r>
            <a:endParaRPr lang="en-GB" sz="2000" dirty="0"/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}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03378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60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i="1" dirty="0">
                <a:solidFill>
                  <a:schemeClr val="accent2"/>
                </a:solidFill>
                <a:sym typeface="+mn-ea"/>
              </a:rPr>
              <a:t>Array implementation:</a:t>
            </a:r>
            <a:r>
              <a:rPr lang="en-GB" sz="4000" i="1" dirty="0" err="1">
                <a:solidFill>
                  <a:schemeClr val="accent2"/>
                </a:solidFill>
              </a:rPr>
              <a:t>nodeToDelete</a:t>
            </a:r>
            <a:r>
              <a:rPr lang="en-GB" sz="4000" i="1" dirty="0">
                <a:solidFill>
                  <a:schemeClr val="accent2"/>
                </a:solidFill>
              </a:rPr>
              <a:t>(): Search for a node to delete</a:t>
            </a:r>
            <a:endParaRPr lang="en-US" sz="4000" i="1" dirty="0" err="1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GB" sz="2800" dirty="0"/>
              <a:t>template &lt;class T&gt;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GB" sz="2800" dirty="0"/>
              <a:t>bool</a:t>
            </a:r>
            <a:r>
              <a:rPr lang="en-GB" sz="2800" dirty="0"/>
              <a:t> </a:t>
            </a:r>
            <a:r>
              <a:rPr lang="en-GB" sz="2800" dirty="0" err="1"/>
              <a:t>nodeToDelete</a:t>
            </a:r>
            <a:r>
              <a:rPr lang="en-GB" sz="2800" dirty="0"/>
              <a:t>(T </a:t>
            </a:r>
            <a:r>
              <a:rPr lang="en-GB" sz="2800" dirty="0" err="1"/>
              <a:t>targetData</a:t>
            </a:r>
            <a:r>
              <a:rPr lang="en-US" altLang="en-GB" sz="2800" dirty="0" err="1"/>
              <a:t>, int &amp; prev</a:t>
            </a:r>
            <a:r>
              <a:rPr lang="en-GB" sz="2800" dirty="0"/>
              <a:t>) </a:t>
            </a:r>
          </a:p>
          <a:p>
            <a:pPr>
              <a:lnSpc>
                <a:spcPct val="80000"/>
              </a:lnSpc>
              <a:buNone/>
            </a:pPr>
            <a:r>
              <a:rPr lang="en-GB" sz="2800" dirty="0"/>
              <a:t>{</a:t>
            </a:r>
          </a:p>
          <a:p>
            <a:pPr>
              <a:lnSpc>
                <a:spcPct val="80000"/>
              </a:lnSpc>
              <a:buNone/>
            </a:pPr>
            <a:endParaRPr lang="en-GB" sz="2800" dirty="0"/>
          </a:p>
          <a:p>
            <a:pPr lvl="1">
              <a:lnSpc>
                <a:spcPct val="80000"/>
              </a:lnSpc>
              <a:buNone/>
            </a:pPr>
            <a:r>
              <a:rPr lang="en-GB" dirty="0"/>
              <a:t>/* Searches for a node that contains “</a:t>
            </a:r>
            <a:r>
              <a:rPr lang="en-GB" dirty="0" err="1"/>
              <a:t>targetData</a:t>
            </a:r>
            <a:r>
              <a:rPr lang="en-GB" dirty="0"/>
              <a:t>” to be deleted. If such a node exists, it returns </a:t>
            </a:r>
            <a:r>
              <a:rPr lang="en-US" altLang="en-GB" dirty="0"/>
              <a:t>the index of </a:t>
            </a:r>
            <a:r>
              <a:rPr lang="en-GB" dirty="0"/>
              <a:t>preceding node </a:t>
            </a:r>
            <a:r>
              <a:rPr lang="en-US" altLang="en-GB" dirty="0"/>
              <a:t>in prev and return true</a:t>
            </a:r>
            <a:r>
              <a:rPr lang="en-GB" dirty="0"/>
              <a:t> ; if does not, it returns </a:t>
            </a:r>
            <a:r>
              <a:rPr lang="en-US" altLang="en-GB" dirty="0"/>
              <a:t>false</a:t>
            </a:r>
            <a:r>
              <a:rPr lang="en-GB" dirty="0"/>
              <a:t>.*/</a:t>
            </a:r>
          </a:p>
          <a:p>
            <a:pPr>
              <a:lnSpc>
                <a:spcPct val="80000"/>
              </a:lnSpc>
              <a:buNone/>
            </a:pPr>
            <a:endParaRPr lang="en-GB" sz="2400" dirty="0"/>
          </a:p>
          <a:p>
            <a:pPr>
              <a:lnSpc>
                <a:spcPct val="80000"/>
              </a:lnSpc>
              <a:buNone/>
            </a:pPr>
            <a:r>
              <a:rPr lang="en-GB" sz="2400" dirty="0"/>
              <a:t>}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61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828675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i="1" dirty="0">
                <a:solidFill>
                  <a:schemeClr val="accent2"/>
                </a:solidFill>
                <a:sym typeface="+mn-ea"/>
              </a:rPr>
              <a:t>Array implementation:</a:t>
            </a:r>
            <a:r>
              <a:rPr lang="en-GB" sz="4000" i="1" dirty="0" err="1">
                <a:solidFill>
                  <a:schemeClr val="accent2"/>
                </a:solidFill>
              </a:rPr>
              <a:t>nodeToDelete</a:t>
            </a:r>
            <a:r>
              <a:rPr lang="en-GB" sz="4000" i="1" dirty="0">
                <a:solidFill>
                  <a:schemeClr val="accent2"/>
                </a:solidFill>
              </a:rPr>
              <a:t>(): Search for a node to delete</a:t>
            </a:r>
            <a:endParaRPr lang="en-US" sz="4000" i="1" dirty="0" err="1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665" y="1648460"/>
            <a:ext cx="7772400" cy="475234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GB" sz="2000" dirty="0"/>
              <a:t>template &lt;class T&gt;</a:t>
            </a:r>
            <a:endParaRPr lang="en-GB" sz="2200" dirty="0"/>
          </a:p>
          <a:p>
            <a:pPr>
              <a:lnSpc>
                <a:spcPct val="80000"/>
              </a:lnSpc>
              <a:buNone/>
            </a:pPr>
            <a:r>
              <a:rPr lang="en-US" altLang="en-GB" sz="2200" dirty="0"/>
              <a:t>bool </a:t>
            </a:r>
            <a:r>
              <a:rPr lang="en-GB" sz="2200" dirty="0">
                <a:sym typeface="+mn-ea"/>
              </a:rPr>
              <a:t>LinkedList&lt;T&gt;::</a:t>
            </a:r>
            <a:r>
              <a:rPr lang="en-GB" sz="2200" dirty="0" err="1"/>
              <a:t>nodeToDelete</a:t>
            </a:r>
            <a:r>
              <a:rPr lang="en-GB" sz="2200" dirty="0"/>
              <a:t>(T  </a:t>
            </a:r>
            <a:r>
              <a:rPr lang="en-GB" sz="2200" dirty="0" err="1"/>
              <a:t>targetData</a:t>
            </a:r>
            <a:r>
              <a:rPr lang="en-GB" sz="2200" dirty="0"/>
              <a:t>, </a:t>
            </a:r>
            <a:r>
              <a:rPr lang="en-GB" sz="2200" dirty="0" err="1"/>
              <a:t>int</a:t>
            </a:r>
            <a:r>
              <a:rPr lang="en-GB" sz="2200" dirty="0"/>
              <a:t> &amp; </a:t>
            </a:r>
            <a:r>
              <a:rPr lang="en-GB" sz="2200" dirty="0" err="1"/>
              <a:t>prev</a:t>
            </a:r>
            <a:r>
              <a:rPr lang="en-GB" sz="2200" dirty="0"/>
              <a:t>) {</a:t>
            </a:r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	</a:t>
            </a:r>
            <a:r>
              <a:rPr lang="en-US" altLang="en-GB" sz="2200" dirty="0"/>
              <a:t>int found,newHead;</a:t>
            </a:r>
            <a:endParaRPr lang="en-GB" sz="2200" dirty="0"/>
          </a:p>
          <a:p>
            <a:pPr>
              <a:lnSpc>
                <a:spcPct val="80000"/>
              </a:lnSpc>
              <a:buNone/>
            </a:pPr>
            <a:r>
              <a:rPr lang="en-US" altLang="en-GB" sz="2200" dirty="0"/>
              <a:t>	</a:t>
            </a:r>
            <a:r>
              <a:rPr lang="en-GB" sz="2200" dirty="0" err="1"/>
              <a:t>prev</a:t>
            </a:r>
            <a:r>
              <a:rPr lang="en-GB" sz="2200" dirty="0"/>
              <a:t> = NIL;</a:t>
            </a:r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	found =</a:t>
            </a:r>
            <a:r>
              <a:rPr lang="en-US" altLang="en-GB" sz="2200" dirty="0"/>
              <a:t>false</a:t>
            </a:r>
            <a:r>
              <a:rPr lang="en-GB" sz="2200" dirty="0"/>
              <a:t>; // </a:t>
            </a:r>
            <a:r>
              <a:rPr lang="en-GB" sz="2200" dirty="0" smtClean="0"/>
              <a:t>False</a:t>
            </a:r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	</a:t>
            </a:r>
            <a:r>
              <a:rPr lang="en-GB" sz="2200" dirty="0" err="1" smtClean="0"/>
              <a:t>newHead</a:t>
            </a:r>
            <a:r>
              <a:rPr lang="en-GB" sz="2200" dirty="0" smtClean="0"/>
              <a:t>=head;</a:t>
            </a:r>
            <a:endParaRPr lang="en-GB" sz="2200" dirty="0"/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	</a:t>
            </a:r>
            <a:r>
              <a:rPr lang="en-GB" sz="2200" dirty="0"/>
              <a:t>while (!found &amp;&amp; </a:t>
            </a:r>
            <a:r>
              <a:rPr lang="en-US" altLang="en-GB" sz="2200" dirty="0">
                <a:sym typeface="+mn-ea"/>
              </a:rPr>
              <a:t>newHead</a:t>
            </a:r>
            <a:r>
              <a:rPr lang="en-GB" sz="2200" dirty="0"/>
              <a:t>!= NIL) {</a:t>
            </a:r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		if </a:t>
            </a:r>
            <a:r>
              <a:rPr lang="en-GB" sz="2200" dirty="0"/>
              <a:t>(</a:t>
            </a:r>
            <a:r>
              <a:rPr lang="en-GB" sz="2200" dirty="0" err="1">
                <a:sym typeface="+mn-ea"/>
              </a:rPr>
              <a:t>nodeManager</a:t>
            </a:r>
            <a:r>
              <a:rPr lang="en-US" sz="2200" dirty="0">
                <a:sym typeface="+mn-ea"/>
              </a:rPr>
              <a:t>.</a:t>
            </a:r>
            <a:r>
              <a:rPr lang="en-US" sz="2200" dirty="0" err="1">
                <a:sym typeface="+mn-ea"/>
              </a:rPr>
              <a:t>g</a:t>
            </a:r>
            <a:r>
              <a:rPr lang="en-US" altLang="en-GB" sz="2200" dirty="0" err="1">
                <a:sym typeface="+mn-ea"/>
              </a:rPr>
              <a:t>etStore</a:t>
            </a:r>
            <a:r>
              <a:rPr lang="en-US" altLang="en-GB" sz="2200" dirty="0">
                <a:sym typeface="+mn-ea"/>
              </a:rPr>
              <a:t>()</a:t>
            </a:r>
            <a:r>
              <a:rPr lang="en-GB" sz="2200" dirty="0"/>
              <a:t>[</a:t>
            </a:r>
            <a:r>
              <a:rPr lang="en-GB" sz="2200" dirty="0"/>
              <a:t>head].data != </a:t>
            </a:r>
            <a:r>
              <a:rPr lang="en-GB" sz="2200" dirty="0" err="1"/>
              <a:t>targetData</a:t>
            </a:r>
            <a:r>
              <a:rPr lang="en-GB" sz="2200" dirty="0"/>
              <a:t>) {</a:t>
            </a:r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			</a:t>
            </a:r>
            <a:r>
              <a:rPr lang="en-GB" sz="2200" dirty="0" err="1"/>
              <a:t>prev</a:t>
            </a:r>
            <a:r>
              <a:rPr lang="en-GB" sz="2200" dirty="0"/>
              <a:t> = head;</a:t>
            </a:r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			head = </a:t>
            </a:r>
            <a:r>
              <a:rPr lang="en-GB" sz="2200" dirty="0" err="1">
                <a:sym typeface="+mn-ea"/>
              </a:rPr>
              <a:t>nodeManager</a:t>
            </a:r>
            <a:r>
              <a:rPr lang="en-US" sz="2200" dirty="0">
                <a:sym typeface="+mn-ea"/>
              </a:rPr>
              <a:t>.</a:t>
            </a:r>
            <a:r>
              <a:rPr lang="en-US" sz="2200" dirty="0" err="1">
                <a:sym typeface="+mn-ea"/>
              </a:rPr>
              <a:t>g</a:t>
            </a:r>
            <a:r>
              <a:rPr lang="en-US" altLang="en-GB" sz="2200" dirty="0" err="1">
                <a:sym typeface="+mn-ea"/>
              </a:rPr>
              <a:t>etStore</a:t>
            </a:r>
            <a:r>
              <a:rPr lang="en-US" altLang="en-GB" sz="2200" dirty="0">
                <a:sym typeface="+mn-ea"/>
              </a:rPr>
              <a:t>()</a:t>
            </a:r>
            <a:r>
              <a:rPr lang="en-GB" sz="2200" dirty="0"/>
              <a:t>[</a:t>
            </a:r>
            <a:r>
              <a:rPr lang="en-GB" sz="2200" dirty="0"/>
              <a:t>head].next;</a:t>
            </a:r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		}else {</a:t>
            </a:r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			found = </a:t>
            </a:r>
            <a:r>
              <a:rPr lang="en-US" altLang="en-GB" sz="2200" dirty="0"/>
              <a:t>true</a:t>
            </a:r>
            <a:r>
              <a:rPr lang="en-GB" sz="2200" dirty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		}</a:t>
            </a:r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altLang="en-GB" sz="2200" dirty="0"/>
              <a:t>	return found;</a:t>
            </a:r>
            <a:endParaRPr lang="en-GB" sz="2200" dirty="0"/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}</a:t>
            </a:r>
          </a:p>
          <a:p>
            <a:pPr>
              <a:lnSpc>
                <a:spcPct val="80000"/>
              </a:lnSpc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665" y="1376045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62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514350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i="1" dirty="0">
                <a:solidFill>
                  <a:schemeClr val="accent2"/>
                </a:solidFill>
              </a:rPr>
              <a:t>Exercise</a:t>
            </a:r>
            <a:endParaRPr lang="en-US" sz="4000" i="1" dirty="0" err="1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665" y="1257300"/>
            <a:ext cx="7772400" cy="51435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dirty="0"/>
              <a:t>Test the previous code.</a:t>
            </a:r>
          </a:p>
          <a:p>
            <a:pPr>
              <a:buNone/>
            </a:pPr>
            <a:r>
              <a:rPr lang="en-US" dirty="0" err="1" smtClean="0"/>
              <a:t>NodeManager</a:t>
            </a:r>
            <a:r>
              <a:rPr lang="en-US" dirty="0" smtClean="0"/>
              <a:t>&lt;float</a:t>
            </a:r>
            <a:r>
              <a:rPr lang="en-US" dirty="0"/>
              <a:t>&gt; </a:t>
            </a:r>
            <a:r>
              <a:rPr lang="en-US" dirty="0" smtClean="0"/>
              <a:t>store(1000);</a:t>
            </a:r>
            <a:endParaRPr lang="en-US" dirty="0"/>
          </a:p>
          <a:p>
            <a:pPr>
              <a:buNone/>
            </a:pPr>
            <a:r>
              <a:rPr lang="en-US" dirty="0"/>
              <a:t>LinkedList&lt;float&gt; </a:t>
            </a:r>
            <a:r>
              <a:rPr lang="en-US" dirty="0" err="1" smtClean="0"/>
              <a:t>myList</a:t>
            </a:r>
            <a:r>
              <a:rPr lang="en-US" dirty="0" smtClean="0"/>
              <a:t>(</a:t>
            </a:r>
            <a:r>
              <a:rPr lang="en-US" dirty="0" err="1" smtClean="0"/>
              <a:t>store,true</a:t>
            </a:r>
            <a:r>
              <a:rPr lang="en-US" dirty="0" smtClean="0"/>
              <a:t>);</a:t>
            </a:r>
            <a:endParaRPr lang="en-US" dirty="0"/>
          </a:p>
          <a:p>
            <a:pPr>
              <a:buNone/>
            </a:pPr>
            <a:r>
              <a:rPr lang="en-US" dirty="0"/>
              <a:t>myList.insert(2);</a:t>
            </a:r>
          </a:p>
          <a:p>
            <a:r>
              <a:rPr lang="en-US" dirty="0"/>
              <a:t>Test Data:</a:t>
            </a:r>
          </a:p>
          <a:p>
            <a:pPr lvl="1"/>
            <a:r>
              <a:rPr lang="en-US" dirty="0"/>
              <a:t>LL: 2  5  8  10  15</a:t>
            </a:r>
          </a:p>
          <a:p>
            <a:pPr lvl="1"/>
            <a:r>
              <a:rPr lang="en-US" dirty="0" err="1"/>
              <a:t>targetData</a:t>
            </a:r>
            <a:r>
              <a:rPr lang="en-US" dirty="0"/>
              <a:t>: 8, 1, 7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What is your observation? Any room for improvement?</a:t>
            </a:r>
            <a:endParaRPr lang="en-GB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GB" dirty="0"/>
          </a:p>
          <a:p>
            <a:pPr>
              <a:lnSpc>
                <a:spcPct val="80000"/>
              </a:lnSpc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956945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63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51435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i="1" dirty="0">
                <a:solidFill>
                  <a:schemeClr val="accent2"/>
                </a:solidFill>
              </a:rPr>
              <a:t>List Construction</a:t>
            </a:r>
            <a:endParaRPr lang="en-US" sz="4000" i="1" dirty="0" err="1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665" y="2000250"/>
            <a:ext cx="7772400" cy="440055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dirty="0" err="1" smtClean="0"/>
              <a:t>NodeManager</a:t>
            </a:r>
            <a:r>
              <a:rPr lang="en-US" dirty="0" smtClean="0"/>
              <a:t>&lt;float</a:t>
            </a:r>
            <a:r>
              <a:rPr lang="en-US" dirty="0"/>
              <a:t>&gt; </a:t>
            </a:r>
            <a:r>
              <a:rPr lang="en-US" dirty="0"/>
              <a:t>m</a:t>
            </a:r>
            <a:r>
              <a:rPr lang="en-US" dirty="0" smtClean="0"/>
              <a:t>anager</a:t>
            </a:r>
            <a:r>
              <a:rPr lang="en-US" dirty="0" smtClean="0"/>
              <a:t>(1000</a:t>
            </a:r>
            <a:r>
              <a:rPr lang="en-US" dirty="0" smtClean="0"/>
              <a:t>);</a:t>
            </a:r>
            <a:endParaRPr lang="en-US" dirty="0"/>
          </a:p>
          <a:p>
            <a:pPr>
              <a:buNone/>
            </a:pPr>
            <a:r>
              <a:rPr lang="en-US" dirty="0"/>
              <a:t>LinkedList&lt;float&gt; </a:t>
            </a:r>
            <a:r>
              <a:rPr lang="en-US" dirty="0" err="1" smtClean="0"/>
              <a:t>myList</a:t>
            </a:r>
            <a:r>
              <a:rPr lang="en-US" dirty="0" smtClean="0"/>
              <a:t>(</a:t>
            </a:r>
            <a:r>
              <a:rPr lang="en-US" dirty="0" err="1" smtClean="0"/>
              <a:t>manager</a:t>
            </a:r>
            <a:r>
              <a:rPr lang="en-US" dirty="0" err="1" smtClean="0"/>
              <a:t>,true</a:t>
            </a:r>
            <a:r>
              <a:rPr lang="en-US" dirty="0" smtClean="0"/>
              <a:t>);</a:t>
            </a:r>
            <a:endParaRPr lang="en-US" dirty="0"/>
          </a:p>
          <a:p>
            <a:pPr>
              <a:buNone/>
            </a:pPr>
            <a:r>
              <a:rPr lang="en-US" dirty="0"/>
              <a:t>myList.insert(2);</a:t>
            </a:r>
          </a:p>
          <a:p>
            <a:pPr>
              <a:buNone/>
            </a:pPr>
            <a:endParaRPr lang="en-GB" dirty="0"/>
          </a:p>
          <a:p>
            <a:pPr>
              <a:lnSpc>
                <a:spcPct val="80000"/>
              </a:lnSpc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47193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64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443230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i="1" dirty="0">
                <a:solidFill>
                  <a:schemeClr val="accent2"/>
                </a:solidFill>
              </a:rPr>
              <a:t>Assignment </a:t>
            </a:r>
            <a:endParaRPr lang="en-US" sz="4000" i="1" dirty="0" err="1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665" y="1052830"/>
            <a:ext cx="7772400" cy="5347970"/>
          </a:xfrm>
        </p:spPr>
        <p:txBody>
          <a:bodyPr wrap="square">
            <a:no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GB" sz="2000" dirty="0" err="1"/>
              <a:t>improve </a:t>
            </a:r>
            <a:r>
              <a:rPr lang="en-GB" sz="2000" dirty="0" err="1"/>
              <a:t>nodeToDelete </a:t>
            </a:r>
            <a:r>
              <a:rPr lang="en-US" altLang="en-GB" sz="2000" dirty="0" err="1"/>
              <a:t>to handle unsorted list also</a:t>
            </a:r>
            <a:endParaRPr lang="en-GB" sz="2000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GB" sz="2000" dirty="0"/>
              <a:t>Search  //</a:t>
            </a:r>
            <a:r>
              <a:rPr lang="en-US" altLang="en-GB" sz="2000" dirty="0"/>
              <a:t>should consider </a:t>
            </a:r>
            <a:r>
              <a:rPr lang="en-GB" sz="2000" dirty="0"/>
              <a:t>sorted or unsorted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GB" sz="2000" dirty="0"/>
              <a:t>Count </a:t>
            </a:r>
            <a:r>
              <a:rPr lang="en-US" altLang="en-GB" sz="2000" dirty="0"/>
              <a:t>//count the number of elements in a list</a:t>
            </a:r>
            <a:endParaRPr lang="en-GB" sz="2000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GB" sz="2000" dirty="0"/>
              <a:t>Clear </a:t>
            </a:r>
            <a:r>
              <a:rPr lang="en-US" altLang="en-GB" sz="2000" dirty="0"/>
              <a:t>//truncate a list to </a:t>
            </a:r>
            <a:r>
              <a:rPr lang="en-US" altLang="en-GB" sz="2000" dirty="0" smtClean="0"/>
              <a:t>empty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000" dirty="0" smtClean="0"/>
              <a:t>Sort //sorts the linked list in ascending order if not sorted</a:t>
            </a:r>
            <a:endParaRPr lang="en-GB" sz="2000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GB" sz="2000" dirty="0"/>
              <a:t>copy </a:t>
            </a:r>
            <a:r>
              <a:rPr lang="en-US" altLang="en-GB" sz="2000" dirty="0"/>
              <a:t>constructor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GB" sz="2000" dirty="0"/>
              <a:t>overload assignment operator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GB" sz="2000" dirty="0"/>
              <a:t>overload [] operator</a:t>
            </a:r>
            <a:endParaRPr lang="en-GB" sz="2000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GB" sz="2000" b="1" dirty="0"/>
              <a:t>(Bonus) </a:t>
            </a:r>
            <a:r>
              <a:rPr lang="en-GB" sz="2000" dirty="0"/>
              <a:t>Using </a:t>
            </a:r>
            <a:r>
              <a:rPr lang="en-GB" sz="2000" dirty="0" err="1"/>
              <a:t>callback</a:t>
            </a:r>
            <a:r>
              <a:rPr lang="en-GB" sz="2000" dirty="0"/>
              <a:t> for the comparison to make it generic while using default comparison function for the primitive types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GB" sz="2000" dirty="0"/>
              <a:t>Create a simple menu driven application that keeps a sorted float data list. The menu has the following items</a:t>
            </a:r>
          </a:p>
          <a:p>
            <a:pPr marL="91440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GB" sz="2000" dirty="0"/>
              <a:t>Add float</a:t>
            </a:r>
          </a:p>
          <a:p>
            <a:pPr marL="91440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GB" sz="2000" dirty="0"/>
              <a:t>Remove float</a:t>
            </a:r>
          </a:p>
          <a:p>
            <a:pPr marL="91440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GB" sz="2000" dirty="0"/>
              <a:t>search</a:t>
            </a:r>
          </a:p>
          <a:p>
            <a:pPr marL="91440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GB" sz="2000" dirty="0"/>
              <a:t>update</a:t>
            </a:r>
            <a:endParaRPr lang="en-GB" sz="2000" dirty="0"/>
          </a:p>
          <a:p>
            <a:pPr marL="91440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GB" sz="2000" dirty="0"/>
              <a:t>Display</a:t>
            </a:r>
          </a:p>
          <a:p>
            <a:pPr marL="91440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GB" sz="2000" dirty="0"/>
              <a:t>Exit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dirty="0"/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dirty="0"/>
          </a:p>
          <a:p>
            <a:pPr marL="179705" lvl="1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sz="2200" dirty="0"/>
          </a:p>
          <a:p>
            <a:pPr marL="179705" lvl="1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dirty="0"/>
          </a:p>
          <a:p>
            <a:pPr>
              <a:lnSpc>
                <a:spcPct val="80000"/>
              </a:lnSpc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3" y="89027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65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Recall: Linked List Array Implementation 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66</a:t>
            </a:fld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886200" y="1981200"/>
            <a:ext cx="4541838" cy="3838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81200" y="2397760"/>
          <a:ext cx="1336041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-9.4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2.3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-6.2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38200" y="2397760"/>
          <a:ext cx="467043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581400" y="2438400"/>
            <a:ext cx="45720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cs typeface="Times New Roman" panose="02020603050405020304" pitchFamily="18" charset="0"/>
              </a:rPr>
              <a:t>In array implementation of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anose="02020603050405020304" pitchFamily="18" charset="0"/>
              </a:rPr>
              <a:t>linked list, nodes have been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anose="02020603050405020304" pitchFamily="18" charset="0"/>
              </a:rPr>
              <a:t>referenced using their </a:t>
            </a:r>
            <a:r>
              <a:rPr 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index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on the array. 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914400" y="1828800"/>
            <a:ext cx="1759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GB" dirty="0"/>
              <a:t>avail=6, head =</a:t>
            </a:r>
            <a:r>
              <a:rPr lang="en-GB" dirty="0">
                <a:sym typeface="Wingdings" panose="05000000000000000000" pitchFamily="2" charset="2"/>
              </a:rPr>
              <a:t> 7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828800" y="2057400"/>
            <a:ext cx="155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of nodes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05200" y="4114800"/>
            <a:ext cx="457200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GB" sz="2600" dirty="0"/>
              <a:t>template &lt;class type&gt;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600" dirty="0"/>
              <a:t>  </a:t>
            </a:r>
            <a:r>
              <a:rPr lang="en-GB" sz="2600" dirty="0" err="1"/>
              <a:t>struct</a:t>
            </a:r>
            <a:r>
              <a:rPr lang="en-GB" sz="2600" dirty="0"/>
              <a:t> node {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600" dirty="0"/>
              <a:t>	      T 	 data;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600" dirty="0"/>
              <a:t>	</a:t>
            </a:r>
            <a:r>
              <a:rPr lang="en-GB" sz="2600" b="1" dirty="0">
                <a:solidFill>
                  <a:srgbClr val="FF0000"/>
                </a:solidFill>
              </a:rPr>
              <a:t>      </a:t>
            </a:r>
            <a:r>
              <a:rPr lang="en-GB" sz="2600" b="1" dirty="0" err="1">
                <a:solidFill>
                  <a:srgbClr val="FF0000"/>
                </a:solidFill>
              </a:rPr>
              <a:t>int</a:t>
            </a:r>
            <a:r>
              <a:rPr lang="en-GB" sz="2600" b="1" dirty="0">
                <a:solidFill>
                  <a:srgbClr val="FF0000"/>
                </a:solidFill>
              </a:rPr>
              <a:t> next;  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600" dirty="0"/>
              <a:t>};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Linked List: Pointer Implementation 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5029200"/>
          </a:xfrm>
        </p:spPr>
        <p:txBody>
          <a:bodyPr wrap="square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26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600" dirty="0">
                <a:cs typeface="Times New Roman" panose="02020603050405020304" pitchFamily="18" charset="0"/>
              </a:rPr>
              <a:t>In pointer implementation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 dirty="0">
                <a:cs typeface="Times New Roman" panose="02020603050405020304" pitchFamily="18" charset="0"/>
              </a:rPr>
              <a:t>nodes are referenced with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 dirty="0">
                <a:cs typeface="Times New Roman" panose="02020603050405020304" pitchFamily="18" charset="0"/>
              </a:rPr>
              <a:t>their </a:t>
            </a:r>
            <a:r>
              <a:rPr lang="en-US" sz="2600" b="1" dirty="0">
                <a:solidFill>
                  <a:srgbClr val="FF0000"/>
                </a:solidFill>
                <a:cs typeface="Times New Roman" panose="02020603050405020304" pitchFamily="18" charset="0"/>
              </a:rPr>
              <a:t>actual physical memory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 b="1" dirty="0">
                <a:solidFill>
                  <a:srgbClr val="FF0000"/>
                </a:solidFill>
                <a:cs typeface="Times New Roman" panose="02020603050405020304" pitchFamily="18" charset="0"/>
              </a:rPr>
              <a:t>address</a:t>
            </a:r>
            <a:r>
              <a:rPr lang="en-US" sz="2600" dirty="0"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600" dirty="0"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12192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67</a:t>
            </a:fld>
            <a:endParaRPr lang="en-US"/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5029200" y="1447800"/>
            <a:ext cx="5303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1051</a:t>
            </a: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4942840" y="1752600"/>
            <a:ext cx="616585" cy="306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1053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4942205" y="2667000"/>
            <a:ext cx="617220" cy="306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1060</a:t>
            </a: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4940935" y="3886200"/>
            <a:ext cx="618490" cy="306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1071</a:t>
            </a: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4941570" y="4191000"/>
            <a:ext cx="617855" cy="306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1072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4940300" y="4495800"/>
            <a:ext cx="619125" cy="306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1074</a:t>
            </a: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4940300" y="4800600"/>
            <a:ext cx="619125" cy="306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1078</a:t>
            </a:r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4942205" y="5105400"/>
            <a:ext cx="617220" cy="306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1080</a:t>
            </a:r>
          </a:p>
        </p:txBody>
      </p:sp>
      <p:sp>
        <p:nvSpPr>
          <p:cNvPr id="14" name="Text Box 27"/>
          <p:cNvSpPr txBox="1">
            <a:spLocks noChangeArrowheads="1"/>
          </p:cNvSpPr>
          <p:nvPr/>
        </p:nvSpPr>
        <p:spPr bwMode="auto">
          <a:xfrm>
            <a:off x="4942205" y="5410200"/>
            <a:ext cx="617220" cy="306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1084</a:t>
            </a:r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5029200" y="3276600"/>
            <a:ext cx="5303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 1065</a:t>
            </a: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4942205" y="3581400"/>
            <a:ext cx="617220" cy="306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1067</a:t>
            </a:r>
          </a:p>
        </p:txBody>
      </p:sp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5029200" y="2057400"/>
            <a:ext cx="5303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1057</a:t>
            </a:r>
          </a:p>
        </p:txBody>
      </p: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4942205" y="2362200"/>
            <a:ext cx="617220" cy="306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1058</a:t>
            </a:r>
          </a:p>
        </p:txBody>
      </p:sp>
      <p:sp>
        <p:nvSpPr>
          <p:cNvPr id="19" name="Text Box 43"/>
          <p:cNvSpPr txBox="1">
            <a:spLocks noChangeArrowheads="1"/>
          </p:cNvSpPr>
          <p:nvPr/>
        </p:nvSpPr>
        <p:spPr bwMode="auto">
          <a:xfrm>
            <a:off x="4038600" y="4800600"/>
            <a:ext cx="609600" cy="307777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Helvetica" pitchFamily="34" charset="0"/>
              </a:rPr>
              <a:t>1078</a:t>
            </a:r>
          </a:p>
        </p:txBody>
      </p:sp>
      <p:sp>
        <p:nvSpPr>
          <p:cNvPr id="20" name="Freeform 47"/>
          <p:cNvSpPr/>
          <p:nvPr/>
        </p:nvSpPr>
        <p:spPr bwMode="auto">
          <a:xfrm flipH="1">
            <a:off x="7124700" y="1600200"/>
            <a:ext cx="876300" cy="1219200"/>
          </a:xfrm>
          <a:custGeom>
            <a:avLst/>
            <a:gdLst/>
            <a:ahLst/>
            <a:cxnLst>
              <a:cxn ang="0">
                <a:pos x="552" y="768"/>
              </a:cxn>
              <a:cxn ang="0">
                <a:pos x="120" y="432"/>
              </a:cxn>
              <a:cxn ang="0">
                <a:pos x="72" y="192"/>
              </a:cxn>
              <a:cxn ang="0">
                <a:pos x="552" y="0"/>
              </a:cxn>
            </a:cxnLst>
            <a:rect l="0" t="0" r="r" b="b"/>
            <a:pathLst>
              <a:path w="552" h="768">
                <a:moveTo>
                  <a:pt x="552" y="768"/>
                </a:moveTo>
                <a:cubicBezTo>
                  <a:pt x="376" y="648"/>
                  <a:pt x="200" y="528"/>
                  <a:pt x="120" y="432"/>
                </a:cubicBezTo>
                <a:cubicBezTo>
                  <a:pt x="40" y="336"/>
                  <a:pt x="0" y="264"/>
                  <a:pt x="72" y="192"/>
                </a:cubicBezTo>
                <a:cubicBezTo>
                  <a:pt x="144" y="120"/>
                  <a:pt x="472" y="32"/>
                  <a:pt x="552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1" name="Freeform 52"/>
          <p:cNvSpPr/>
          <p:nvPr/>
        </p:nvSpPr>
        <p:spPr bwMode="auto">
          <a:xfrm>
            <a:off x="7086600" y="3429000"/>
            <a:ext cx="1143000" cy="2438400"/>
          </a:xfrm>
          <a:custGeom>
            <a:avLst/>
            <a:gdLst/>
            <a:ahLst/>
            <a:cxnLst>
              <a:cxn ang="0">
                <a:pos x="0" y="1416"/>
              </a:cxn>
              <a:cxn ang="0">
                <a:pos x="576" y="1032"/>
              </a:cxn>
              <a:cxn ang="0">
                <a:pos x="624" y="168"/>
              </a:cxn>
              <a:cxn ang="0">
                <a:pos x="0" y="24"/>
              </a:cxn>
            </a:cxnLst>
            <a:rect l="0" t="0" r="r" b="b"/>
            <a:pathLst>
              <a:path w="720" h="1416">
                <a:moveTo>
                  <a:pt x="0" y="1416"/>
                </a:moveTo>
                <a:cubicBezTo>
                  <a:pt x="236" y="1328"/>
                  <a:pt x="472" y="1240"/>
                  <a:pt x="576" y="1032"/>
                </a:cubicBezTo>
                <a:cubicBezTo>
                  <a:pt x="680" y="824"/>
                  <a:pt x="720" y="336"/>
                  <a:pt x="624" y="168"/>
                </a:cubicBezTo>
                <a:cubicBezTo>
                  <a:pt x="528" y="0"/>
                  <a:pt x="264" y="12"/>
                  <a:pt x="0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2" name="Freeform 53"/>
          <p:cNvSpPr/>
          <p:nvPr/>
        </p:nvSpPr>
        <p:spPr bwMode="auto">
          <a:xfrm>
            <a:off x="7086600" y="3733800"/>
            <a:ext cx="7112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44"/>
              </a:cxn>
              <a:cxn ang="0">
                <a:pos x="384" y="288"/>
              </a:cxn>
              <a:cxn ang="0">
                <a:pos x="48" y="384"/>
              </a:cxn>
            </a:cxnLst>
            <a:rect l="0" t="0" r="r" b="b"/>
            <a:pathLst>
              <a:path w="448" h="384">
                <a:moveTo>
                  <a:pt x="0" y="0"/>
                </a:moveTo>
                <a:cubicBezTo>
                  <a:pt x="160" y="48"/>
                  <a:pt x="320" y="96"/>
                  <a:pt x="384" y="144"/>
                </a:cubicBezTo>
                <a:cubicBezTo>
                  <a:pt x="448" y="192"/>
                  <a:pt x="440" y="248"/>
                  <a:pt x="384" y="288"/>
                </a:cubicBezTo>
                <a:cubicBezTo>
                  <a:pt x="328" y="328"/>
                  <a:pt x="188" y="356"/>
                  <a:pt x="48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3" name="Text Box 95"/>
          <p:cNvSpPr txBox="1">
            <a:spLocks noChangeArrowheads="1"/>
          </p:cNvSpPr>
          <p:nvPr/>
        </p:nvSpPr>
        <p:spPr bwMode="auto">
          <a:xfrm>
            <a:off x="5029200" y="5715000"/>
            <a:ext cx="5303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1086</a:t>
            </a:r>
          </a:p>
        </p:txBody>
      </p:sp>
      <p:sp>
        <p:nvSpPr>
          <p:cNvPr id="24" name="Freeform 98"/>
          <p:cNvSpPr/>
          <p:nvPr/>
        </p:nvSpPr>
        <p:spPr bwMode="auto">
          <a:xfrm>
            <a:off x="7162800" y="2514600"/>
            <a:ext cx="850900" cy="2743200"/>
          </a:xfrm>
          <a:custGeom>
            <a:avLst/>
            <a:gdLst/>
            <a:ahLst/>
            <a:cxnLst>
              <a:cxn ang="0">
                <a:pos x="0" y="1536"/>
              </a:cxn>
              <a:cxn ang="0">
                <a:pos x="432" y="1248"/>
              </a:cxn>
              <a:cxn ang="0">
                <a:pos x="528" y="384"/>
              </a:cxn>
              <a:cxn ang="0">
                <a:pos x="384" y="144"/>
              </a:cxn>
              <a:cxn ang="0">
                <a:pos x="0" y="0"/>
              </a:cxn>
            </a:cxnLst>
            <a:rect l="0" t="0" r="r" b="b"/>
            <a:pathLst>
              <a:path w="536" h="1536">
                <a:moveTo>
                  <a:pt x="0" y="1536"/>
                </a:moveTo>
                <a:cubicBezTo>
                  <a:pt x="172" y="1488"/>
                  <a:pt x="344" y="1440"/>
                  <a:pt x="432" y="1248"/>
                </a:cubicBezTo>
                <a:cubicBezTo>
                  <a:pt x="520" y="1056"/>
                  <a:pt x="536" y="568"/>
                  <a:pt x="528" y="384"/>
                </a:cubicBezTo>
                <a:cubicBezTo>
                  <a:pt x="520" y="200"/>
                  <a:pt x="472" y="208"/>
                  <a:pt x="384" y="144"/>
                </a:cubicBezTo>
                <a:cubicBezTo>
                  <a:pt x="296" y="80"/>
                  <a:pt x="148" y="40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5" name="Line 57"/>
          <p:cNvSpPr>
            <a:spLocks noChangeShapeType="1"/>
          </p:cNvSpPr>
          <p:nvPr/>
        </p:nvSpPr>
        <p:spPr bwMode="auto">
          <a:xfrm>
            <a:off x="4724400" y="49529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562600" y="1524000"/>
          <a:ext cx="1524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</a:tblGrid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1084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Helvetica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26DBA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1051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Helvetica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26DBA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1072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Helvetica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26DBA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1058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1065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4941570" y="2971800"/>
            <a:ext cx="617855" cy="306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1064</a:t>
            </a:r>
          </a:p>
        </p:txBody>
      </p:sp>
      <p:sp>
        <p:nvSpPr>
          <p:cNvPr id="28" name="Freeform 50"/>
          <p:cNvSpPr/>
          <p:nvPr/>
        </p:nvSpPr>
        <p:spPr bwMode="auto">
          <a:xfrm>
            <a:off x="7162800" y="1485900"/>
            <a:ext cx="1803400" cy="4305300"/>
          </a:xfrm>
          <a:custGeom>
            <a:avLst/>
            <a:gdLst/>
            <a:ahLst/>
            <a:cxnLst>
              <a:cxn ang="0">
                <a:pos x="0" y="264"/>
              </a:cxn>
              <a:cxn ang="0">
                <a:pos x="768" y="312"/>
              </a:cxn>
              <a:cxn ang="0">
                <a:pos x="1008" y="2136"/>
              </a:cxn>
              <a:cxn ang="0">
                <a:pos x="0" y="2376"/>
              </a:cxn>
            </a:cxnLst>
            <a:rect l="0" t="0" r="r" b="b"/>
            <a:pathLst>
              <a:path w="1136" h="2480">
                <a:moveTo>
                  <a:pt x="0" y="264"/>
                </a:moveTo>
                <a:cubicBezTo>
                  <a:pt x="300" y="132"/>
                  <a:pt x="600" y="0"/>
                  <a:pt x="768" y="312"/>
                </a:cubicBezTo>
                <a:cubicBezTo>
                  <a:pt x="936" y="624"/>
                  <a:pt x="1136" y="1792"/>
                  <a:pt x="1008" y="2136"/>
                </a:cubicBezTo>
                <a:cubicBezTo>
                  <a:pt x="880" y="2480"/>
                  <a:pt x="440" y="2428"/>
                  <a:pt x="0" y="237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825240" y="4495800"/>
            <a:ext cx="777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34" charset="0"/>
              </a:rPr>
              <a:t>Head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524000" y="3733800"/>
          <a:ext cx="15240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</a:tblGrid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Next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62000" y="381000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4" grpId="0" animBg="1"/>
      <p:bldP spid="2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Pointer Implementation : Node Declaration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8229600" cy="4114800"/>
          </a:xfrm>
        </p:spPr>
        <p:txBody>
          <a:bodyPr wrap="square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600" dirty="0">
                <a:cs typeface="Times New Roman" panose="02020603050405020304" pitchFamily="18" charset="0"/>
              </a:rPr>
              <a:t>First you must declare a data structure that will be used for the nodes.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 dirty="0">
                <a:cs typeface="Times New Roman" panose="02020603050405020304" pitchFamily="18" charset="0"/>
              </a:rPr>
              <a:t>        </a:t>
            </a:r>
            <a:r>
              <a:rPr lang="en-GB" sz="2600" dirty="0"/>
              <a:t>template &lt;class T&gt;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600" dirty="0"/>
              <a:t>  </a:t>
            </a:r>
            <a:r>
              <a:rPr lang="en-GB" sz="2600" dirty="0" err="1"/>
              <a:t>struct</a:t>
            </a:r>
            <a:r>
              <a:rPr lang="en-GB" sz="2600" dirty="0"/>
              <a:t> node {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600" dirty="0"/>
              <a:t>	      T 	 data;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600" dirty="0"/>
              <a:t>	</a:t>
            </a:r>
            <a:r>
              <a:rPr lang="en-GB" sz="2600" b="1" dirty="0">
                <a:solidFill>
                  <a:srgbClr val="FF0000"/>
                </a:solidFill>
              </a:rPr>
              <a:t>      node &lt;T&gt; * next</a:t>
            </a:r>
            <a:r>
              <a:rPr lang="en-GB" sz="2600" dirty="0"/>
              <a:t>;  //holds the address of another node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600" dirty="0"/>
              <a:t>	};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68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>
            <a:normAutofit/>
          </a:bodyPr>
          <a:lstStyle/>
          <a:p>
            <a:pPr algn="l"/>
            <a:r>
              <a:rPr lang="en-GB" sz="3200" i="1" dirty="0">
                <a:solidFill>
                  <a:schemeClr val="accent2"/>
                </a:solidFill>
              </a:rPr>
              <a:t>Array –</a:t>
            </a:r>
            <a:r>
              <a:rPr lang="en-GB" sz="3200" i="1" dirty="0" err="1">
                <a:solidFill>
                  <a:schemeClr val="accent2"/>
                </a:solidFill>
              </a:rPr>
              <a:t>vs</a:t>
            </a:r>
            <a:r>
              <a:rPr lang="en-GB" sz="3200" i="1" dirty="0">
                <a:solidFill>
                  <a:schemeClr val="accent2"/>
                </a:solidFill>
              </a:rPr>
              <a:t>- Pointer Implementation of Linked List</a:t>
            </a:r>
            <a:endParaRPr lang="en-US" sz="3200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endParaRPr lang="en-GB" dirty="0"/>
          </a:p>
          <a:p>
            <a:pPr>
              <a:spcBef>
                <a:spcPct val="50000"/>
              </a:spcBef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GB" sz="28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1066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69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733168"/>
              </p:ext>
            </p:extLst>
          </p:nvPr>
        </p:nvGraphicFramePr>
        <p:xfrm>
          <a:off x="644652" y="1189356"/>
          <a:ext cx="7315200" cy="55321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/>
                <a:gridCol w="2438400"/>
                <a:gridCol w="2438400"/>
              </a:tblGrid>
              <a:tr h="4114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</a:p>
                  </a:txBody>
                  <a:tcPr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Pointer</a:t>
                      </a: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Pre-Defined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Prgr</a:t>
                      </a: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Provided</a:t>
                      </a:r>
                    </a:p>
                  </a:txBody>
                  <a:tcPr horzOverflow="overflow"/>
                </a:tc>
              </a:tr>
              <a:tr h="3615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Initialize()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Applicable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Applicable</a:t>
                      </a:r>
                    </a:p>
                  </a:txBody>
                  <a:tcPr horzOverflow="overflow"/>
                </a:tc>
              </a:tr>
              <a:tr h="422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kumimoji="0" lang="en-GB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or Constructor()</a:t>
                      </a:r>
                      <a:endParaRPr kumimoji="0" lang="en-GB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 = NULL;</a:t>
                      </a:r>
                    </a:p>
                  </a:txBody>
                  <a:tcPr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IsFull</a:t>
                      </a: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Applicable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Applicable</a:t>
                      </a:r>
                    </a:p>
                  </a:txBody>
                  <a:tcPr horzOverflow="overflow"/>
                </a:tc>
              </a:tr>
              <a:tr h="441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getNode()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returnNode()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insertNode()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horzOverflow="overflow"/>
                </a:tc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deleteNode()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insertionSlot</a:t>
                      </a: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horzOverflow="overflow"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nodeToDelete</a:t>
                      </a: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horzOverflow="overflow"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Search()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sz="4000" i="1" dirty="0">
                <a:solidFill>
                  <a:schemeClr val="accent2"/>
                </a:solidFill>
              </a:rPr>
              <a:t>Operations on Linked List Structure</a:t>
            </a:r>
            <a:endParaRPr lang="en-US" sz="4000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4114800"/>
          </a:xfrm>
        </p:spPr>
        <p:txBody>
          <a:bodyPr wrap="square">
            <a:noAutofit/>
          </a:bodyPr>
          <a:lstStyle/>
          <a:p>
            <a:r>
              <a:rPr lang="en-GB" sz="2400" dirty="0"/>
              <a:t>Constructor: Construct an empty list – a list with no nodes yet!</a:t>
            </a:r>
          </a:p>
          <a:p>
            <a:endParaRPr lang="en-GB" sz="2000" dirty="0"/>
          </a:p>
          <a:p>
            <a:pPr>
              <a:buNone/>
            </a:pPr>
            <a:endParaRPr lang="en-GB" sz="2400" dirty="0"/>
          </a:p>
          <a:p>
            <a:pPr>
              <a:buNone/>
            </a:pPr>
            <a:endParaRPr lang="en-GB" sz="2000" dirty="0"/>
          </a:p>
          <a:p>
            <a:endParaRPr lang="en-GB" sz="2000" dirty="0"/>
          </a:p>
          <a:p>
            <a:pPr marL="400050" lvl="1" indent="0">
              <a:buNone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2" name="Group 14"/>
          <p:cNvGrpSpPr/>
          <p:nvPr/>
        </p:nvGrpSpPr>
        <p:grpSpPr bwMode="auto">
          <a:xfrm>
            <a:off x="2667000" y="3124200"/>
            <a:ext cx="1854200" cy="822325"/>
            <a:chOff x="2154" y="1888"/>
            <a:chExt cx="1168" cy="51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2154" y="1888"/>
              <a:ext cx="771" cy="272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GB" altLang="zh-CN" sz="1600" dirty="0">
                  <a:latin typeface="Times New Roman" panose="02020603050405020304" pitchFamily="18" charset="0"/>
                  <a:ea typeface="SimSun" panose="02010600030101010101" pitchFamily="2" charset="-122"/>
                </a:rPr>
                <a:t>Head</a:t>
              </a:r>
              <a:endParaRPr lang="en-GB" sz="1600" dirty="0"/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>
              <a:off x="2923" y="2017"/>
              <a:ext cx="288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3209" y="2017"/>
              <a:ext cx="0" cy="21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" name="Group 10"/>
            <p:cNvGrpSpPr/>
            <p:nvPr/>
          </p:nvGrpSpPr>
          <p:grpSpPr bwMode="auto">
            <a:xfrm>
              <a:off x="3106" y="2256"/>
              <a:ext cx="216" cy="150"/>
              <a:chOff x="6290" y="2388"/>
              <a:chExt cx="540" cy="150"/>
            </a:xfrm>
            <a:grpFill/>
          </p:grpSpPr>
          <p:sp>
            <p:nvSpPr>
              <p:cNvPr id="27" name="Line 11"/>
              <p:cNvSpPr>
                <a:spLocks noChangeShapeType="1"/>
              </p:cNvSpPr>
              <p:nvPr/>
            </p:nvSpPr>
            <p:spPr bwMode="auto">
              <a:xfrm>
                <a:off x="6290" y="2388"/>
                <a:ext cx="54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>
                <a:off x="6425" y="2538"/>
                <a:ext cx="30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" name="Line 13"/>
              <p:cNvSpPr>
                <a:spLocks noChangeShapeType="1"/>
              </p:cNvSpPr>
              <p:nvPr/>
            </p:nvSpPr>
            <p:spPr bwMode="auto">
              <a:xfrm>
                <a:off x="6410" y="2463"/>
                <a:ext cx="345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831848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Pointer </a:t>
            </a:r>
            <a:r>
              <a:rPr lang="en-US" i="1" dirty="0">
                <a:solidFill>
                  <a:schemeClr val="accent2"/>
                </a:solidFill>
              </a:rPr>
              <a:t>Implementation : Linked List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1679576"/>
            <a:ext cx="7912608" cy="4721224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cs typeface="Times New Roman" panose="02020603050405020304" pitchFamily="18" charset="0"/>
              </a:rPr>
              <a:t>template </a:t>
            </a:r>
            <a:r>
              <a:rPr lang="en-US" sz="1800" dirty="0">
                <a:cs typeface="Times New Roman" panose="02020603050405020304" pitchFamily="18" charset="0"/>
              </a:rPr>
              <a:t>&lt;class T&gt;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class LinkedList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public: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cs typeface="Times New Roman" panose="02020603050405020304" pitchFamily="18" charset="0"/>
              </a:rPr>
              <a:t>LinkedList</a:t>
            </a:r>
            <a:r>
              <a:rPr lang="en-US" sz="1800" dirty="0" smtClean="0">
                <a:cs typeface="Times New Roman" panose="02020603050405020304" pitchFamily="18" charset="0"/>
              </a:rPr>
              <a:t>(); </a:t>
            </a:r>
            <a:r>
              <a:rPr lang="en-US" sz="1800" dirty="0">
                <a:cs typeface="Times New Roman" panose="02020603050405020304" pitchFamily="18" charset="0"/>
              </a:rPr>
              <a:t>//constructor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</a:t>
            </a:r>
            <a:r>
              <a:rPr lang="en-US" sz="1800" dirty="0" err="1" smtClean="0">
                <a:cs typeface="Times New Roman" panose="02020603050405020304" pitchFamily="18" charset="0"/>
              </a:rPr>
              <a:t>LinkedList</a:t>
            </a:r>
            <a:r>
              <a:rPr lang="en-US" sz="1800" dirty="0" smtClean="0">
                <a:cs typeface="Times New Roman" panose="02020603050405020304" pitchFamily="18" charset="0"/>
              </a:rPr>
              <a:t>(sorted</a:t>
            </a:r>
            <a:r>
              <a:rPr lang="en-US" sz="1800" dirty="0">
                <a:cs typeface="Times New Roman" panose="02020603050405020304" pitchFamily="18" charset="0"/>
              </a:rPr>
              <a:t>);//constructor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virtual ~ LinkedList(); //destructor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bool </a:t>
            </a:r>
            <a:r>
              <a:rPr lang="en-US" sz="1800" dirty="0" err="1">
                <a:cs typeface="Times New Roman" panose="02020603050405020304" pitchFamily="18" charset="0"/>
              </a:rPr>
              <a:t>isEmpty</a:t>
            </a:r>
            <a:r>
              <a:rPr lang="en-US" sz="1800" dirty="0">
                <a:cs typeface="Times New Roman" panose="02020603050405020304" pitchFamily="18" charset="0"/>
              </a:rPr>
              <a:t>(); //returns true if list is empty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sym typeface="+mn-ea"/>
              </a:rPr>
              <a:t>bool i</a:t>
            </a:r>
            <a:r>
              <a:rPr lang="en-US" sz="1800" dirty="0" err="1">
                <a:sym typeface="+mn-ea"/>
              </a:rPr>
              <a:t>nsert</a:t>
            </a:r>
            <a:r>
              <a:rPr lang="en-US" sz="1800" dirty="0">
                <a:sym typeface="+mn-ea"/>
              </a:rPr>
              <a:t>(</a:t>
            </a:r>
            <a:r>
              <a:rPr lang="en-GB" sz="1800" dirty="0">
                <a:sym typeface="+mn-ea"/>
              </a:rPr>
              <a:t>T </a:t>
            </a:r>
            <a:r>
              <a:rPr lang="en-US" sz="1800" dirty="0" err="1">
                <a:sym typeface="+mn-ea"/>
              </a:rPr>
              <a:t>newdata</a:t>
            </a:r>
            <a:r>
              <a:rPr lang="en-US" sz="1800" dirty="0">
                <a:sym typeface="+mn-ea"/>
              </a:rPr>
              <a:t>)</a:t>
            </a:r>
            <a:r>
              <a:rPr lang="en-US" sz="1800" dirty="0">
                <a:cs typeface="Times New Roman" panose="02020603050405020304" pitchFamily="18" charset="0"/>
              </a:rPr>
              <a:t>; //insert data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bool remove(T targetData);  //remove targetData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</a:t>
            </a:r>
            <a:r>
              <a:rPr lang="en-US" sz="1800" dirty="0" smtClean="0">
                <a:cs typeface="Times New Roman" panose="02020603050405020304" pitchFamily="18" charset="0"/>
              </a:rPr>
              <a:t>node&lt;T&gt; * </a:t>
            </a:r>
            <a:r>
              <a:rPr lang="en-US" sz="1800" dirty="0" err="1">
                <a:cs typeface="Times New Roman" panose="02020603050405020304" pitchFamily="18" charset="0"/>
              </a:rPr>
              <a:t>findNode</a:t>
            </a:r>
            <a:r>
              <a:rPr lang="en-US" sz="1800" dirty="0">
                <a:cs typeface="Times New Roman" panose="02020603050405020304" pitchFamily="18" charset="0"/>
              </a:rPr>
              <a:t>(T target); //returns reference to the </a:t>
            </a:r>
            <a:r>
              <a:rPr lang="en-US" sz="1800" dirty="0" smtClean="0">
                <a:cs typeface="Times New Roman" panose="02020603050405020304" pitchFamily="18" charset="0"/>
              </a:rPr>
              <a:t>node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        void </a:t>
            </a:r>
            <a:r>
              <a:rPr lang="en-US" sz="1800" dirty="0" err="1" smtClean="0"/>
              <a:t>insertRangeAfter</a:t>
            </a:r>
            <a:r>
              <a:rPr lang="en-US" sz="1800" dirty="0" smtClean="0"/>
              <a:t>(T after, </a:t>
            </a:r>
            <a:r>
              <a:rPr lang="en-US" sz="1800" dirty="0" err="1" smtClean="0">
                <a:cs typeface="Times New Roman" panose="02020603050405020304" pitchFamily="18" charset="0"/>
              </a:rPr>
              <a:t>DLinkedList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smtClean="0"/>
              <a:t>&lt;T&gt; </a:t>
            </a:r>
            <a:r>
              <a:rPr lang="en-US" sz="1800" dirty="0"/>
              <a:t>range); //inserts range of nodes range to </a:t>
            </a:r>
            <a:r>
              <a:rPr lang="en-US" sz="1800" dirty="0" smtClean="0"/>
              <a:t>list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/>
              <a:t>	  void </a:t>
            </a:r>
            <a:r>
              <a:rPr lang="en-US" sz="1800" dirty="0" err="1"/>
              <a:t>removeRange</a:t>
            </a:r>
            <a:r>
              <a:rPr lang="en-US" sz="1800" dirty="0"/>
              <a:t>(T target1, T </a:t>
            </a:r>
            <a:r>
              <a:rPr lang="en-US" sz="1800" dirty="0" smtClean="0"/>
              <a:t>target2</a:t>
            </a:r>
            <a:r>
              <a:rPr lang="en-US" sz="1800" dirty="0"/>
              <a:t>) //removes range of nodes from target1 to </a:t>
            </a:r>
            <a:r>
              <a:rPr lang="en-US" sz="1800" dirty="0" smtClean="0"/>
              <a:t>target2</a:t>
            </a:r>
          </a:p>
          <a:p>
            <a:pPr marL="0" indent="0">
              <a:buNone/>
            </a:pPr>
            <a:endParaRPr lang="en-US" sz="18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GB" sz="28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34492" y="12954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70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  <p:extLst>
      <p:ext uri="{BB962C8B-B14F-4D97-AF65-F5344CB8AC3E}">
        <p14:creationId xmlns:p14="http://schemas.microsoft.com/office/powerpoint/2010/main" val="82946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831848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Pointer </a:t>
            </a:r>
            <a:r>
              <a:rPr lang="en-US" i="1" dirty="0">
                <a:solidFill>
                  <a:schemeClr val="accent2"/>
                </a:solidFill>
              </a:rPr>
              <a:t>Implementation : List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679576"/>
            <a:ext cx="7860792" cy="4721224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      </a:t>
            </a:r>
            <a:r>
              <a:rPr lang="en-US" sz="2000" dirty="0" err="1" smtClean="0"/>
              <a:t>LinkedList</a:t>
            </a:r>
            <a:r>
              <a:rPr lang="en-US" sz="2000" dirty="0" smtClean="0"/>
              <a:t>&lt;T&gt; </a:t>
            </a:r>
            <a:r>
              <a:rPr lang="en-US" sz="2000" dirty="0" err="1" smtClean="0"/>
              <a:t>getRange</a:t>
            </a:r>
            <a:r>
              <a:rPr lang="en-US" sz="2000" dirty="0" smtClean="0"/>
              <a:t>(T target1, T target2, </a:t>
            </a:r>
            <a:r>
              <a:rPr lang="en-US" sz="2000" dirty="0" err="1" smtClean="0"/>
              <a:t>bool</a:t>
            </a:r>
            <a:r>
              <a:rPr lang="en-US" sz="2000" dirty="0" smtClean="0"/>
              <a:t> remove=true);</a:t>
            </a:r>
            <a:r>
              <a:rPr lang="en-US" sz="2000" dirty="0" smtClean="0">
                <a:cs typeface="Times New Roman" panose="02020603050405020304" pitchFamily="18" charset="0"/>
              </a:rPr>
              <a:t> </a:t>
            </a:r>
            <a:r>
              <a:rPr lang="en-US" sz="2000" dirty="0"/>
              <a:t>);//return range of node from list (either removing or copying) from target1 to target 2 if fails returns </a:t>
            </a:r>
            <a:r>
              <a:rPr lang="en-US" sz="2000" dirty="0" smtClean="0"/>
              <a:t>false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       </a:t>
            </a:r>
            <a:r>
              <a:rPr lang="en-US" sz="2000" dirty="0" err="1" smtClean="0"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cs typeface="Times New Roman" panose="02020603050405020304" pitchFamily="18" charset="0"/>
              </a:rPr>
              <a:t> </a:t>
            </a:r>
            <a:r>
              <a:rPr lang="en-US" sz="2000" dirty="0">
                <a:cs typeface="Times New Roman" panose="02020603050405020304" pitchFamily="18" charset="0"/>
              </a:rPr>
              <a:t>count();//no of element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</a:t>
            </a:r>
            <a:r>
              <a:rPr lang="en-US" sz="2000" dirty="0" smtClean="0">
                <a:cs typeface="Times New Roman" panose="02020603050405020304" pitchFamily="18" charset="0"/>
              </a:rPr>
              <a:t>void </a:t>
            </a:r>
            <a:r>
              <a:rPr lang="en-US" sz="2000" dirty="0">
                <a:cs typeface="Times New Roman" panose="02020603050405020304" pitchFamily="18" charset="0"/>
              </a:rPr>
              <a:t>clear();//truncate the list to </a:t>
            </a:r>
            <a:r>
              <a:rPr lang="en-US" sz="2000" dirty="0" smtClean="0">
                <a:cs typeface="Times New Roman" panose="02020603050405020304" pitchFamily="18" charset="0"/>
              </a:rPr>
              <a:t>empty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cs typeface="Times New Roman" panose="02020603050405020304" pitchFamily="18" charset="0"/>
              </a:rPr>
              <a:t>   protected</a:t>
            </a:r>
            <a:r>
              <a:rPr lang="en-US" sz="2000" dirty="0"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private:</a:t>
            </a:r>
          </a:p>
          <a:p>
            <a:pPr marL="0" indent="0"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cs typeface="Times New Roman" panose="02020603050405020304" pitchFamily="18" charset="0"/>
              </a:rPr>
              <a:t>node&lt;T&gt; * head;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cs typeface="Times New Roman" panose="02020603050405020304" pitchFamily="18" charset="0"/>
              </a:rPr>
              <a:t>       node&lt;T</a:t>
            </a:r>
            <a:r>
              <a:rPr lang="en-US" sz="2000" dirty="0">
                <a:cs typeface="Times New Roman" panose="02020603050405020304" pitchFamily="18" charset="0"/>
              </a:rPr>
              <a:t>&gt; * tail;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 bool sorted;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 void </a:t>
            </a:r>
            <a:r>
              <a:rPr lang="en-GB" sz="2000" dirty="0" err="1" smtClean="0">
                <a:sym typeface="+mn-ea"/>
              </a:rPr>
              <a:t>insertNode</a:t>
            </a:r>
            <a:r>
              <a:rPr lang="en-GB" sz="2000" dirty="0" smtClean="0">
                <a:sym typeface="+mn-ea"/>
              </a:rPr>
              <a:t>(</a:t>
            </a:r>
            <a:r>
              <a:rPr lang="en-US" sz="2000" dirty="0">
                <a:cs typeface="Times New Roman" panose="02020603050405020304" pitchFamily="18" charset="0"/>
              </a:rPr>
              <a:t>node&lt;T&gt; * </a:t>
            </a:r>
            <a:r>
              <a:rPr lang="en-GB" sz="2000" dirty="0" smtClean="0">
                <a:sym typeface="+mn-ea"/>
              </a:rPr>
              <a:t>p</a:t>
            </a:r>
            <a:r>
              <a:rPr lang="en-GB" sz="2000" dirty="0">
                <a:sym typeface="+mn-ea"/>
              </a:rPr>
              <a:t>, </a:t>
            </a:r>
            <a:r>
              <a:rPr lang="en-US" sz="2000" dirty="0">
                <a:cs typeface="Times New Roman" panose="02020603050405020304" pitchFamily="18" charset="0"/>
              </a:rPr>
              <a:t>node&lt;T&gt; *</a:t>
            </a:r>
            <a:r>
              <a:rPr lang="en-GB" sz="2000" dirty="0" smtClean="0">
                <a:sym typeface="+mn-ea"/>
              </a:rPr>
              <a:t> </a:t>
            </a:r>
            <a:r>
              <a:rPr lang="en-GB" sz="2000" dirty="0" err="1">
                <a:sym typeface="+mn-ea"/>
              </a:rPr>
              <a:t>prev</a:t>
            </a:r>
            <a:r>
              <a:rPr lang="en-GB" sz="2000" dirty="0" smtClean="0">
                <a:sym typeface="+mn-ea"/>
              </a:rPr>
              <a:t>)</a:t>
            </a:r>
          </a:p>
          <a:p>
            <a:pPr marL="0" indent="0">
              <a:buNone/>
            </a:pPr>
            <a:r>
              <a:rPr lang="en-GB" sz="2000" dirty="0">
                <a:cs typeface="Times New Roman" panose="02020603050405020304" pitchFamily="18" charset="0"/>
                <a:sym typeface="+mn-ea"/>
              </a:rPr>
              <a:t> </a:t>
            </a:r>
            <a:r>
              <a:rPr lang="en-GB" sz="2000" dirty="0" smtClean="0">
                <a:cs typeface="Times New Roman" panose="02020603050405020304" pitchFamily="18" charset="0"/>
                <a:sym typeface="+mn-ea"/>
              </a:rPr>
              <a:t>       </a:t>
            </a:r>
            <a:r>
              <a:rPr lang="en-US" sz="2000" dirty="0" smtClean="0"/>
              <a:t>node&lt;T</a:t>
            </a:r>
            <a:r>
              <a:rPr lang="en-US" sz="2000" dirty="0"/>
              <a:t>&gt;</a:t>
            </a:r>
            <a:r>
              <a:rPr lang="en-GB" sz="2000" dirty="0"/>
              <a:t> *</a:t>
            </a:r>
            <a:r>
              <a:rPr lang="en-GB" sz="2000" dirty="0" smtClean="0">
                <a:sym typeface="+mn-ea"/>
              </a:rPr>
              <a:t> </a:t>
            </a:r>
            <a:r>
              <a:rPr lang="en-GB" sz="2000" dirty="0" err="1" smtClean="0">
                <a:sym typeface="+mn-ea"/>
              </a:rPr>
              <a:t>deleteNode</a:t>
            </a:r>
            <a:r>
              <a:rPr lang="en-GB" sz="2000" dirty="0" smtClean="0">
                <a:sym typeface="+mn-ea"/>
              </a:rPr>
              <a:t>(</a:t>
            </a:r>
            <a:r>
              <a:rPr lang="en-US" sz="2000" dirty="0">
                <a:cs typeface="Times New Roman" panose="02020603050405020304" pitchFamily="18" charset="0"/>
              </a:rPr>
              <a:t>node&lt;T&gt; *</a:t>
            </a:r>
            <a:r>
              <a:rPr lang="en-GB" sz="2000" dirty="0" smtClean="0">
                <a:sym typeface="+mn-ea"/>
              </a:rPr>
              <a:t> </a:t>
            </a:r>
            <a:r>
              <a:rPr lang="en-GB" sz="2000" dirty="0" err="1">
                <a:sym typeface="+mn-ea"/>
              </a:rPr>
              <a:t>prev</a:t>
            </a:r>
            <a:r>
              <a:rPr lang="en-GB" sz="2000" dirty="0">
                <a:sym typeface="+mn-ea"/>
              </a:rPr>
              <a:t>) </a:t>
            </a:r>
            <a:r>
              <a:rPr lang="en-US" sz="2000" dirty="0">
                <a:cs typeface="Times New Roman" panose="02020603050405020304" pitchFamily="18" charset="0"/>
              </a:rPr>
              <a:t>; //remove node</a:t>
            </a:r>
          </a:p>
          <a:p>
            <a:pPr marL="0" indent="0"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        node&lt;T</a:t>
            </a:r>
            <a:r>
              <a:rPr lang="en-US" sz="2000" dirty="0">
                <a:cs typeface="Times New Roman" panose="02020603050405020304" pitchFamily="18" charset="0"/>
              </a:rPr>
              <a:t>&gt; * </a:t>
            </a:r>
            <a:r>
              <a:rPr lang="en-US" sz="2000" dirty="0" err="1" smtClean="0">
                <a:cs typeface="Times New Roman" panose="02020603050405020304" pitchFamily="18" charset="0"/>
              </a:rPr>
              <a:t>insertionSlot</a:t>
            </a:r>
            <a:r>
              <a:rPr lang="en-US" sz="2000" dirty="0" smtClean="0">
                <a:cs typeface="Times New Roman" panose="02020603050405020304" pitchFamily="18" charset="0"/>
              </a:rPr>
              <a:t>(node&lt;T</a:t>
            </a:r>
            <a:r>
              <a:rPr lang="en-US" sz="2000" dirty="0">
                <a:cs typeface="Times New Roman" panose="02020603050405020304" pitchFamily="18" charset="0"/>
              </a:rPr>
              <a:t>&gt; * p);//it finds after which to insert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 </a:t>
            </a:r>
            <a:r>
              <a:rPr lang="en-US" altLang="en-GB" sz="2000" dirty="0">
                <a:sym typeface="+mn-ea"/>
              </a:rPr>
              <a:t>bool </a:t>
            </a:r>
            <a:r>
              <a:rPr lang="en-GB" sz="2000" dirty="0" err="1">
                <a:sym typeface="+mn-ea"/>
              </a:rPr>
              <a:t>nodeToDelete</a:t>
            </a:r>
            <a:r>
              <a:rPr lang="en-GB" sz="2000" dirty="0">
                <a:sym typeface="+mn-ea"/>
              </a:rPr>
              <a:t>(T  </a:t>
            </a:r>
            <a:r>
              <a:rPr lang="en-GB" sz="2000" dirty="0" err="1">
                <a:sym typeface="+mn-ea"/>
              </a:rPr>
              <a:t>targetData</a:t>
            </a:r>
            <a:r>
              <a:rPr lang="en-GB" sz="2000" dirty="0">
                <a:sym typeface="+mn-ea"/>
              </a:rPr>
              <a:t>, </a:t>
            </a:r>
            <a:r>
              <a:rPr lang="en-US" sz="2000" dirty="0">
                <a:cs typeface="Times New Roman" panose="02020603050405020304" pitchFamily="18" charset="0"/>
              </a:rPr>
              <a:t>node&lt;T&gt; *</a:t>
            </a:r>
            <a:r>
              <a:rPr lang="en-GB" sz="2000" dirty="0" smtClean="0">
                <a:sym typeface="+mn-ea"/>
              </a:rPr>
              <a:t> &amp; </a:t>
            </a:r>
            <a:r>
              <a:rPr lang="en-GB" sz="2000" dirty="0" err="1" smtClean="0">
                <a:sym typeface="+mn-ea"/>
              </a:rPr>
              <a:t>prev</a:t>
            </a:r>
            <a:r>
              <a:rPr lang="en-GB" sz="2000" dirty="0" smtClean="0">
                <a:sym typeface="+mn-ea"/>
              </a:rPr>
              <a:t>)</a:t>
            </a:r>
            <a:r>
              <a:rPr lang="en-US" sz="2000" dirty="0" smtClean="0">
                <a:cs typeface="Times New Roman" panose="02020603050405020304" pitchFamily="18" charset="0"/>
                <a:sym typeface="+mn-ea"/>
              </a:rPr>
              <a:t>)</a:t>
            </a:r>
            <a:r>
              <a:rPr lang="en-US" sz="2000" dirty="0" smtClean="0"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GB" sz="28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34492" y="12954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71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  <p:extLst>
      <p:ext uri="{BB962C8B-B14F-4D97-AF65-F5344CB8AC3E}">
        <p14:creationId xmlns:p14="http://schemas.microsoft.com/office/powerpoint/2010/main" val="87833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GB" sz="4000" i="1" dirty="0" smtClean="0">
                <a:solidFill>
                  <a:schemeClr val="accent2"/>
                </a:solidFill>
                <a:sym typeface="+mn-ea"/>
              </a:rPr>
              <a:t>Pointer </a:t>
            </a:r>
            <a:r>
              <a:rPr lang="en-GB" sz="4000" i="1" dirty="0" err="1">
                <a:solidFill>
                  <a:schemeClr val="accent2"/>
                </a:solidFill>
                <a:sym typeface="+mn-ea"/>
              </a:rPr>
              <a:t>implementation:</a:t>
            </a:r>
            <a:r>
              <a:rPr lang="en-GB" sz="4000" i="1" dirty="0" err="1">
                <a:solidFill>
                  <a:schemeClr val="accent2"/>
                </a:solidFill>
              </a:rPr>
              <a:t>insertNode</a:t>
            </a:r>
            <a:r>
              <a:rPr lang="en-GB" sz="4000" i="1" dirty="0">
                <a:solidFill>
                  <a:schemeClr val="accent2"/>
                </a:solidFill>
              </a:rPr>
              <a:t>(): insert a new node</a:t>
            </a:r>
            <a:endParaRPr lang="en-US" sz="4000" i="1" dirty="0" err="1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9705" y="1447800"/>
            <a:ext cx="8745220" cy="495300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GB" sz="2000" dirty="0"/>
              <a:t>template &lt;class T&gt;</a:t>
            </a:r>
            <a:endParaRPr lang="en-GB" sz="2300" dirty="0"/>
          </a:p>
          <a:p>
            <a:pPr>
              <a:lnSpc>
                <a:spcPct val="80000"/>
              </a:lnSpc>
              <a:buNone/>
            </a:pPr>
            <a:r>
              <a:rPr lang="en-GB" sz="2300" dirty="0"/>
              <a:t>void LinkedList&lt;T&gt;:: </a:t>
            </a:r>
            <a:r>
              <a:rPr lang="en-GB" sz="2300" dirty="0" err="1" smtClean="0"/>
              <a:t>insertNode</a:t>
            </a:r>
            <a:r>
              <a:rPr lang="en-GB" sz="2300" dirty="0" smtClean="0"/>
              <a:t>(</a:t>
            </a:r>
            <a:r>
              <a:rPr lang="en-US" sz="2400" dirty="0">
                <a:cs typeface="Times New Roman" panose="02020603050405020304" pitchFamily="18" charset="0"/>
              </a:rPr>
              <a:t>node&lt;T&gt; *</a:t>
            </a:r>
            <a:r>
              <a:rPr lang="en-GB" sz="2300" dirty="0" smtClean="0"/>
              <a:t> </a:t>
            </a:r>
            <a:r>
              <a:rPr lang="en-GB" sz="2300" dirty="0"/>
              <a:t>p, </a:t>
            </a:r>
            <a:r>
              <a:rPr lang="en-US" sz="2400" dirty="0">
                <a:cs typeface="Times New Roman" panose="02020603050405020304" pitchFamily="18" charset="0"/>
              </a:rPr>
              <a:t>node&lt;T&gt; *</a:t>
            </a:r>
            <a:r>
              <a:rPr lang="en-GB" sz="2300" dirty="0" smtClean="0"/>
              <a:t> </a:t>
            </a:r>
            <a:r>
              <a:rPr lang="en-GB" sz="2300" dirty="0" err="1"/>
              <a:t>prev</a:t>
            </a:r>
            <a:r>
              <a:rPr lang="en-GB" sz="2300" dirty="0"/>
              <a:t>) {</a:t>
            </a:r>
          </a:p>
          <a:p>
            <a:pPr>
              <a:lnSpc>
                <a:spcPct val="80000"/>
              </a:lnSpc>
              <a:buNone/>
            </a:pPr>
            <a:r>
              <a:rPr lang="en-GB" sz="2300" dirty="0"/>
              <a:t>// insert a new node pointed by p after the node pointed by </a:t>
            </a:r>
            <a:r>
              <a:rPr lang="en-GB" sz="2300" dirty="0" err="1"/>
              <a:t>prev</a:t>
            </a:r>
            <a:endParaRPr lang="en-GB" sz="2300" dirty="0"/>
          </a:p>
          <a:p>
            <a:pPr>
              <a:lnSpc>
                <a:spcPct val="80000"/>
              </a:lnSpc>
              <a:buNone/>
            </a:pPr>
            <a:r>
              <a:rPr lang="en-GB" sz="2300" dirty="0"/>
              <a:t>	if(head==</a:t>
            </a:r>
            <a:r>
              <a:rPr lang="en-GB" sz="2300" dirty="0" smtClean="0"/>
              <a:t>N</a:t>
            </a:r>
            <a:r>
              <a:rPr lang="en-US" sz="2300" dirty="0" smtClean="0"/>
              <a:t>ULL</a:t>
            </a:r>
            <a:r>
              <a:rPr lang="en-GB" sz="2300" dirty="0" smtClean="0"/>
              <a:t>){</a:t>
            </a:r>
            <a:endParaRPr lang="en-GB" sz="2300" dirty="0"/>
          </a:p>
          <a:p>
            <a:pPr>
              <a:lnSpc>
                <a:spcPct val="80000"/>
              </a:lnSpc>
              <a:buNone/>
            </a:pPr>
            <a:r>
              <a:rPr lang="en-GB" sz="2300" dirty="0"/>
              <a:t>		</a:t>
            </a:r>
            <a:r>
              <a:rPr lang="en-GB" sz="2300" dirty="0" smtClean="0"/>
              <a:t>p-&gt;next=</a:t>
            </a:r>
            <a:r>
              <a:rPr lang="en-GB" sz="2300" dirty="0" smtClean="0">
                <a:sym typeface="+mn-ea"/>
              </a:rPr>
              <a:t>NULL</a:t>
            </a:r>
            <a:r>
              <a:rPr lang="en-GB" sz="2300" dirty="0" smtClean="0"/>
              <a:t>;</a:t>
            </a:r>
            <a:endParaRPr lang="en-GB" sz="2300" dirty="0"/>
          </a:p>
          <a:p>
            <a:pPr>
              <a:lnSpc>
                <a:spcPct val="80000"/>
              </a:lnSpc>
              <a:buNone/>
            </a:pPr>
            <a:r>
              <a:rPr lang="en-GB" sz="2300" dirty="0"/>
              <a:t>		head=tail=p;</a:t>
            </a:r>
          </a:p>
          <a:p>
            <a:pPr>
              <a:lnSpc>
                <a:spcPct val="80000"/>
              </a:lnSpc>
              <a:buNone/>
            </a:pPr>
            <a:r>
              <a:rPr lang="en-GB" sz="2300" dirty="0"/>
              <a:t>	}else if (</a:t>
            </a:r>
            <a:r>
              <a:rPr lang="en-GB" sz="2300" dirty="0" err="1"/>
              <a:t>prev</a:t>
            </a:r>
            <a:r>
              <a:rPr lang="en-GB" sz="2300" dirty="0"/>
              <a:t> == </a:t>
            </a:r>
            <a:r>
              <a:rPr lang="en-GB" sz="2300" dirty="0" smtClean="0"/>
              <a:t>NULL) </a:t>
            </a:r>
            <a:r>
              <a:rPr lang="en-GB" sz="2300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GB" sz="2300" dirty="0"/>
              <a:t>		</a:t>
            </a:r>
            <a:r>
              <a:rPr lang="en-GB" sz="2300" dirty="0" smtClean="0"/>
              <a:t>p-&gt;next </a:t>
            </a:r>
            <a:r>
              <a:rPr lang="en-GB" sz="2300" dirty="0"/>
              <a:t>= head;</a:t>
            </a:r>
          </a:p>
          <a:p>
            <a:pPr>
              <a:lnSpc>
                <a:spcPct val="80000"/>
              </a:lnSpc>
              <a:buNone/>
            </a:pPr>
            <a:r>
              <a:rPr lang="en-GB" sz="2300" dirty="0"/>
              <a:t>		head = p;</a:t>
            </a:r>
          </a:p>
          <a:p>
            <a:pPr>
              <a:lnSpc>
                <a:spcPct val="80000"/>
              </a:lnSpc>
              <a:buNone/>
            </a:pPr>
            <a:r>
              <a:rPr lang="en-GB" sz="2300" dirty="0"/>
              <a:t>	}else {</a:t>
            </a:r>
          </a:p>
          <a:p>
            <a:pPr>
              <a:lnSpc>
                <a:spcPct val="80000"/>
              </a:lnSpc>
              <a:buNone/>
            </a:pPr>
            <a:r>
              <a:rPr lang="en-GB" sz="2300" dirty="0"/>
              <a:t>		</a:t>
            </a:r>
            <a:r>
              <a:rPr lang="en-GB" sz="2300" dirty="0" smtClean="0"/>
              <a:t>p-&gt;next </a:t>
            </a:r>
            <a:r>
              <a:rPr lang="en-GB" sz="2300" dirty="0"/>
              <a:t>= </a:t>
            </a:r>
            <a:r>
              <a:rPr lang="en-GB" sz="2300" dirty="0" err="1" smtClean="0"/>
              <a:t>prev</a:t>
            </a:r>
            <a:r>
              <a:rPr lang="en-GB" sz="2300" dirty="0" smtClean="0"/>
              <a:t>-&gt;next</a:t>
            </a:r>
            <a:r>
              <a:rPr lang="en-GB" sz="2300" dirty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GB" sz="2300" dirty="0"/>
              <a:t>		</a:t>
            </a:r>
            <a:r>
              <a:rPr lang="en-GB" sz="2300" dirty="0" err="1" smtClean="0"/>
              <a:t>prev</a:t>
            </a:r>
            <a:r>
              <a:rPr lang="en-GB" sz="2300" dirty="0" smtClean="0"/>
              <a:t>-&gt;next </a:t>
            </a:r>
            <a:r>
              <a:rPr lang="en-GB" sz="2300" dirty="0"/>
              <a:t>= p;</a:t>
            </a:r>
          </a:p>
          <a:p>
            <a:pPr>
              <a:lnSpc>
                <a:spcPct val="80000"/>
              </a:lnSpc>
              <a:buNone/>
            </a:pPr>
            <a:r>
              <a:rPr lang="en-GB" sz="2300" dirty="0"/>
              <a:t>		if(</a:t>
            </a:r>
            <a:r>
              <a:rPr lang="en-GB" sz="2300" dirty="0" err="1"/>
              <a:t>prev</a:t>
            </a:r>
            <a:r>
              <a:rPr lang="en-GB" sz="2300" dirty="0"/>
              <a:t>==tail)    tail=p;</a:t>
            </a:r>
          </a:p>
          <a:p>
            <a:pPr>
              <a:lnSpc>
                <a:spcPct val="80000"/>
              </a:lnSpc>
              <a:buNone/>
            </a:pPr>
            <a:r>
              <a:rPr lang="en-GB" sz="2300" dirty="0"/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GB" sz="2300" dirty="0"/>
              <a:t>}</a:t>
            </a:r>
          </a:p>
          <a:p>
            <a:pPr>
              <a:buNone/>
            </a:pPr>
            <a:endParaRPr lang="en-GB" sz="2800" dirty="0"/>
          </a:p>
          <a:p>
            <a:pPr>
              <a:lnSpc>
                <a:spcPct val="90000"/>
              </a:lnSpc>
              <a:buNone/>
            </a:pPr>
            <a:endParaRPr lang="en-GB" sz="2800" dirty="0"/>
          </a:p>
          <a:p>
            <a:endParaRPr lang="en-GB" sz="2800" dirty="0">
              <a:solidFill>
                <a:srgbClr val="0033CC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447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72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  <p:extLst>
      <p:ext uri="{BB962C8B-B14F-4D97-AF65-F5344CB8AC3E}">
        <p14:creationId xmlns:p14="http://schemas.microsoft.com/office/powerpoint/2010/main" val="210129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allAtOnce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GB" sz="4000" i="1" dirty="0">
                <a:solidFill>
                  <a:schemeClr val="accent2"/>
                </a:solidFill>
              </a:rPr>
              <a:t>Circular-Linked List: Implementation</a:t>
            </a:r>
            <a:endParaRPr lang="en-US" sz="4000" i="1" dirty="0" err="1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dirty="0"/>
              <a:t>Detail implementation left as </a:t>
            </a:r>
            <a:r>
              <a:rPr lang="en-US" dirty="0" smtClean="0"/>
              <a:t>assignment</a:t>
            </a:r>
            <a:endParaRPr lang="en-GB" sz="2400" dirty="0"/>
          </a:p>
          <a:p>
            <a:pPr>
              <a:lnSpc>
                <a:spcPct val="80000"/>
              </a:lnSpc>
              <a:buNone/>
            </a:pPr>
            <a:endParaRPr lang="en-GB" sz="24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73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  <p:extLst>
      <p:ext uri="{BB962C8B-B14F-4D97-AF65-F5344CB8AC3E}">
        <p14:creationId xmlns:p14="http://schemas.microsoft.com/office/powerpoint/2010/main" val="8077986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i="1" dirty="0">
                <a:solidFill>
                  <a:schemeClr val="accent2"/>
                </a:solidFill>
              </a:rPr>
              <a:t>Linked List: Cost And Benefit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1447800"/>
            <a:ext cx="7772400" cy="49530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altLang="zh-CN" sz="2400" u="sng" dirty="0">
                <a:ea typeface="SimSun" panose="02010600030101010101" pitchFamily="2" charset="-122"/>
              </a:rPr>
              <a:t>Cost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ea typeface="SimSun" panose="02010600030101010101" pitchFamily="2" charset="-122"/>
              </a:rPr>
              <a:t>-</a:t>
            </a:r>
            <a:r>
              <a:rPr lang="en-US" altLang="zh-CN" sz="2400" dirty="0">
                <a:ea typeface="SimSun" panose="02010600030101010101" pitchFamily="2" charset="-122"/>
              </a:rPr>
              <a:t>Linked lists are more complex to code and manage than arrays.</a:t>
            </a:r>
          </a:p>
          <a:p>
            <a:pPr marL="0" indent="0"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-Consumes much more space than array</a:t>
            </a:r>
          </a:p>
          <a:p>
            <a:pPr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-Search can not be optimized higher than linear search.</a:t>
            </a:r>
          </a:p>
          <a:p>
            <a:pPr>
              <a:buNone/>
            </a:pPr>
            <a:r>
              <a:rPr lang="en-US" altLang="zh-CN" sz="2400" u="sng" dirty="0">
                <a:ea typeface="SimSun" panose="02010600030101010101" pitchFamily="2" charset="-122"/>
              </a:rPr>
              <a:t>Benefit</a:t>
            </a:r>
          </a:p>
          <a:p>
            <a:pPr marL="342900" lvl="1" indent="-342900"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+ Dynamic: a linked list can easily grow and shrink in size.</a:t>
            </a:r>
          </a:p>
          <a:p>
            <a:pPr marL="800100" lvl="3" indent="-342900">
              <a:buNone/>
            </a:pPr>
            <a:r>
              <a:rPr lang="en-US" altLang="zh-CN" sz="1600" dirty="0">
                <a:ea typeface="SimSun" panose="02010600030101010101" pitchFamily="2" charset="-122"/>
              </a:rPr>
              <a:t>We don’t need to know how many nodes will be in the list. They are created in memory as needed.</a:t>
            </a:r>
          </a:p>
          <a:p>
            <a:pPr marL="800100" lvl="3" indent="-342900">
              <a:buNone/>
            </a:pPr>
            <a:r>
              <a:rPr lang="en-US" altLang="zh-CN" sz="1600" dirty="0">
                <a:ea typeface="SimSun" panose="02010600030101010101" pitchFamily="2" charset="-122"/>
              </a:rPr>
              <a:t>In contrast, the size of a C++ array is fixed at compilation time.</a:t>
            </a:r>
          </a:p>
          <a:p>
            <a:pPr marL="342900" lvl="1" indent="-342900"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+Easy and fast insertions and deletions</a:t>
            </a:r>
          </a:p>
          <a:p>
            <a:pPr marL="800100" lvl="3" indent="-342900">
              <a:buNone/>
            </a:pPr>
            <a:r>
              <a:rPr lang="en-US" altLang="zh-CN" sz="1600" dirty="0">
                <a:ea typeface="SimSun" panose="02010600030101010101" pitchFamily="2" charset="-122"/>
              </a:rPr>
              <a:t>To insert or delete an element in an array, we need to shift elements to make room for new elements or close the gap caused by deleted elements.</a:t>
            </a:r>
          </a:p>
          <a:p>
            <a:pPr marL="800100" lvl="3" indent="-342900">
              <a:buNone/>
            </a:pPr>
            <a:r>
              <a:rPr lang="en-US" altLang="zh-CN" sz="1600" dirty="0">
                <a:ea typeface="SimSun" panose="02010600030101010101" pitchFamily="2" charset="-122"/>
              </a:rPr>
              <a:t>With a linked list, no need to move other nodes. Only need to reset some pointers.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12954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74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GB" sz="4000" i="1" dirty="0">
                <a:solidFill>
                  <a:schemeClr val="accent2"/>
                </a:solidFill>
              </a:rPr>
              <a:t>Variation On Linked List</a:t>
            </a:r>
            <a:endParaRPr lang="en-US" sz="4000" i="1" dirty="0" err="1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400050" lvl="1" indent="0">
              <a:lnSpc>
                <a:spcPct val="90000"/>
              </a:lnSpc>
              <a:buFont typeface="Calibri" panose="020F0502020204030204" charset="0"/>
              <a:buChar char="⁻"/>
            </a:pPr>
            <a:r>
              <a:rPr lang="en-GB" sz="3600" dirty="0"/>
              <a:t>Linked List With Tail Implementation</a:t>
            </a:r>
          </a:p>
          <a:p>
            <a:pPr marL="400050" lvl="1" indent="0">
              <a:lnSpc>
                <a:spcPct val="90000"/>
              </a:lnSpc>
              <a:buFont typeface="Calibri" panose="020F0502020204030204" charset="0"/>
              <a:buChar char="⁻"/>
            </a:pPr>
            <a:r>
              <a:rPr lang="en-GB" sz="3600" dirty="0"/>
              <a:t>Doubly Linked List</a:t>
            </a:r>
          </a:p>
          <a:p>
            <a:pPr marL="400050" lvl="1" indent="0">
              <a:lnSpc>
                <a:spcPct val="90000"/>
              </a:lnSpc>
              <a:buFont typeface="Calibri" panose="020F0502020204030204" charset="0"/>
              <a:buChar char="⁻"/>
            </a:pPr>
            <a:r>
              <a:rPr lang="en-GB" sz="3600" dirty="0"/>
              <a:t>Circular Linked List</a:t>
            </a:r>
          </a:p>
          <a:p>
            <a:pPr>
              <a:lnSpc>
                <a:spcPct val="80000"/>
              </a:lnSpc>
              <a:buNone/>
            </a:pPr>
            <a:endParaRPr lang="en-GB" sz="24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75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GB" sz="4000" i="1" dirty="0">
                <a:solidFill>
                  <a:schemeClr val="accent2"/>
                </a:solidFill>
              </a:rPr>
              <a:t>Linked List With Tail</a:t>
            </a:r>
            <a:endParaRPr lang="en-US" sz="4000" i="1" dirty="0" err="1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sz="2300" dirty="0"/>
              <a:t>Many applications require a quick access to the last node of a list. For example to facilitate adding a node at the end of the list specially when the list to be maintained is not sorted. </a:t>
            </a:r>
          </a:p>
          <a:p>
            <a:pPr marL="265430" indent="-265430" algn="just">
              <a:lnSpc>
                <a:spcPct val="110000"/>
              </a:lnSpc>
              <a:buNone/>
            </a:pPr>
            <a:endParaRPr lang="en-US" dirty="0"/>
          </a:p>
          <a:p>
            <a:pPr marL="265430" indent="-265430" algn="just">
              <a:lnSpc>
                <a:spcPct val="11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  <a:buNone/>
            </a:pPr>
            <a:endParaRPr lang="en-GB" sz="2400" dirty="0"/>
          </a:p>
          <a:p>
            <a:pPr>
              <a:lnSpc>
                <a:spcPct val="80000"/>
              </a:lnSpc>
              <a:buNone/>
            </a:pPr>
            <a:endParaRPr lang="en-GB" sz="24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76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512287" y="4540250"/>
            <a:ext cx="6003890" cy="336550"/>
            <a:chOff x="990600" y="3670300"/>
            <a:chExt cx="3200400" cy="336550"/>
          </a:xfrm>
        </p:grpSpPr>
        <p:grpSp>
          <p:nvGrpSpPr>
            <p:cNvPr id="7" name="Group 60"/>
            <p:cNvGrpSpPr/>
            <p:nvPr/>
          </p:nvGrpSpPr>
          <p:grpSpPr bwMode="auto">
            <a:xfrm>
              <a:off x="990600" y="3670300"/>
              <a:ext cx="685800" cy="336550"/>
              <a:chOff x="1488" y="1996"/>
              <a:chExt cx="432" cy="212"/>
            </a:xfrm>
          </p:grpSpPr>
          <p:sp>
            <p:nvSpPr>
              <p:cNvPr id="22" name="Rectangle 61"/>
              <p:cNvSpPr>
                <a:spLocks noChangeArrowheads="1"/>
              </p:cNvSpPr>
              <p:nvPr/>
            </p:nvSpPr>
            <p:spPr bwMode="auto">
              <a:xfrm>
                <a:off x="1488" y="2016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62"/>
              <p:cNvSpPr>
                <a:spLocks noChangeShapeType="1"/>
              </p:cNvSpPr>
              <p:nvPr/>
            </p:nvSpPr>
            <p:spPr bwMode="auto">
              <a:xfrm>
                <a:off x="1680" y="20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 Box 63"/>
              <p:cNvSpPr txBox="1">
                <a:spLocks noChangeArrowheads="1"/>
              </p:cNvSpPr>
              <p:nvPr/>
            </p:nvSpPr>
            <p:spPr bwMode="auto">
              <a:xfrm>
                <a:off x="1488" y="1996"/>
                <a:ext cx="157" cy="21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 b="0" dirty="0">
                    <a:solidFill>
                      <a:schemeClr val="bg1"/>
                    </a:solidFill>
                    <a:latin typeface="Helvetica" pitchFamily="34" charset="0"/>
                  </a:rPr>
                  <a:t>2</a:t>
                </a:r>
              </a:p>
            </p:txBody>
          </p:sp>
          <p:sp>
            <p:nvSpPr>
              <p:cNvPr id="25" name="Line 64"/>
              <p:cNvSpPr>
                <a:spLocks noChangeShapeType="1"/>
              </p:cNvSpPr>
              <p:nvPr/>
            </p:nvSpPr>
            <p:spPr bwMode="auto">
              <a:xfrm>
                <a:off x="1728" y="211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" name="Rectangle 65"/>
            <p:cNvSpPr>
              <a:spLocks noChangeArrowheads="1"/>
            </p:cNvSpPr>
            <p:nvPr/>
          </p:nvSpPr>
          <p:spPr bwMode="auto">
            <a:xfrm>
              <a:off x="1676400" y="3702050"/>
              <a:ext cx="457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9" name="Line 66"/>
            <p:cNvSpPr>
              <a:spLocks noChangeShapeType="1"/>
            </p:cNvSpPr>
            <p:nvPr/>
          </p:nvSpPr>
          <p:spPr bwMode="auto">
            <a:xfrm>
              <a:off x="1981200" y="370205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68"/>
            <p:cNvSpPr>
              <a:spLocks noChangeShapeType="1"/>
            </p:cNvSpPr>
            <p:nvPr/>
          </p:nvSpPr>
          <p:spPr bwMode="auto">
            <a:xfrm>
              <a:off x="2057400" y="385445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69"/>
            <p:cNvSpPr>
              <a:spLocks noChangeArrowheads="1"/>
            </p:cNvSpPr>
            <p:nvPr/>
          </p:nvSpPr>
          <p:spPr bwMode="auto">
            <a:xfrm>
              <a:off x="2362200" y="3702050"/>
              <a:ext cx="457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70"/>
            <p:cNvSpPr>
              <a:spLocks noChangeShapeType="1"/>
            </p:cNvSpPr>
            <p:nvPr/>
          </p:nvSpPr>
          <p:spPr bwMode="auto">
            <a:xfrm>
              <a:off x="2667000" y="370205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71"/>
            <p:cNvSpPr txBox="1">
              <a:spLocks noChangeArrowheads="1"/>
            </p:cNvSpPr>
            <p:nvPr/>
          </p:nvSpPr>
          <p:spPr bwMode="auto">
            <a:xfrm>
              <a:off x="2362200" y="3670300"/>
              <a:ext cx="249238" cy="3365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 b="0" dirty="0">
                  <a:solidFill>
                    <a:schemeClr val="bg1"/>
                  </a:solidFill>
                  <a:latin typeface="Helvetica" pitchFamily="34" charset="0"/>
                </a:rPr>
                <a:t>8</a:t>
              </a:r>
            </a:p>
          </p:txBody>
        </p:sp>
        <p:sp>
          <p:nvSpPr>
            <p:cNvPr id="14" name="Line 72"/>
            <p:cNvSpPr>
              <a:spLocks noChangeShapeType="1"/>
            </p:cNvSpPr>
            <p:nvPr/>
          </p:nvSpPr>
          <p:spPr bwMode="auto">
            <a:xfrm>
              <a:off x="2743200" y="385445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73"/>
            <p:cNvSpPr>
              <a:spLocks noChangeArrowheads="1"/>
            </p:cNvSpPr>
            <p:nvPr/>
          </p:nvSpPr>
          <p:spPr bwMode="auto">
            <a:xfrm>
              <a:off x="3048000" y="3702050"/>
              <a:ext cx="457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6" name="Line 74"/>
            <p:cNvSpPr>
              <a:spLocks noChangeShapeType="1"/>
            </p:cNvSpPr>
            <p:nvPr/>
          </p:nvSpPr>
          <p:spPr bwMode="auto">
            <a:xfrm>
              <a:off x="3352800" y="370205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76"/>
            <p:cNvSpPr>
              <a:spLocks noChangeShapeType="1"/>
            </p:cNvSpPr>
            <p:nvPr/>
          </p:nvSpPr>
          <p:spPr bwMode="auto">
            <a:xfrm>
              <a:off x="3429000" y="385445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77"/>
            <p:cNvSpPr>
              <a:spLocks noChangeArrowheads="1"/>
            </p:cNvSpPr>
            <p:nvPr/>
          </p:nvSpPr>
          <p:spPr bwMode="auto">
            <a:xfrm>
              <a:off x="3733800" y="3702050"/>
              <a:ext cx="457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" name="Line 78"/>
            <p:cNvSpPr>
              <a:spLocks noChangeShapeType="1"/>
            </p:cNvSpPr>
            <p:nvPr/>
          </p:nvSpPr>
          <p:spPr bwMode="auto">
            <a:xfrm>
              <a:off x="4038600" y="370205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Line 15"/>
          <p:cNvSpPr>
            <a:spLocks noChangeShapeType="1"/>
          </p:cNvSpPr>
          <p:nvPr/>
        </p:nvSpPr>
        <p:spPr bwMode="auto">
          <a:xfrm>
            <a:off x="7324725" y="4752975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17"/>
          <p:cNvSpPr>
            <a:spLocks noChangeShapeType="1"/>
          </p:cNvSpPr>
          <p:nvPr/>
        </p:nvSpPr>
        <p:spPr bwMode="auto">
          <a:xfrm>
            <a:off x="7781925" y="4752975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grpSp>
        <p:nvGrpSpPr>
          <p:cNvPr id="32" name="Group 22"/>
          <p:cNvGrpSpPr/>
          <p:nvPr/>
        </p:nvGrpSpPr>
        <p:grpSpPr bwMode="auto">
          <a:xfrm>
            <a:off x="7610475" y="5086350"/>
            <a:ext cx="342900" cy="95250"/>
            <a:chOff x="6300" y="5940"/>
            <a:chExt cx="540" cy="150"/>
          </a:xfrm>
        </p:grpSpPr>
        <p:sp>
          <p:nvSpPr>
            <p:cNvPr id="33" name="Line 23"/>
            <p:cNvSpPr>
              <a:spLocks noChangeShapeType="1"/>
            </p:cNvSpPr>
            <p:nvPr/>
          </p:nvSpPr>
          <p:spPr bwMode="auto">
            <a:xfrm>
              <a:off x="6300" y="5940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4"/>
            <p:cNvSpPr>
              <a:spLocks noChangeShapeType="1"/>
            </p:cNvSpPr>
            <p:nvPr/>
          </p:nvSpPr>
          <p:spPr bwMode="auto">
            <a:xfrm>
              <a:off x="6435" y="6090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5"/>
            <p:cNvSpPr>
              <a:spLocks noChangeShapeType="1"/>
            </p:cNvSpPr>
            <p:nvPr/>
          </p:nvSpPr>
          <p:spPr bwMode="auto">
            <a:xfrm>
              <a:off x="6420" y="6015"/>
              <a:ext cx="3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4038600" y="5978027"/>
            <a:ext cx="685800" cy="49897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dirty="0"/>
              <a:t>tail</a:t>
            </a: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429000" y="5978027"/>
            <a:ext cx="628650" cy="49897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dirty="0"/>
              <a:t>head</a:t>
            </a:r>
          </a:p>
        </p:txBody>
      </p:sp>
      <p:cxnSp>
        <p:nvCxnSpPr>
          <p:cNvPr id="38" name="Shape 82"/>
          <p:cNvCxnSpPr/>
          <p:nvPr/>
        </p:nvCxnSpPr>
        <p:spPr>
          <a:xfrm flipV="1">
            <a:off x="4191000" y="4876800"/>
            <a:ext cx="2905125" cy="1143000"/>
          </a:xfrm>
          <a:prstGeom prst="curvedConnector3">
            <a:avLst>
              <a:gd name="adj1" fmla="val 100160"/>
            </a:avLst>
          </a:prstGeom>
          <a:ln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68"/>
          <p:cNvCxnSpPr>
            <a:endCxn id="24" idx="1"/>
          </p:cNvCxnSpPr>
          <p:nvPr/>
        </p:nvCxnSpPr>
        <p:spPr>
          <a:xfrm rot="10800000">
            <a:off x="1512288" y="4708526"/>
            <a:ext cx="2145313" cy="1387475"/>
          </a:xfrm>
          <a:prstGeom prst="curvedConnector3">
            <a:avLst>
              <a:gd name="adj1" fmla="val 110656"/>
            </a:avLst>
          </a:prstGeom>
          <a:ln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GB" sz="4000" i="1" dirty="0">
                <a:solidFill>
                  <a:schemeClr val="accent2"/>
                </a:solidFill>
              </a:rPr>
              <a:t>Linked List With Tail Implementation</a:t>
            </a:r>
            <a:endParaRPr lang="en-US" sz="4000" i="1" dirty="0" err="1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265430" indent="-265430" algn="just">
              <a:lnSpc>
                <a:spcPct val="110000"/>
              </a:lnSpc>
              <a:buNone/>
            </a:pPr>
            <a:r>
              <a:rPr lang="en-US" sz="2300" dirty="0"/>
              <a:t>In such a case the list construction can be modified:</a:t>
            </a:r>
          </a:p>
          <a:p>
            <a:pPr marL="265430" indent="-265430" algn="just">
              <a:lnSpc>
                <a:spcPct val="110000"/>
              </a:lnSpc>
              <a:buNone/>
            </a:pPr>
            <a:r>
              <a:rPr lang="en-GB" sz="2000" dirty="0"/>
              <a:t>template &lt;class T&gt;</a:t>
            </a:r>
            <a:endParaRPr lang="en-US" sz="2300" dirty="0"/>
          </a:p>
          <a:p>
            <a:pPr marL="265430" indent="-265430" algn="just">
              <a:lnSpc>
                <a:spcPct val="110000"/>
              </a:lnSpc>
              <a:buNone/>
            </a:pPr>
            <a:r>
              <a:rPr lang="en-US" sz="2300" dirty="0" err="1"/>
              <a:t>struct</a:t>
            </a:r>
            <a:r>
              <a:rPr lang="en-US" sz="2300" dirty="0"/>
              <a:t> list{</a:t>
            </a:r>
          </a:p>
          <a:p>
            <a:pPr marL="265430" indent="-265430" algn="just">
              <a:lnSpc>
                <a:spcPct val="110000"/>
              </a:lnSpc>
              <a:buNone/>
            </a:pPr>
            <a:r>
              <a:rPr lang="en-US" sz="2300" dirty="0"/>
              <a:t>	node&lt;T&gt; * head;</a:t>
            </a:r>
          </a:p>
          <a:p>
            <a:pPr marL="265430" indent="-265430" algn="just">
              <a:lnSpc>
                <a:spcPct val="110000"/>
              </a:lnSpc>
              <a:buNone/>
            </a:pPr>
            <a:r>
              <a:rPr lang="en-US" sz="2300" dirty="0"/>
              <a:t>	node&lt;T&gt; * tail;</a:t>
            </a:r>
          </a:p>
          <a:p>
            <a:pPr marL="265430" indent="-265430" algn="just">
              <a:lnSpc>
                <a:spcPct val="110000"/>
              </a:lnSpc>
              <a:buNone/>
            </a:pPr>
            <a:r>
              <a:rPr lang="en-US" sz="2300" dirty="0"/>
              <a:t>};</a:t>
            </a:r>
          </a:p>
          <a:p>
            <a:pPr marL="265430" indent="-265430" algn="just">
              <a:lnSpc>
                <a:spcPct val="110000"/>
              </a:lnSpc>
              <a:buNone/>
            </a:pPr>
            <a:r>
              <a:rPr lang="en-US" sz="2300" dirty="0"/>
              <a:t>tail is a pointer to the last element.</a:t>
            </a:r>
          </a:p>
          <a:p>
            <a:pPr marL="265430" indent="-265430" algn="just">
              <a:lnSpc>
                <a:spcPct val="110000"/>
              </a:lnSpc>
              <a:buNone/>
            </a:pPr>
            <a:endParaRPr lang="en-US" dirty="0"/>
          </a:p>
          <a:p>
            <a:pPr marL="265430" indent="-265430" algn="just">
              <a:lnSpc>
                <a:spcPct val="11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  <a:buNone/>
            </a:pPr>
            <a:endParaRPr lang="en-GB" sz="2400" dirty="0"/>
          </a:p>
          <a:p>
            <a:pPr>
              <a:lnSpc>
                <a:spcPct val="80000"/>
              </a:lnSpc>
              <a:buNone/>
            </a:pPr>
            <a:endParaRPr lang="en-GB" sz="24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77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i="1" dirty="0">
                <a:solidFill>
                  <a:schemeClr val="accent2"/>
                </a:solidFill>
              </a:rPr>
              <a:t>Linked List With Tail </a:t>
            </a:r>
            <a:r>
              <a:rPr lang="en-US" i="1" dirty="0">
                <a:solidFill>
                  <a:schemeClr val="accent2"/>
                </a:solidFill>
              </a:rPr>
              <a:t>: Operation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r>
              <a:rPr lang="en-GB" sz="2400" dirty="0"/>
              <a:t>Create (): Construct an empty list – a list with no nodes yet!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GB" sz="2400" dirty="0"/>
              <a:t>Insertion (</a:t>
            </a:r>
            <a:r>
              <a:rPr lang="en-GB" sz="2400" dirty="0" err="1"/>
              <a:t>insertNode</a:t>
            </a:r>
            <a:r>
              <a:rPr lang="en-GB" sz="2400" dirty="0"/>
              <a:t>)</a:t>
            </a:r>
          </a:p>
          <a:p>
            <a:pPr>
              <a:buNone/>
            </a:pPr>
            <a:r>
              <a:rPr lang="en-GB" sz="2400" dirty="0"/>
              <a:t>	you may consider four cases </a:t>
            </a:r>
          </a:p>
          <a:p>
            <a:r>
              <a:rPr lang="en-GB" sz="2400" dirty="0"/>
              <a:t>Deletion (</a:t>
            </a:r>
            <a:r>
              <a:rPr lang="en-GB" sz="2400" dirty="0" err="1"/>
              <a:t>deleteNode</a:t>
            </a:r>
            <a:r>
              <a:rPr lang="en-GB" sz="2400" dirty="0"/>
              <a:t>)</a:t>
            </a:r>
          </a:p>
          <a:p>
            <a:pPr>
              <a:buNone/>
            </a:pPr>
            <a:r>
              <a:rPr lang="en-GB" sz="2400" dirty="0"/>
              <a:t>	you may consider four cases</a:t>
            </a:r>
          </a:p>
          <a:p>
            <a:pPr>
              <a:buNone/>
            </a:pPr>
            <a:r>
              <a:rPr lang="en-US" sz="2400" dirty="0"/>
              <a:t>Detail implementation left as an exercise(little modification is needed).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1447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78</a:t>
            </a:fld>
            <a:endParaRPr lang="en-US"/>
          </a:p>
        </p:txBody>
      </p:sp>
      <p:grpSp>
        <p:nvGrpSpPr>
          <p:cNvPr id="2" name="Group 14"/>
          <p:cNvGrpSpPr/>
          <p:nvPr/>
        </p:nvGrpSpPr>
        <p:grpSpPr bwMode="auto">
          <a:xfrm>
            <a:off x="3352800" y="3276600"/>
            <a:ext cx="1244600" cy="822325"/>
            <a:chOff x="2538" y="1888"/>
            <a:chExt cx="784" cy="518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538" y="1888"/>
              <a:ext cx="387" cy="2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GB" sz="1600" dirty="0">
                  <a:latin typeface="Times New Roman" panose="02020603050405020304" pitchFamily="18" charset="0"/>
                  <a:ea typeface="SimSun" panose="02010600030101010101" pitchFamily="2" charset="-122"/>
                </a:rPr>
                <a:t>tail</a:t>
              </a:r>
              <a:endParaRPr lang="en-GB" sz="1600" dirty="0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923" y="2017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209" y="2017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0"/>
            <p:cNvGrpSpPr/>
            <p:nvPr/>
          </p:nvGrpSpPr>
          <p:grpSpPr bwMode="auto">
            <a:xfrm>
              <a:off x="3106" y="2256"/>
              <a:ext cx="216" cy="150"/>
              <a:chOff x="6290" y="2388"/>
              <a:chExt cx="540" cy="150"/>
            </a:xfrm>
          </p:grpSpPr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6290" y="2388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6425" y="2538"/>
                <a:ext cx="3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6410" y="2463"/>
                <a:ext cx="3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743200" y="3276600"/>
            <a:ext cx="614363" cy="431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GB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head</a:t>
            </a:r>
            <a:endParaRPr lang="en-GB" sz="1600" dirty="0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2286000" y="35052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2282825" y="3505200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2119312" y="3884612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2205037" y="4122737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2195512" y="4003675"/>
            <a:ext cx="219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124200" y="297180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GB" sz="4000" i="1" dirty="0">
                <a:solidFill>
                  <a:schemeClr val="accent2"/>
                </a:solidFill>
              </a:rPr>
              <a:t>Circular-Linked List</a:t>
            </a:r>
            <a:endParaRPr lang="en-US" sz="4000" i="1" dirty="0" err="1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r>
              <a:rPr lang="en-US" sz="2400" dirty="0"/>
              <a:t>A</a:t>
            </a:r>
            <a:r>
              <a:rPr lang="tr-TR" sz="2400" dirty="0"/>
              <a:t> </a:t>
            </a:r>
            <a:r>
              <a:rPr lang="en-US" sz="2400" dirty="0"/>
              <a:t>circular list is very similar to the linear list where in the circular list the pointer of the last node</a:t>
            </a:r>
            <a:r>
              <a:rPr lang="tr-TR" sz="2400" dirty="0"/>
              <a:t> </a:t>
            </a:r>
            <a:r>
              <a:rPr lang="en-US" sz="2400" dirty="0"/>
              <a:t>points not NULL but the first node. </a:t>
            </a:r>
          </a:p>
          <a:p>
            <a:r>
              <a:rPr lang="en-US" sz="2400" dirty="0"/>
              <a:t>Every node has a successor</a:t>
            </a:r>
          </a:p>
          <a:p>
            <a:r>
              <a:rPr lang="en-US" sz="2400" dirty="0"/>
              <a:t>No node in a circular linked list contains </a:t>
            </a:r>
            <a:r>
              <a:rPr lang="en-US" sz="2400" i="1" dirty="0"/>
              <a:t>NULL pointer</a:t>
            </a:r>
          </a:p>
          <a:p>
            <a:pPr>
              <a:lnSpc>
                <a:spcPct val="80000"/>
              </a:lnSpc>
              <a:buNone/>
            </a:pPr>
            <a:endParaRPr lang="en-GB" sz="2400" dirty="0"/>
          </a:p>
          <a:p>
            <a:pPr>
              <a:lnSpc>
                <a:spcPct val="80000"/>
              </a:lnSpc>
              <a:buNone/>
            </a:pPr>
            <a:endParaRPr lang="en-GB" sz="24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79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87510" y="4648200"/>
            <a:ext cx="6003890" cy="958849"/>
            <a:chOff x="990600" y="3048001"/>
            <a:chExt cx="3200400" cy="958849"/>
          </a:xfrm>
        </p:grpSpPr>
        <p:grpSp>
          <p:nvGrpSpPr>
            <p:cNvPr id="9" name="Group 60"/>
            <p:cNvGrpSpPr/>
            <p:nvPr/>
          </p:nvGrpSpPr>
          <p:grpSpPr bwMode="auto">
            <a:xfrm>
              <a:off x="990600" y="3670300"/>
              <a:ext cx="685800" cy="336550"/>
              <a:chOff x="1488" y="1996"/>
              <a:chExt cx="432" cy="212"/>
            </a:xfrm>
          </p:grpSpPr>
          <p:sp>
            <p:nvSpPr>
              <p:cNvPr id="24" name="Rectangle 61"/>
              <p:cNvSpPr>
                <a:spLocks noChangeArrowheads="1"/>
              </p:cNvSpPr>
              <p:nvPr/>
            </p:nvSpPr>
            <p:spPr bwMode="auto">
              <a:xfrm>
                <a:off x="1488" y="2016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62"/>
              <p:cNvSpPr>
                <a:spLocks noChangeShapeType="1"/>
              </p:cNvSpPr>
              <p:nvPr/>
            </p:nvSpPr>
            <p:spPr bwMode="auto">
              <a:xfrm>
                <a:off x="1680" y="20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 Box 63"/>
              <p:cNvSpPr txBox="1">
                <a:spLocks noChangeArrowheads="1"/>
              </p:cNvSpPr>
              <p:nvPr/>
            </p:nvSpPr>
            <p:spPr bwMode="auto">
              <a:xfrm>
                <a:off x="1488" y="1996"/>
                <a:ext cx="157" cy="21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 b="0">
                    <a:solidFill>
                      <a:schemeClr val="bg1"/>
                    </a:solidFill>
                    <a:latin typeface="Helvetica" pitchFamily="34" charset="0"/>
                  </a:rPr>
                  <a:t>25</a:t>
                </a:r>
                <a:endParaRPr lang="en-US" sz="1600" b="0" dirty="0">
                  <a:solidFill>
                    <a:schemeClr val="bg1"/>
                  </a:solidFill>
                  <a:latin typeface="Helvetica" pitchFamily="34" charset="0"/>
                </a:endParaRPr>
              </a:p>
            </p:txBody>
          </p:sp>
          <p:sp>
            <p:nvSpPr>
              <p:cNvPr id="27" name="Line 64"/>
              <p:cNvSpPr>
                <a:spLocks noChangeShapeType="1"/>
              </p:cNvSpPr>
              <p:nvPr/>
            </p:nvSpPr>
            <p:spPr bwMode="auto">
              <a:xfrm>
                <a:off x="1728" y="211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" name="Rectangle 65"/>
            <p:cNvSpPr>
              <a:spLocks noChangeArrowheads="1"/>
            </p:cNvSpPr>
            <p:nvPr/>
          </p:nvSpPr>
          <p:spPr bwMode="auto">
            <a:xfrm>
              <a:off x="1676400" y="3702050"/>
              <a:ext cx="457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1" name="Line 66"/>
            <p:cNvSpPr>
              <a:spLocks noChangeShapeType="1"/>
            </p:cNvSpPr>
            <p:nvPr/>
          </p:nvSpPr>
          <p:spPr bwMode="auto">
            <a:xfrm>
              <a:off x="1981200" y="370205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68"/>
            <p:cNvSpPr>
              <a:spLocks noChangeShapeType="1"/>
            </p:cNvSpPr>
            <p:nvPr/>
          </p:nvSpPr>
          <p:spPr bwMode="auto">
            <a:xfrm>
              <a:off x="2057400" y="385445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69"/>
            <p:cNvSpPr>
              <a:spLocks noChangeArrowheads="1"/>
            </p:cNvSpPr>
            <p:nvPr/>
          </p:nvSpPr>
          <p:spPr bwMode="auto">
            <a:xfrm>
              <a:off x="2362200" y="3702050"/>
              <a:ext cx="457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70"/>
            <p:cNvSpPr>
              <a:spLocks noChangeShapeType="1"/>
            </p:cNvSpPr>
            <p:nvPr/>
          </p:nvSpPr>
          <p:spPr bwMode="auto">
            <a:xfrm>
              <a:off x="2667000" y="370205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71"/>
            <p:cNvSpPr txBox="1">
              <a:spLocks noChangeArrowheads="1"/>
            </p:cNvSpPr>
            <p:nvPr/>
          </p:nvSpPr>
          <p:spPr bwMode="auto">
            <a:xfrm>
              <a:off x="2362200" y="3670300"/>
              <a:ext cx="249238" cy="3365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 b="0" dirty="0">
                  <a:solidFill>
                    <a:schemeClr val="bg1"/>
                  </a:solidFill>
                  <a:latin typeface="Helvetica" pitchFamily="34" charset="0"/>
                </a:rPr>
                <a:t>8</a:t>
              </a:r>
            </a:p>
          </p:txBody>
        </p:sp>
        <p:sp>
          <p:nvSpPr>
            <p:cNvPr id="16" name="Line 72"/>
            <p:cNvSpPr>
              <a:spLocks noChangeShapeType="1"/>
            </p:cNvSpPr>
            <p:nvPr/>
          </p:nvSpPr>
          <p:spPr bwMode="auto">
            <a:xfrm>
              <a:off x="2743200" y="385445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73"/>
            <p:cNvSpPr>
              <a:spLocks noChangeArrowheads="1"/>
            </p:cNvSpPr>
            <p:nvPr/>
          </p:nvSpPr>
          <p:spPr bwMode="auto">
            <a:xfrm>
              <a:off x="3048000" y="3702050"/>
              <a:ext cx="457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18" name="Line 74"/>
            <p:cNvSpPr>
              <a:spLocks noChangeShapeType="1"/>
            </p:cNvSpPr>
            <p:nvPr/>
          </p:nvSpPr>
          <p:spPr bwMode="auto">
            <a:xfrm>
              <a:off x="3352800" y="370205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76"/>
            <p:cNvSpPr>
              <a:spLocks noChangeShapeType="1"/>
            </p:cNvSpPr>
            <p:nvPr/>
          </p:nvSpPr>
          <p:spPr bwMode="auto">
            <a:xfrm>
              <a:off x="3429000" y="385445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77"/>
            <p:cNvSpPr>
              <a:spLocks noChangeArrowheads="1"/>
            </p:cNvSpPr>
            <p:nvPr/>
          </p:nvSpPr>
          <p:spPr bwMode="auto">
            <a:xfrm>
              <a:off x="3733800" y="3702050"/>
              <a:ext cx="457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17</a:t>
              </a:r>
            </a:p>
          </p:txBody>
        </p:sp>
        <p:sp>
          <p:nvSpPr>
            <p:cNvPr id="21" name="Line 78"/>
            <p:cNvSpPr>
              <a:spLocks noChangeShapeType="1"/>
            </p:cNvSpPr>
            <p:nvPr/>
          </p:nvSpPr>
          <p:spPr bwMode="auto">
            <a:xfrm>
              <a:off x="4038600" y="370205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82"/>
            <p:cNvSpPr txBox="1">
              <a:spLocks noChangeArrowheads="1"/>
            </p:cNvSpPr>
            <p:nvPr/>
          </p:nvSpPr>
          <p:spPr bwMode="auto">
            <a:xfrm>
              <a:off x="1022738" y="3048001"/>
              <a:ext cx="207812" cy="3385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latin typeface="Helvetica" pitchFamily="34" charset="0"/>
                </a:rPr>
                <a:t>tail</a:t>
              </a:r>
              <a:endParaRPr lang="en-US" sz="1600" b="0" dirty="0">
                <a:latin typeface="Helvetica" pitchFamily="34" charset="0"/>
              </a:endParaRPr>
            </a:p>
          </p:txBody>
        </p:sp>
        <p:sp>
          <p:nvSpPr>
            <p:cNvPr id="23" name="Line 84"/>
            <p:cNvSpPr>
              <a:spLocks noChangeShapeType="1"/>
            </p:cNvSpPr>
            <p:nvPr/>
          </p:nvSpPr>
          <p:spPr bwMode="auto">
            <a:xfrm>
              <a:off x="1143000" y="332105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8" name="Elbow Connector 27"/>
          <p:cNvCxnSpPr/>
          <p:nvPr/>
        </p:nvCxnSpPr>
        <p:spPr>
          <a:xfrm flipH="1">
            <a:off x="1215073" y="5454649"/>
            <a:ext cx="6176327" cy="946150"/>
          </a:xfrm>
          <a:prstGeom prst="bentConnector3">
            <a:avLst>
              <a:gd name="adj1" fmla="val -37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/>
          <p:nvPr/>
        </p:nvCxnSpPr>
        <p:spPr>
          <a:xfrm rot="5400000" flipH="1" flipV="1">
            <a:off x="820279" y="5833569"/>
            <a:ext cx="962025" cy="17243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sz="4000" i="1" dirty="0">
                <a:solidFill>
                  <a:schemeClr val="accent2"/>
                </a:solidFill>
              </a:rPr>
              <a:t>Operations on Linked List Structure</a:t>
            </a:r>
            <a:endParaRPr lang="en-US" sz="4000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5181600"/>
          </a:xfrm>
          <a:ln>
            <a:noFill/>
          </a:ln>
        </p:spPr>
        <p:txBody>
          <a:bodyPr wrap="square">
            <a:noAutofit/>
          </a:bodyPr>
          <a:lstStyle/>
          <a:p>
            <a:pPr>
              <a:buNone/>
            </a:pPr>
            <a:r>
              <a:rPr lang="en-GB" sz="2400" dirty="0" err="1"/>
              <a:t>insertNode</a:t>
            </a:r>
            <a:r>
              <a:rPr lang="en-GB" sz="2400" dirty="0"/>
              <a:t>(): Insert a new node into a linked list. Two cases:</a:t>
            </a:r>
          </a:p>
          <a:p>
            <a:r>
              <a:rPr lang="en-GB" sz="2400" dirty="0"/>
              <a:t>Case 1(Insertion at the beginning)</a:t>
            </a:r>
          </a:p>
          <a:p>
            <a:pPr>
              <a:buNone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Case 2(Insertion after a node)</a:t>
            </a:r>
          </a:p>
          <a:p>
            <a:endParaRPr lang="en-GB" sz="2400" dirty="0"/>
          </a:p>
          <a:p>
            <a:pPr>
              <a:buNone/>
            </a:pPr>
            <a:endParaRPr lang="en-GB" sz="2000" dirty="0"/>
          </a:p>
          <a:p>
            <a:endParaRPr lang="en-GB" sz="2000" dirty="0"/>
          </a:p>
          <a:p>
            <a:pPr marL="400050" lvl="1" indent="0">
              <a:buNone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13716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8</a:t>
            </a:fld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667000" y="6183868"/>
            <a:ext cx="114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node</a:t>
            </a: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2743200" y="2754868"/>
            <a:ext cx="8001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GB" altLang="zh-CN" sz="1200">
                <a:latin typeface="Times New Roman" panose="02020603050405020304" pitchFamily="18" charset="0"/>
                <a:ea typeface="SimSun" panose="02010600030101010101" pitchFamily="2" charset="-122"/>
              </a:rPr>
              <a:t>Data</a:t>
            </a:r>
            <a:endParaRPr lang="en-GB"/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3371850" y="2754868"/>
            <a:ext cx="4572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grpSp>
        <p:nvGrpSpPr>
          <p:cNvPr id="45" name="Group 20"/>
          <p:cNvGrpSpPr/>
          <p:nvPr/>
        </p:nvGrpSpPr>
        <p:grpSpPr bwMode="auto">
          <a:xfrm>
            <a:off x="4067175" y="2754868"/>
            <a:ext cx="1381125" cy="342900"/>
            <a:chOff x="2340" y="2700"/>
            <a:chExt cx="2175" cy="54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6" name="Text Box 21"/>
            <p:cNvSpPr txBox="1">
              <a:spLocks noChangeArrowheads="1"/>
            </p:cNvSpPr>
            <p:nvPr/>
          </p:nvSpPr>
          <p:spPr bwMode="auto">
            <a:xfrm>
              <a:off x="2340" y="2700"/>
              <a:ext cx="1260" cy="54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GB" altLang="zh-CN" sz="1200">
                  <a:latin typeface="Times New Roman" panose="02020603050405020304" pitchFamily="18" charset="0"/>
                  <a:ea typeface="SimSun" panose="02010600030101010101" pitchFamily="2" charset="-122"/>
                </a:rPr>
                <a:t>Data</a:t>
              </a:r>
              <a:endParaRPr lang="en-GB"/>
            </a:p>
          </p:txBody>
        </p:sp>
        <p:sp>
          <p:nvSpPr>
            <p:cNvPr id="47" name="Text Box 22"/>
            <p:cNvSpPr txBox="1">
              <a:spLocks noChangeArrowheads="1"/>
            </p:cNvSpPr>
            <p:nvPr/>
          </p:nvSpPr>
          <p:spPr bwMode="auto">
            <a:xfrm>
              <a:off x="3330" y="2700"/>
              <a:ext cx="720" cy="54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23"/>
            <p:cNvSpPr>
              <a:spLocks noChangeShapeType="1"/>
            </p:cNvSpPr>
            <p:nvPr/>
          </p:nvSpPr>
          <p:spPr bwMode="auto">
            <a:xfrm>
              <a:off x="3795" y="2970"/>
              <a:ext cx="72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" name="Text Box 24"/>
          <p:cNvSpPr txBox="1">
            <a:spLocks noChangeArrowheads="1"/>
          </p:cNvSpPr>
          <p:nvPr/>
        </p:nvSpPr>
        <p:spPr bwMode="auto">
          <a:xfrm>
            <a:off x="6515100" y="2754868"/>
            <a:ext cx="533399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GB" altLang="zh-CN" sz="1200">
                <a:latin typeface="Times New Roman" panose="02020603050405020304" pitchFamily="18" charset="0"/>
                <a:ea typeface="SimSun" panose="02010600030101010101" pitchFamily="2" charset="-122"/>
              </a:rPr>
              <a:t>Data</a:t>
            </a:r>
            <a:endParaRPr lang="en-GB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048500" y="2754868"/>
            <a:ext cx="4572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51" name="Line 26"/>
          <p:cNvSpPr>
            <a:spLocks noChangeShapeType="1"/>
          </p:cNvSpPr>
          <p:nvPr/>
        </p:nvSpPr>
        <p:spPr bwMode="auto">
          <a:xfrm>
            <a:off x="7505700" y="2964418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2" name="Line 27"/>
          <p:cNvSpPr>
            <a:spLocks noChangeShapeType="1"/>
          </p:cNvSpPr>
          <p:nvPr/>
        </p:nvSpPr>
        <p:spPr bwMode="auto">
          <a:xfrm flipV="1">
            <a:off x="5448300" y="2907268"/>
            <a:ext cx="609600" cy="190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80" name="Text Box 30"/>
          <p:cNvSpPr txBox="1">
            <a:spLocks noChangeArrowheads="1"/>
          </p:cNvSpPr>
          <p:nvPr/>
        </p:nvSpPr>
        <p:spPr bwMode="auto">
          <a:xfrm>
            <a:off x="990600" y="2297668"/>
            <a:ext cx="685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GB" altLang="zh-CN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Head</a:t>
            </a:r>
            <a:endParaRPr lang="en-GB" dirty="0"/>
          </a:p>
        </p:txBody>
      </p:sp>
      <p:grpSp>
        <p:nvGrpSpPr>
          <p:cNvPr id="83" name="Group 33"/>
          <p:cNvGrpSpPr/>
          <p:nvPr/>
        </p:nvGrpSpPr>
        <p:grpSpPr bwMode="auto">
          <a:xfrm>
            <a:off x="7810500" y="3326368"/>
            <a:ext cx="342900" cy="95250"/>
            <a:chOff x="6300" y="5940"/>
            <a:chExt cx="540" cy="150"/>
          </a:xfrm>
        </p:grpSpPr>
        <p:sp>
          <p:nvSpPr>
            <p:cNvPr id="84" name="Line 34"/>
            <p:cNvSpPr>
              <a:spLocks noChangeShapeType="1"/>
            </p:cNvSpPr>
            <p:nvPr/>
          </p:nvSpPr>
          <p:spPr bwMode="auto">
            <a:xfrm>
              <a:off x="6300" y="5940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35"/>
            <p:cNvSpPr>
              <a:spLocks noChangeShapeType="1"/>
            </p:cNvSpPr>
            <p:nvPr/>
          </p:nvSpPr>
          <p:spPr bwMode="auto">
            <a:xfrm>
              <a:off x="6435" y="6090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36"/>
            <p:cNvSpPr>
              <a:spLocks noChangeShapeType="1"/>
            </p:cNvSpPr>
            <p:nvPr/>
          </p:nvSpPr>
          <p:spPr bwMode="auto">
            <a:xfrm>
              <a:off x="6420" y="6015"/>
              <a:ext cx="3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7" name="Text Box 37"/>
          <p:cNvSpPr txBox="1">
            <a:spLocks noChangeArrowheads="1"/>
          </p:cNvSpPr>
          <p:nvPr/>
        </p:nvSpPr>
        <p:spPr bwMode="auto">
          <a:xfrm>
            <a:off x="1676400" y="3440668"/>
            <a:ext cx="8001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GB" altLang="zh-CN" sz="1200">
                <a:latin typeface="Times New Roman" panose="02020603050405020304" pitchFamily="18" charset="0"/>
                <a:ea typeface="SimSun" panose="02010600030101010101" pitchFamily="2" charset="-122"/>
              </a:rPr>
              <a:t>Data</a:t>
            </a:r>
            <a:endParaRPr lang="en-GB"/>
          </a:p>
        </p:txBody>
      </p:sp>
      <p:sp>
        <p:nvSpPr>
          <p:cNvPr id="88" name="Text Box 38"/>
          <p:cNvSpPr txBox="1">
            <a:spLocks noChangeArrowheads="1"/>
          </p:cNvSpPr>
          <p:nvPr/>
        </p:nvSpPr>
        <p:spPr bwMode="auto">
          <a:xfrm>
            <a:off x="2305050" y="3440668"/>
            <a:ext cx="4572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89" name="Line 39"/>
          <p:cNvSpPr>
            <a:spLocks noChangeShapeType="1"/>
          </p:cNvSpPr>
          <p:nvPr/>
        </p:nvSpPr>
        <p:spPr bwMode="auto">
          <a:xfrm>
            <a:off x="2590800" y="3516868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91" name="Line 23"/>
          <p:cNvSpPr>
            <a:spLocks noChangeShapeType="1"/>
          </p:cNvSpPr>
          <p:nvPr/>
        </p:nvSpPr>
        <p:spPr bwMode="auto">
          <a:xfrm>
            <a:off x="3581400" y="2983468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" name="Line 41"/>
          <p:cNvSpPr>
            <a:spLocks noChangeShapeType="1"/>
          </p:cNvSpPr>
          <p:nvPr/>
        </p:nvSpPr>
        <p:spPr bwMode="auto">
          <a:xfrm flipV="1">
            <a:off x="3048000" y="3059668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3" name="Line 28"/>
          <p:cNvSpPr>
            <a:spLocks noChangeShapeType="1"/>
          </p:cNvSpPr>
          <p:nvPr/>
        </p:nvSpPr>
        <p:spPr bwMode="auto">
          <a:xfrm>
            <a:off x="7991475" y="2983468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1676400" y="3821668"/>
            <a:ext cx="114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node</a:t>
            </a:r>
          </a:p>
        </p:txBody>
      </p:sp>
      <p:sp>
        <p:nvSpPr>
          <p:cNvPr id="95" name="Line 23"/>
          <p:cNvSpPr>
            <a:spLocks noChangeShapeType="1"/>
          </p:cNvSpPr>
          <p:nvPr/>
        </p:nvSpPr>
        <p:spPr bwMode="auto">
          <a:xfrm>
            <a:off x="6057900" y="2907268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97" name="Elbow Connector 96"/>
          <p:cNvCxnSpPr/>
          <p:nvPr/>
        </p:nvCxnSpPr>
        <p:spPr>
          <a:xfrm rot="16200000" flipH="1">
            <a:off x="1090233" y="2731434"/>
            <a:ext cx="902732" cy="492399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hape 99"/>
          <p:cNvCxnSpPr>
            <a:endCxn id="43" idx="1"/>
          </p:cNvCxnSpPr>
          <p:nvPr/>
        </p:nvCxnSpPr>
        <p:spPr>
          <a:xfrm>
            <a:off x="1600200" y="2373868"/>
            <a:ext cx="1143000" cy="5524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981200" y="24500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7" name="Text Box 17"/>
          <p:cNvSpPr txBox="1">
            <a:spLocks noChangeArrowheads="1"/>
          </p:cNvSpPr>
          <p:nvPr/>
        </p:nvSpPr>
        <p:spPr bwMode="auto">
          <a:xfrm>
            <a:off x="1752600" y="5219700"/>
            <a:ext cx="8001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GB" altLang="zh-CN" sz="1200">
                <a:latin typeface="Times New Roman" panose="02020603050405020304" pitchFamily="18" charset="0"/>
                <a:ea typeface="SimSun" panose="02010600030101010101" pitchFamily="2" charset="-122"/>
              </a:rPr>
              <a:t>Data</a:t>
            </a:r>
            <a:endParaRPr lang="en-GB"/>
          </a:p>
        </p:txBody>
      </p:sp>
      <p:sp>
        <p:nvSpPr>
          <p:cNvPr id="108" name="Text Box 18"/>
          <p:cNvSpPr txBox="1">
            <a:spLocks noChangeArrowheads="1"/>
          </p:cNvSpPr>
          <p:nvPr/>
        </p:nvSpPr>
        <p:spPr bwMode="auto">
          <a:xfrm>
            <a:off x="2381250" y="5219700"/>
            <a:ext cx="4572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grpSp>
        <p:nvGrpSpPr>
          <p:cNvPr id="109" name="Group 20"/>
          <p:cNvGrpSpPr/>
          <p:nvPr/>
        </p:nvGrpSpPr>
        <p:grpSpPr bwMode="auto">
          <a:xfrm>
            <a:off x="3571875" y="5219700"/>
            <a:ext cx="1381125" cy="342900"/>
            <a:chOff x="2340" y="2700"/>
            <a:chExt cx="2175" cy="54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0" name="Text Box 21"/>
            <p:cNvSpPr txBox="1">
              <a:spLocks noChangeArrowheads="1"/>
            </p:cNvSpPr>
            <p:nvPr/>
          </p:nvSpPr>
          <p:spPr bwMode="auto">
            <a:xfrm>
              <a:off x="2340" y="2700"/>
              <a:ext cx="1260" cy="54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GB" altLang="zh-CN" sz="1200">
                  <a:latin typeface="Times New Roman" panose="02020603050405020304" pitchFamily="18" charset="0"/>
                  <a:ea typeface="SimSun" panose="02010600030101010101" pitchFamily="2" charset="-122"/>
                </a:rPr>
                <a:t>Data</a:t>
              </a:r>
              <a:endParaRPr lang="en-GB"/>
            </a:p>
          </p:txBody>
        </p:sp>
        <p:sp>
          <p:nvSpPr>
            <p:cNvPr id="111" name="Text Box 22"/>
            <p:cNvSpPr txBox="1">
              <a:spLocks noChangeArrowheads="1"/>
            </p:cNvSpPr>
            <p:nvPr/>
          </p:nvSpPr>
          <p:spPr bwMode="auto">
            <a:xfrm>
              <a:off x="3330" y="2700"/>
              <a:ext cx="720" cy="54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23"/>
            <p:cNvSpPr>
              <a:spLocks noChangeShapeType="1"/>
            </p:cNvSpPr>
            <p:nvPr/>
          </p:nvSpPr>
          <p:spPr bwMode="auto">
            <a:xfrm>
              <a:off x="3795" y="2970"/>
              <a:ext cx="72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" name="Text Box 24"/>
          <p:cNvSpPr txBox="1">
            <a:spLocks noChangeArrowheads="1"/>
          </p:cNvSpPr>
          <p:nvPr/>
        </p:nvSpPr>
        <p:spPr bwMode="auto">
          <a:xfrm>
            <a:off x="6019800" y="5219700"/>
            <a:ext cx="533399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GB" altLang="zh-CN" sz="1200">
                <a:latin typeface="Times New Roman" panose="02020603050405020304" pitchFamily="18" charset="0"/>
                <a:ea typeface="SimSun" panose="02010600030101010101" pitchFamily="2" charset="-122"/>
              </a:rPr>
              <a:t>Data</a:t>
            </a:r>
            <a:endParaRPr lang="en-GB"/>
          </a:p>
        </p:txBody>
      </p:sp>
      <p:sp>
        <p:nvSpPr>
          <p:cNvPr id="114" name="Text Box 25"/>
          <p:cNvSpPr txBox="1">
            <a:spLocks noChangeArrowheads="1"/>
          </p:cNvSpPr>
          <p:nvPr/>
        </p:nvSpPr>
        <p:spPr bwMode="auto">
          <a:xfrm>
            <a:off x="6553200" y="5219700"/>
            <a:ext cx="4572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115" name="Line 26"/>
          <p:cNvSpPr>
            <a:spLocks noChangeShapeType="1"/>
          </p:cNvSpPr>
          <p:nvPr/>
        </p:nvSpPr>
        <p:spPr bwMode="auto">
          <a:xfrm>
            <a:off x="7010400" y="542925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16" name="Line 27"/>
          <p:cNvSpPr>
            <a:spLocks noChangeShapeType="1"/>
          </p:cNvSpPr>
          <p:nvPr/>
        </p:nvSpPr>
        <p:spPr bwMode="auto">
          <a:xfrm flipV="1">
            <a:off x="4953000" y="5372100"/>
            <a:ext cx="609600" cy="190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</a:ln>
        </p:spPr>
        <p:txBody>
          <a:bodyPr/>
          <a:lstStyle/>
          <a:p>
            <a:endParaRPr lang="en-US"/>
          </a:p>
        </p:txBody>
      </p:sp>
      <p:grpSp>
        <p:nvGrpSpPr>
          <p:cNvPr id="117" name="Group 29"/>
          <p:cNvGrpSpPr/>
          <p:nvPr/>
        </p:nvGrpSpPr>
        <p:grpSpPr bwMode="auto">
          <a:xfrm>
            <a:off x="1295400" y="4762500"/>
            <a:ext cx="914400" cy="457200"/>
            <a:chOff x="1620" y="1980"/>
            <a:chExt cx="1440" cy="72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8" name="Text Box 30"/>
            <p:cNvSpPr txBox="1">
              <a:spLocks noChangeArrowheads="1"/>
            </p:cNvSpPr>
            <p:nvPr/>
          </p:nvSpPr>
          <p:spPr bwMode="auto">
            <a:xfrm>
              <a:off x="1620" y="1980"/>
              <a:ext cx="1080" cy="36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GB" altLang="zh-CN" sz="1200" dirty="0">
                  <a:latin typeface="Times New Roman" panose="02020603050405020304" pitchFamily="18" charset="0"/>
                  <a:ea typeface="SimSun" panose="02010600030101010101" pitchFamily="2" charset="-122"/>
                </a:rPr>
                <a:t>Head</a:t>
              </a:r>
              <a:endParaRPr lang="en-GB" dirty="0"/>
            </a:p>
          </p:txBody>
        </p:sp>
        <p:sp>
          <p:nvSpPr>
            <p:cNvPr id="119" name="Line 31"/>
            <p:cNvSpPr>
              <a:spLocks noChangeShapeType="1"/>
            </p:cNvSpPr>
            <p:nvPr/>
          </p:nvSpPr>
          <p:spPr bwMode="auto">
            <a:xfrm>
              <a:off x="2520" y="2160"/>
              <a:ext cx="54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32"/>
            <p:cNvSpPr>
              <a:spLocks noChangeShapeType="1"/>
            </p:cNvSpPr>
            <p:nvPr/>
          </p:nvSpPr>
          <p:spPr bwMode="auto">
            <a:xfrm>
              <a:off x="3060" y="2160"/>
              <a:ext cx="0" cy="54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1" name="Group 33"/>
          <p:cNvGrpSpPr/>
          <p:nvPr/>
        </p:nvGrpSpPr>
        <p:grpSpPr bwMode="auto">
          <a:xfrm>
            <a:off x="7315200" y="5791200"/>
            <a:ext cx="342900" cy="95250"/>
            <a:chOff x="6300" y="5940"/>
            <a:chExt cx="540" cy="150"/>
          </a:xfrm>
        </p:grpSpPr>
        <p:sp>
          <p:nvSpPr>
            <p:cNvPr id="122" name="Line 34"/>
            <p:cNvSpPr>
              <a:spLocks noChangeShapeType="1"/>
            </p:cNvSpPr>
            <p:nvPr/>
          </p:nvSpPr>
          <p:spPr bwMode="auto">
            <a:xfrm>
              <a:off x="6300" y="5940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35"/>
            <p:cNvSpPr>
              <a:spLocks noChangeShapeType="1"/>
            </p:cNvSpPr>
            <p:nvPr/>
          </p:nvSpPr>
          <p:spPr bwMode="auto">
            <a:xfrm>
              <a:off x="6435" y="6090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36"/>
            <p:cNvSpPr>
              <a:spLocks noChangeShapeType="1"/>
            </p:cNvSpPr>
            <p:nvPr/>
          </p:nvSpPr>
          <p:spPr bwMode="auto">
            <a:xfrm>
              <a:off x="6420" y="6015"/>
              <a:ext cx="3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5" name="Text Box 37"/>
          <p:cNvSpPr txBox="1">
            <a:spLocks noChangeArrowheads="1"/>
          </p:cNvSpPr>
          <p:nvPr/>
        </p:nvSpPr>
        <p:spPr bwMode="auto">
          <a:xfrm>
            <a:off x="2667000" y="5905500"/>
            <a:ext cx="8001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GB" altLang="zh-CN" sz="1200">
                <a:latin typeface="Times New Roman" panose="02020603050405020304" pitchFamily="18" charset="0"/>
                <a:ea typeface="SimSun" panose="02010600030101010101" pitchFamily="2" charset="-122"/>
              </a:rPr>
              <a:t>Data</a:t>
            </a:r>
            <a:endParaRPr lang="en-GB"/>
          </a:p>
        </p:txBody>
      </p:sp>
      <p:sp>
        <p:nvSpPr>
          <p:cNvPr id="126" name="Text Box 38"/>
          <p:cNvSpPr txBox="1">
            <a:spLocks noChangeArrowheads="1"/>
          </p:cNvSpPr>
          <p:nvPr/>
        </p:nvSpPr>
        <p:spPr bwMode="auto">
          <a:xfrm>
            <a:off x="3295650" y="5905500"/>
            <a:ext cx="4572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127" name="Line 39"/>
          <p:cNvSpPr>
            <a:spLocks noChangeShapeType="1"/>
          </p:cNvSpPr>
          <p:nvPr/>
        </p:nvSpPr>
        <p:spPr bwMode="auto">
          <a:xfrm>
            <a:off x="3581400" y="59817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8" name="Line 41"/>
          <p:cNvSpPr>
            <a:spLocks noChangeShapeType="1"/>
          </p:cNvSpPr>
          <p:nvPr/>
        </p:nvSpPr>
        <p:spPr bwMode="auto">
          <a:xfrm flipV="1">
            <a:off x="4038600" y="55245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9" name="Line 28"/>
          <p:cNvSpPr>
            <a:spLocks noChangeShapeType="1"/>
          </p:cNvSpPr>
          <p:nvPr/>
        </p:nvSpPr>
        <p:spPr bwMode="auto">
          <a:xfrm>
            <a:off x="7496175" y="5448300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30" name="Line 23"/>
          <p:cNvSpPr>
            <a:spLocks noChangeShapeType="1"/>
          </p:cNvSpPr>
          <p:nvPr/>
        </p:nvSpPr>
        <p:spPr bwMode="auto">
          <a:xfrm>
            <a:off x="5562600" y="53721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131" name="Shape 130"/>
          <p:cNvCxnSpPr/>
          <p:nvPr/>
        </p:nvCxnSpPr>
        <p:spPr>
          <a:xfrm flipV="1">
            <a:off x="2590800" y="5219700"/>
            <a:ext cx="1381125" cy="152400"/>
          </a:xfrm>
          <a:prstGeom prst="curvedConnector4">
            <a:avLst>
              <a:gd name="adj1" fmla="val 35517"/>
              <a:gd name="adj2" fmla="val 250000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276600" y="48503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3" name="Elbow Connector 132"/>
          <p:cNvCxnSpPr/>
          <p:nvPr/>
        </p:nvCxnSpPr>
        <p:spPr>
          <a:xfrm rot="16200000" flipH="1">
            <a:off x="2514600" y="5524500"/>
            <a:ext cx="457200" cy="304800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GB" sz="4000" i="1" dirty="0">
                <a:solidFill>
                  <a:schemeClr val="accent2"/>
                </a:solidFill>
              </a:rPr>
              <a:t>Circular-Linked: Declaration &amp; Construction</a:t>
            </a:r>
            <a:endParaRPr lang="en-US" sz="4000" i="1" dirty="0" err="1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dirty="0"/>
              <a:t>Node declaration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400" dirty="0"/>
              <a:t>the same as singly linked list.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list construction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400" dirty="0"/>
              <a:t>Instead of keeping the address of the first node, we keep the address of the last node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GB" sz="2400" dirty="0"/>
              <a:t>node&lt;float&gt; * tail;</a:t>
            </a:r>
          </a:p>
          <a:p>
            <a:pPr>
              <a:lnSpc>
                <a:spcPct val="80000"/>
              </a:lnSpc>
              <a:buNone/>
            </a:pPr>
            <a:endParaRPr lang="en-GB" sz="24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80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i="1" dirty="0">
                <a:solidFill>
                  <a:schemeClr val="accent2"/>
                </a:solidFill>
              </a:rPr>
              <a:t>Circular-Linked </a:t>
            </a:r>
            <a:r>
              <a:rPr lang="en-US" i="1" dirty="0">
                <a:solidFill>
                  <a:schemeClr val="accent2"/>
                </a:solidFill>
              </a:rPr>
              <a:t>: Operation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r>
              <a:rPr lang="en-GB" sz="2400" dirty="0"/>
              <a:t>Create (): Construct an empty list – a list with no nodes yet!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GB" sz="2400" dirty="0"/>
              <a:t>Insertion (</a:t>
            </a:r>
            <a:r>
              <a:rPr lang="en-GB" sz="2400" dirty="0" err="1"/>
              <a:t>insertNode</a:t>
            </a:r>
            <a:r>
              <a:rPr lang="en-GB" sz="2400" dirty="0"/>
              <a:t>)</a:t>
            </a:r>
          </a:p>
          <a:p>
            <a:pPr>
              <a:buNone/>
            </a:pPr>
            <a:r>
              <a:rPr lang="en-GB" sz="2400" dirty="0"/>
              <a:t>	you may consider two cases</a:t>
            </a:r>
          </a:p>
          <a:p>
            <a:r>
              <a:rPr lang="en-GB" sz="2400" dirty="0"/>
              <a:t>Deletion (</a:t>
            </a:r>
            <a:r>
              <a:rPr lang="en-GB" sz="2400" dirty="0" err="1"/>
              <a:t>deleteNode</a:t>
            </a:r>
            <a:r>
              <a:rPr lang="en-GB" sz="2400" dirty="0"/>
              <a:t>)</a:t>
            </a:r>
          </a:p>
          <a:p>
            <a:pPr>
              <a:buNone/>
            </a:pPr>
            <a:r>
              <a:rPr lang="en-GB" sz="2400" dirty="0"/>
              <a:t>	you may consider two cases</a:t>
            </a: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81</a:t>
            </a:fld>
            <a:endParaRPr lang="en-US"/>
          </a:p>
        </p:txBody>
      </p:sp>
      <p:grpSp>
        <p:nvGrpSpPr>
          <p:cNvPr id="2" name="Group 14"/>
          <p:cNvGrpSpPr/>
          <p:nvPr/>
        </p:nvGrpSpPr>
        <p:grpSpPr bwMode="auto">
          <a:xfrm>
            <a:off x="3352800" y="3276600"/>
            <a:ext cx="1244600" cy="822325"/>
            <a:chOff x="2538" y="1888"/>
            <a:chExt cx="784" cy="518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538" y="1888"/>
              <a:ext cx="387" cy="2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GB" sz="1600" dirty="0">
                  <a:latin typeface="Times New Roman" panose="02020603050405020304" pitchFamily="18" charset="0"/>
                  <a:ea typeface="SimSun" panose="02010600030101010101" pitchFamily="2" charset="-122"/>
                </a:rPr>
                <a:t>tail</a:t>
              </a:r>
              <a:endParaRPr lang="en-GB" sz="1600" dirty="0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923" y="2017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209" y="2017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0"/>
            <p:cNvGrpSpPr/>
            <p:nvPr/>
          </p:nvGrpSpPr>
          <p:grpSpPr bwMode="auto">
            <a:xfrm>
              <a:off x="3106" y="2256"/>
              <a:ext cx="216" cy="150"/>
              <a:chOff x="6290" y="2388"/>
              <a:chExt cx="540" cy="150"/>
            </a:xfrm>
          </p:grpSpPr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6290" y="2388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6425" y="2538"/>
                <a:ext cx="3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6410" y="2463"/>
                <a:ext cx="3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831848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Pointer </a:t>
            </a:r>
            <a:r>
              <a:rPr lang="en-US" i="1" dirty="0">
                <a:solidFill>
                  <a:schemeClr val="accent2"/>
                </a:solidFill>
              </a:rPr>
              <a:t>Implementation : Linked List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1679576"/>
            <a:ext cx="7912608" cy="4721224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cs typeface="Times New Roman" panose="02020603050405020304" pitchFamily="18" charset="0"/>
              </a:rPr>
              <a:t>template </a:t>
            </a:r>
            <a:r>
              <a:rPr lang="en-US" sz="1800" dirty="0">
                <a:cs typeface="Times New Roman" panose="02020603050405020304" pitchFamily="18" charset="0"/>
              </a:rPr>
              <a:t>&lt;class T&gt;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class </a:t>
            </a:r>
            <a:r>
              <a:rPr lang="en-US" sz="1800" dirty="0" err="1" smtClean="0">
                <a:cs typeface="Times New Roman" panose="02020603050405020304" pitchFamily="18" charset="0"/>
              </a:rPr>
              <a:t>CLinkedList</a:t>
            </a:r>
            <a:endParaRPr lang="en-US" sz="18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public: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</a:t>
            </a:r>
            <a:r>
              <a:rPr lang="en-US" sz="1800" dirty="0" err="1" smtClean="0">
                <a:cs typeface="Times New Roman" panose="02020603050405020304" pitchFamily="18" charset="0"/>
              </a:rPr>
              <a:t>CLinkedList</a:t>
            </a:r>
            <a:r>
              <a:rPr lang="en-US" sz="1800" dirty="0" smtClean="0">
                <a:cs typeface="Times New Roman" panose="02020603050405020304" pitchFamily="18" charset="0"/>
              </a:rPr>
              <a:t>(); </a:t>
            </a:r>
            <a:r>
              <a:rPr lang="en-US" sz="1800" dirty="0">
                <a:cs typeface="Times New Roman" panose="02020603050405020304" pitchFamily="18" charset="0"/>
              </a:rPr>
              <a:t>//constructor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</a:t>
            </a:r>
            <a:r>
              <a:rPr lang="en-US" sz="1800" dirty="0" err="1" smtClean="0">
                <a:cs typeface="Times New Roman" panose="02020603050405020304" pitchFamily="18" charset="0"/>
              </a:rPr>
              <a:t>CLinkedList</a:t>
            </a:r>
            <a:r>
              <a:rPr lang="en-US" sz="1800" dirty="0" smtClean="0">
                <a:cs typeface="Times New Roman" panose="02020603050405020304" pitchFamily="18" charset="0"/>
              </a:rPr>
              <a:t>(sorted</a:t>
            </a:r>
            <a:r>
              <a:rPr lang="en-US" sz="1800" dirty="0">
                <a:cs typeface="Times New Roman" panose="02020603050405020304" pitchFamily="18" charset="0"/>
              </a:rPr>
              <a:t>);//constructor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virtual ~ </a:t>
            </a:r>
            <a:r>
              <a:rPr lang="en-US" sz="1800" dirty="0" err="1" smtClean="0">
                <a:cs typeface="Times New Roman" panose="02020603050405020304" pitchFamily="18" charset="0"/>
              </a:rPr>
              <a:t>CLinkedList</a:t>
            </a:r>
            <a:r>
              <a:rPr lang="en-US" sz="1800" dirty="0">
                <a:cs typeface="Times New Roman" panose="02020603050405020304" pitchFamily="18" charset="0"/>
              </a:rPr>
              <a:t>(); //destructor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bool </a:t>
            </a:r>
            <a:r>
              <a:rPr lang="en-US" sz="1800" dirty="0" err="1">
                <a:cs typeface="Times New Roman" panose="02020603050405020304" pitchFamily="18" charset="0"/>
              </a:rPr>
              <a:t>isEmpty</a:t>
            </a:r>
            <a:r>
              <a:rPr lang="en-US" sz="1800" dirty="0">
                <a:cs typeface="Times New Roman" panose="02020603050405020304" pitchFamily="18" charset="0"/>
              </a:rPr>
              <a:t>(); //returns true if list is empty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sym typeface="+mn-ea"/>
              </a:rPr>
              <a:t>bool i</a:t>
            </a:r>
            <a:r>
              <a:rPr lang="en-US" sz="1800" dirty="0" err="1">
                <a:sym typeface="+mn-ea"/>
              </a:rPr>
              <a:t>nsert</a:t>
            </a:r>
            <a:r>
              <a:rPr lang="en-US" sz="1800" dirty="0">
                <a:sym typeface="+mn-ea"/>
              </a:rPr>
              <a:t>(</a:t>
            </a:r>
            <a:r>
              <a:rPr lang="en-GB" sz="1800" dirty="0">
                <a:sym typeface="+mn-ea"/>
              </a:rPr>
              <a:t>T </a:t>
            </a:r>
            <a:r>
              <a:rPr lang="en-US" sz="1800" dirty="0" err="1">
                <a:sym typeface="+mn-ea"/>
              </a:rPr>
              <a:t>newdata</a:t>
            </a:r>
            <a:r>
              <a:rPr lang="en-US" sz="1800" dirty="0">
                <a:sym typeface="+mn-ea"/>
              </a:rPr>
              <a:t>)</a:t>
            </a:r>
            <a:r>
              <a:rPr lang="en-US" sz="1800" dirty="0">
                <a:cs typeface="Times New Roman" panose="02020603050405020304" pitchFamily="18" charset="0"/>
              </a:rPr>
              <a:t>; //insert data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bool remove(T targetData);  //remove targetData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</a:t>
            </a:r>
            <a:r>
              <a:rPr lang="en-US" sz="1800" dirty="0" smtClean="0">
                <a:cs typeface="Times New Roman" panose="02020603050405020304" pitchFamily="18" charset="0"/>
              </a:rPr>
              <a:t>node&lt;T&gt; * </a:t>
            </a:r>
            <a:r>
              <a:rPr lang="en-US" sz="1800" dirty="0" err="1">
                <a:cs typeface="Times New Roman" panose="02020603050405020304" pitchFamily="18" charset="0"/>
              </a:rPr>
              <a:t>findNode</a:t>
            </a:r>
            <a:r>
              <a:rPr lang="en-US" sz="1800" dirty="0">
                <a:cs typeface="Times New Roman" panose="02020603050405020304" pitchFamily="18" charset="0"/>
              </a:rPr>
              <a:t>(T target); //returns reference to the </a:t>
            </a:r>
            <a:r>
              <a:rPr lang="en-US" sz="1800" dirty="0" smtClean="0">
                <a:cs typeface="Times New Roman" panose="02020603050405020304" pitchFamily="18" charset="0"/>
              </a:rPr>
              <a:t>node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/>
              <a:t>	  void </a:t>
            </a:r>
            <a:r>
              <a:rPr lang="en-US" sz="1800" dirty="0" err="1"/>
              <a:t>insertRangeAfter</a:t>
            </a:r>
            <a:r>
              <a:rPr lang="en-US" sz="1800" dirty="0"/>
              <a:t>(T after, </a:t>
            </a:r>
            <a:r>
              <a:rPr lang="en-US" sz="1800" dirty="0" err="1">
                <a:cs typeface="Times New Roman" panose="02020603050405020304" pitchFamily="18" charset="0"/>
              </a:rPr>
              <a:t>DLinkedList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/>
              <a:t>&lt;T&gt; range</a:t>
            </a:r>
            <a:r>
              <a:rPr lang="en-US" sz="1800" dirty="0" smtClean="0"/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/>
              <a:t>//inserts range of nodes range to </a:t>
            </a:r>
            <a:r>
              <a:rPr lang="en-US" sz="1800" dirty="0" smtClean="0"/>
              <a:t>list</a:t>
            </a:r>
            <a:endParaRPr lang="en-US" sz="1800" dirty="0"/>
          </a:p>
          <a:p>
            <a:pPr>
              <a:lnSpc>
                <a:spcPct val="90000"/>
              </a:lnSpc>
              <a:buNone/>
            </a:pPr>
            <a:r>
              <a:rPr lang="en-US" sz="1800" dirty="0"/>
              <a:t>	  void </a:t>
            </a:r>
            <a:r>
              <a:rPr lang="en-US" sz="1800" dirty="0" err="1"/>
              <a:t>removeRange</a:t>
            </a:r>
            <a:r>
              <a:rPr lang="en-US" sz="1800" dirty="0"/>
              <a:t>(T target1, T </a:t>
            </a:r>
            <a:r>
              <a:rPr lang="en-US" sz="1800" dirty="0" smtClean="0"/>
              <a:t>target2</a:t>
            </a:r>
            <a:r>
              <a:rPr lang="en-US" sz="1800" dirty="0"/>
              <a:t>) //removes range of nodes from target1 to target2</a:t>
            </a:r>
          </a:p>
          <a:p>
            <a:pPr>
              <a:lnSpc>
                <a:spcPct val="90000"/>
              </a:lnSpc>
              <a:buNone/>
            </a:pPr>
            <a:endParaRPr lang="en-US" sz="1800" dirty="0" smtClean="0"/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GB" sz="28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34492" y="12954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82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  <p:extLst>
      <p:ext uri="{BB962C8B-B14F-4D97-AF65-F5344CB8AC3E}">
        <p14:creationId xmlns:p14="http://schemas.microsoft.com/office/powerpoint/2010/main" val="14067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831848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Pointer </a:t>
            </a:r>
            <a:r>
              <a:rPr lang="en-US" i="1" dirty="0">
                <a:solidFill>
                  <a:schemeClr val="accent2"/>
                </a:solidFill>
              </a:rPr>
              <a:t>Implementation : List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679576"/>
            <a:ext cx="7860792" cy="4721224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cs typeface="Times New Roman" panose="02020603050405020304" pitchFamily="18" charset="0"/>
              </a:rPr>
              <a:t>   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/>
              <a:t>CLinkedList</a:t>
            </a:r>
            <a:r>
              <a:rPr lang="en-US" sz="2000" dirty="0"/>
              <a:t>&lt;T&gt; </a:t>
            </a:r>
            <a:r>
              <a:rPr lang="en-US" sz="2000" dirty="0" err="1"/>
              <a:t>getRange</a:t>
            </a:r>
            <a:r>
              <a:rPr lang="en-US" sz="2000" dirty="0"/>
              <a:t>(T target1, T target2, </a:t>
            </a:r>
            <a:r>
              <a:rPr lang="en-US" sz="2000" dirty="0" err="1"/>
              <a:t>bool</a:t>
            </a:r>
            <a:r>
              <a:rPr lang="en-US" sz="2000" dirty="0"/>
              <a:t> remove=true</a:t>
            </a:r>
            <a:r>
              <a:rPr lang="en-US" sz="2000" dirty="0" smtClean="0"/>
              <a:t>);</a:t>
            </a:r>
            <a:r>
              <a:rPr lang="en-US" sz="2000" dirty="0"/>
              <a:t> </a:t>
            </a:r>
            <a:r>
              <a:rPr lang="en-US" sz="2000" dirty="0" smtClean="0"/>
              <a:t>//</a:t>
            </a:r>
            <a:r>
              <a:rPr lang="en-US" sz="2000" dirty="0"/>
              <a:t>return range of node from list (either removing or copying) from target1 to target 2 if fails returns </a:t>
            </a:r>
            <a:r>
              <a:rPr lang="en-US" sz="2000" dirty="0" smtClean="0"/>
              <a:t>false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cs typeface="Times New Roman" panose="02020603050405020304" pitchFamily="18" charset="0"/>
              </a:rPr>
              <a:t>       </a:t>
            </a:r>
            <a:r>
              <a:rPr lang="en-US" sz="2000" dirty="0" err="1" smtClean="0"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cs typeface="Times New Roman" panose="02020603050405020304" pitchFamily="18" charset="0"/>
              </a:rPr>
              <a:t> </a:t>
            </a:r>
            <a:r>
              <a:rPr lang="en-US" sz="2000" dirty="0">
                <a:cs typeface="Times New Roman" panose="02020603050405020304" pitchFamily="18" charset="0"/>
              </a:rPr>
              <a:t>count();//no of element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</a:t>
            </a:r>
            <a:r>
              <a:rPr lang="en-US" sz="2000" dirty="0" smtClean="0">
                <a:cs typeface="Times New Roman" panose="02020603050405020304" pitchFamily="18" charset="0"/>
              </a:rPr>
              <a:t>  void </a:t>
            </a:r>
            <a:r>
              <a:rPr lang="en-US" sz="2000" dirty="0">
                <a:cs typeface="Times New Roman" panose="02020603050405020304" pitchFamily="18" charset="0"/>
              </a:rPr>
              <a:t>clear();//truncate the list to empty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cs typeface="Times New Roman" panose="02020603050405020304" pitchFamily="18" charset="0"/>
              </a:rPr>
              <a:t>   protected</a:t>
            </a:r>
            <a:r>
              <a:rPr lang="en-US" sz="2000" dirty="0"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private: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cs typeface="Times New Roman" panose="02020603050405020304" pitchFamily="18" charset="0"/>
              </a:rPr>
              <a:t>       node&lt;T</a:t>
            </a:r>
            <a:r>
              <a:rPr lang="en-US" sz="2000" dirty="0">
                <a:cs typeface="Times New Roman" panose="02020603050405020304" pitchFamily="18" charset="0"/>
              </a:rPr>
              <a:t>&gt; * tail;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 bool sorted;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 void </a:t>
            </a:r>
            <a:r>
              <a:rPr lang="en-GB" sz="2000" dirty="0" err="1" smtClean="0">
                <a:sym typeface="+mn-ea"/>
              </a:rPr>
              <a:t>insertNode</a:t>
            </a:r>
            <a:r>
              <a:rPr lang="en-GB" sz="2000" dirty="0" smtClean="0">
                <a:sym typeface="+mn-ea"/>
              </a:rPr>
              <a:t>(</a:t>
            </a:r>
            <a:r>
              <a:rPr lang="en-US" sz="2000" dirty="0">
                <a:cs typeface="Times New Roman" panose="02020603050405020304" pitchFamily="18" charset="0"/>
              </a:rPr>
              <a:t>node&lt;T&gt; * </a:t>
            </a:r>
            <a:r>
              <a:rPr lang="en-GB" sz="2000" dirty="0" smtClean="0">
                <a:sym typeface="+mn-ea"/>
              </a:rPr>
              <a:t>p</a:t>
            </a:r>
            <a:r>
              <a:rPr lang="en-GB" sz="2000" dirty="0">
                <a:sym typeface="+mn-ea"/>
              </a:rPr>
              <a:t>, </a:t>
            </a:r>
            <a:r>
              <a:rPr lang="en-US" sz="2000" dirty="0">
                <a:cs typeface="Times New Roman" panose="02020603050405020304" pitchFamily="18" charset="0"/>
              </a:rPr>
              <a:t>node&lt;T&gt; *</a:t>
            </a:r>
            <a:r>
              <a:rPr lang="en-GB" sz="2000" dirty="0" smtClean="0">
                <a:sym typeface="+mn-ea"/>
              </a:rPr>
              <a:t> </a:t>
            </a:r>
            <a:r>
              <a:rPr lang="en-GB" sz="2000" dirty="0" err="1">
                <a:sym typeface="+mn-ea"/>
              </a:rPr>
              <a:t>prev</a:t>
            </a:r>
            <a:r>
              <a:rPr lang="en-GB" sz="2000" dirty="0" smtClean="0">
                <a:sym typeface="+mn-ea"/>
              </a:rPr>
              <a:t>)</a:t>
            </a:r>
          </a:p>
          <a:p>
            <a:pPr marL="0" indent="0">
              <a:buNone/>
            </a:pPr>
            <a:r>
              <a:rPr lang="en-GB" sz="2000" dirty="0">
                <a:cs typeface="Times New Roman" panose="02020603050405020304" pitchFamily="18" charset="0"/>
                <a:sym typeface="+mn-ea"/>
              </a:rPr>
              <a:t>  </a:t>
            </a:r>
            <a:r>
              <a:rPr lang="en-GB" sz="2000" dirty="0" smtClean="0"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sz="2000" dirty="0" smtClean="0"/>
              <a:t>node&lt;T</a:t>
            </a:r>
            <a:r>
              <a:rPr lang="en-US" sz="2000" dirty="0"/>
              <a:t>&gt;</a:t>
            </a:r>
            <a:r>
              <a:rPr lang="en-GB" sz="2000" dirty="0"/>
              <a:t> * </a:t>
            </a:r>
            <a:r>
              <a:rPr lang="en-GB" sz="2000" dirty="0" err="1" smtClean="0">
                <a:sym typeface="+mn-ea"/>
              </a:rPr>
              <a:t>deleteNode</a:t>
            </a:r>
            <a:r>
              <a:rPr lang="en-GB" sz="2000" dirty="0" smtClean="0">
                <a:sym typeface="+mn-ea"/>
              </a:rPr>
              <a:t>(</a:t>
            </a:r>
            <a:r>
              <a:rPr lang="en-US" sz="2000" dirty="0">
                <a:cs typeface="Times New Roman" panose="02020603050405020304" pitchFamily="18" charset="0"/>
              </a:rPr>
              <a:t>node&lt;T&gt; *</a:t>
            </a:r>
            <a:r>
              <a:rPr lang="en-GB" sz="2000" dirty="0" smtClean="0">
                <a:sym typeface="+mn-ea"/>
              </a:rPr>
              <a:t> </a:t>
            </a:r>
            <a:r>
              <a:rPr lang="en-GB" sz="2000" dirty="0" err="1">
                <a:sym typeface="+mn-ea"/>
              </a:rPr>
              <a:t>prev</a:t>
            </a:r>
            <a:r>
              <a:rPr lang="en-GB" sz="2000" dirty="0">
                <a:sym typeface="+mn-ea"/>
              </a:rPr>
              <a:t>) </a:t>
            </a:r>
            <a:r>
              <a:rPr lang="en-US" sz="2000" dirty="0">
                <a:cs typeface="Times New Roman" panose="02020603050405020304" pitchFamily="18" charset="0"/>
              </a:rPr>
              <a:t>; //remove node</a:t>
            </a:r>
          </a:p>
          <a:p>
            <a:pPr marL="0" indent="0"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        node&lt;T</a:t>
            </a:r>
            <a:r>
              <a:rPr lang="en-US" sz="2000" dirty="0">
                <a:cs typeface="Times New Roman" panose="02020603050405020304" pitchFamily="18" charset="0"/>
              </a:rPr>
              <a:t>&gt; * </a:t>
            </a:r>
            <a:r>
              <a:rPr lang="en-US" sz="2000" dirty="0" err="1" smtClean="0">
                <a:cs typeface="Times New Roman" panose="02020603050405020304" pitchFamily="18" charset="0"/>
              </a:rPr>
              <a:t>insertionSlot</a:t>
            </a:r>
            <a:r>
              <a:rPr lang="en-US" sz="2000" dirty="0" smtClean="0">
                <a:cs typeface="Times New Roman" panose="02020603050405020304" pitchFamily="18" charset="0"/>
              </a:rPr>
              <a:t>(node&lt;T</a:t>
            </a:r>
            <a:r>
              <a:rPr lang="en-US" sz="2000" dirty="0">
                <a:cs typeface="Times New Roman" panose="02020603050405020304" pitchFamily="18" charset="0"/>
              </a:rPr>
              <a:t>&gt; * p);//it finds after which to insert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 </a:t>
            </a:r>
            <a:r>
              <a:rPr lang="en-US" altLang="en-GB" sz="2000" dirty="0">
                <a:sym typeface="+mn-ea"/>
              </a:rPr>
              <a:t>bool </a:t>
            </a:r>
            <a:r>
              <a:rPr lang="en-GB" sz="2000" dirty="0" err="1">
                <a:sym typeface="+mn-ea"/>
              </a:rPr>
              <a:t>nodeToDelete</a:t>
            </a:r>
            <a:r>
              <a:rPr lang="en-GB" sz="2000" dirty="0">
                <a:sym typeface="+mn-ea"/>
              </a:rPr>
              <a:t>(T  </a:t>
            </a:r>
            <a:r>
              <a:rPr lang="en-GB" sz="2000" dirty="0" err="1">
                <a:sym typeface="+mn-ea"/>
              </a:rPr>
              <a:t>targetData</a:t>
            </a:r>
            <a:r>
              <a:rPr lang="en-GB" sz="2000" dirty="0">
                <a:sym typeface="+mn-ea"/>
              </a:rPr>
              <a:t>, </a:t>
            </a:r>
            <a:r>
              <a:rPr lang="en-US" sz="2000" dirty="0">
                <a:cs typeface="Times New Roman" panose="02020603050405020304" pitchFamily="18" charset="0"/>
              </a:rPr>
              <a:t>node&lt;T&gt; *</a:t>
            </a:r>
            <a:r>
              <a:rPr lang="en-GB" sz="2000" dirty="0" smtClean="0">
                <a:sym typeface="+mn-ea"/>
              </a:rPr>
              <a:t> &amp;</a:t>
            </a:r>
            <a:r>
              <a:rPr lang="en-GB" sz="2000" dirty="0" err="1" smtClean="0">
                <a:sym typeface="+mn-ea"/>
              </a:rPr>
              <a:t>prev</a:t>
            </a:r>
            <a:r>
              <a:rPr lang="en-GB" sz="2000" dirty="0" smtClean="0">
                <a:sym typeface="+mn-ea"/>
              </a:rPr>
              <a:t>)</a:t>
            </a:r>
            <a:r>
              <a:rPr lang="en-US" sz="2000" dirty="0" smtClean="0">
                <a:cs typeface="Times New Roman" panose="02020603050405020304" pitchFamily="18" charset="0"/>
                <a:sym typeface="+mn-ea"/>
              </a:rPr>
              <a:t>)</a:t>
            </a:r>
            <a:r>
              <a:rPr lang="en-US" sz="2000" dirty="0" smtClean="0"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GB" sz="28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34492" y="12954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83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  <p:extLst>
      <p:ext uri="{BB962C8B-B14F-4D97-AF65-F5344CB8AC3E}">
        <p14:creationId xmlns:p14="http://schemas.microsoft.com/office/powerpoint/2010/main" val="37428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GB" sz="4000" i="1" dirty="0">
                <a:solidFill>
                  <a:schemeClr val="accent2"/>
                </a:solidFill>
              </a:rPr>
              <a:t>Circular-Linked List: Implementation</a:t>
            </a:r>
            <a:endParaRPr lang="en-US" sz="4000" i="1" dirty="0" err="1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dirty="0"/>
              <a:t>Detail implementation left as </a:t>
            </a:r>
            <a:r>
              <a:rPr lang="en-US" dirty="0" smtClean="0"/>
              <a:t>exercise</a:t>
            </a:r>
            <a:endParaRPr lang="en-GB" sz="2400" dirty="0"/>
          </a:p>
          <a:p>
            <a:pPr>
              <a:lnSpc>
                <a:spcPct val="80000"/>
              </a:lnSpc>
              <a:buNone/>
            </a:pPr>
            <a:endParaRPr lang="en-GB" sz="24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84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GB" sz="4000" i="1" dirty="0">
                <a:solidFill>
                  <a:schemeClr val="accent2"/>
                </a:solidFill>
              </a:rPr>
              <a:t>Doubly-Linked List</a:t>
            </a:r>
            <a:endParaRPr lang="en-US" sz="4000" i="1" dirty="0" err="1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265430" indent="-265430" algn="just">
              <a:lnSpc>
                <a:spcPct val="110000"/>
              </a:lnSpc>
            </a:pPr>
            <a:r>
              <a:rPr lang="en-US" dirty="0"/>
              <a:t>It is a way of going both directions in a linked list, forward and reverse.</a:t>
            </a:r>
          </a:p>
          <a:p>
            <a:pPr marL="265430" indent="-265430" algn="just">
              <a:lnSpc>
                <a:spcPct val="110000"/>
              </a:lnSpc>
              <a:buNone/>
            </a:pPr>
            <a:endParaRPr lang="en-US" dirty="0"/>
          </a:p>
          <a:p>
            <a:pPr marL="265430" indent="-265430" algn="just">
              <a:lnSpc>
                <a:spcPct val="110000"/>
              </a:lnSpc>
            </a:pPr>
            <a:r>
              <a:rPr lang="en-US" dirty="0"/>
              <a:t> Many applications require a quick access to the predecessor node of some node in list.</a:t>
            </a:r>
          </a:p>
          <a:p>
            <a:pPr>
              <a:lnSpc>
                <a:spcPct val="80000"/>
              </a:lnSpc>
              <a:buNone/>
            </a:pPr>
            <a:endParaRPr lang="en-GB" sz="2400" dirty="0"/>
          </a:p>
          <a:p>
            <a:pPr>
              <a:lnSpc>
                <a:spcPct val="80000"/>
              </a:lnSpc>
              <a:buNone/>
            </a:pPr>
            <a:endParaRPr lang="en-GB" sz="24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85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Doubly-Linked List Node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Each node in a doubly-linked list contains one or more members that represent data. </a:t>
            </a:r>
          </a:p>
          <a:p>
            <a:r>
              <a:rPr lang="en-US" sz="2400" dirty="0"/>
              <a:t>In addition a node in a doubly-linked list store two references: </a:t>
            </a:r>
          </a:p>
          <a:p>
            <a:pPr lvl="1">
              <a:buFontTx/>
              <a:buChar char="•"/>
            </a:pPr>
            <a:r>
              <a:rPr lang="en-US" sz="2400" dirty="0"/>
              <a:t>A next link; that points to the next node in the list, and</a:t>
            </a:r>
          </a:p>
          <a:p>
            <a:pPr lvl="1">
              <a:buFontTx/>
              <a:buChar char="•"/>
            </a:pPr>
            <a:r>
              <a:rPr lang="en-US" sz="2400" dirty="0"/>
              <a:t>A </a:t>
            </a:r>
            <a:r>
              <a:rPr lang="en-US" sz="2400" dirty="0" err="1"/>
              <a:t>prev</a:t>
            </a:r>
            <a:r>
              <a:rPr lang="en-US" sz="2400" dirty="0"/>
              <a:t> link; that points to the previous node in the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86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8000" y="5181600"/>
            <a:ext cx="1219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member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67200" y="5181600"/>
            <a:ext cx="6858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62200" y="5181600"/>
            <a:ext cx="6858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953000" y="5410200"/>
            <a:ext cx="609600" cy="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>
            <a:off x="1600200" y="5410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i="1" dirty="0">
                <a:solidFill>
                  <a:schemeClr val="accent2"/>
                </a:solidFill>
              </a:rPr>
              <a:t>Doubly Linked List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buNone/>
            </a:pPr>
            <a:endParaRPr lang="en-GB" sz="2400" dirty="0"/>
          </a:p>
          <a:p>
            <a:pPr>
              <a:lnSpc>
                <a:spcPct val="80000"/>
              </a:lnSpc>
              <a:buNone/>
            </a:pPr>
            <a:endParaRPr lang="en-GB" sz="24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87</a:t>
            </a:fld>
            <a:endParaRPr lang="en-US"/>
          </a:p>
        </p:txBody>
      </p:sp>
      <p:grpSp>
        <p:nvGrpSpPr>
          <p:cNvPr id="6" name="Group 4"/>
          <p:cNvGrpSpPr/>
          <p:nvPr/>
        </p:nvGrpSpPr>
        <p:grpSpPr bwMode="auto">
          <a:xfrm>
            <a:off x="1504950" y="3276600"/>
            <a:ext cx="5829300" cy="501572"/>
            <a:chOff x="1344" y="1632"/>
            <a:chExt cx="3456" cy="193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34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824" y="1641"/>
              <a:ext cx="480" cy="88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237" y="0"/>
                </a:cxn>
                <a:cxn ang="0">
                  <a:pos x="480" y="88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30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49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68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2784" y="1641"/>
              <a:ext cx="480" cy="88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237" y="0"/>
                </a:cxn>
                <a:cxn ang="0">
                  <a:pos x="480" y="88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26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45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64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3744" y="1641"/>
              <a:ext cx="480" cy="88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237" y="0"/>
                </a:cxn>
                <a:cxn ang="0">
                  <a:pos x="480" y="88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22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441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460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21"/>
            <p:cNvSpPr/>
            <p:nvPr/>
          </p:nvSpPr>
          <p:spPr bwMode="auto">
            <a:xfrm rot="10800000">
              <a:off x="1920" y="1737"/>
              <a:ext cx="480" cy="88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237" y="0"/>
                </a:cxn>
                <a:cxn ang="0">
                  <a:pos x="480" y="88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Freeform 22"/>
            <p:cNvSpPr/>
            <p:nvPr/>
          </p:nvSpPr>
          <p:spPr bwMode="auto">
            <a:xfrm rot="10800000">
              <a:off x="2880" y="1728"/>
              <a:ext cx="480" cy="88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237" y="0"/>
                </a:cxn>
                <a:cxn ang="0">
                  <a:pos x="480" y="88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Freeform 23"/>
            <p:cNvSpPr/>
            <p:nvPr/>
          </p:nvSpPr>
          <p:spPr bwMode="auto">
            <a:xfrm rot="10800000">
              <a:off x="3840" y="1737"/>
              <a:ext cx="480" cy="88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237" y="0"/>
                </a:cxn>
                <a:cxn ang="0">
                  <a:pos x="480" y="88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4038600" y="4835027"/>
            <a:ext cx="685800" cy="49897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dirty="0"/>
              <a:t>back</a:t>
            </a:r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429000" y="4835027"/>
            <a:ext cx="628650" cy="49897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dirty="0"/>
              <a:t>front</a:t>
            </a:r>
          </a:p>
        </p:txBody>
      </p:sp>
      <p:cxnSp>
        <p:nvCxnSpPr>
          <p:cNvPr id="36" name="Shape 82"/>
          <p:cNvCxnSpPr/>
          <p:nvPr/>
        </p:nvCxnSpPr>
        <p:spPr>
          <a:xfrm flipV="1">
            <a:off x="4267200" y="3810000"/>
            <a:ext cx="2905125" cy="1143000"/>
          </a:xfrm>
          <a:prstGeom prst="curvedConnector3">
            <a:avLst>
              <a:gd name="adj1" fmla="val 103059"/>
            </a:avLst>
          </a:prstGeom>
          <a:ln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68"/>
          <p:cNvCxnSpPr/>
          <p:nvPr/>
        </p:nvCxnSpPr>
        <p:spPr>
          <a:xfrm rot="10800000">
            <a:off x="1524000" y="3505200"/>
            <a:ext cx="2133600" cy="1447800"/>
          </a:xfrm>
          <a:prstGeom prst="curvedConnector3">
            <a:avLst>
              <a:gd name="adj1" fmla="val 146735"/>
            </a:avLst>
          </a:prstGeom>
          <a:ln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31"/>
          <p:cNvSpPr/>
          <p:nvPr/>
        </p:nvSpPr>
        <p:spPr bwMode="auto">
          <a:xfrm rot="2562708">
            <a:off x="7118221" y="3472614"/>
            <a:ext cx="725289" cy="376828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237" y="0"/>
              </a:cxn>
              <a:cxn ang="0">
                <a:pos x="480" y="88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4" name="Freeform 33"/>
          <p:cNvSpPr/>
          <p:nvPr/>
        </p:nvSpPr>
        <p:spPr bwMode="auto">
          <a:xfrm rot="8129542" flipV="1">
            <a:off x="1000621" y="3550578"/>
            <a:ext cx="689868" cy="309259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237" y="0"/>
              </a:cxn>
              <a:cxn ang="0">
                <a:pos x="480" y="88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5" name="Line 11"/>
          <p:cNvSpPr>
            <a:spLocks noChangeShapeType="1"/>
          </p:cNvSpPr>
          <p:nvPr/>
        </p:nvSpPr>
        <p:spPr bwMode="auto">
          <a:xfrm>
            <a:off x="1028700" y="4038600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>
            <a:off x="1114425" y="42767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7" name="Line 13"/>
          <p:cNvSpPr>
            <a:spLocks noChangeShapeType="1"/>
          </p:cNvSpPr>
          <p:nvPr/>
        </p:nvSpPr>
        <p:spPr bwMode="auto">
          <a:xfrm>
            <a:off x="1104900" y="4157663"/>
            <a:ext cx="219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8" name="Line 11"/>
          <p:cNvSpPr>
            <a:spLocks noChangeShapeType="1"/>
          </p:cNvSpPr>
          <p:nvPr/>
        </p:nvSpPr>
        <p:spPr bwMode="auto">
          <a:xfrm>
            <a:off x="7467600" y="4038600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7553325" y="42767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>
            <a:off x="7543800" y="4157663"/>
            <a:ext cx="219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733800" y="533400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Doubly-Linked List : Node Declaration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lvl="1">
              <a:lnSpc>
                <a:spcPct val="90000"/>
              </a:lnSpc>
              <a:buNone/>
            </a:pPr>
            <a:r>
              <a:rPr lang="en-GB" sz="2400" dirty="0"/>
              <a:t>template &lt;class T&gt;	</a:t>
            </a:r>
          </a:p>
          <a:p>
            <a:pPr lvl="1">
              <a:lnSpc>
                <a:spcPct val="90000"/>
              </a:lnSpc>
              <a:buNone/>
            </a:pPr>
            <a:r>
              <a:rPr lang="en-GB" dirty="0" err="1"/>
              <a:t>struct</a:t>
            </a:r>
            <a:r>
              <a:rPr lang="en-GB" dirty="0"/>
              <a:t> node {</a:t>
            </a:r>
          </a:p>
          <a:p>
            <a:pPr lvl="1">
              <a:lnSpc>
                <a:spcPct val="90000"/>
              </a:lnSpc>
              <a:buNone/>
            </a:pPr>
            <a:r>
              <a:rPr lang="en-GB" dirty="0"/>
              <a:t>	      T 		data;</a:t>
            </a:r>
          </a:p>
          <a:p>
            <a:pPr lvl="1">
              <a:lnSpc>
                <a:spcPct val="90000"/>
              </a:lnSpc>
              <a:buNone/>
            </a:pPr>
            <a:r>
              <a:rPr lang="en-GB" dirty="0"/>
              <a:t>	      node&lt;T&gt;     *	next;</a:t>
            </a:r>
          </a:p>
          <a:p>
            <a:pPr lvl="1">
              <a:lnSpc>
                <a:spcPct val="90000"/>
              </a:lnSpc>
              <a:buNone/>
            </a:pPr>
            <a:r>
              <a:rPr lang="en-GB" dirty="0"/>
              <a:t>		    node &lt;T&gt;    *	</a:t>
            </a:r>
            <a:r>
              <a:rPr lang="en-GB" dirty="0" err="1"/>
              <a:t>prev</a:t>
            </a:r>
            <a:endParaRPr lang="en-GB" dirty="0"/>
          </a:p>
          <a:p>
            <a:pPr lvl="1">
              <a:lnSpc>
                <a:spcPct val="90000"/>
              </a:lnSpc>
              <a:buNone/>
            </a:pPr>
            <a:r>
              <a:rPr lang="en-GB" dirty="0"/>
              <a:t>	};</a:t>
            </a:r>
          </a:p>
          <a:p>
            <a:pPr>
              <a:lnSpc>
                <a:spcPct val="90000"/>
              </a:lnSpc>
            </a:pPr>
            <a:endParaRPr lang="en-GB" sz="28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88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831848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Pointer </a:t>
            </a:r>
            <a:r>
              <a:rPr lang="en-US" i="1" dirty="0">
                <a:solidFill>
                  <a:schemeClr val="accent2"/>
                </a:solidFill>
              </a:rPr>
              <a:t>Implementation : Linked List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1679576"/>
            <a:ext cx="7912608" cy="4721224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cs typeface="Times New Roman" panose="02020603050405020304" pitchFamily="18" charset="0"/>
              </a:rPr>
              <a:t>template </a:t>
            </a:r>
            <a:r>
              <a:rPr lang="en-US" sz="1800" dirty="0">
                <a:cs typeface="Times New Roman" panose="02020603050405020304" pitchFamily="18" charset="0"/>
              </a:rPr>
              <a:t>&lt;class T&gt;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class </a:t>
            </a:r>
            <a:r>
              <a:rPr lang="en-US" sz="1800" dirty="0" err="1" smtClean="0">
                <a:cs typeface="Times New Roman" panose="02020603050405020304" pitchFamily="18" charset="0"/>
              </a:rPr>
              <a:t>DLinkedList</a:t>
            </a:r>
            <a:endParaRPr lang="en-US" sz="18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public: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</a:t>
            </a:r>
            <a:r>
              <a:rPr lang="en-US" sz="1800" dirty="0" err="1" smtClean="0">
                <a:cs typeface="Times New Roman" panose="02020603050405020304" pitchFamily="18" charset="0"/>
              </a:rPr>
              <a:t>DLinkedList</a:t>
            </a:r>
            <a:r>
              <a:rPr lang="en-US" sz="1800" dirty="0" smtClean="0">
                <a:cs typeface="Times New Roman" panose="02020603050405020304" pitchFamily="18" charset="0"/>
              </a:rPr>
              <a:t>(); </a:t>
            </a:r>
            <a:r>
              <a:rPr lang="en-US" sz="1800" dirty="0">
                <a:cs typeface="Times New Roman" panose="02020603050405020304" pitchFamily="18" charset="0"/>
              </a:rPr>
              <a:t>//constructor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</a:t>
            </a:r>
            <a:r>
              <a:rPr lang="en-US" sz="1800" dirty="0" err="1" smtClean="0">
                <a:cs typeface="Times New Roman" panose="02020603050405020304" pitchFamily="18" charset="0"/>
              </a:rPr>
              <a:t>DLinkedList</a:t>
            </a:r>
            <a:r>
              <a:rPr lang="en-US" sz="1800" dirty="0" smtClean="0">
                <a:cs typeface="Times New Roman" panose="02020603050405020304" pitchFamily="18" charset="0"/>
              </a:rPr>
              <a:t>(sorted</a:t>
            </a:r>
            <a:r>
              <a:rPr lang="en-US" sz="1800" dirty="0">
                <a:cs typeface="Times New Roman" panose="02020603050405020304" pitchFamily="18" charset="0"/>
              </a:rPr>
              <a:t>);//constructor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virtual ~ </a:t>
            </a:r>
            <a:r>
              <a:rPr lang="en-US" sz="1800" dirty="0" err="1" smtClean="0">
                <a:cs typeface="Times New Roman" panose="02020603050405020304" pitchFamily="18" charset="0"/>
              </a:rPr>
              <a:t>DLinkedList</a:t>
            </a:r>
            <a:r>
              <a:rPr lang="en-US" sz="1800" dirty="0">
                <a:cs typeface="Times New Roman" panose="02020603050405020304" pitchFamily="18" charset="0"/>
              </a:rPr>
              <a:t>(); //destructor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bool </a:t>
            </a:r>
            <a:r>
              <a:rPr lang="en-US" sz="1800" dirty="0" err="1">
                <a:cs typeface="Times New Roman" panose="02020603050405020304" pitchFamily="18" charset="0"/>
              </a:rPr>
              <a:t>isEmpty</a:t>
            </a:r>
            <a:r>
              <a:rPr lang="en-US" sz="1800" dirty="0">
                <a:cs typeface="Times New Roman" panose="02020603050405020304" pitchFamily="18" charset="0"/>
              </a:rPr>
              <a:t>(); //returns true if list is empty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sym typeface="+mn-ea"/>
              </a:rPr>
              <a:t>bool i</a:t>
            </a:r>
            <a:r>
              <a:rPr lang="en-US" sz="1800" dirty="0" err="1">
                <a:sym typeface="+mn-ea"/>
              </a:rPr>
              <a:t>nsert</a:t>
            </a:r>
            <a:r>
              <a:rPr lang="en-US" sz="1800" dirty="0">
                <a:sym typeface="+mn-ea"/>
              </a:rPr>
              <a:t>(</a:t>
            </a:r>
            <a:r>
              <a:rPr lang="en-GB" sz="1800" dirty="0">
                <a:sym typeface="+mn-ea"/>
              </a:rPr>
              <a:t>T </a:t>
            </a:r>
            <a:r>
              <a:rPr lang="en-US" sz="1800" dirty="0" err="1">
                <a:sym typeface="+mn-ea"/>
              </a:rPr>
              <a:t>newdata</a:t>
            </a:r>
            <a:r>
              <a:rPr lang="en-US" sz="1800" dirty="0">
                <a:sym typeface="+mn-ea"/>
              </a:rPr>
              <a:t>)</a:t>
            </a:r>
            <a:r>
              <a:rPr lang="en-US" sz="1800" dirty="0">
                <a:cs typeface="Times New Roman" panose="02020603050405020304" pitchFamily="18" charset="0"/>
              </a:rPr>
              <a:t>; //insert data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bool remove(T targetData);  //remove </a:t>
            </a:r>
            <a:r>
              <a:rPr lang="en-US" sz="1800" dirty="0" err="1" smtClean="0">
                <a:cs typeface="Times New Roman" panose="02020603050405020304" pitchFamily="18" charset="0"/>
              </a:rPr>
              <a:t>targetData</a:t>
            </a:r>
            <a:endParaRPr lang="en-US" sz="18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</a:t>
            </a:r>
            <a:r>
              <a:rPr lang="en-US" sz="1800" dirty="0" smtClean="0">
                <a:cs typeface="Times New Roman" panose="02020603050405020304" pitchFamily="18" charset="0"/>
              </a:rPr>
              <a:t>node&lt;T&gt; * </a:t>
            </a:r>
            <a:r>
              <a:rPr lang="en-US" sz="1800" dirty="0" err="1">
                <a:cs typeface="Times New Roman" panose="02020603050405020304" pitchFamily="18" charset="0"/>
              </a:rPr>
              <a:t>findNode</a:t>
            </a:r>
            <a:r>
              <a:rPr lang="en-US" sz="1800" dirty="0">
                <a:cs typeface="Times New Roman" panose="02020603050405020304" pitchFamily="18" charset="0"/>
              </a:rPr>
              <a:t>(T target); //returns reference to the </a:t>
            </a:r>
            <a:r>
              <a:rPr lang="en-US" sz="1800" dirty="0" smtClean="0">
                <a:cs typeface="Times New Roman" panose="02020603050405020304" pitchFamily="18" charset="0"/>
              </a:rPr>
              <a:t>node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  void </a:t>
            </a:r>
            <a:r>
              <a:rPr lang="en-US" sz="1800" dirty="0" err="1" smtClean="0"/>
              <a:t>insertRangeBefore</a:t>
            </a:r>
            <a:r>
              <a:rPr lang="en-US" sz="1800" dirty="0" smtClean="0"/>
              <a:t>(T before</a:t>
            </a:r>
            <a:r>
              <a:rPr lang="en-US" sz="1800" dirty="0"/>
              <a:t>, </a:t>
            </a:r>
            <a:r>
              <a:rPr lang="en-US" sz="1800" dirty="0" err="1">
                <a:cs typeface="Times New Roman" panose="02020603050405020304" pitchFamily="18" charset="0"/>
              </a:rPr>
              <a:t>DLinkedList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smtClean="0"/>
              <a:t>&lt;</a:t>
            </a:r>
            <a:r>
              <a:rPr lang="en-US" sz="1800" dirty="0"/>
              <a:t>T&gt; range); ); //insert a linked list range into list after “after</a:t>
            </a:r>
            <a:r>
              <a:rPr lang="en-US" sz="1800" dirty="0" smtClean="0"/>
              <a:t>”</a:t>
            </a:r>
            <a:endParaRPr lang="en-US" sz="1800" dirty="0"/>
          </a:p>
          <a:p>
            <a:pPr>
              <a:lnSpc>
                <a:spcPct val="9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  void </a:t>
            </a:r>
            <a:r>
              <a:rPr lang="en-US" sz="1800" dirty="0" err="1" smtClean="0"/>
              <a:t>insertRangeAfter</a:t>
            </a:r>
            <a:r>
              <a:rPr lang="en-US" sz="1800" dirty="0" smtClean="0"/>
              <a:t>(T </a:t>
            </a:r>
            <a:r>
              <a:rPr lang="en-US" sz="1800" dirty="0"/>
              <a:t>after, </a:t>
            </a:r>
            <a:r>
              <a:rPr lang="en-US" sz="1800" dirty="0" err="1">
                <a:cs typeface="Times New Roman" panose="02020603050405020304" pitchFamily="18" charset="0"/>
              </a:rPr>
              <a:t>DLinkedList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smtClean="0"/>
              <a:t>&lt;</a:t>
            </a:r>
            <a:r>
              <a:rPr lang="en-US" sz="1800" dirty="0"/>
              <a:t>T&gt; range);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  void </a:t>
            </a:r>
            <a:r>
              <a:rPr lang="en-US" sz="1800" dirty="0" err="1" smtClean="0"/>
              <a:t>removeRange</a:t>
            </a:r>
            <a:r>
              <a:rPr lang="en-US" sz="1800" dirty="0" smtClean="0"/>
              <a:t>(T target1, T target2</a:t>
            </a:r>
            <a:r>
              <a:rPr lang="en-US" sz="1800" dirty="0"/>
              <a:t>); );//removes range of nodes  linked list “list” from target 1 to target 2</a:t>
            </a:r>
            <a:endParaRPr lang="en-US" sz="1800" dirty="0">
              <a:cs typeface="Times New Roman" panose="02020603050405020304" pitchFamily="18" charset="0"/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GB" sz="28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34492" y="12954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89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err="1"/>
              <a:t>Atnafu</a:t>
            </a:r>
            <a:r>
              <a:rPr lang="en-US" dirty="0"/>
              <a:t> J.</a:t>
            </a:r>
          </a:p>
        </p:txBody>
      </p:sp>
    </p:spTree>
    <p:extLst>
      <p:ext uri="{BB962C8B-B14F-4D97-AF65-F5344CB8AC3E}">
        <p14:creationId xmlns:p14="http://schemas.microsoft.com/office/powerpoint/2010/main" val="378754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GB" sz="4000" i="1" dirty="0">
                <a:solidFill>
                  <a:schemeClr val="accent2"/>
                </a:solidFill>
              </a:rPr>
              <a:t>Operations on....</a:t>
            </a:r>
            <a:endParaRPr lang="en-US" sz="4000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458200" cy="4114800"/>
          </a:xfrm>
          <a:ln w="3175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>
              <a:buNone/>
            </a:pPr>
            <a:r>
              <a:rPr lang="en-GB" sz="2800" dirty="0" err="1"/>
              <a:t>deleteNode</a:t>
            </a:r>
            <a:r>
              <a:rPr lang="en-GB" sz="2800" dirty="0"/>
              <a:t>(): Delete a node from a linked list. Two cases</a:t>
            </a:r>
          </a:p>
          <a:p>
            <a:pPr>
              <a:buNone/>
            </a:pPr>
            <a:r>
              <a:rPr lang="en-GB" sz="2800" dirty="0"/>
              <a:t>Case 1:Deleting the first element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sz="2800" dirty="0"/>
              <a:t>Case 2:Deleting a node after a node</a:t>
            </a:r>
          </a:p>
          <a:p>
            <a:pPr>
              <a:buNone/>
            </a:pPr>
            <a:endParaRPr lang="en-GB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9</a:t>
            </a:fld>
            <a:endParaRPr lang="en-US"/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3086100" y="4038600"/>
            <a:ext cx="8001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GB" altLang="zh-CN" sz="1200">
                <a:latin typeface="Times New Roman" panose="02020603050405020304" pitchFamily="18" charset="0"/>
                <a:ea typeface="SimSun" panose="02010600030101010101" pitchFamily="2" charset="-122"/>
              </a:rPr>
              <a:t>Data</a:t>
            </a:r>
            <a:endParaRPr lang="en-GB"/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714750" y="4038600"/>
            <a:ext cx="4572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>
            <a:off x="4114801" y="4191000"/>
            <a:ext cx="38100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4457700" y="4048125"/>
            <a:ext cx="1381125" cy="342900"/>
            <a:chOff x="2340" y="2700"/>
            <a:chExt cx="2175" cy="54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8" name="Text Box 9"/>
            <p:cNvSpPr txBox="1">
              <a:spLocks noChangeArrowheads="1"/>
            </p:cNvSpPr>
            <p:nvPr/>
          </p:nvSpPr>
          <p:spPr bwMode="auto">
            <a:xfrm>
              <a:off x="2340" y="2700"/>
              <a:ext cx="1260" cy="54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GB" altLang="zh-CN" sz="1200">
                  <a:latin typeface="Times New Roman" panose="02020603050405020304" pitchFamily="18" charset="0"/>
                  <a:ea typeface="SimSun" panose="02010600030101010101" pitchFamily="2" charset="-122"/>
                </a:rPr>
                <a:t>Data</a:t>
              </a:r>
              <a:endParaRPr lang="en-GB"/>
            </a:p>
          </p:txBody>
        </p:sp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3330" y="2700"/>
              <a:ext cx="720" cy="54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3795" y="2970"/>
              <a:ext cx="72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6400800" y="4038600"/>
            <a:ext cx="1143000" cy="342900"/>
            <a:chOff x="8640" y="2700"/>
            <a:chExt cx="1800" cy="54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2" name="Text Box 13"/>
            <p:cNvSpPr txBox="1">
              <a:spLocks noChangeArrowheads="1"/>
            </p:cNvSpPr>
            <p:nvPr/>
          </p:nvSpPr>
          <p:spPr bwMode="auto">
            <a:xfrm>
              <a:off x="8640" y="2700"/>
              <a:ext cx="1260" cy="54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GB" altLang="zh-CN" sz="1200">
                  <a:latin typeface="Times New Roman" panose="02020603050405020304" pitchFamily="18" charset="0"/>
                  <a:ea typeface="SimSun" panose="02010600030101010101" pitchFamily="2" charset="-122"/>
                </a:rPr>
                <a:t>Data</a:t>
              </a:r>
              <a:endParaRPr lang="en-GB"/>
            </a:p>
          </p:txBody>
        </p:sp>
        <p:sp>
          <p:nvSpPr>
            <p:cNvPr id="43" name="Text Box 14"/>
            <p:cNvSpPr txBox="1">
              <a:spLocks noChangeArrowheads="1"/>
            </p:cNvSpPr>
            <p:nvPr/>
          </p:nvSpPr>
          <p:spPr bwMode="auto">
            <a:xfrm>
              <a:off x="9720" y="2700"/>
              <a:ext cx="720" cy="54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" name="Line 15"/>
          <p:cNvSpPr>
            <a:spLocks noChangeShapeType="1"/>
          </p:cNvSpPr>
          <p:nvPr/>
        </p:nvSpPr>
        <p:spPr bwMode="auto">
          <a:xfrm>
            <a:off x="7324725" y="4219575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5" name="Line 16"/>
          <p:cNvSpPr>
            <a:spLocks noChangeShapeType="1"/>
          </p:cNvSpPr>
          <p:nvPr/>
        </p:nvSpPr>
        <p:spPr bwMode="auto">
          <a:xfrm>
            <a:off x="6057900" y="4210050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6" name="Line 17"/>
          <p:cNvSpPr>
            <a:spLocks noChangeShapeType="1"/>
          </p:cNvSpPr>
          <p:nvPr/>
        </p:nvSpPr>
        <p:spPr bwMode="auto">
          <a:xfrm>
            <a:off x="7781925" y="4219575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685800" y="3581400"/>
            <a:ext cx="685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GB" altLang="zh-CN" sz="1200">
                <a:latin typeface="Times New Roman" panose="02020603050405020304" pitchFamily="18" charset="0"/>
                <a:ea typeface="SimSun" panose="02010600030101010101" pitchFamily="2" charset="-122"/>
              </a:rPr>
              <a:t>Head</a:t>
            </a:r>
            <a:endParaRPr lang="en-GB"/>
          </a:p>
        </p:txBody>
      </p:sp>
      <p:grpSp>
        <p:nvGrpSpPr>
          <p:cNvPr id="7" name="Group 22"/>
          <p:cNvGrpSpPr/>
          <p:nvPr/>
        </p:nvGrpSpPr>
        <p:grpSpPr bwMode="auto">
          <a:xfrm>
            <a:off x="7610475" y="4552950"/>
            <a:ext cx="342900" cy="95250"/>
            <a:chOff x="6300" y="5940"/>
            <a:chExt cx="540" cy="150"/>
          </a:xfrm>
        </p:grpSpPr>
        <p:sp>
          <p:nvSpPr>
            <p:cNvPr id="52" name="Line 23"/>
            <p:cNvSpPr>
              <a:spLocks noChangeShapeType="1"/>
            </p:cNvSpPr>
            <p:nvPr/>
          </p:nvSpPr>
          <p:spPr bwMode="auto">
            <a:xfrm>
              <a:off x="6300" y="5940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24"/>
            <p:cNvSpPr>
              <a:spLocks noChangeShapeType="1"/>
            </p:cNvSpPr>
            <p:nvPr/>
          </p:nvSpPr>
          <p:spPr bwMode="auto">
            <a:xfrm>
              <a:off x="6435" y="6090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25"/>
            <p:cNvSpPr>
              <a:spLocks noChangeShapeType="1"/>
            </p:cNvSpPr>
            <p:nvPr/>
          </p:nvSpPr>
          <p:spPr bwMode="auto">
            <a:xfrm>
              <a:off x="6420" y="6015"/>
              <a:ext cx="3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" name="Text Box 26"/>
          <p:cNvSpPr txBox="1">
            <a:spLocks noChangeArrowheads="1"/>
          </p:cNvSpPr>
          <p:nvPr/>
        </p:nvSpPr>
        <p:spPr bwMode="auto">
          <a:xfrm>
            <a:off x="1714500" y="4038600"/>
            <a:ext cx="8001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GB" altLang="zh-CN" sz="1200">
                <a:latin typeface="Times New Roman" panose="02020603050405020304" pitchFamily="18" charset="0"/>
                <a:ea typeface="SimSun" panose="02010600030101010101" pitchFamily="2" charset="-122"/>
              </a:rPr>
              <a:t>Data</a:t>
            </a:r>
            <a:endParaRPr lang="en-GB"/>
          </a:p>
        </p:txBody>
      </p: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2343150" y="4038600"/>
            <a:ext cx="4572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57" name="Line 28"/>
          <p:cNvSpPr>
            <a:spLocks noChangeShapeType="1"/>
          </p:cNvSpPr>
          <p:nvPr/>
        </p:nvSpPr>
        <p:spPr bwMode="auto">
          <a:xfrm flipV="1">
            <a:off x="2752725" y="4191000"/>
            <a:ext cx="371475" cy="19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600200" y="4343400"/>
            <a:ext cx="14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Deleted node</a:t>
            </a:r>
          </a:p>
        </p:txBody>
      </p:sp>
      <p:grpSp>
        <p:nvGrpSpPr>
          <p:cNvPr id="41" name="Group 8"/>
          <p:cNvGrpSpPr/>
          <p:nvPr/>
        </p:nvGrpSpPr>
        <p:grpSpPr bwMode="auto">
          <a:xfrm>
            <a:off x="4610100" y="5724525"/>
            <a:ext cx="1381125" cy="342900"/>
            <a:chOff x="2340" y="2700"/>
            <a:chExt cx="2175" cy="54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2340" y="2700"/>
              <a:ext cx="1260" cy="54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GB" altLang="zh-CN" sz="1200">
                  <a:latin typeface="Times New Roman" panose="02020603050405020304" pitchFamily="18" charset="0"/>
                  <a:ea typeface="SimSun" panose="02010600030101010101" pitchFamily="2" charset="-122"/>
                </a:rPr>
                <a:t>Data</a:t>
              </a:r>
              <a:endParaRPr lang="en-GB"/>
            </a:p>
          </p:txBody>
        </p:sp>
        <p:sp>
          <p:nvSpPr>
            <p:cNvPr id="51" name="Text Box 10"/>
            <p:cNvSpPr txBox="1">
              <a:spLocks noChangeArrowheads="1"/>
            </p:cNvSpPr>
            <p:nvPr/>
          </p:nvSpPr>
          <p:spPr bwMode="auto">
            <a:xfrm>
              <a:off x="3330" y="2700"/>
              <a:ext cx="720" cy="54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>
              <a:off x="3795" y="2970"/>
              <a:ext cx="72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2"/>
          <p:cNvGrpSpPr/>
          <p:nvPr/>
        </p:nvGrpSpPr>
        <p:grpSpPr bwMode="auto">
          <a:xfrm>
            <a:off x="6553200" y="5715000"/>
            <a:ext cx="1143000" cy="342900"/>
            <a:chOff x="8640" y="2700"/>
            <a:chExt cx="1800" cy="54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3" name="Text Box 13"/>
            <p:cNvSpPr txBox="1">
              <a:spLocks noChangeArrowheads="1"/>
            </p:cNvSpPr>
            <p:nvPr/>
          </p:nvSpPr>
          <p:spPr bwMode="auto">
            <a:xfrm>
              <a:off x="8640" y="2700"/>
              <a:ext cx="1260" cy="54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GB" altLang="zh-CN" sz="1200">
                  <a:latin typeface="Times New Roman" panose="02020603050405020304" pitchFamily="18" charset="0"/>
                  <a:ea typeface="SimSun" panose="02010600030101010101" pitchFamily="2" charset="-122"/>
                </a:rPr>
                <a:t>Data</a:t>
              </a:r>
              <a:endParaRPr lang="en-GB"/>
            </a:p>
          </p:txBody>
        </p:sp>
        <p:sp>
          <p:nvSpPr>
            <p:cNvPr id="64" name="Text Box 14"/>
            <p:cNvSpPr txBox="1">
              <a:spLocks noChangeArrowheads="1"/>
            </p:cNvSpPr>
            <p:nvPr/>
          </p:nvSpPr>
          <p:spPr bwMode="auto">
            <a:xfrm>
              <a:off x="9720" y="2700"/>
              <a:ext cx="720" cy="54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" name="Line 16"/>
          <p:cNvSpPr>
            <a:spLocks noChangeShapeType="1"/>
          </p:cNvSpPr>
          <p:nvPr/>
        </p:nvSpPr>
        <p:spPr bwMode="auto">
          <a:xfrm>
            <a:off x="6210300" y="5886450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6" name="Line 17"/>
          <p:cNvSpPr>
            <a:spLocks noChangeShapeType="1"/>
          </p:cNvSpPr>
          <p:nvPr/>
        </p:nvSpPr>
        <p:spPr bwMode="auto">
          <a:xfrm>
            <a:off x="7934325" y="5895975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grpSp>
        <p:nvGrpSpPr>
          <p:cNvPr id="67" name="Group 18"/>
          <p:cNvGrpSpPr/>
          <p:nvPr/>
        </p:nvGrpSpPr>
        <p:grpSpPr bwMode="auto">
          <a:xfrm>
            <a:off x="1295400" y="5257800"/>
            <a:ext cx="914400" cy="457200"/>
            <a:chOff x="1620" y="1980"/>
            <a:chExt cx="1440" cy="72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8" name="Text Box 19"/>
            <p:cNvSpPr txBox="1">
              <a:spLocks noChangeArrowheads="1"/>
            </p:cNvSpPr>
            <p:nvPr/>
          </p:nvSpPr>
          <p:spPr bwMode="auto">
            <a:xfrm>
              <a:off x="1620" y="1980"/>
              <a:ext cx="1080" cy="36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GB" altLang="zh-CN" sz="1200">
                  <a:latin typeface="Times New Roman" panose="02020603050405020304" pitchFamily="18" charset="0"/>
                  <a:ea typeface="SimSun" panose="02010600030101010101" pitchFamily="2" charset="-122"/>
                </a:rPr>
                <a:t>Head</a:t>
              </a:r>
              <a:endParaRPr lang="en-GB"/>
            </a:p>
          </p:txBody>
        </p:sp>
        <p:sp>
          <p:nvSpPr>
            <p:cNvPr id="69" name="Line 20"/>
            <p:cNvSpPr>
              <a:spLocks noChangeShapeType="1"/>
            </p:cNvSpPr>
            <p:nvPr/>
          </p:nvSpPr>
          <p:spPr bwMode="auto">
            <a:xfrm>
              <a:off x="2520" y="2160"/>
              <a:ext cx="54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21"/>
            <p:cNvSpPr>
              <a:spLocks noChangeShapeType="1"/>
            </p:cNvSpPr>
            <p:nvPr/>
          </p:nvSpPr>
          <p:spPr bwMode="auto">
            <a:xfrm>
              <a:off x="3060" y="2160"/>
              <a:ext cx="0" cy="54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" name="Group 22"/>
          <p:cNvGrpSpPr/>
          <p:nvPr/>
        </p:nvGrpSpPr>
        <p:grpSpPr bwMode="auto">
          <a:xfrm>
            <a:off x="7762875" y="6229350"/>
            <a:ext cx="342900" cy="95250"/>
            <a:chOff x="6300" y="5940"/>
            <a:chExt cx="540" cy="150"/>
          </a:xfrm>
        </p:grpSpPr>
        <p:sp>
          <p:nvSpPr>
            <p:cNvPr id="72" name="Line 23"/>
            <p:cNvSpPr>
              <a:spLocks noChangeShapeType="1"/>
            </p:cNvSpPr>
            <p:nvPr/>
          </p:nvSpPr>
          <p:spPr bwMode="auto">
            <a:xfrm>
              <a:off x="6300" y="5940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24"/>
            <p:cNvSpPr>
              <a:spLocks noChangeShapeType="1"/>
            </p:cNvSpPr>
            <p:nvPr/>
          </p:nvSpPr>
          <p:spPr bwMode="auto">
            <a:xfrm>
              <a:off x="6435" y="6090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25"/>
            <p:cNvSpPr>
              <a:spLocks noChangeShapeType="1"/>
            </p:cNvSpPr>
            <p:nvPr/>
          </p:nvSpPr>
          <p:spPr bwMode="auto">
            <a:xfrm>
              <a:off x="6420" y="6015"/>
              <a:ext cx="3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3048000" y="5345668"/>
            <a:ext cx="14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Deleted node</a:t>
            </a:r>
          </a:p>
        </p:txBody>
      </p:sp>
      <p:sp>
        <p:nvSpPr>
          <p:cNvPr id="80" name="Text Box 26"/>
          <p:cNvSpPr txBox="1">
            <a:spLocks noChangeArrowheads="1"/>
          </p:cNvSpPr>
          <p:nvPr/>
        </p:nvSpPr>
        <p:spPr bwMode="auto">
          <a:xfrm>
            <a:off x="1866900" y="5715000"/>
            <a:ext cx="8001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GB" altLang="zh-CN" sz="1200">
                <a:latin typeface="Times New Roman" panose="02020603050405020304" pitchFamily="18" charset="0"/>
                <a:ea typeface="SimSun" panose="02010600030101010101" pitchFamily="2" charset="-122"/>
              </a:rPr>
              <a:t>Data</a:t>
            </a:r>
            <a:endParaRPr lang="en-GB"/>
          </a:p>
        </p:txBody>
      </p:sp>
      <p:sp>
        <p:nvSpPr>
          <p:cNvPr id="81" name="Text Box 27"/>
          <p:cNvSpPr txBox="1">
            <a:spLocks noChangeArrowheads="1"/>
          </p:cNvSpPr>
          <p:nvPr/>
        </p:nvSpPr>
        <p:spPr bwMode="auto">
          <a:xfrm>
            <a:off x="2495550" y="5715000"/>
            <a:ext cx="4572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85" name="Line 7"/>
          <p:cNvSpPr>
            <a:spLocks noChangeShapeType="1"/>
          </p:cNvSpPr>
          <p:nvPr/>
        </p:nvSpPr>
        <p:spPr bwMode="auto">
          <a:xfrm>
            <a:off x="3962401" y="5867400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269660" y="38862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3" name="Straight Connector 112"/>
          <p:cNvCxnSpPr>
            <a:stCxn id="48" idx="3"/>
          </p:cNvCxnSpPr>
          <p:nvPr/>
        </p:nvCxnSpPr>
        <p:spPr>
          <a:xfrm flipV="1">
            <a:off x="1371600" y="3657600"/>
            <a:ext cx="2286000" cy="381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5400000">
            <a:off x="3467100" y="3848100"/>
            <a:ext cx="381000" cy="158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endCxn id="55" idx="1"/>
          </p:cNvCxnSpPr>
          <p:nvPr/>
        </p:nvCxnSpPr>
        <p:spPr>
          <a:xfrm>
            <a:off x="1143000" y="3733800"/>
            <a:ext cx="571500" cy="4762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1" idx="3"/>
          </p:cNvCxnSpPr>
          <p:nvPr/>
        </p:nvCxnSpPr>
        <p:spPr>
          <a:xfrm>
            <a:off x="2952750" y="5886450"/>
            <a:ext cx="285750" cy="158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81" idx="0"/>
          </p:cNvCxnSpPr>
          <p:nvPr/>
        </p:nvCxnSpPr>
        <p:spPr>
          <a:xfrm rot="5400000" flipH="1" flipV="1">
            <a:off x="2428875" y="5400675"/>
            <a:ext cx="609600" cy="190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2743200" y="5105400"/>
            <a:ext cx="228600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endCxn id="47" idx="0"/>
          </p:cNvCxnSpPr>
          <p:nvPr/>
        </p:nvCxnSpPr>
        <p:spPr>
          <a:xfrm rot="5400000">
            <a:off x="4710113" y="5405437"/>
            <a:ext cx="619125" cy="1905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946060" y="57150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Line 15"/>
          <p:cNvSpPr>
            <a:spLocks noChangeShapeType="1"/>
          </p:cNvSpPr>
          <p:nvPr/>
        </p:nvSpPr>
        <p:spPr bwMode="auto">
          <a:xfrm>
            <a:off x="7467600" y="58674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76" name="Text Box 13"/>
          <p:cNvSpPr txBox="1">
            <a:spLocks noChangeArrowheads="1"/>
          </p:cNvSpPr>
          <p:nvPr/>
        </p:nvSpPr>
        <p:spPr bwMode="auto">
          <a:xfrm>
            <a:off x="3200400" y="5715000"/>
            <a:ext cx="8001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GB" altLang="zh-CN" sz="1200">
                <a:latin typeface="Times New Roman" panose="02020603050405020304" pitchFamily="18" charset="0"/>
                <a:ea typeface="SimSun" panose="02010600030101010101" pitchFamily="2" charset="-122"/>
              </a:rPr>
              <a:t>Data</a:t>
            </a:r>
            <a:endParaRPr lang="en-GB"/>
          </a:p>
        </p:txBody>
      </p:sp>
      <p:sp>
        <p:nvSpPr>
          <p:cNvPr id="77" name="Text Box 14"/>
          <p:cNvSpPr txBox="1">
            <a:spLocks noChangeArrowheads="1"/>
          </p:cNvSpPr>
          <p:nvPr/>
        </p:nvSpPr>
        <p:spPr bwMode="auto">
          <a:xfrm>
            <a:off x="3886200" y="5715000"/>
            <a:ext cx="4572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78" name="Footer Placeholder 7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831848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Pointer </a:t>
            </a:r>
            <a:r>
              <a:rPr lang="en-US" i="1" dirty="0">
                <a:solidFill>
                  <a:schemeClr val="accent2"/>
                </a:solidFill>
              </a:rPr>
              <a:t>Implementation : List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679576"/>
            <a:ext cx="7860792" cy="4721224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1800" dirty="0" err="1" smtClean="0"/>
              <a:t>DLinkedList</a:t>
            </a:r>
            <a:r>
              <a:rPr lang="en-US" sz="1800" dirty="0" smtClean="0"/>
              <a:t>&lt;T&gt; </a:t>
            </a:r>
            <a:r>
              <a:rPr lang="en-US" sz="1800" dirty="0" err="1" smtClean="0"/>
              <a:t>getRange</a:t>
            </a:r>
            <a:r>
              <a:rPr lang="en-US" sz="1800" dirty="0" smtClean="0"/>
              <a:t>(T </a:t>
            </a:r>
            <a:r>
              <a:rPr lang="en-US" sz="1800" dirty="0"/>
              <a:t>target1, T </a:t>
            </a:r>
            <a:r>
              <a:rPr lang="en-US" sz="1800" dirty="0" smtClean="0"/>
              <a:t>target2, </a:t>
            </a:r>
            <a:r>
              <a:rPr lang="en-US" sz="1800" dirty="0" err="1" smtClean="0"/>
              <a:t>bool</a:t>
            </a:r>
            <a:r>
              <a:rPr lang="en-US" sz="1800" dirty="0" smtClean="0"/>
              <a:t> remove=true);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/>
              <a:t>);//return range of node from list (either removing or copying) from target1 to target 2 if fails </a:t>
            </a:r>
            <a:r>
              <a:rPr lang="en-US" sz="1800"/>
              <a:t>returns </a:t>
            </a:r>
            <a:r>
              <a:rPr lang="en-US" sz="1800" smtClean="0"/>
              <a:t>false</a:t>
            </a:r>
            <a:r>
              <a:rPr lang="en-US" sz="1800" smtClean="0">
                <a:cs typeface="Times New Roman" panose="02020603050405020304" pitchFamily="18" charset="0"/>
              </a:rPr>
              <a:t>   </a:t>
            </a:r>
            <a:endParaRPr lang="en-US" sz="18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cs typeface="Times New Roman" panose="02020603050405020304" pitchFamily="18" charset="0"/>
              </a:rPr>
              <a:t>   </a:t>
            </a:r>
            <a:r>
              <a:rPr lang="en-US" sz="1800" dirty="0" err="1" smtClean="0">
                <a:cs typeface="Times New Roman" panose="02020603050405020304" pitchFamily="18" charset="0"/>
              </a:rPr>
              <a:t>int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>
                <a:cs typeface="Times New Roman" panose="02020603050405020304" pitchFamily="18" charset="0"/>
              </a:rPr>
              <a:t>count();//no of element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</a:t>
            </a:r>
            <a:r>
              <a:rPr lang="en-US" sz="1800" dirty="0" smtClean="0">
                <a:cs typeface="Times New Roman" panose="02020603050405020304" pitchFamily="18" charset="0"/>
              </a:rPr>
              <a:t>void </a:t>
            </a:r>
            <a:r>
              <a:rPr lang="en-US" sz="1800" dirty="0">
                <a:cs typeface="Times New Roman" panose="02020603050405020304" pitchFamily="18" charset="0"/>
              </a:rPr>
              <a:t>clear();//truncate the list to empty</a:t>
            </a:r>
            <a:endParaRPr lang="en-US" sz="18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cs typeface="Times New Roman" panose="02020603050405020304" pitchFamily="18" charset="0"/>
              </a:rPr>
              <a:t>    protected</a:t>
            </a:r>
            <a:r>
              <a:rPr lang="en-US" sz="1800" dirty="0"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private:</a:t>
            </a:r>
          </a:p>
          <a:p>
            <a:pPr marL="0" indent="0">
              <a:buNone/>
            </a:pPr>
            <a:r>
              <a:rPr lang="en-US" sz="1800" dirty="0" smtClean="0"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cs typeface="Times New Roman" panose="02020603050405020304" pitchFamily="18" charset="0"/>
              </a:rPr>
              <a:t>node&lt;T&gt; * head;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cs typeface="Times New Roman" panose="02020603050405020304" pitchFamily="18" charset="0"/>
              </a:rPr>
              <a:t>       node&lt;T</a:t>
            </a:r>
            <a:r>
              <a:rPr lang="en-US" sz="1800" dirty="0">
                <a:cs typeface="Times New Roman" panose="02020603050405020304" pitchFamily="18" charset="0"/>
              </a:rPr>
              <a:t>&gt; * tail;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bool sorted;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void </a:t>
            </a:r>
            <a:r>
              <a:rPr lang="en-GB" sz="1800" dirty="0" err="1" smtClean="0">
                <a:sym typeface="+mn-ea"/>
              </a:rPr>
              <a:t>insertNode</a:t>
            </a:r>
            <a:r>
              <a:rPr lang="en-GB" sz="1800" dirty="0" smtClean="0">
                <a:sym typeface="+mn-ea"/>
              </a:rPr>
              <a:t>(</a:t>
            </a:r>
            <a:r>
              <a:rPr lang="en-US" sz="1800" dirty="0">
                <a:cs typeface="Times New Roman" panose="02020603050405020304" pitchFamily="18" charset="0"/>
              </a:rPr>
              <a:t>node&lt;T&gt; * </a:t>
            </a:r>
            <a:r>
              <a:rPr lang="en-GB" sz="1800" dirty="0" smtClean="0">
                <a:sym typeface="+mn-ea"/>
              </a:rPr>
              <a:t>p</a:t>
            </a:r>
            <a:r>
              <a:rPr lang="en-GB" sz="1800" dirty="0">
                <a:sym typeface="+mn-ea"/>
              </a:rPr>
              <a:t>, </a:t>
            </a:r>
            <a:r>
              <a:rPr lang="en-US" sz="1800" dirty="0">
                <a:cs typeface="Times New Roman" panose="02020603050405020304" pitchFamily="18" charset="0"/>
              </a:rPr>
              <a:t>node&lt;T&gt; *</a:t>
            </a:r>
            <a:r>
              <a:rPr lang="en-GB" sz="1800" dirty="0" smtClean="0">
                <a:sym typeface="+mn-ea"/>
              </a:rPr>
              <a:t> </a:t>
            </a:r>
            <a:r>
              <a:rPr lang="en-GB" sz="1800" dirty="0" err="1" smtClean="0">
                <a:sym typeface="+mn-ea"/>
              </a:rPr>
              <a:t>pred</a:t>
            </a:r>
            <a:r>
              <a:rPr lang="en-GB" sz="1800" dirty="0" smtClean="0">
                <a:sym typeface="+mn-ea"/>
              </a:rPr>
              <a:t>)</a:t>
            </a:r>
          </a:p>
          <a:p>
            <a:pPr marL="0" indent="0">
              <a:buNone/>
            </a:pPr>
            <a:r>
              <a:rPr lang="en-GB" sz="1800" dirty="0">
                <a:cs typeface="Times New Roman" panose="02020603050405020304" pitchFamily="18" charset="0"/>
                <a:sym typeface="+mn-ea"/>
              </a:rPr>
              <a:t> </a:t>
            </a:r>
            <a:r>
              <a:rPr lang="en-GB" sz="1800" dirty="0" smtClean="0">
                <a:cs typeface="Times New Roman" panose="02020603050405020304" pitchFamily="18" charset="0"/>
                <a:sym typeface="+mn-ea"/>
              </a:rPr>
              <a:t>       </a:t>
            </a:r>
            <a:r>
              <a:rPr lang="en-US" altLang="en-GB" sz="1800" dirty="0" err="1" smtClean="0">
                <a:sym typeface="+mn-ea"/>
              </a:rPr>
              <a:t>int</a:t>
            </a:r>
            <a:r>
              <a:rPr lang="en-GB" sz="1800" dirty="0" smtClean="0">
                <a:sym typeface="+mn-ea"/>
              </a:rPr>
              <a:t> </a:t>
            </a:r>
            <a:r>
              <a:rPr lang="en-GB" sz="1800" dirty="0" err="1" smtClean="0">
                <a:sym typeface="+mn-ea"/>
              </a:rPr>
              <a:t>deleteNode</a:t>
            </a:r>
            <a:r>
              <a:rPr lang="en-GB" sz="1800" dirty="0" smtClean="0">
                <a:sym typeface="+mn-ea"/>
              </a:rPr>
              <a:t>(</a:t>
            </a:r>
            <a:r>
              <a:rPr lang="en-US" sz="1800" dirty="0">
                <a:cs typeface="Times New Roman" panose="02020603050405020304" pitchFamily="18" charset="0"/>
              </a:rPr>
              <a:t>node&lt;T&gt; *</a:t>
            </a:r>
            <a:r>
              <a:rPr lang="en-GB" sz="1800" dirty="0" smtClean="0">
                <a:sym typeface="+mn-ea"/>
              </a:rPr>
              <a:t> </a:t>
            </a:r>
            <a:r>
              <a:rPr lang="en-GB" sz="1800" dirty="0" err="1" smtClean="0">
                <a:sym typeface="+mn-ea"/>
              </a:rPr>
              <a:t>pred</a:t>
            </a:r>
            <a:r>
              <a:rPr lang="en-GB" sz="1800" dirty="0" smtClean="0">
                <a:sym typeface="+mn-ea"/>
              </a:rPr>
              <a:t>) </a:t>
            </a:r>
            <a:r>
              <a:rPr lang="en-US" sz="1800" dirty="0">
                <a:cs typeface="Times New Roman" panose="02020603050405020304" pitchFamily="18" charset="0"/>
              </a:rPr>
              <a:t>; //remove node</a:t>
            </a:r>
          </a:p>
          <a:p>
            <a:pPr marL="0" indent="0">
              <a:buNone/>
            </a:pPr>
            <a:r>
              <a:rPr lang="en-US" sz="1800" dirty="0" smtClean="0">
                <a:cs typeface="Times New Roman" panose="02020603050405020304" pitchFamily="18" charset="0"/>
              </a:rPr>
              <a:t>        node&lt;T</a:t>
            </a:r>
            <a:r>
              <a:rPr lang="en-US" sz="1800" dirty="0">
                <a:cs typeface="Times New Roman" panose="02020603050405020304" pitchFamily="18" charset="0"/>
              </a:rPr>
              <a:t>&gt; * </a:t>
            </a:r>
            <a:r>
              <a:rPr lang="en-US" sz="1800" dirty="0" err="1" smtClean="0">
                <a:cs typeface="Times New Roman" panose="02020603050405020304" pitchFamily="18" charset="0"/>
              </a:rPr>
              <a:t>insertionSlot</a:t>
            </a:r>
            <a:r>
              <a:rPr lang="en-US" sz="1800" dirty="0" smtClean="0">
                <a:cs typeface="Times New Roman" panose="02020603050405020304" pitchFamily="18" charset="0"/>
              </a:rPr>
              <a:t>(node&lt;T</a:t>
            </a:r>
            <a:r>
              <a:rPr lang="en-US" sz="1800" dirty="0">
                <a:cs typeface="Times New Roman" panose="02020603050405020304" pitchFamily="18" charset="0"/>
              </a:rPr>
              <a:t>&gt; * p);//it finds after which to insert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</a:t>
            </a:r>
            <a:r>
              <a:rPr lang="en-US" altLang="en-GB" sz="1800" dirty="0">
                <a:sym typeface="+mn-ea"/>
              </a:rPr>
              <a:t>bool </a:t>
            </a:r>
            <a:r>
              <a:rPr lang="en-GB" sz="1800" dirty="0" err="1">
                <a:sym typeface="+mn-ea"/>
              </a:rPr>
              <a:t>nodeToDelete</a:t>
            </a:r>
            <a:r>
              <a:rPr lang="en-GB" sz="1800" dirty="0">
                <a:sym typeface="+mn-ea"/>
              </a:rPr>
              <a:t>(T  </a:t>
            </a:r>
            <a:r>
              <a:rPr lang="en-GB" sz="1800" dirty="0" err="1">
                <a:sym typeface="+mn-ea"/>
              </a:rPr>
              <a:t>targetData</a:t>
            </a:r>
            <a:r>
              <a:rPr lang="en-GB" sz="1800" dirty="0">
                <a:sym typeface="+mn-ea"/>
              </a:rPr>
              <a:t>, </a:t>
            </a:r>
            <a:r>
              <a:rPr lang="en-US" sz="1800" dirty="0">
                <a:cs typeface="Times New Roman" panose="02020603050405020304" pitchFamily="18" charset="0"/>
              </a:rPr>
              <a:t>node&lt;T&gt; *</a:t>
            </a:r>
            <a:r>
              <a:rPr lang="en-GB" sz="1800" dirty="0" smtClean="0">
                <a:sym typeface="+mn-ea"/>
              </a:rPr>
              <a:t> &amp; </a:t>
            </a:r>
            <a:r>
              <a:rPr lang="en-GB" sz="1800" dirty="0" err="1" smtClean="0">
                <a:sym typeface="+mn-ea"/>
              </a:rPr>
              <a:t>pred</a:t>
            </a:r>
            <a:r>
              <a:rPr lang="en-GB" sz="1800" dirty="0" smtClean="0">
                <a:sym typeface="+mn-ea"/>
              </a:rPr>
              <a:t>)</a:t>
            </a:r>
            <a:r>
              <a:rPr lang="en-US" sz="1800" dirty="0" smtClean="0">
                <a:cs typeface="Times New Roman" panose="02020603050405020304" pitchFamily="18" charset="0"/>
                <a:sym typeface="+mn-ea"/>
              </a:rPr>
              <a:t>)</a:t>
            </a:r>
            <a:r>
              <a:rPr lang="en-US" sz="1800" dirty="0" smtClean="0"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GB" sz="28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34492" y="12954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90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  <p:extLst>
      <p:ext uri="{BB962C8B-B14F-4D97-AF65-F5344CB8AC3E}">
        <p14:creationId xmlns:p14="http://schemas.microsoft.com/office/powerpoint/2010/main" val="55431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Doubly-Linked List : Operations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r>
              <a:rPr lang="en-GB" sz="3600" dirty="0"/>
              <a:t>Create (): Construct an empty list – a list with no nodes yet!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91</a:t>
            </a:fld>
            <a:endParaRPr lang="en-US"/>
          </a:p>
        </p:txBody>
      </p:sp>
      <p:grpSp>
        <p:nvGrpSpPr>
          <p:cNvPr id="6" name="Group 14"/>
          <p:cNvGrpSpPr/>
          <p:nvPr/>
        </p:nvGrpSpPr>
        <p:grpSpPr bwMode="auto">
          <a:xfrm>
            <a:off x="3276600" y="3810000"/>
            <a:ext cx="1244600" cy="822325"/>
            <a:chOff x="2538" y="1888"/>
            <a:chExt cx="784" cy="518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538" y="1888"/>
              <a:ext cx="387" cy="2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GB" sz="1600" dirty="0">
                  <a:latin typeface="Times New Roman" panose="02020603050405020304" pitchFamily="18" charset="0"/>
                  <a:ea typeface="SimSun" panose="02010600030101010101" pitchFamily="2" charset="-122"/>
                </a:rPr>
                <a:t>back</a:t>
              </a:r>
              <a:endParaRPr lang="en-GB" sz="1600" dirty="0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923" y="2017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209" y="2017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10"/>
            <p:cNvGrpSpPr/>
            <p:nvPr/>
          </p:nvGrpSpPr>
          <p:grpSpPr bwMode="auto">
            <a:xfrm>
              <a:off x="3106" y="2256"/>
              <a:ext cx="216" cy="150"/>
              <a:chOff x="6290" y="2388"/>
              <a:chExt cx="540" cy="150"/>
            </a:xfrm>
          </p:grpSpPr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6290" y="2388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6425" y="2538"/>
                <a:ext cx="3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6410" y="2463"/>
                <a:ext cx="3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667000" y="3810000"/>
            <a:ext cx="614363" cy="431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GB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front</a:t>
            </a:r>
            <a:endParaRPr lang="en-GB" sz="1600" dirty="0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2209800" y="40386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2206625" y="4038600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2043112" y="4418012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2128837" y="4656137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2119312" y="4537075"/>
            <a:ext cx="219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048000" y="350520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Doubly-Linked List : Insertion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r>
              <a:rPr lang="en-GB" sz="2400" dirty="0" err="1"/>
              <a:t>insertNode</a:t>
            </a:r>
            <a:r>
              <a:rPr lang="en-GB" sz="2400" dirty="0"/>
              <a:t>(): Insert a new node into a doubly linked list.</a:t>
            </a:r>
          </a:p>
          <a:p>
            <a:pPr>
              <a:buNone/>
            </a:pPr>
            <a:r>
              <a:rPr lang="en-US" sz="2400" dirty="0"/>
              <a:t>You need to consider four cases</a:t>
            </a:r>
          </a:p>
          <a:p>
            <a:pPr>
              <a:buNone/>
            </a:pPr>
            <a:endParaRPr lang="en-GB" sz="24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92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09800" y="5562600"/>
            <a:ext cx="119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node </a:t>
            </a:r>
          </a:p>
        </p:txBody>
      </p:sp>
      <p:grpSp>
        <p:nvGrpSpPr>
          <p:cNvPr id="21" name="Group 4"/>
          <p:cNvGrpSpPr/>
          <p:nvPr/>
        </p:nvGrpSpPr>
        <p:grpSpPr bwMode="auto">
          <a:xfrm>
            <a:off x="1504950" y="4114799"/>
            <a:ext cx="5829300" cy="2099845"/>
            <a:chOff x="1344" y="1632"/>
            <a:chExt cx="3456" cy="808"/>
          </a:xfrm>
        </p:grpSpPr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134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230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249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268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13"/>
            <p:cNvSpPr/>
            <p:nvPr/>
          </p:nvSpPr>
          <p:spPr bwMode="auto">
            <a:xfrm>
              <a:off x="2784" y="1641"/>
              <a:ext cx="480" cy="88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237" y="0"/>
                </a:cxn>
                <a:cxn ang="0">
                  <a:pos x="480" y="88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326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345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2" name="Rectangle 16"/>
            <p:cNvSpPr>
              <a:spLocks noChangeArrowheads="1"/>
            </p:cNvSpPr>
            <p:nvPr/>
          </p:nvSpPr>
          <p:spPr bwMode="auto">
            <a:xfrm>
              <a:off x="364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17"/>
            <p:cNvSpPr/>
            <p:nvPr/>
          </p:nvSpPr>
          <p:spPr bwMode="auto">
            <a:xfrm>
              <a:off x="3744" y="1641"/>
              <a:ext cx="480" cy="88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237" y="0"/>
                </a:cxn>
                <a:cxn ang="0">
                  <a:pos x="480" y="88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Rectangle 18"/>
            <p:cNvSpPr>
              <a:spLocks noChangeArrowheads="1"/>
            </p:cNvSpPr>
            <p:nvPr/>
          </p:nvSpPr>
          <p:spPr bwMode="auto">
            <a:xfrm>
              <a:off x="422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9"/>
            <p:cNvSpPr>
              <a:spLocks noChangeArrowheads="1"/>
            </p:cNvSpPr>
            <p:nvPr/>
          </p:nvSpPr>
          <p:spPr bwMode="auto">
            <a:xfrm>
              <a:off x="441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36" name="Rectangle 20"/>
            <p:cNvSpPr>
              <a:spLocks noChangeArrowheads="1"/>
            </p:cNvSpPr>
            <p:nvPr/>
          </p:nvSpPr>
          <p:spPr bwMode="auto">
            <a:xfrm>
              <a:off x="460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22"/>
            <p:cNvSpPr/>
            <p:nvPr/>
          </p:nvSpPr>
          <p:spPr bwMode="auto">
            <a:xfrm rot="10800000">
              <a:off x="2880" y="1728"/>
              <a:ext cx="480" cy="88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237" y="0"/>
                </a:cxn>
                <a:cxn ang="0">
                  <a:pos x="480" y="88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Freeform 23"/>
            <p:cNvSpPr/>
            <p:nvPr/>
          </p:nvSpPr>
          <p:spPr bwMode="auto">
            <a:xfrm rot="10800000">
              <a:off x="3840" y="1737"/>
              <a:ext cx="480" cy="88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237" y="0"/>
                </a:cxn>
                <a:cxn ang="0">
                  <a:pos x="480" y="88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Rectangle 28"/>
            <p:cNvSpPr>
              <a:spLocks noChangeArrowheads="1"/>
            </p:cNvSpPr>
            <p:nvPr/>
          </p:nvSpPr>
          <p:spPr bwMode="auto">
            <a:xfrm>
              <a:off x="2891" y="2248"/>
              <a:ext cx="361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dirty="0"/>
                <a:t>back</a:t>
              </a:r>
            </a:p>
          </p:txBody>
        </p:sp>
        <p:sp>
          <p:nvSpPr>
            <p:cNvPr id="41" name="Rectangle 29"/>
            <p:cNvSpPr>
              <a:spLocks noChangeArrowheads="1"/>
            </p:cNvSpPr>
            <p:nvPr/>
          </p:nvSpPr>
          <p:spPr bwMode="auto">
            <a:xfrm>
              <a:off x="2530" y="2248"/>
              <a:ext cx="373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dirty="0"/>
                <a:t>front</a:t>
              </a:r>
            </a:p>
          </p:txBody>
        </p:sp>
      </p:grp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2286000" y="5029200"/>
            <a:ext cx="323850" cy="49897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2609850" y="5029200"/>
            <a:ext cx="323850" cy="49897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dirty="0"/>
              <a:t>B</a:t>
            </a:r>
          </a:p>
        </p:txBody>
      </p:sp>
      <p:sp>
        <p:nvSpPr>
          <p:cNvPr id="48" name="Rectangle 12"/>
          <p:cNvSpPr>
            <a:spLocks noChangeArrowheads="1"/>
          </p:cNvSpPr>
          <p:nvPr/>
        </p:nvSpPr>
        <p:spPr bwMode="auto">
          <a:xfrm>
            <a:off x="2933700" y="5029200"/>
            <a:ext cx="323850" cy="49897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17"/>
          <p:cNvSpPr/>
          <p:nvPr/>
        </p:nvSpPr>
        <p:spPr bwMode="auto">
          <a:xfrm rot="5219154">
            <a:off x="2233357" y="4545498"/>
            <a:ext cx="638685" cy="347897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237" y="0"/>
              </a:cxn>
              <a:cxn ang="0">
                <a:pos x="480" y="88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4" name="Freeform 33"/>
          <p:cNvSpPr/>
          <p:nvPr/>
        </p:nvSpPr>
        <p:spPr bwMode="auto">
          <a:xfrm rot="16200000">
            <a:off x="1919288" y="4738686"/>
            <a:ext cx="657225" cy="380999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237" y="0"/>
              </a:cxn>
              <a:cxn ang="0">
                <a:pos x="480" y="88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5" name="Freeform 33"/>
          <p:cNvSpPr/>
          <p:nvPr/>
        </p:nvSpPr>
        <p:spPr bwMode="auto">
          <a:xfrm rot="16200000">
            <a:off x="2590801" y="4724399"/>
            <a:ext cx="838200" cy="228600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237" y="0"/>
              </a:cxn>
              <a:cxn ang="0">
                <a:pos x="480" y="88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6" name="Freeform 17"/>
          <p:cNvSpPr/>
          <p:nvPr/>
        </p:nvSpPr>
        <p:spPr bwMode="auto">
          <a:xfrm rot="5219154">
            <a:off x="3002269" y="4676918"/>
            <a:ext cx="680845" cy="168216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237" y="0"/>
              </a:cxn>
              <a:cxn ang="0">
                <a:pos x="480" y="88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3962400" y="617220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49" name="Freeform 31"/>
          <p:cNvSpPr/>
          <p:nvPr/>
        </p:nvSpPr>
        <p:spPr bwMode="auto">
          <a:xfrm rot="2562708">
            <a:off x="7118221" y="4310814"/>
            <a:ext cx="725289" cy="376828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237" y="0"/>
              </a:cxn>
              <a:cxn ang="0">
                <a:pos x="480" y="88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0" name="Freeform 33"/>
          <p:cNvSpPr/>
          <p:nvPr/>
        </p:nvSpPr>
        <p:spPr bwMode="auto">
          <a:xfrm rot="8129542" flipV="1">
            <a:off x="1000621" y="4388778"/>
            <a:ext cx="689868" cy="309259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237" y="0"/>
              </a:cxn>
              <a:cxn ang="0">
                <a:pos x="480" y="88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2" name="Line 11"/>
          <p:cNvSpPr>
            <a:spLocks noChangeShapeType="1"/>
          </p:cNvSpPr>
          <p:nvPr/>
        </p:nvSpPr>
        <p:spPr bwMode="auto">
          <a:xfrm>
            <a:off x="1028700" y="4876800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1114425" y="51149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4" name="Line 13"/>
          <p:cNvSpPr>
            <a:spLocks noChangeShapeType="1"/>
          </p:cNvSpPr>
          <p:nvPr/>
        </p:nvSpPr>
        <p:spPr bwMode="auto">
          <a:xfrm>
            <a:off x="1104900" y="4995863"/>
            <a:ext cx="219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5" name="Line 11"/>
          <p:cNvSpPr>
            <a:spLocks noChangeShapeType="1"/>
          </p:cNvSpPr>
          <p:nvPr/>
        </p:nvSpPr>
        <p:spPr bwMode="auto">
          <a:xfrm>
            <a:off x="7467600" y="4876800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>
            <a:off x="7553325" y="51149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7" name="Line 13"/>
          <p:cNvSpPr>
            <a:spLocks noChangeShapeType="1"/>
          </p:cNvSpPr>
          <p:nvPr/>
        </p:nvSpPr>
        <p:spPr bwMode="auto">
          <a:xfrm>
            <a:off x="7543800" y="4995863"/>
            <a:ext cx="219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cxnSp>
        <p:nvCxnSpPr>
          <p:cNvPr id="60" name="Shape 59"/>
          <p:cNvCxnSpPr>
            <a:endCxn id="36" idx="2"/>
          </p:cNvCxnSpPr>
          <p:nvPr/>
        </p:nvCxnSpPr>
        <p:spPr>
          <a:xfrm flipV="1">
            <a:off x="4267200" y="4613773"/>
            <a:ext cx="2905125" cy="148222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/>
          <p:nvPr/>
        </p:nvCxnSpPr>
        <p:spPr>
          <a:xfrm rot="10800000">
            <a:off x="1524000" y="4267202"/>
            <a:ext cx="2362200" cy="1828799"/>
          </a:xfrm>
          <a:prstGeom prst="curvedConnector3">
            <a:avLst>
              <a:gd name="adj1" fmla="val 13571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Doubly-Linked List : Deletion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r>
              <a:rPr lang="en-GB" sz="2400" dirty="0" err="1"/>
              <a:t>deleteNode</a:t>
            </a:r>
            <a:r>
              <a:rPr lang="en-GB" sz="2400" dirty="0"/>
              <a:t> (): Delete a node from a doubly linked list.</a:t>
            </a:r>
          </a:p>
          <a:p>
            <a:pPr>
              <a:buNone/>
            </a:pPr>
            <a:r>
              <a:rPr lang="en-US" sz="2400" dirty="0"/>
              <a:t>You need to consider four cases</a:t>
            </a:r>
          </a:p>
          <a:p>
            <a:pPr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93</a:t>
            </a:fld>
            <a:endParaRPr lang="en-US"/>
          </a:p>
        </p:txBody>
      </p:sp>
      <p:grpSp>
        <p:nvGrpSpPr>
          <p:cNvPr id="21" name="Group 4"/>
          <p:cNvGrpSpPr/>
          <p:nvPr/>
        </p:nvGrpSpPr>
        <p:grpSpPr bwMode="auto">
          <a:xfrm>
            <a:off x="1000621" y="3429260"/>
            <a:ext cx="6843020" cy="2741756"/>
            <a:chOff x="1045" y="1268"/>
            <a:chExt cx="4057" cy="1055"/>
          </a:xfrm>
        </p:grpSpPr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134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1824" y="1268"/>
              <a:ext cx="1429" cy="461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237" y="0"/>
                </a:cxn>
                <a:cxn ang="0">
                  <a:pos x="480" y="88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230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249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268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326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345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2" name="Rectangle 16"/>
            <p:cNvSpPr>
              <a:spLocks noChangeArrowheads="1"/>
            </p:cNvSpPr>
            <p:nvPr/>
          </p:nvSpPr>
          <p:spPr bwMode="auto">
            <a:xfrm>
              <a:off x="364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17"/>
            <p:cNvSpPr/>
            <p:nvPr/>
          </p:nvSpPr>
          <p:spPr bwMode="auto">
            <a:xfrm>
              <a:off x="3744" y="1641"/>
              <a:ext cx="480" cy="88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237" y="0"/>
                </a:cxn>
                <a:cxn ang="0">
                  <a:pos x="480" y="88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Rectangle 18"/>
            <p:cNvSpPr>
              <a:spLocks noChangeArrowheads="1"/>
            </p:cNvSpPr>
            <p:nvPr/>
          </p:nvSpPr>
          <p:spPr bwMode="auto">
            <a:xfrm>
              <a:off x="422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9"/>
            <p:cNvSpPr>
              <a:spLocks noChangeArrowheads="1"/>
            </p:cNvSpPr>
            <p:nvPr/>
          </p:nvSpPr>
          <p:spPr bwMode="auto">
            <a:xfrm>
              <a:off x="441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36" name="Rectangle 20"/>
            <p:cNvSpPr>
              <a:spLocks noChangeArrowheads="1"/>
            </p:cNvSpPr>
            <p:nvPr/>
          </p:nvSpPr>
          <p:spPr bwMode="auto">
            <a:xfrm>
              <a:off x="460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22"/>
            <p:cNvSpPr/>
            <p:nvPr/>
          </p:nvSpPr>
          <p:spPr bwMode="auto">
            <a:xfrm rot="10800000">
              <a:off x="1897" y="1728"/>
              <a:ext cx="1463" cy="273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237" y="0"/>
                </a:cxn>
                <a:cxn ang="0">
                  <a:pos x="480" y="88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Freeform 23"/>
            <p:cNvSpPr/>
            <p:nvPr/>
          </p:nvSpPr>
          <p:spPr bwMode="auto">
            <a:xfrm rot="10800000">
              <a:off x="3840" y="1737"/>
              <a:ext cx="480" cy="88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237" y="0"/>
                </a:cxn>
                <a:cxn ang="0">
                  <a:pos x="480" y="88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Rectangle 28"/>
            <p:cNvSpPr>
              <a:spLocks noChangeArrowheads="1"/>
            </p:cNvSpPr>
            <p:nvPr/>
          </p:nvSpPr>
          <p:spPr bwMode="auto">
            <a:xfrm>
              <a:off x="2756" y="2118"/>
              <a:ext cx="316" cy="20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/>
                <a:t>Tail</a:t>
              </a:r>
              <a:endParaRPr lang="en-US" dirty="0"/>
            </a:p>
          </p:txBody>
        </p:sp>
        <p:sp>
          <p:nvSpPr>
            <p:cNvPr id="41" name="Rectangle 29"/>
            <p:cNvSpPr>
              <a:spLocks noChangeArrowheads="1"/>
            </p:cNvSpPr>
            <p:nvPr/>
          </p:nvSpPr>
          <p:spPr bwMode="auto">
            <a:xfrm>
              <a:off x="2394" y="2118"/>
              <a:ext cx="361" cy="20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/>
                <a:t>front</a:t>
              </a:r>
              <a:endParaRPr lang="en-US" dirty="0"/>
            </a:p>
          </p:txBody>
        </p:sp>
        <p:sp>
          <p:nvSpPr>
            <p:cNvPr id="43" name="Freeform 31"/>
            <p:cNvSpPr/>
            <p:nvPr/>
          </p:nvSpPr>
          <p:spPr bwMode="auto">
            <a:xfrm rot="2562708">
              <a:off x="4672" y="1695"/>
              <a:ext cx="430" cy="145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237" y="0"/>
                </a:cxn>
                <a:cxn ang="0">
                  <a:pos x="480" y="88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" name="Freeform 33"/>
            <p:cNvSpPr/>
            <p:nvPr/>
          </p:nvSpPr>
          <p:spPr bwMode="auto">
            <a:xfrm rot="8129542" flipV="1">
              <a:off x="1045" y="1725"/>
              <a:ext cx="409" cy="119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237" y="0"/>
                </a:cxn>
                <a:cxn ang="0">
                  <a:pos x="480" y="88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895600" y="388302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Deleted node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57600" y="6183868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>
            <a:off x="1028700" y="5105400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>
            <a:off x="1114425" y="5343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5" name="Line 13"/>
          <p:cNvSpPr>
            <a:spLocks noChangeShapeType="1"/>
          </p:cNvSpPr>
          <p:nvPr/>
        </p:nvSpPr>
        <p:spPr bwMode="auto">
          <a:xfrm>
            <a:off x="1104900" y="5224463"/>
            <a:ext cx="219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6" name="Line 11"/>
          <p:cNvSpPr>
            <a:spLocks noChangeShapeType="1"/>
          </p:cNvSpPr>
          <p:nvPr/>
        </p:nvSpPr>
        <p:spPr bwMode="auto">
          <a:xfrm>
            <a:off x="7467600" y="5105400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7553325" y="5343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8" name="Line 13"/>
          <p:cNvSpPr>
            <a:spLocks noChangeShapeType="1"/>
          </p:cNvSpPr>
          <p:nvPr/>
        </p:nvSpPr>
        <p:spPr bwMode="auto">
          <a:xfrm>
            <a:off x="7543800" y="5224463"/>
            <a:ext cx="219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82" name="Rectangle 1027"/>
          <p:cNvSpPr txBox="1">
            <a:spLocks noChangeArrowheads="1"/>
          </p:cNvSpPr>
          <p:nvPr/>
        </p:nvSpPr>
        <p:spPr>
          <a:xfrm>
            <a:off x="621792" y="2133600"/>
            <a:ext cx="7772400" cy="453022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3" name="Shape 82"/>
          <p:cNvCxnSpPr/>
          <p:nvPr/>
        </p:nvCxnSpPr>
        <p:spPr>
          <a:xfrm flipV="1">
            <a:off x="4038600" y="4876800"/>
            <a:ext cx="3133725" cy="1143000"/>
          </a:xfrm>
          <a:prstGeom prst="curvedConnector3">
            <a:avLst>
              <a:gd name="adj1" fmla="val 9960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68"/>
          <p:cNvCxnSpPr/>
          <p:nvPr/>
        </p:nvCxnSpPr>
        <p:spPr>
          <a:xfrm rot="10800000">
            <a:off x="1524000" y="4572000"/>
            <a:ext cx="2133600" cy="1447800"/>
          </a:xfrm>
          <a:prstGeom prst="curvedConnector3">
            <a:avLst>
              <a:gd name="adj1" fmla="val 1467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500380"/>
          </a:xfrm>
        </p:spPr>
        <p:txBody>
          <a:bodyPr>
            <a:normAutofit/>
          </a:bodyPr>
          <a:lstStyle/>
          <a:p>
            <a:pPr algn="l"/>
            <a:r>
              <a:rPr lang="en-GB" sz="2665" i="1" dirty="0" smtClean="0">
                <a:solidFill>
                  <a:schemeClr val="accent2"/>
                </a:solidFill>
                <a:sym typeface="+mn-ea"/>
              </a:rPr>
              <a:t>Double Linked </a:t>
            </a:r>
            <a:r>
              <a:rPr lang="en-GB" sz="2665" i="1" dirty="0" err="1" smtClean="0">
                <a:solidFill>
                  <a:schemeClr val="accent2"/>
                </a:solidFill>
                <a:sym typeface="+mn-ea"/>
              </a:rPr>
              <a:t>List:</a:t>
            </a:r>
            <a:r>
              <a:rPr lang="en-GB" sz="2665" i="1" dirty="0" err="1" smtClean="0">
                <a:solidFill>
                  <a:schemeClr val="accent2"/>
                </a:solidFill>
              </a:rPr>
              <a:t>deleteNode</a:t>
            </a:r>
            <a:r>
              <a:rPr lang="en-GB" sz="2665" i="1" dirty="0">
                <a:solidFill>
                  <a:schemeClr val="accent2"/>
                </a:solidFill>
              </a:rPr>
              <a:t>(): delete a node</a:t>
            </a:r>
            <a:endParaRPr lang="en-US" sz="2665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665" y="1036320"/>
            <a:ext cx="7772400" cy="536448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en-GB" sz="1800" dirty="0"/>
              <a:t>t</a:t>
            </a:r>
            <a:r>
              <a:rPr lang="en-GB" sz="1800" dirty="0"/>
              <a:t>emplate &lt;class T&gt;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/>
              <a:t>n</a:t>
            </a:r>
            <a:r>
              <a:rPr lang="en-US" sz="1800" dirty="0" smtClean="0"/>
              <a:t>ode&lt;T&gt;</a:t>
            </a:r>
            <a:r>
              <a:rPr lang="en-GB" sz="1800" dirty="0" smtClean="0"/>
              <a:t> * </a:t>
            </a:r>
            <a:r>
              <a:rPr lang="en-GB" sz="1800" dirty="0" err="1" smtClean="0"/>
              <a:t>D</a:t>
            </a:r>
            <a:r>
              <a:rPr lang="en-GB" sz="1800" dirty="0" err="1" smtClean="0">
                <a:sym typeface="+mn-ea"/>
              </a:rPr>
              <a:t>LinkedList</a:t>
            </a:r>
            <a:r>
              <a:rPr lang="en-GB" sz="1800" dirty="0" smtClean="0">
                <a:sym typeface="+mn-ea"/>
              </a:rPr>
              <a:t>&lt;T</a:t>
            </a:r>
            <a:r>
              <a:rPr lang="en-GB" sz="1800" dirty="0">
                <a:sym typeface="+mn-ea"/>
              </a:rPr>
              <a:t>&gt;::</a:t>
            </a:r>
            <a:r>
              <a:rPr lang="en-GB" sz="1800" dirty="0" err="1" smtClean="0"/>
              <a:t>deleteNode</a:t>
            </a:r>
            <a:r>
              <a:rPr lang="en-GB" sz="1800" dirty="0" smtClean="0"/>
              <a:t>(</a:t>
            </a:r>
            <a:r>
              <a:rPr lang="en-US" sz="1800" dirty="0"/>
              <a:t>node&lt;T&gt;</a:t>
            </a:r>
            <a:r>
              <a:rPr lang="en-GB" sz="1800" dirty="0"/>
              <a:t> * </a:t>
            </a:r>
            <a:r>
              <a:rPr lang="en-GB" sz="1800" dirty="0" err="1" smtClean="0"/>
              <a:t>pred</a:t>
            </a:r>
            <a:r>
              <a:rPr lang="en-GB" sz="1800" dirty="0" smtClean="0"/>
              <a:t>) </a:t>
            </a:r>
            <a:endParaRPr lang="en-GB" sz="1800" dirty="0"/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</a:t>
            </a:r>
            <a:r>
              <a:rPr lang="en-GB" sz="1800" dirty="0" err="1"/>
              <a:t>int</a:t>
            </a:r>
            <a:r>
              <a:rPr lang="en-GB" sz="1800" dirty="0"/>
              <a:t> p;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// Delete the node preceded by a node pointed by </a:t>
            </a:r>
            <a:r>
              <a:rPr lang="en-GB" sz="1800" dirty="0" err="1" smtClean="0"/>
              <a:t>pred</a:t>
            </a:r>
            <a:endParaRPr lang="en-GB" sz="1800" dirty="0"/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// If </a:t>
            </a:r>
            <a:r>
              <a:rPr lang="en-GB" sz="1800" dirty="0" err="1" smtClean="0"/>
              <a:t>pred</a:t>
            </a:r>
            <a:r>
              <a:rPr lang="en-GB" sz="1800" dirty="0" smtClean="0"/>
              <a:t> </a:t>
            </a:r>
            <a:r>
              <a:rPr lang="en-GB" sz="1800" dirty="0"/>
              <a:t>is </a:t>
            </a:r>
            <a:r>
              <a:rPr lang="en-GB" sz="1800" dirty="0" smtClean="0"/>
              <a:t>NULL, </a:t>
            </a:r>
            <a:r>
              <a:rPr lang="en-GB" sz="1800" dirty="0"/>
              <a:t>then delete the node pointed by the head</a:t>
            </a:r>
          </a:p>
          <a:p>
            <a:pPr>
              <a:lnSpc>
                <a:spcPct val="80000"/>
              </a:lnSpc>
              <a:buNone/>
            </a:pPr>
            <a:r>
              <a:rPr lang="en-US" altLang="en-GB" sz="1800" dirty="0">
                <a:sym typeface="+mn-ea"/>
              </a:rPr>
              <a:t>	</a:t>
            </a:r>
            <a:r>
              <a:rPr lang="en-GB" sz="1800" dirty="0">
                <a:sym typeface="+mn-ea"/>
              </a:rPr>
              <a:t>if (</a:t>
            </a:r>
            <a:r>
              <a:rPr lang="en-US" altLang="en-GB" sz="1800" dirty="0" err="1">
                <a:sym typeface="+mn-ea"/>
              </a:rPr>
              <a:t>head==tail</a:t>
            </a:r>
            <a:r>
              <a:rPr lang="en-GB" sz="1800" dirty="0">
                <a:sym typeface="+mn-ea"/>
              </a:rPr>
              <a:t>){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GB" sz="1800" dirty="0">
                <a:sym typeface="+mn-ea"/>
              </a:rPr>
              <a:t>		p=head;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GB" sz="1800" dirty="0">
                <a:sym typeface="+mn-ea"/>
              </a:rPr>
              <a:t>		head=tail</a:t>
            </a:r>
            <a:r>
              <a:rPr lang="en-US" altLang="en-GB" sz="1800" dirty="0" smtClean="0">
                <a:sym typeface="+mn-ea"/>
              </a:rPr>
              <a:t>=</a:t>
            </a:r>
            <a:r>
              <a:rPr lang="en-GB" sz="1800" dirty="0"/>
              <a:t> NULL</a:t>
            </a:r>
            <a:r>
              <a:rPr lang="en-US" altLang="en-GB" sz="1800" dirty="0" smtClean="0">
                <a:sym typeface="+mn-ea"/>
              </a:rPr>
              <a:t>;</a:t>
            </a:r>
            <a:endParaRPr lang="en-GB" sz="1800" dirty="0"/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</a:t>
            </a:r>
            <a:r>
              <a:rPr lang="en-US" altLang="en-GB" sz="1800" dirty="0"/>
              <a:t>}else </a:t>
            </a:r>
            <a:r>
              <a:rPr lang="en-GB" sz="1800" dirty="0"/>
              <a:t>if (</a:t>
            </a:r>
            <a:r>
              <a:rPr lang="en-GB" sz="1800" dirty="0" err="1" smtClean="0"/>
              <a:t>pred</a:t>
            </a:r>
            <a:r>
              <a:rPr lang="en-GB" sz="1800" dirty="0" smtClean="0"/>
              <a:t> </a:t>
            </a:r>
            <a:r>
              <a:rPr lang="en-GB" sz="1800" dirty="0"/>
              <a:t>== NULL){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	p= head</a:t>
            </a:r>
            <a:r>
              <a:rPr lang="en-GB" sz="1800" dirty="0" smtClean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 </a:t>
            </a:r>
            <a:r>
              <a:rPr lang="en-GB" sz="1800" dirty="0" smtClean="0"/>
              <a:t>                head=p-&gt;next;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</a:t>
            </a:r>
            <a:r>
              <a:rPr lang="en-GB" sz="1800" dirty="0" smtClean="0"/>
              <a:t>	p-&gt;next</a:t>
            </a:r>
            <a:r>
              <a:rPr lang="en-GB" sz="1800" dirty="0"/>
              <a:t>-</a:t>
            </a:r>
            <a:r>
              <a:rPr lang="en-GB" sz="1800" dirty="0" smtClean="0"/>
              <a:t>&gt;</a:t>
            </a:r>
            <a:r>
              <a:rPr lang="en-GB" sz="1800" dirty="0" err="1" smtClean="0"/>
              <a:t>prev</a:t>
            </a:r>
            <a:r>
              <a:rPr lang="en-GB" sz="1800" dirty="0" smtClean="0"/>
              <a:t>=NULL;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/>
              <a:t>	}else{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	</a:t>
            </a:r>
            <a:r>
              <a:rPr lang="en-GB" sz="1800" dirty="0" smtClean="0"/>
              <a:t>p=</a:t>
            </a:r>
            <a:r>
              <a:rPr lang="en-GB" sz="1800" dirty="0" err="1" smtClean="0"/>
              <a:t>prev</a:t>
            </a:r>
            <a:r>
              <a:rPr lang="en-GB" sz="1800" dirty="0" smtClean="0"/>
              <a:t>-&gt;next</a:t>
            </a:r>
            <a:r>
              <a:rPr lang="en-GB" sz="1800" dirty="0"/>
              <a:t>; </a:t>
            </a:r>
            <a:endParaRPr lang="en-GB" sz="1800" dirty="0" smtClean="0"/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</a:t>
            </a:r>
            <a:r>
              <a:rPr lang="en-GB" sz="1800" dirty="0" smtClean="0"/>
              <a:t>	p-&gt;next-&gt;</a:t>
            </a:r>
            <a:r>
              <a:rPr lang="en-GB" sz="1800" dirty="0" err="1" smtClean="0"/>
              <a:t>prev</a:t>
            </a:r>
            <a:r>
              <a:rPr lang="en-GB" sz="1800" dirty="0" smtClean="0"/>
              <a:t>=</a:t>
            </a:r>
            <a:r>
              <a:rPr lang="en-GB" sz="1800" dirty="0" err="1" smtClean="0"/>
              <a:t>pred</a:t>
            </a:r>
            <a:r>
              <a:rPr lang="en-GB" sz="1800" dirty="0" smtClean="0"/>
              <a:t>;</a:t>
            </a:r>
            <a:endParaRPr lang="en-GB" sz="1800" dirty="0"/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	</a:t>
            </a:r>
            <a:r>
              <a:rPr lang="en-GB" sz="1800" dirty="0" err="1" smtClean="0"/>
              <a:t>prev</a:t>
            </a:r>
            <a:r>
              <a:rPr lang="en-GB" sz="1800" dirty="0" smtClean="0"/>
              <a:t>-</a:t>
            </a:r>
            <a:r>
              <a:rPr lang="en-GB" sz="1800" dirty="0"/>
              <a:t>&gt;</a:t>
            </a:r>
            <a:r>
              <a:rPr lang="en-GB" sz="1800" dirty="0" smtClean="0"/>
              <a:t>next=p-</a:t>
            </a:r>
            <a:r>
              <a:rPr lang="en-GB" sz="1800" dirty="0"/>
              <a:t>&gt;</a:t>
            </a:r>
            <a:r>
              <a:rPr lang="en-GB" sz="1800" dirty="0" smtClean="0"/>
              <a:t>next;</a:t>
            </a:r>
            <a:endParaRPr lang="en-GB" sz="1800" dirty="0"/>
          </a:p>
          <a:p>
            <a:pPr>
              <a:lnSpc>
                <a:spcPct val="80000"/>
              </a:lnSpc>
              <a:buNone/>
            </a:pPr>
            <a:r>
              <a:rPr lang="en-US" altLang="en-GB" sz="1800" dirty="0"/>
              <a:t>		</a:t>
            </a:r>
            <a:r>
              <a:rPr lang="en-US" altLang="en-GB" sz="1800" dirty="0" smtClean="0"/>
              <a:t>if(</a:t>
            </a:r>
            <a:r>
              <a:rPr lang="en-GB" sz="1800" dirty="0" err="1" smtClean="0">
                <a:sym typeface="+mn-ea"/>
              </a:rPr>
              <a:t>prev</a:t>
            </a:r>
            <a:r>
              <a:rPr lang="en-GB" sz="1800" dirty="0" smtClean="0">
                <a:sym typeface="+mn-ea"/>
              </a:rPr>
              <a:t>-&gt;next</a:t>
            </a:r>
            <a:r>
              <a:rPr lang="en-US" altLang="en-GB" sz="1800" dirty="0"/>
              <a:t>==tail) tail=prev;</a:t>
            </a:r>
            <a:endParaRPr lang="en-GB" sz="1800" dirty="0"/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altLang="en-GB" sz="1800" dirty="0"/>
              <a:t>	return p;</a:t>
            </a:r>
            <a:endParaRPr lang="en-GB" sz="1800" dirty="0"/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}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03378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94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  <p:extLst>
      <p:ext uri="{BB962C8B-B14F-4D97-AF65-F5344CB8AC3E}">
        <p14:creationId xmlns:p14="http://schemas.microsoft.com/office/powerpoint/2010/main" val="132010064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i="1" dirty="0">
                <a:solidFill>
                  <a:schemeClr val="accent2"/>
                </a:solidFill>
              </a:rPr>
              <a:t>Advantages  and Disadvantage of Doubly-linked Lists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200" dirty="0"/>
              <a:t>Advantages</a:t>
            </a:r>
          </a:p>
          <a:p>
            <a:pPr lvl="1"/>
            <a:r>
              <a:rPr lang="en-US" sz="2200" dirty="0"/>
              <a:t>Can be traversed in either direction (may be essential for some programs)</a:t>
            </a:r>
          </a:p>
          <a:p>
            <a:pPr lvl="1"/>
            <a:r>
              <a:rPr lang="en-US" sz="2200" dirty="0"/>
              <a:t>Some operations, such as deletion and inserting before a node, become easier</a:t>
            </a:r>
          </a:p>
          <a:p>
            <a:pPr>
              <a:buNone/>
            </a:pPr>
            <a:r>
              <a:rPr lang="en-US" sz="2200" dirty="0"/>
              <a:t>Disadvantage</a:t>
            </a:r>
          </a:p>
          <a:p>
            <a:pPr lvl="1"/>
            <a:r>
              <a:rPr lang="en-US" sz="2200" dirty="0"/>
              <a:t>Requires more space</a:t>
            </a:r>
          </a:p>
          <a:p>
            <a:pPr lvl="1"/>
            <a:r>
              <a:rPr lang="en-US" sz="2200" dirty="0"/>
              <a:t>List manipulations are slower (because more links must be changed)</a:t>
            </a:r>
          </a:p>
          <a:p>
            <a:pPr lvl="1"/>
            <a:r>
              <a:rPr lang="en-US" sz="2200" dirty="0"/>
              <a:t>Greater chance of having bugs (because more links must be manipulated)</a:t>
            </a:r>
          </a:p>
          <a:p>
            <a:pPr>
              <a:buNone/>
            </a:pPr>
            <a:endParaRPr lang="en-US" dirty="0"/>
          </a:p>
          <a:p>
            <a:pPr>
              <a:lnSpc>
                <a:spcPct val="80000"/>
              </a:lnSpc>
              <a:buNone/>
            </a:pPr>
            <a:endParaRPr lang="en-GB" sz="2400" dirty="0"/>
          </a:p>
          <a:p>
            <a:pPr>
              <a:lnSpc>
                <a:spcPct val="80000"/>
              </a:lnSpc>
              <a:buNone/>
            </a:pPr>
            <a:endParaRPr lang="en-GB" sz="24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95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Doubly-Linked List : Implementation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3600" dirty="0"/>
              <a:t>Detail Implementation left as an </a:t>
            </a:r>
            <a:r>
              <a:rPr lang="en-GB" sz="3600" dirty="0" smtClean="0"/>
              <a:t>Assignment.</a:t>
            </a:r>
            <a:endParaRPr lang="en-GB" sz="36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96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5230</Words>
  <Application>Microsoft Office PowerPoint</Application>
  <PresentationFormat>On-screen Show (4:3)</PresentationFormat>
  <Paragraphs>1993</Paragraphs>
  <Slides>96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97" baseType="lpstr">
      <vt:lpstr>Office Theme</vt:lpstr>
      <vt:lpstr>CS321 : Data Structures &amp; Algorithm Analysis</vt:lpstr>
      <vt:lpstr>Dara Structure Node</vt:lpstr>
      <vt:lpstr>Linked List: Definition</vt:lpstr>
      <vt:lpstr>Linked List</vt:lpstr>
      <vt:lpstr>Linked List</vt:lpstr>
      <vt:lpstr>Linked List Vs Array</vt:lpstr>
      <vt:lpstr>Operations on Linked List Structure</vt:lpstr>
      <vt:lpstr>Operations on Linked List Structure</vt:lpstr>
      <vt:lpstr>Operations on....</vt:lpstr>
      <vt:lpstr>Operations on....</vt:lpstr>
      <vt:lpstr>Efficiency Consideration of Linked List</vt:lpstr>
      <vt:lpstr>Implementation of Linked List</vt:lpstr>
      <vt:lpstr>Array Implementation : Node Declaration</vt:lpstr>
      <vt:lpstr>Array Implementation: Example</vt:lpstr>
      <vt:lpstr>Example: Use of List to maintain real numbers in ascending order</vt:lpstr>
      <vt:lpstr>Example: Inserting Nodes</vt:lpstr>
      <vt:lpstr>Example: Inserting Nodes</vt:lpstr>
      <vt:lpstr>Example: Inserting Nodes</vt:lpstr>
      <vt:lpstr>Example: Inserting Nodes</vt:lpstr>
      <vt:lpstr>Example: Inserting Nodes</vt:lpstr>
      <vt:lpstr>Example: Inserting Nodes</vt:lpstr>
      <vt:lpstr>Example: Inserting Nodes</vt:lpstr>
      <vt:lpstr>Example: Deleting Node</vt:lpstr>
      <vt:lpstr>Example: Deleting Node</vt:lpstr>
      <vt:lpstr>Example: Deleting Node</vt:lpstr>
      <vt:lpstr>Example: Deleting Node</vt:lpstr>
      <vt:lpstr>Example: Inserting Again</vt:lpstr>
      <vt:lpstr>Example: Inserting Again…Two Options</vt:lpstr>
      <vt:lpstr>Option 1: Insert at the next free space</vt:lpstr>
      <vt:lpstr>Option 2: Insert at one of the deleted spaces</vt:lpstr>
      <vt:lpstr>Option 2.2: Two Linked Lists</vt:lpstr>
      <vt:lpstr>Option 2.2: Two Linked Lists</vt:lpstr>
      <vt:lpstr>Initially … the linked list of free spaces</vt:lpstr>
      <vt:lpstr>Example: Inserting Nodes</vt:lpstr>
      <vt:lpstr>Example: Inserting Nodes</vt:lpstr>
      <vt:lpstr>Example: Inserting Nodes</vt:lpstr>
      <vt:lpstr>Example: Inserting Nodes</vt:lpstr>
      <vt:lpstr>Example: Inserting Nodes</vt:lpstr>
      <vt:lpstr>Example: Deleting Node</vt:lpstr>
      <vt:lpstr>Example: Deleting Node</vt:lpstr>
      <vt:lpstr>Exercise: Inserting a Node</vt:lpstr>
      <vt:lpstr>Array Implementation : Node Type</vt:lpstr>
      <vt:lpstr>Creating the Node Manager: Interface</vt:lpstr>
      <vt:lpstr>Implementation: Create</vt:lpstr>
      <vt:lpstr>Implementation: Default constructor</vt:lpstr>
      <vt:lpstr>Implementation: Parameterized constructor</vt:lpstr>
      <vt:lpstr>Implementation: destructor</vt:lpstr>
      <vt:lpstr>Implementation: getNode</vt:lpstr>
      <vt:lpstr>Implementation: returnNode</vt:lpstr>
      <vt:lpstr>Assignment</vt:lpstr>
      <vt:lpstr>Array Implementation : Linked List</vt:lpstr>
      <vt:lpstr>Array Implementation : List</vt:lpstr>
      <vt:lpstr>Array implementation: constructor</vt:lpstr>
      <vt:lpstr>Array implementation: destructor</vt:lpstr>
      <vt:lpstr>Array implementation: insertNode(): insert a new node</vt:lpstr>
      <vt:lpstr>Array implementation:insertNode(): insert a new node</vt:lpstr>
      <vt:lpstr>Array implementation:insertionSlot(): search for a location</vt:lpstr>
      <vt:lpstr>Array implementation:Insert new element</vt:lpstr>
      <vt:lpstr>Array implementation:deleteNode(): delete an existing node</vt:lpstr>
      <vt:lpstr>Array implementation:deleteNode(): delete a node</vt:lpstr>
      <vt:lpstr>Array implementation:nodeToDelete(): Search for a node to delete</vt:lpstr>
      <vt:lpstr>Array implementation:nodeToDelete(): Search for a node to delete</vt:lpstr>
      <vt:lpstr>Exercise</vt:lpstr>
      <vt:lpstr>List Construction</vt:lpstr>
      <vt:lpstr>Assignment </vt:lpstr>
      <vt:lpstr>Recall: Linked List Array Implementation </vt:lpstr>
      <vt:lpstr>Linked List: Pointer Implementation </vt:lpstr>
      <vt:lpstr>Pointer Implementation : Node Declaration</vt:lpstr>
      <vt:lpstr>Array –vs- Pointer Implementation of Linked List</vt:lpstr>
      <vt:lpstr>Pointer Implementation : Linked List</vt:lpstr>
      <vt:lpstr>Pointer Implementation : List</vt:lpstr>
      <vt:lpstr>Pointer implementation:insertNode(): insert a new node</vt:lpstr>
      <vt:lpstr>Circular-Linked List: Implementation</vt:lpstr>
      <vt:lpstr>Linked List: Cost And Benefit</vt:lpstr>
      <vt:lpstr>Variation On Linked List</vt:lpstr>
      <vt:lpstr>Linked List With Tail</vt:lpstr>
      <vt:lpstr>Linked List With Tail Implementation</vt:lpstr>
      <vt:lpstr>Linked List With Tail : Operation</vt:lpstr>
      <vt:lpstr>Circular-Linked List</vt:lpstr>
      <vt:lpstr>Circular-Linked: Declaration &amp; Construction</vt:lpstr>
      <vt:lpstr>Circular-Linked : Operation</vt:lpstr>
      <vt:lpstr>Pointer Implementation : Linked List</vt:lpstr>
      <vt:lpstr>Pointer Implementation : List</vt:lpstr>
      <vt:lpstr>Circular-Linked List: Implementation</vt:lpstr>
      <vt:lpstr>Doubly-Linked List</vt:lpstr>
      <vt:lpstr>Doubly-Linked List Node</vt:lpstr>
      <vt:lpstr>Doubly Linked List</vt:lpstr>
      <vt:lpstr>Doubly-Linked List : Node Declaration</vt:lpstr>
      <vt:lpstr>Pointer Implementation : Linked List</vt:lpstr>
      <vt:lpstr>Pointer Implementation : List</vt:lpstr>
      <vt:lpstr>Doubly-Linked List : Operations</vt:lpstr>
      <vt:lpstr>Doubly-Linked List : Insertion</vt:lpstr>
      <vt:lpstr>Doubly-Linked List : Deletion</vt:lpstr>
      <vt:lpstr>Double Linked List:deleteNode(): delete a node</vt:lpstr>
      <vt:lpstr>Advantages  and Disadvantage of Doubly-linked Lists</vt:lpstr>
      <vt:lpstr>Doubly-Linked List : 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</dc:title>
  <dc:creator>Atnafu Jembere</dc:creator>
  <cp:lastModifiedBy>gaming</cp:lastModifiedBy>
  <cp:revision>872</cp:revision>
  <dcterms:created xsi:type="dcterms:W3CDTF">2014-01-21T23:03:00Z</dcterms:created>
  <dcterms:modified xsi:type="dcterms:W3CDTF">2022-03-12T18:41:05Z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