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73" r:id="rId2"/>
    <p:sldId id="344" r:id="rId3"/>
    <p:sldId id="346" r:id="rId4"/>
    <p:sldId id="347" r:id="rId5"/>
    <p:sldId id="348" r:id="rId6"/>
    <p:sldId id="375" r:id="rId7"/>
    <p:sldId id="374" r:id="rId8"/>
    <p:sldId id="350" r:id="rId9"/>
    <p:sldId id="352" r:id="rId10"/>
    <p:sldId id="353" r:id="rId11"/>
    <p:sldId id="388" r:id="rId12"/>
    <p:sldId id="389" r:id="rId13"/>
    <p:sldId id="376" r:id="rId14"/>
    <p:sldId id="386" r:id="rId15"/>
    <p:sldId id="354" r:id="rId16"/>
    <p:sldId id="355" r:id="rId17"/>
    <p:sldId id="356" r:id="rId18"/>
    <p:sldId id="357" r:id="rId19"/>
    <p:sldId id="358" r:id="rId20"/>
    <p:sldId id="385" r:id="rId21"/>
    <p:sldId id="377" r:id="rId22"/>
    <p:sldId id="378" r:id="rId23"/>
    <p:sldId id="359" r:id="rId24"/>
    <p:sldId id="360" r:id="rId25"/>
    <p:sldId id="361" r:id="rId26"/>
    <p:sldId id="379" r:id="rId27"/>
    <p:sldId id="362" r:id="rId28"/>
    <p:sldId id="363" r:id="rId29"/>
    <p:sldId id="364" r:id="rId30"/>
    <p:sldId id="365" r:id="rId31"/>
    <p:sldId id="384" r:id="rId32"/>
    <p:sldId id="368" r:id="rId33"/>
    <p:sldId id="370" r:id="rId34"/>
    <p:sldId id="382" r:id="rId35"/>
    <p:sldId id="371" r:id="rId36"/>
    <p:sldId id="383" r:id="rId37"/>
    <p:sldId id="380" r:id="rId38"/>
    <p:sldId id="372" r:id="rId39"/>
    <p:sldId id="38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660"/>
  </p:normalViewPr>
  <p:slideViewPr>
    <p:cSldViewPr>
      <p:cViewPr varScale="1">
        <p:scale>
          <a:sx n="83" d="100"/>
          <a:sy n="83" d="100"/>
        </p:scale>
        <p:origin x="-1445"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5/1/2022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380772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B508E0-E2FD-41F3-A19A-F4869E5F2FCC}"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DF73B9-3197-4B50-A44B-9C0B5F5EA682}"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EECCD5-1AA2-49D8-9500-032F75F44494}"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AEF847-8285-4B26-A528-BFB0A50C95BE}"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4BBE5-8DE4-4C9B-AB8C-9C63104529C1}"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Compiled By Atnafu J.</a:t>
            </a:r>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AB02D-69E9-4FB2-8C22-496B79836626}" type="datetime1">
              <a:rPr lang="en-US" smtClean="0"/>
              <a:pPr/>
              <a:t>5/1/2022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4F808A-CE46-4540-B51B-DC543FAC78DD}" type="datetime1">
              <a:rPr lang="en-US" smtClean="0"/>
              <a:pPr/>
              <a:t>5/1/2022</a:t>
            </a:fld>
            <a:endParaRPr lang="en-US"/>
          </a:p>
        </p:txBody>
      </p:sp>
      <p:sp>
        <p:nvSpPr>
          <p:cNvPr id="8" name="Footer Placeholder 7"/>
          <p:cNvSpPr>
            <a:spLocks noGrp="1"/>
          </p:cNvSpPr>
          <p:nvPr>
            <p:ph type="ftr" sz="quarter" idx="11"/>
          </p:nvPr>
        </p:nvSpPr>
        <p:spPr/>
        <p:txBody>
          <a:bodyPr/>
          <a:lstStyle/>
          <a:p>
            <a:r>
              <a:rPr lang="en-US" smtClean="0"/>
              <a:t>Compiled By Atnafu J.</a:t>
            </a:r>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A1AEC-C9CB-4A5A-B7CB-B9D040786745}" type="datetime1">
              <a:rPr lang="en-US" smtClean="0"/>
              <a:pPr/>
              <a:t>5/1/2022</a:t>
            </a:fld>
            <a:endParaRPr lang="en-US"/>
          </a:p>
        </p:txBody>
      </p:sp>
      <p:sp>
        <p:nvSpPr>
          <p:cNvPr id="4" name="Footer Placeholder 3"/>
          <p:cNvSpPr>
            <a:spLocks noGrp="1"/>
          </p:cNvSpPr>
          <p:nvPr>
            <p:ph type="ftr" sz="quarter" idx="11"/>
          </p:nvPr>
        </p:nvSpPr>
        <p:spPr/>
        <p:txBody>
          <a:bodyPr/>
          <a:lstStyle/>
          <a:p>
            <a:r>
              <a:rPr lang="en-US" smtClean="0"/>
              <a:t>Compiled By Atnafu J.</a:t>
            </a:r>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74D96-2B94-447A-97AB-BB115C2A2538}" type="datetime1">
              <a:rPr lang="en-US" smtClean="0"/>
              <a:pPr/>
              <a:t>5/1/2022</a:t>
            </a:fld>
            <a:endParaRPr lang="en-US"/>
          </a:p>
        </p:txBody>
      </p:sp>
      <p:sp>
        <p:nvSpPr>
          <p:cNvPr id="3" name="Footer Placeholder 2"/>
          <p:cNvSpPr>
            <a:spLocks noGrp="1"/>
          </p:cNvSpPr>
          <p:nvPr>
            <p:ph type="ftr" sz="quarter" idx="11"/>
          </p:nvPr>
        </p:nvSpPr>
        <p:spPr/>
        <p:txBody>
          <a:bodyPr/>
          <a:lstStyle/>
          <a:p>
            <a:r>
              <a:rPr lang="en-US" smtClean="0"/>
              <a:t>Compiled By Atnafu J.</a:t>
            </a:r>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B0E4BF-6867-4138-84FA-C9E52E394519}" type="datetime1">
              <a:rPr lang="en-US" smtClean="0"/>
              <a:pPr/>
              <a:t>5/1/2022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BE143B-2E05-4D5C-8242-EC80182C493F}" type="datetime1">
              <a:rPr lang="en-US" smtClean="0"/>
              <a:pPr/>
              <a:t>5/1/2022</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ABE5B-F4AD-4AC8-89C7-FBF5140B2E3B}" type="datetime1">
              <a:rPr lang="en-US" smtClean="0"/>
              <a:pPr/>
              <a:t>5/1/2022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Compiled By Atnafu J.</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CS623 : Data Structures &amp; Algorithm Analysis</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smtClean="0"/>
              <a:t>Chapter 3: Heap &amp; Priority Queue</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85800"/>
          </a:xfrm>
        </p:spPr>
        <p:txBody>
          <a:bodyPr>
            <a:normAutofit fontScale="90000"/>
          </a:bodyPr>
          <a:lstStyle/>
          <a:p>
            <a:pPr algn="l"/>
            <a:r>
              <a:rPr lang="en-US" i="1" dirty="0" smtClean="0">
                <a:solidFill>
                  <a:schemeClr val="accent2"/>
                </a:solidFill>
              </a:rPr>
              <a:t>Heap Operations</a:t>
            </a:r>
            <a:endParaRPr lang="en-US" i="1" dirty="0">
              <a:solidFill>
                <a:schemeClr val="accent2"/>
              </a:solidFill>
            </a:endParaRPr>
          </a:p>
        </p:txBody>
      </p:sp>
      <p:sp>
        <p:nvSpPr>
          <p:cNvPr id="147459" name="Rectangle 1027"/>
          <p:cNvSpPr>
            <a:spLocks noGrp="1" noChangeArrowheads="1"/>
          </p:cNvSpPr>
          <p:nvPr>
            <p:ph type="body" idx="1"/>
          </p:nvPr>
        </p:nvSpPr>
        <p:spPr>
          <a:xfrm>
            <a:off x="621792" y="1143000"/>
            <a:ext cx="7772400" cy="5257800"/>
          </a:xfrm>
        </p:spPr>
        <p:txBody>
          <a:bodyPr wrap="square">
            <a:noAutofit/>
          </a:bodyPr>
          <a:lstStyle/>
          <a:p>
            <a:pPr>
              <a:spcBef>
                <a:spcPct val="50000"/>
              </a:spcBef>
              <a:buNone/>
            </a:pPr>
            <a:r>
              <a:rPr lang="en-US" sz="2000" dirty="0" smtClean="0"/>
              <a:t>Main Operations</a:t>
            </a:r>
          </a:p>
          <a:p>
            <a:pPr lvl="2">
              <a:spcBef>
                <a:spcPct val="50000"/>
              </a:spcBef>
            </a:pPr>
            <a:r>
              <a:rPr lang="en-US" sz="2000" dirty="0" smtClean="0"/>
              <a:t>Create() : initialize the heap</a:t>
            </a:r>
          </a:p>
          <a:p>
            <a:pPr lvl="2">
              <a:spcBef>
                <a:spcPct val="50000"/>
              </a:spcBef>
            </a:pPr>
            <a:r>
              <a:rPr lang="en-US" sz="2000" dirty="0" err="1" smtClean="0"/>
              <a:t>isFull</a:t>
            </a:r>
            <a:r>
              <a:rPr lang="en-US" sz="2000" dirty="0" smtClean="0"/>
              <a:t>(): checks if the heap is full</a:t>
            </a:r>
          </a:p>
          <a:p>
            <a:pPr lvl="2">
              <a:spcBef>
                <a:spcPct val="50000"/>
              </a:spcBef>
            </a:pPr>
            <a:r>
              <a:rPr lang="en-US" sz="2000" dirty="0" smtClean="0"/>
              <a:t>insert(): insert an element next to the last node, call </a:t>
            </a:r>
            <a:r>
              <a:rPr lang="en-US" sz="2000" dirty="0" err="1" smtClean="0"/>
              <a:t>siftUp</a:t>
            </a:r>
            <a:r>
              <a:rPr lang="en-US" sz="2000" dirty="0" smtClean="0"/>
              <a:t> from it, treating the new node as a violation.</a:t>
            </a:r>
          </a:p>
          <a:p>
            <a:pPr lvl="2">
              <a:spcBef>
                <a:spcPct val="50000"/>
              </a:spcBef>
            </a:pPr>
            <a:r>
              <a:rPr lang="en-US" sz="2000" dirty="0" err="1" smtClean="0"/>
              <a:t>deleteMax</a:t>
            </a:r>
            <a:r>
              <a:rPr lang="en-US" sz="2000" dirty="0" smtClean="0"/>
              <a:t>(): delete the root, move the last node to the root, then call </a:t>
            </a:r>
            <a:r>
              <a:rPr lang="en-US" sz="2000" dirty="0" err="1" smtClean="0"/>
              <a:t>siftDown</a:t>
            </a:r>
            <a:r>
              <a:rPr lang="en-US" sz="2000" dirty="0" smtClean="0"/>
              <a:t> from the root.</a:t>
            </a:r>
          </a:p>
          <a:p>
            <a:pPr lvl="2">
              <a:spcBef>
                <a:spcPct val="50000"/>
              </a:spcBef>
            </a:pPr>
            <a:r>
              <a:rPr lang="en-US" sz="2000" dirty="0" err="1" smtClean="0"/>
              <a:t>findMax</a:t>
            </a:r>
            <a:r>
              <a:rPr lang="en-US" sz="2000" dirty="0" smtClean="0"/>
              <a:t>(): return the root’s value.</a:t>
            </a:r>
          </a:p>
          <a:p>
            <a:pPr lvl="2">
              <a:spcBef>
                <a:spcPct val="50000"/>
              </a:spcBef>
            </a:pPr>
            <a:r>
              <a:rPr lang="en-US" sz="2000" dirty="0" err="1" smtClean="0"/>
              <a:t>Heapify</a:t>
            </a:r>
            <a:r>
              <a:rPr lang="en-US" sz="2000" dirty="0" smtClean="0"/>
              <a:t>(): build a heap from an array.</a:t>
            </a:r>
          </a:p>
          <a:p>
            <a:pPr>
              <a:spcBef>
                <a:spcPct val="50000"/>
              </a:spcBef>
              <a:buNone/>
            </a:pPr>
            <a:r>
              <a:rPr lang="en-US" sz="2000" dirty="0" smtClean="0"/>
              <a:t>Helper Operation</a:t>
            </a:r>
          </a:p>
          <a:p>
            <a:pPr lvl="2">
              <a:spcBef>
                <a:spcPct val="50000"/>
              </a:spcBef>
            </a:pPr>
            <a:r>
              <a:rPr lang="en-US" sz="2000" dirty="0" err="1" smtClean="0"/>
              <a:t>siftUp</a:t>
            </a:r>
            <a:r>
              <a:rPr lang="en-US" sz="2000" dirty="0" smtClean="0"/>
              <a:t>() :The operation to restore  the heap property after the heap property is violated</a:t>
            </a:r>
          </a:p>
          <a:p>
            <a:pPr lvl="2">
              <a:spcBef>
                <a:spcPct val="50000"/>
              </a:spcBef>
            </a:pPr>
            <a:r>
              <a:rPr lang="en-US" sz="2000" dirty="0" err="1" smtClean="0"/>
              <a:t>siftDown</a:t>
            </a:r>
            <a:r>
              <a:rPr lang="en-US" sz="2000" dirty="0" smtClean="0"/>
              <a:t>(): The operation to restore  the heap property after the heap property is violated</a:t>
            </a:r>
          </a:p>
          <a:p>
            <a:pPr marL="0" indent="0">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066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Specification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err="1"/>
              <a:t>const</a:t>
            </a:r>
            <a:r>
              <a:rPr lang="en-US" sz="2400" dirty="0"/>
              <a:t> </a:t>
            </a:r>
            <a:r>
              <a:rPr lang="en-US" sz="2400" dirty="0" err="1"/>
              <a:t>int</a:t>
            </a:r>
            <a:r>
              <a:rPr lang="en-US" sz="2400" dirty="0"/>
              <a:t> </a:t>
            </a:r>
            <a:r>
              <a:rPr lang="en-US" sz="2400" dirty="0" smtClean="0"/>
              <a:t>DEFAULT_CAPACITY=100</a:t>
            </a:r>
            <a:r>
              <a:rPr lang="en-US" sz="2400" dirty="0"/>
              <a:t>;</a:t>
            </a:r>
          </a:p>
          <a:p>
            <a:pPr>
              <a:buNone/>
            </a:pPr>
            <a:r>
              <a:rPr lang="en-US" sz="2400" dirty="0" smtClean="0"/>
              <a:t>template &lt;class T&gt;</a:t>
            </a:r>
          </a:p>
          <a:p>
            <a:pPr>
              <a:buNone/>
            </a:pPr>
            <a:r>
              <a:rPr lang="en-US" sz="2400" dirty="0" smtClean="0"/>
              <a:t>class heap{</a:t>
            </a:r>
          </a:p>
          <a:p>
            <a:pPr>
              <a:buNone/>
            </a:pPr>
            <a:r>
              <a:rPr lang="en-US" sz="2400" dirty="0"/>
              <a:t>	</a:t>
            </a:r>
            <a:r>
              <a:rPr lang="en-US" sz="2400" dirty="0" smtClean="0"/>
              <a:t>public:</a:t>
            </a:r>
          </a:p>
          <a:p>
            <a:pPr>
              <a:buNone/>
            </a:pPr>
            <a:r>
              <a:rPr lang="en-US" sz="2400" dirty="0"/>
              <a:t>	</a:t>
            </a:r>
            <a:r>
              <a:rPr lang="en-US" sz="2400" dirty="0" smtClean="0"/>
              <a:t>	heap();</a:t>
            </a:r>
          </a:p>
          <a:p>
            <a:pPr>
              <a:buNone/>
            </a:pPr>
            <a:r>
              <a:rPr lang="en-US" sz="2400" dirty="0"/>
              <a:t>	</a:t>
            </a:r>
            <a:r>
              <a:rPr lang="en-US" sz="2400" dirty="0" smtClean="0"/>
              <a:t>	heap(</a:t>
            </a:r>
            <a:r>
              <a:rPr lang="en-US" sz="2400" dirty="0" err="1" smtClean="0"/>
              <a:t>int</a:t>
            </a:r>
            <a:r>
              <a:rPr lang="en-US" sz="2400" dirty="0" smtClean="0"/>
              <a:t> capacity</a:t>
            </a:r>
            <a:r>
              <a:rPr lang="en-US" sz="2400" dirty="0" smtClean="0"/>
              <a:t>);</a:t>
            </a:r>
          </a:p>
          <a:p>
            <a:pPr marL="342900" lvl="1" indent="-342900">
              <a:buNone/>
            </a:pPr>
            <a:r>
              <a:rPr lang="en-US" sz="2400" dirty="0" smtClean="0"/>
              <a:t>		void heap(T </a:t>
            </a:r>
            <a:r>
              <a:rPr lang="en-US" sz="2400" dirty="0"/>
              <a:t>* </a:t>
            </a:r>
            <a:r>
              <a:rPr lang="en-US" sz="2400" dirty="0" err="1"/>
              <a:t>arr</a:t>
            </a:r>
            <a:r>
              <a:rPr lang="en-US" sz="2400" dirty="0"/>
              <a:t>, </a:t>
            </a:r>
            <a:r>
              <a:rPr lang="en-US" sz="2400" dirty="0" err="1"/>
              <a:t>int</a:t>
            </a:r>
            <a:r>
              <a:rPr lang="en-US" sz="2400" dirty="0"/>
              <a:t> </a:t>
            </a:r>
            <a:r>
              <a:rPr lang="en-US" sz="2400" dirty="0" smtClean="0"/>
              <a:t>size, </a:t>
            </a:r>
            <a:r>
              <a:rPr lang="en-US" sz="2400" dirty="0" err="1" smtClean="0"/>
              <a:t>int</a:t>
            </a:r>
            <a:r>
              <a:rPr lang="en-US" sz="2400" dirty="0" smtClean="0"/>
              <a:t> capacity</a:t>
            </a:r>
            <a:r>
              <a:rPr lang="en-US" sz="2400" dirty="0"/>
              <a:t>)</a:t>
            </a:r>
            <a:r>
              <a:rPr lang="en-US" sz="2400" dirty="0"/>
              <a:t>;</a:t>
            </a:r>
            <a:r>
              <a:rPr lang="en-US" sz="1200" dirty="0" smtClean="0"/>
              <a:t> // to convert array to heap</a:t>
            </a:r>
            <a:endParaRPr lang="en-US" sz="1200" dirty="0" smtClean="0"/>
          </a:p>
          <a:p>
            <a:pPr>
              <a:buNone/>
            </a:pPr>
            <a:r>
              <a:rPr lang="en-US" sz="2400" dirty="0"/>
              <a:t>	</a:t>
            </a:r>
            <a:r>
              <a:rPr lang="en-US" sz="2400" dirty="0" smtClean="0"/>
              <a:t>	virtual ~heap();</a:t>
            </a:r>
          </a:p>
          <a:p>
            <a:pPr>
              <a:buNone/>
            </a:pPr>
            <a:r>
              <a:rPr lang="en-US" sz="2400" dirty="0"/>
              <a:t>	</a:t>
            </a:r>
            <a:r>
              <a:rPr lang="en-US" sz="2400" dirty="0" smtClean="0"/>
              <a:t>	</a:t>
            </a:r>
            <a:r>
              <a:rPr lang="en-US" sz="2400" dirty="0" err="1" smtClean="0"/>
              <a:t>bool</a:t>
            </a:r>
            <a:r>
              <a:rPr lang="en-US" sz="2400" dirty="0" smtClean="0"/>
              <a:t> resize(</a:t>
            </a:r>
            <a:r>
              <a:rPr lang="en-US" sz="2400" dirty="0" err="1" smtClean="0"/>
              <a:t>int</a:t>
            </a:r>
            <a:r>
              <a:rPr lang="en-US" sz="2400" dirty="0" smtClean="0"/>
              <a:t> </a:t>
            </a:r>
            <a:r>
              <a:rPr lang="en-US" sz="2400" dirty="0" err="1" smtClean="0"/>
              <a:t>howMuch</a:t>
            </a:r>
            <a:r>
              <a:rPr lang="en-US" sz="2400" dirty="0" smtClean="0"/>
              <a:t>);</a:t>
            </a:r>
          </a:p>
          <a:p>
            <a:pPr>
              <a:buNone/>
            </a:pPr>
            <a:r>
              <a:rPr lang="en-US" sz="2400" dirty="0"/>
              <a:t>	</a:t>
            </a:r>
            <a:r>
              <a:rPr lang="en-US" sz="2400" dirty="0" smtClean="0"/>
              <a:t>	</a:t>
            </a:r>
            <a:r>
              <a:rPr lang="en-US" sz="2400" dirty="0" err="1" smtClean="0"/>
              <a:t>bool</a:t>
            </a:r>
            <a:r>
              <a:rPr lang="en-US" sz="2400" dirty="0" smtClean="0"/>
              <a:t> </a:t>
            </a:r>
            <a:r>
              <a:rPr lang="en-US" sz="2400" dirty="0" err="1" smtClean="0"/>
              <a:t>isFull</a:t>
            </a:r>
            <a:r>
              <a:rPr lang="en-US" sz="2400" dirty="0" smtClean="0"/>
              <a:t>();</a:t>
            </a:r>
          </a:p>
          <a:p>
            <a:pPr>
              <a:buNone/>
            </a:pPr>
            <a:r>
              <a:rPr lang="en-US" sz="2400" dirty="0"/>
              <a:t>	</a:t>
            </a:r>
            <a:r>
              <a:rPr lang="en-US" sz="2400" dirty="0" smtClean="0"/>
              <a:t>	</a:t>
            </a:r>
            <a:r>
              <a:rPr lang="en-US" sz="2400" dirty="0" err="1" smtClean="0"/>
              <a:t>bool</a:t>
            </a:r>
            <a:r>
              <a:rPr lang="en-US" sz="2400" dirty="0" smtClean="0"/>
              <a:t> </a:t>
            </a:r>
            <a:r>
              <a:rPr lang="en-US" sz="2400" dirty="0" err="1" smtClean="0"/>
              <a:t>isEmpty</a:t>
            </a:r>
            <a:r>
              <a:rPr lang="en-US" sz="2400" dirty="0" smtClean="0"/>
              <a:t>();</a:t>
            </a:r>
          </a:p>
          <a:p>
            <a:pPr>
              <a:buNone/>
            </a:pPr>
            <a:r>
              <a:rPr lang="en-US" sz="2400" dirty="0"/>
              <a:t>	</a:t>
            </a:r>
            <a:r>
              <a:rPr lang="en-US" sz="2400" dirty="0" smtClean="0"/>
              <a:t>	void </a:t>
            </a:r>
            <a:r>
              <a:rPr lang="en-US" sz="2400" dirty="0" err="1" smtClean="0"/>
              <a:t>deleteMax</a:t>
            </a:r>
            <a:r>
              <a:rPr lang="en-US" sz="2400" dirty="0" smtClean="0"/>
              <a:t>();</a:t>
            </a:r>
          </a:p>
          <a:p>
            <a:pPr>
              <a:buNone/>
            </a:pPr>
            <a:r>
              <a:rPr lang="en-US" sz="2400" dirty="0"/>
              <a:t>	</a:t>
            </a:r>
            <a:r>
              <a:rPr lang="en-US" sz="2400" dirty="0" smtClean="0"/>
              <a:t>	</a:t>
            </a:r>
          </a:p>
          <a:p>
            <a:pPr>
              <a:buNone/>
            </a:pPr>
            <a:r>
              <a:rPr lang="en-US" sz="2400" dirty="0" smtClean="0"/>
              <a:t>	</a:t>
            </a:r>
            <a:r>
              <a:rPr lang="en-US" sz="2400" dirty="0" err="1" smtClean="0"/>
              <a:t>int</a:t>
            </a:r>
            <a:r>
              <a:rPr lang="en-US" sz="2400" dirty="0" smtClean="0"/>
              <a:t> size;</a:t>
            </a:r>
          </a:p>
          <a:p>
            <a:pPr>
              <a:buNone/>
            </a:pPr>
            <a:r>
              <a:rPr lang="en-US" sz="2400" dirty="0" smtClean="0"/>
              <a:t>	</a:t>
            </a:r>
            <a:r>
              <a:rPr lang="en-US" sz="2400" dirty="0" err="1" smtClean="0"/>
              <a:t>int</a:t>
            </a:r>
            <a:r>
              <a:rPr lang="en-US" sz="2400" dirty="0" smtClean="0"/>
              <a:t> </a:t>
            </a:r>
            <a:r>
              <a:rPr lang="en-US" sz="2400" dirty="0" err="1" smtClean="0"/>
              <a:t>maxSize</a:t>
            </a:r>
            <a:r>
              <a:rPr lang="en-US" sz="2400" dirty="0" smtClean="0"/>
              <a:t>;</a:t>
            </a:r>
          </a:p>
          <a:p>
            <a:pPr>
              <a:buNone/>
            </a:pPr>
            <a:r>
              <a:rPr lang="en-US" sz="2400" dirty="0" smtClean="0"/>
              <a:t>	T * keys;</a:t>
            </a:r>
          </a:p>
          <a:p>
            <a:pPr>
              <a:buNone/>
            </a:pPr>
            <a:r>
              <a:rPr lang="en-US" sz="2400" dirty="0" smtClean="0"/>
              <a:t>}</a:t>
            </a:r>
          </a:p>
          <a:p>
            <a:pPr>
              <a:buNone/>
            </a:pPr>
            <a:r>
              <a:rPr lang="en-US" sz="2400" dirty="0" smtClean="0"/>
              <a:t>Heap Construction</a:t>
            </a:r>
          </a:p>
          <a:p>
            <a:pPr>
              <a:buNone/>
            </a:pPr>
            <a:r>
              <a:rPr lang="en-US" sz="2400" dirty="0" smtClean="0">
                <a:latin typeface="Times New Roman" pitchFamily="18" charset="0"/>
                <a:cs typeface="Times New Roman" pitchFamily="18" charset="0"/>
              </a:rPr>
              <a:t>heap&lt;</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&gt; h;</a:t>
            </a:r>
            <a:endParaRPr lang="en-US" sz="2000" dirty="0" smtClean="0">
              <a:latin typeface="Times New Roman" pitchFamily="18" charset="0"/>
              <a:cs typeface="Times New Roman" pitchFamily="18" charset="0"/>
            </a:endParaRPr>
          </a:p>
          <a:p>
            <a:pPr marL="914400" lvl="1" indent="-51435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189169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fade">
                                      <p:cBhvr>
                                        <p:cTn id="12" dur="2000"/>
                                        <p:tgtEl>
                                          <p:spTgt spid="14745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7459">
                                            <p:txEl>
                                              <p:pRg st="2" end="2"/>
                                            </p:txEl>
                                          </p:spTgt>
                                        </p:tgtEl>
                                        <p:attrNameLst>
                                          <p:attrName>style.visibility</p:attrName>
                                        </p:attrNameLst>
                                      </p:cBhvr>
                                      <p:to>
                                        <p:strVal val="visible"/>
                                      </p:to>
                                    </p:set>
                                    <p:animEffect transition="in" filter="fade">
                                      <p:cBhvr>
                                        <p:cTn id="15" dur="2000"/>
                                        <p:tgtEl>
                                          <p:spTgt spid="147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7459">
                                            <p:txEl>
                                              <p:pRg st="3" end="3"/>
                                            </p:txEl>
                                          </p:spTgt>
                                        </p:tgtEl>
                                        <p:attrNameLst>
                                          <p:attrName>style.visibility</p:attrName>
                                        </p:attrNameLst>
                                      </p:cBhvr>
                                      <p:to>
                                        <p:strVal val="visible"/>
                                      </p:to>
                                    </p:set>
                                    <p:animEffect transition="in" filter="fade">
                                      <p:cBhvr>
                                        <p:cTn id="18" dur="2000"/>
                                        <p:tgtEl>
                                          <p:spTgt spid="1474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7459">
                                            <p:txEl>
                                              <p:pRg st="4" end="4"/>
                                            </p:txEl>
                                          </p:spTgt>
                                        </p:tgtEl>
                                        <p:attrNameLst>
                                          <p:attrName>style.visibility</p:attrName>
                                        </p:attrNameLst>
                                      </p:cBhvr>
                                      <p:to>
                                        <p:strVal val="visible"/>
                                      </p:to>
                                    </p:set>
                                    <p:animEffect transition="in" filter="fade">
                                      <p:cBhvr>
                                        <p:cTn id="21" dur="2000"/>
                                        <p:tgtEl>
                                          <p:spTgt spid="1474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7459">
                                            <p:txEl>
                                              <p:pRg st="5" end="5"/>
                                            </p:txEl>
                                          </p:spTgt>
                                        </p:tgtEl>
                                        <p:attrNameLst>
                                          <p:attrName>style.visibility</p:attrName>
                                        </p:attrNameLst>
                                      </p:cBhvr>
                                      <p:to>
                                        <p:strVal val="visible"/>
                                      </p:to>
                                    </p:set>
                                    <p:animEffect transition="in" filter="fade">
                                      <p:cBhvr>
                                        <p:cTn id="24" dur="2000"/>
                                        <p:tgtEl>
                                          <p:spTgt spid="14745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7459">
                                            <p:txEl>
                                              <p:pRg st="6" end="6"/>
                                            </p:txEl>
                                          </p:spTgt>
                                        </p:tgtEl>
                                        <p:attrNameLst>
                                          <p:attrName>style.visibility</p:attrName>
                                        </p:attrNameLst>
                                      </p:cBhvr>
                                      <p:to>
                                        <p:strVal val="visible"/>
                                      </p:to>
                                    </p:set>
                                    <p:animEffect transition="in" filter="fade">
                                      <p:cBhvr>
                                        <p:cTn id="27" dur="2000"/>
                                        <p:tgtEl>
                                          <p:spTgt spid="14745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7459">
                                            <p:txEl>
                                              <p:pRg st="7" end="7"/>
                                            </p:txEl>
                                          </p:spTgt>
                                        </p:tgtEl>
                                        <p:attrNameLst>
                                          <p:attrName>style.visibility</p:attrName>
                                        </p:attrNameLst>
                                      </p:cBhvr>
                                      <p:to>
                                        <p:strVal val="visible"/>
                                      </p:to>
                                    </p:set>
                                    <p:animEffect transition="in" filter="fade">
                                      <p:cBhvr>
                                        <p:cTn id="30" dur="2000"/>
                                        <p:tgtEl>
                                          <p:spTgt spid="14745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7459">
                                            <p:txEl>
                                              <p:pRg st="8" end="8"/>
                                            </p:txEl>
                                          </p:spTgt>
                                        </p:tgtEl>
                                        <p:attrNameLst>
                                          <p:attrName>style.visibility</p:attrName>
                                        </p:attrNameLst>
                                      </p:cBhvr>
                                      <p:to>
                                        <p:strVal val="visible"/>
                                      </p:to>
                                    </p:set>
                                    <p:animEffect transition="in" filter="fade">
                                      <p:cBhvr>
                                        <p:cTn id="33" dur="2000"/>
                                        <p:tgtEl>
                                          <p:spTgt spid="147459">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7459">
                                            <p:txEl>
                                              <p:pRg st="9" end="9"/>
                                            </p:txEl>
                                          </p:spTgt>
                                        </p:tgtEl>
                                        <p:attrNameLst>
                                          <p:attrName>style.visibility</p:attrName>
                                        </p:attrNameLst>
                                      </p:cBhvr>
                                      <p:to>
                                        <p:strVal val="visible"/>
                                      </p:to>
                                    </p:set>
                                    <p:animEffect transition="in" filter="fade">
                                      <p:cBhvr>
                                        <p:cTn id="36" dur="2000"/>
                                        <p:tgtEl>
                                          <p:spTgt spid="14745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7459">
                                            <p:txEl>
                                              <p:pRg st="10" end="10"/>
                                            </p:txEl>
                                          </p:spTgt>
                                        </p:tgtEl>
                                        <p:attrNameLst>
                                          <p:attrName>style.visibility</p:attrName>
                                        </p:attrNameLst>
                                      </p:cBhvr>
                                      <p:to>
                                        <p:strVal val="visible"/>
                                      </p:to>
                                    </p:set>
                                    <p:animEffect transition="in" filter="fade">
                                      <p:cBhvr>
                                        <p:cTn id="39" dur="2000"/>
                                        <p:tgtEl>
                                          <p:spTgt spid="14745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7459">
                                            <p:txEl>
                                              <p:pRg st="11" end="11"/>
                                            </p:txEl>
                                          </p:spTgt>
                                        </p:tgtEl>
                                        <p:attrNameLst>
                                          <p:attrName>style.visibility</p:attrName>
                                        </p:attrNameLst>
                                      </p:cBhvr>
                                      <p:to>
                                        <p:strVal val="visible"/>
                                      </p:to>
                                    </p:set>
                                    <p:animEffect transition="in" filter="fade">
                                      <p:cBhvr>
                                        <p:cTn id="42" dur="2000"/>
                                        <p:tgtEl>
                                          <p:spTgt spid="14745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7459">
                                            <p:txEl>
                                              <p:pRg st="12" end="12"/>
                                            </p:txEl>
                                          </p:spTgt>
                                        </p:tgtEl>
                                        <p:attrNameLst>
                                          <p:attrName>style.visibility</p:attrName>
                                        </p:attrNameLst>
                                      </p:cBhvr>
                                      <p:to>
                                        <p:strVal val="visible"/>
                                      </p:to>
                                    </p:set>
                                    <p:animEffect transition="in" filter="fade">
                                      <p:cBhvr>
                                        <p:cTn id="45" dur="2000"/>
                                        <p:tgtEl>
                                          <p:spTgt spid="14745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7459">
                                            <p:txEl>
                                              <p:pRg st="13" end="13"/>
                                            </p:txEl>
                                          </p:spTgt>
                                        </p:tgtEl>
                                        <p:attrNameLst>
                                          <p:attrName>style.visibility</p:attrName>
                                        </p:attrNameLst>
                                      </p:cBhvr>
                                      <p:to>
                                        <p:strVal val="visible"/>
                                      </p:to>
                                    </p:set>
                                    <p:animEffect transition="in" filter="fade">
                                      <p:cBhvr>
                                        <p:cTn id="48" dur="2000"/>
                                        <p:tgtEl>
                                          <p:spTgt spid="147459">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47459">
                                            <p:txEl>
                                              <p:pRg st="14" end="14"/>
                                            </p:txEl>
                                          </p:spTgt>
                                        </p:tgtEl>
                                        <p:attrNameLst>
                                          <p:attrName>style.visibility</p:attrName>
                                        </p:attrNameLst>
                                      </p:cBhvr>
                                      <p:to>
                                        <p:strVal val="visible"/>
                                      </p:to>
                                    </p:set>
                                    <p:animEffect transition="in" filter="fade">
                                      <p:cBhvr>
                                        <p:cTn id="51" dur="2000"/>
                                        <p:tgtEl>
                                          <p:spTgt spid="147459">
                                            <p:txEl>
                                              <p:pRg st="14" end="14"/>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7459">
                                            <p:txEl>
                                              <p:pRg st="15" end="15"/>
                                            </p:txEl>
                                          </p:spTgt>
                                        </p:tgtEl>
                                        <p:attrNameLst>
                                          <p:attrName>style.visibility</p:attrName>
                                        </p:attrNameLst>
                                      </p:cBhvr>
                                      <p:to>
                                        <p:strVal val="visible"/>
                                      </p:to>
                                    </p:set>
                                    <p:animEffect transition="in" filter="fade">
                                      <p:cBhvr>
                                        <p:cTn id="54" dur="2000"/>
                                        <p:tgtEl>
                                          <p:spTgt spid="147459">
                                            <p:txEl>
                                              <p:pRg st="15" end="15"/>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7459">
                                            <p:txEl>
                                              <p:pRg st="16" end="16"/>
                                            </p:txEl>
                                          </p:spTgt>
                                        </p:tgtEl>
                                        <p:attrNameLst>
                                          <p:attrName>style.visibility</p:attrName>
                                        </p:attrNameLst>
                                      </p:cBhvr>
                                      <p:to>
                                        <p:strVal val="visible"/>
                                      </p:to>
                                    </p:set>
                                    <p:animEffect transition="in" filter="fade">
                                      <p:cBhvr>
                                        <p:cTn id="57" dur="2000"/>
                                        <p:tgtEl>
                                          <p:spTgt spid="147459">
                                            <p:txEl>
                                              <p:pRg st="16" end="1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7459">
                                            <p:txEl>
                                              <p:pRg st="17" end="17"/>
                                            </p:txEl>
                                          </p:spTgt>
                                        </p:tgtEl>
                                        <p:attrNameLst>
                                          <p:attrName>style.visibility</p:attrName>
                                        </p:attrNameLst>
                                      </p:cBhvr>
                                      <p:to>
                                        <p:strVal val="visible"/>
                                      </p:to>
                                    </p:set>
                                    <p:animEffect transition="in" filter="fade">
                                      <p:cBhvr>
                                        <p:cTn id="60" dur="2000"/>
                                        <p:tgtEl>
                                          <p:spTgt spid="147459">
                                            <p:txEl>
                                              <p:pRg st="17" end="17"/>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47459">
                                            <p:txEl>
                                              <p:pRg st="18" end="18"/>
                                            </p:txEl>
                                          </p:spTgt>
                                        </p:tgtEl>
                                        <p:attrNameLst>
                                          <p:attrName>style.visibility</p:attrName>
                                        </p:attrNameLst>
                                      </p:cBhvr>
                                      <p:to>
                                        <p:strVal val="visible"/>
                                      </p:to>
                                    </p:set>
                                    <p:animEffect transition="in" filter="fade">
                                      <p:cBhvr>
                                        <p:cTn id="63" dur="2000"/>
                                        <p:tgtEl>
                                          <p:spTgt spid="14745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Heap </a:t>
            </a:r>
            <a:r>
              <a:rPr lang="en-US" i="1" dirty="0" smtClean="0">
                <a:solidFill>
                  <a:schemeClr val="accent2"/>
                </a:solidFill>
              </a:rPr>
              <a:t>Specification…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lvl="1">
              <a:buNone/>
            </a:pPr>
            <a:r>
              <a:rPr lang="en-US" sz="2400" dirty="0"/>
              <a:t>	void insert(T </a:t>
            </a:r>
            <a:r>
              <a:rPr lang="en-US" sz="2400" dirty="0" smtClean="0"/>
              <a:t>key);</a:t>
            </a:r>
            <a:endParaRPr lang="en-US" sz="2400" dirty="0"/>
          </a:p>
          <a:p>
            <a:pPr lvl="1">
              <a:buNone/>
            </a:pPr>
            <a:r>
              <a:rPr lang="en-US" sz="2400" dirty="0"/>
              <a:t>	T </a:t>
            </a:r>
            <a:r>
              <a:rPr lang="en-US" sz="2400" dirty="0" err="1"/>
              <a:t>findMax</a:t>
            </a:r>
            <a:r>
              <a:rPr lang="en-US" sz="2400" dirty="0" smtClean="0"/>
              <a:t>();</a:t>
            </a:r>
          </a:p>
          <a:p>
            <a:pPr lvl="1">
              <a:buNone/>
            </a:pPr>
            <a:r>
              <a:rPr lang="en-US" sz="2400" dirty="0"/>
              <a:t>	</a:t>
            </a:r>
            <a:r>
              <a:rPr lang="en-US" sz="2400" dirty="0" err="1" smtClean="0"/>
              <a:t>bool</a:t>
            </a:r>
            <a:r>
              <a:rPr lang="en-US" sz="2400" dirty="0" smtClean="0"/>
              <a:t> </a:t>
            </a:r>
            <a:r>
              <a:rPr lang="en-US" sz="2400" dirty="0" err="1" smtClean="0"/>
              <a:t>updatekey</a:t>
            </a:r>
            <a:r>
              <a:rPr lang="en-US" sz="2400" dirty="0" smtClean="0"/>
              <a:t>(</a:t>
            </a:r>
            <a:r>
              <a:rPr lang="en-US" sz="2400" dirty="0" err="1" smtClean="0"/>
              <a:t>int</a:t>
            </a:r>
            <a:r>
              <a:rPr lang="en-US" sz="2400" dirty="0" smtClean="0"/>
              <a:t> </a:t>
            </a:r>
            <a:r>
              <a:rPr lang="en-US" sz="2400" dirty="0" err="1"/>
              <a:t>pos</a:t>
            </a:r>
            <a:r>
              <a:rPr lang="en-US" sz="2400" dirty="0"/>
              <a:t>, T </a:t>
            </a:r>
            <a:r>
              <a:rPr lang="en-US" sz="2400" dirty="0" smtClean="0"/>
              <a:t>data</a:t>
            </a:r>
            <a:r>
              <a:rPr lang="en-US" sz="2400" dirty="0" smtClean="0"/>
              <a:t>);</a:t>
            </a:r>
            <a:endParaRPr lang="en-US" sz="2400" dirty="0"/>
          </a:p>
          <a:p>
            <a:pPr lvl="1">
              <a:buNone/>
            </a:pPr>
            <a:r>
              <a:rPr lang="en-US" sz="2400" dirty="0" smtClean="0"/>
              <a:t>protected</a:t>
            </a:r>
            <a:r>
              <a:rPr lang="en-US" sz="2400" dirty="0" smtClean="0"/>
              <a:t>:</a:t>
            </a:r>
          </a:p>
          <a:p>
            <a:pPr>
              <a:buNone/>
            </a:pPr>
            <a:r>
              <a:rPr lang="en-US" sz="2400" dirty="0"/>
              <a:t>	</a:t>
            </a:r>
            <a:r>
              <a:rPr lang="en-US" sz="2400" dirty="0" smtClean="0"/>
              <a:t>  private</a:t>
            </a:r>
            <a:r>
              <a:rPr lang="en-US" sz="2400" dirty="0" smtClean="0"/>
              <a:t>:</a:t>
            </a:r>
          </a:p>
          <a:p>
            <a:pPr>
              <a:buNone/>
            </a:pPr>
            <a:r>
              <a:rPr lang="en-US" sz="2400" dirty="0"/>
              <a:t>	</a:t>
            </a:r>
            <a:r>
              <a:rPr lang="en-US" sz="2400" dirty="0" smtClean="0"/>
              <a:t>	void </a:t>
            </a:r>
            <a:r>
              <a:rPr lang="en-US" sz="2400" dirty="0" err="1" smtClean="0"/>
              <a:t>siftup</a:t>
            </a:r>
            <a:r>
              <a:rPr lang="en-US" sz="2400" dirty="0" smtClean="0"/>
              <a:t>(</a:t>
            </a:r>
            <a:r>
              <a:rPr lang="en-US" sz="2400" dirty="0" err="1" smtClean="0"/>
              <a:t>int</a:t>
            </a:r>
            <a:r>
              <a:rPr lang="en-US" sz="2400" dirty="0" smtClean="0"/>
              <a:t> </a:t>
            </a:r>
            <a:r>
              <a:rPr lang="en-US" sz="2400" dirty="0" err="1" smtClean="0"/>
              <a:t>pos</a:t>
            </a:r>
            <a:r>
              <a:rPr lang="en-US" sz="2400" dirty="0" smtClean="0"/>
              <a:t>);</a:t>
            </a:r>
          </a:p>
          <a:p>
            <a:pPr>
              <a:buNone/>
            </a:pPr>
            <a:r>
              <a:rPr lang="en-US" sz="2400" dirty="0"/>
              <a:t>	</a:t>
            </a:r>
            <a:r>
              <a:rPr lang="en-US" sz="2400" dirty="0" smtClean="0"/>
              <a:t>	void </a:t>
            </a:r>
            <a:r>
              <a:rPr lang="en-US" sz="2400" dirty="0" err="1" smtClean="0"/>
              <a:t>siftdown</a:t>
            </a:r>
            <a:r>
              <a:rPr lang="en-US" sz="2400" dirty="0" smtClean="0"/>
              <a:t>(</a:t>
            </a:r>
            <a:r>
              <a:rPr lang="en-US" sz="2400" dirty="0" err="1" smtClean="0"/>
              <a:t>int</a:t>
            </a:r>
            <a:r>
              <a:rPr lang="en-US" sz="2400" dirty="0" smtClean="0"/>
              <a:t> </a:t>
            </a:r>
            <a:r>
              <a:rPr lang="en-US" sz="2400" dirty="0" err="1" smtClean="0"/>
              <a:t>pos</a:t>
            </a:r>
            <a:r>
              <a:rPr lang="en-US" sz="2400" dirty="0" smtClean="0"/>
              <a:t>)</a:t>
            </a:r>
          </a:p>
          <a:p>
            <a:pPr>
              <a:buNone/>
            </a:pPr>
            <a:r>
              <a:rPr lang="en-US" sz="2400" dirty="0"/>
              <a:t>	</a:t>
            </a:r>
            <a:r>
              <a:rPr lang="en-US" sz="2400" dirty="0" smtClean="0"/>
              <a:t>	</a:t>
            </a:r>
            <a:r>
              <a:rPr lang="en-US" sz="2400" dirty="0" err="1" smtClean="0"/>
              <a:t>int</a:t>
            </a:r>
            <a:r>
              <a:rPr lang="en-US" sz="2400" dirty="0" smtClean="0"/>
              <a:t> size;</a:t>
            </a:r>
          </a:p>
          <a:p>
            <a:pPr>
              <a:buNone/>
            </a:pPr>
            <a:r>
              <a:rPr lang="en-US" sz="2400" dirty="0" smtClean="0"/>
              <a:t>		</a:t>
            </a:r>
            <a:r>
              <a:rPr lang="en-US" sz="2400" dirty="0" err="1" smtClean="0"/>
              <a:t>int</a:t>
            </a:r>
            <a:r>
              <a:rPr lang="en-US" sz="2400" dirty="0" smtClean="0"/>
              <a:t> capacity;</a:t>
            </a:r>
          </a:p>
          <a:p>
            <a:pPr>
              <a:buNone/>
            </a:pPr>
            <a:r>
              <a:rPr lang="en-US" sz="2400" dirty="0" smtClean="0"/>
              <a:t>		T * keys;</a:t>
            </a:r>
          </a:p>
          <a:p>
            <a:pPr>
              <a:buNone/>
            </a:pPr>
            <a:r>
              <a:rPr lang="en-US" sz="2400" dirty="0" smtClean="0"/>
              <a:t>}</a:t>
            </a: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extLst>
      <p:ext uri="{BB962C8B-B14F-4D97-AF65-F5344CB8AC3E}">
        <p14:creationId xmlns:p14="http://schemas.microsoft.com/office/powerpoint/2010/main" val="205959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Implementation: Constructor</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smtClean="0"/>
              <a:t>template &lt;class T&gt;</a:t>
            </a:r>
            <a:endParaRPr lang="en-US" sz="2400" b="1" dirty="0" smtClean="0"/>
          </a:p>
          <a:p>
            <a:pPr>
              <a:buNone/>
            </a:pPr>
            <a:r>
              <a:rPr lang="en-US" sz="2400" dirty="0" err="1" smtClean="0"/>
              <a:t>bool</a:t>
            </a:r>
            <a:r>
              <a:rPr lang="en-US" sz="2400" dirty="0"/>
              <a:t> </a:t>
            </a:r>
            <a:r>
              <a:rPr lang="en-US" sz="2400" dirty="0" smtClean="0"/>
              <a:t>heap&lt;T&gt;::heap(</a:t>
            </a:r>
            <a:r>
              <a:rPr lang="en-US" sz="2400" dirty="0" err="1" smtClean="0"/>
              <a:t>int</a:t>
            </a:r>
            <a:r>
              <a:rPr lang="en-US" sz="2400" dirty="0" smtClean="0"/>
              <a:t> capacity){</a:t>
            </a:r>
          </a:p>
          <a:p>
            <a:pPr>
              <a:buNone/>
            </a:pPr>
            <a:r>
              <a:rPr lang="en-US" sz="2400" dirty="0" smtClean="0"/>
              <a:t>	size=0;</a:t>
            </a:r>
          </a:p>
          <a:p>
            <a:pPr>
              <a:buNone/>
            </a:pPr>
            <a:r>
              <a:rPr lang="en-US" sz="2400" dirty="0" smtClean="0"/>
              <a:t>	keys=new  (</a:t>
            </a:r>
            <a:r>
              <a:rPr lang="en-US" sz="2400" dirty="0" err="1" smtClean="0"/>
              <a:t>nothrow</a:t>
            </a:r>
            <a:r>
              <a:rPr lang="en-US" sz="2400" dirty="0" smtClean="0"/>
              <a:t>) T[capacity];</a:t>
            </a:r>
          </a:p>
          <a:p>
            <a:pPr>
              <a:buNone/>
            </a:pPr>
            <a:r>
              <a:rPr lang="en-US" sz="2400" dirty="0" smtClean="0"/>
              <a:t>	if(keys!=NULL)</a:t>
            </a:r>
          </a:p>
          <a:p>
            <a:pPr>
              <a:buNone/>
            </a:pPr>
            <a:r>
              <a:rPr lang="en-US" sz="2400" dirty="0"/>
              <a:t>	</a:t>
            </a:r>
            <a:r>
              <a:rPr lang="en-US" sz="2400" dirty="0" smtClean="0"/>
              <a:t>	</a:t>
            </a:r>
            <a:r>
              <a:rPr lang="en-US" sz="2400" dirty="0" err="1" smtClean="0"/>
              <a:t>this.capacity</a:t>
            </a:r>
            <a:r>
              <a:rPr lang="en-US" sz="2400" dirty="0" smtClean="0"/>
              <a:t>=capacity</a:t>
            </a:r>
            <a:r>
              <a:rPr lang="en-US" sz="2400" dirty="0"/>
              <a:t>;</a:t>
            </a:r>
            <a:endParaRPr lang="en-US" sz="2400" dirty="0" smtClean="0"/>
          </a:p>
          <a:p>
            <a:pPr>
              <a:buNone/>
            </a:pPr>
            <a:r>
              <a:rPr lang="en-US" sz="2400" dirty="0" smtClean="0"/>
              <a:t>		return true;</a:t>
            </a:r>
          </a:p>
          <a:p>
            <a:pPr>
              <a:buNone/>
            </a:pPr>
            <a:r>
              <a:rPr lang="en-US" sz="2400" dirty="0" smtClean="0"/>
              <a:t>	else{</a:t>
            </a:r>
          </a:p>
          <a:p>
            <a:pPr>
              <a:buNone/>
            </a:pPr>
            <a:r>
              <a:rPr lang="en-US" sz="2400" dirty="0" smtClean="0"/>
              <a:t>		 capacity=0;</a:t>
            </a:r>
          </a:p>
          <a:p>
            <a:pPr>
              <a:buNone/>
            </a:pPr>
            <a:r>
              <a:rPr lang="en-US" sz="2400" dirty="0" smtClean="0"/>
              <a:t>		 return false;</a:t>
            </a:r>
          </a:p>
          <a:p>
            <a:pPr>
              <a:buNone/>
            </a:pPr>
            <a:r>
              <a:rPr lang="en-US" sz="2400" dirty="0" smtClean="0"/>
              <a:t>	}</a:t>
            </a:r>
          </a:p>
          <a:p>
            <a:pPr>
              <a:buNone/>
            </a:pPr>
            <a:r>
              <a:rPr lang="en-US" sz="2400" dirty="0" smtClean="0"/>
              <a:t>}</a:t>
            </a:r>
          </a:p>
          <a:p>
            <a:pPr>
              <a:buNone/>
            </a:pPr>
            <a:endParaRPr lang="en-US" sz="2400" b="1" dirty="0" smtClean="0"/>
          </a:p>
          <a:p>
            <a:pPr marL="1314450" lvl="2" indent="-514350">
              <a:buNone/>
            </a:pPr>
            <a:endParaRPr lang="en-US" sz="2000" dirty="0" smtClean="0">
              <a:latin typeface="Times New Roman" pitchFamily="18" charset="0"/>
              <a:cs typeface="Times New Roman" pitchFamily="18" charset="0"/>
            </a:endParaRPr>
          </a:p>
          <a:p>
            <a:pPr marL="914400" lvl="1" indent="-51435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fade">
                                      <p:cBhvr>
                                        <p:cTn id="28" dur="2000"/>
                                        <p:tgtEl>
                                          <p:spTgt spid="14745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fade">
                                      <p:cBhvr>
                                        <p:cTn id="31" dur="2000"/>
                                        <p:tgtEl>
                                          <p:spTgt spid="147459">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fade">
                                      <p:cBhvr>
                                        <p:cTn id="34" dur="2000"/>
                                        <p:tgtEl>
                                          <p:spTgt spid="147459">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fade">
                                      <p:cBhvr>
                                        <p:cTn id="37" dur="2000"/>
                                        <p:tgtEl>
                                          <p:spTgt spid="147459">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fade">
                                      <p:cBhvr>
                                        <p:cTn id="40" dur="2000"/>
                                        <p:tgtEl>
                                          <p:spTgt spid="147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Heap Implementation: </a:t>
            </a:r>
            <a:r>
              <a:rPr lang="en-US" i="1" dirty="0" err="1" smtClean="0">
                <a:solidFill>
                  <a:schemeClr val="accent2"/>
                </a:solidFill>
              </a:rPr>
              <a:t>isEmpty</a:t>
            </a:r>
            <a:r>
              <a:rPr lang="en-US" i="1" dirty="0" smtClean="0">
                <a:solidFill>
                  <a:schemeClr val="accent2"/>
                </a:solidFill>
              </a:rPr>
              <a:t>, </a:t>
            </a:r>
            <a:r>
              <a:rPr lang="en-US" i="1" dirty="0" err="1" smtClean="0">
                <a:solidFill>
                  <a:schemeClr val="accent2"/>
                </a:solidFill>
              </a:rPr>
              <a:t>isFull</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smtClean="0"/>
              <a:t>template &lt;class T&gt;</a:t>
            </a:r>
            <a:endParaRPr lang="en-US" sz="2400" b="1" dirty="0" smtClean="0"/>
          </a:p>
          <a:p>
            <a:pPr>
              <a:buNone/>
            </a:pPr>
            <a:r>
              <a:rPr lang="en-US" sz="2400" dirty="0" err="1" smtClean="0"/>
              <a:t>bool</a:t>
            </a:r>
            <a:r>
              <a:rPr lang="en-US" sz="2400" dirty="0" smtClean="0"/>
              <a:t> heap&lt;T&gt;::</a:t>
            </a:r>
            <a:r>
              <a:rPr lang="en-US" sz="2400" dirty="0" err="1" smtClean="0"/>
              <a:t>isFull</a:t>
            </a:r>
            <a:r>
              <a:rPr lang="en-US" sz="2400" dirty="0" smtClean="0"/>
              <a:t>(){</a:t>
            </a:r>
          </a:p>
          <a:p>
            <a:pPr>
              <a:buNone/>
            </a:pPr>
            <a:r>
              <a:rPr lang="en-US" sz="2400" dirty="0" smtClean="0"/>
              <a:t>	return capacity==size;</a:t>
            </a:r>
          </a:p>
          <a:p>
            <a:pPr>
              <a:buNone/>
            </a:pPr>
            <a:r>
              <a:rPr lang="en-US" sz="2400" dirty="0" smtClean="0"/>
              <a:t>}</a:t>
            </a:r>
          </a:p>
          <a:p>
            <a:pPr>
              <a:buNone/>
            </a:pPr>
            <a:r>
              <a:rPr lang="en-US" sz="2400" dirty="0" err="1" smtClean="0"/>
              <a:t>bool</a:t>
            </a:r>
            <a:r>
              <a:rPr lang="en-US" sz="2400" dirty="0" smtClean="0"/>
              <a:t> heap&lt;T&gt;::</a:t>
            </a:r>
            <a:r>
              <a:rPr lang="en-US" sz="2400" dirty="0" err="1" smtClean="0"/>
              <a:t>isEmpty</a:t>
            </a:r>
            <a:r>
              <a:rPr lang="en-US" sz="2400" dirty="0" smtClean="0"/>
              <a:t>(){</a:t>
            </a:r>
          </a:p>
          <a:p>
            <a:pPr>
              <a:buNone/>
            </a:pPr>
            <a:r>
              <a:rPr lang="en-US" sz="2400" dirty="0" smtClean="0"/>
              <a:t>	return size==0;</a:t>
            </a:r>
          </a:p>
          <a:p>
            <a:pPr>
              <a:buNone/>
            </a:pPr>
            <a:r>
              <a:rPr lang="en-US" sz="2400" dirty="0" smtClean="0"/>
              <a:t>}</a:t>
            </a:r>
          </a:p>
          <a:p>
            <a:pPr>
              <a:buNone/>
            </a:pPr>
            <a:endParaRPr lang="en-US" sz="2400" b="1" dirty="0" smtClean="0"/>
          </a:p>
          <a:p>
            <a:pPr marL="1314450" lvl="2" indent="-514350">
              <a:buNone/>
            </a:pPr>
            <a:endParaRPr lang="en-US" sz="2000" dirty="0" smtClean="0">
              <a:latin typeface="Times New Roman" pitchFamily="18" charset="0"/>
              <a:cs typeface="Times New Roman" pitchFamily="18" charset="0"/>
            </a:endParaRPr>
          </a:p>
          <a:p>
            <a:pPr marL="914400" lvl="1" indent="-51435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2000"/>
                                        <p:tgtEl>
                                          <p:spTgt spid="147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fade">
                                      <p:cBhvr>
                                        <p:cTn id="10" dur="2000"/>
                                        <p:tgtEl>
                                          <p:spTgt spid="1474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fade">
                                      <p:cBhvr>
                                        <p:cTn id="13" dur="2000"/>
                                        <p:tgtEl>
                                          <p:spTgt spid="14745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fade">
                                      <p:cBhvr>
                                        <p:cTn id="16" dur="2000"/>
                                        <p:tgtEl>
                                          <p:spTgt spid="14745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fade">
                                      <p:cBhvr>
                                        <p:cTn id="19" dur="2000"/>
                                        <p:tgtEl>
                                          <p:spTgt spid="14745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fade">
                                      <p:cBhvr>
                                        <p:cTn id="22" dur="2000"/>
                                        <p:tgtEl>
                                          <p:spTgt spid="14745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fade">
                                      <p:cBhvr>
                                        <p:cTn id="25" dur="2000"/>
                                        <p:tgtEl>
                                          <p:spTgt spid="147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dirty="0" smtClean="0">
                <a:solidFill>
                  <a:schemeClr val="accent2"/>
                </a:solidFill>
              </a:rPr>
              <a:t>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lstStyle/>
          <a:p>
            <a:r>
              <a:rPr lang="en-US" dirty="0" smtClean="0"/>
              <a:t>Insert new element into the heap at the next available slot (“hole”)</a:t>
            </a:r>
          </a:p>
          <a:p>
            <a:pPr lvl="1"/>
            <a:r>
              <a:rPr lang="en-US" dirty="0" smtClean="0"/>
              <a:t>According to maintaining a complete binary tree</a:t>
            </a:r>
          </a:p>
          <a:p>
            <a:r>
              <a:rPr lang="en-US" dirty="0" smtClean="0"/>
              <a:t>Then, “</a:t>
            </a:r>
            <a:r>
              <a:rPr lang="en-US" dirty="0" err="1" smtClean="0"/>
              <a:t>SiftUp</a:t>
            </a:r>
            <a:r>
              <a:rPr lang="en-US" dirty="0" smtClean="0"/>
              <a:t>” the element up the heap while heap-order property not satisfied</a:t>
            </a:r>
          </a:p>
          <a:p>
            <a:pPr lvl="1"/>
            <a:endParaRPr lang="en-US" dirty="0"/>
          </a:p>
        </p:txBody>
      </p:sp>
      <p:sp>
        <p:nvSpPr>
          <p:cNvPr id="6" name="Slide Number Placeholder 5"/>
          <p:cNvSpPr>
            <a:spLocks noGrp="1"/>
          </p:cNvSpPr>
          <p:nvPr>
            <p:ph type="sldNum" sz="quarter" idx="12"/>
          </p:nvPr>
        </p:nvSpPr>
        <p:spPr/>
        <p:txBody>
          <a:bodyPr/>
          <a:lstStyle/>
          <a:p>
            <a:fld id="{59044E82-0D97-4C44-BD32-01B99DA0AB1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200" dirty="0" smtClean="0"/>
              <a:t>Insert element x=87 into heap.</a:t>
            </a:r>
          </a:p>
          <a:p>
            <a:pPr lvl="1"/>
            <a:r>
              <a:rPr lang="en-US" sz="2200" dirty="0" smtClean="0"/>
              <a:t>Insert into next available slot.</a:t>
            </a:r>
          </a:p>
          <a:p>
            <a:pPr lvl="2">
              <a:buNone/>
            </a:pPr>
            <a:endParaRPr lang="en-US" sz="2200" dirty="0">
              <a:solidFill>
                <a:schemeClr val="bg1"/>
              </a:solidFill>
            </a:endParaRPr>
          </a:p>
        </p:txBody>
      </p:sp>
      <p:grpSp>
        <p:nvGrpSpPr>
          <p:cNvPr id="2" name="Group 118"/>
          <p:cNvGrpSpPr/>
          <p:nvPr/>
        </p:nvGrpSpPr>
        <p:grpSpPr>
          <a:xfrm>
            <a:off x="1066800" y="2819400"/>
            <a:ext cx="7512050" cy="3200400"/>
            <a:chOff x="1524000" y="3048000"/>
            <a:chExt cx="7512050" cy="32004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87</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sp>
          <p:nvSpPr>
            <p:cNvPr id="118" name="AutoShape 103"/>
            <p:cNvSpPr>
              <a:spLocks noChangeArrowheads="1"/>
            </p:cNvSpPr>
            <p:nvPr/>
          </p:nvSpPr>
          <p:spPr bwMode="auto">
            <a:xfrm flipH="1">
              <a:off x="6553200" y="5791200"/>
              <a:ext cx="2482850" cy="457200"/>
            </a:xfrm>
            <a:prstGeom prst="rightArrowCallout">
              <a:avLst>
                <a:gd name="adj1" fmla="val 29176"/>
                <a:gd name="adj2" fmla="val 29171"/>
                <a:gd name="adj3" fmla="val 43998"/>
                <a:gd name="adj4" fmla="val 82352"/>
              </a:avLst>
            </a:prstGeom>
            <a:solidFill>
              <a:schemeClr val="accent1">
                <a:lumMod val="20000"/>
                <a:lumOff val="80000"/>
              </a:schemeClr>
            </a:solidFill>
            <a:ln w="15875">
              <a:solidFill>
                <a:schemeClr val="tx1"/>
              </a:solidFill>
              <a:miter lim="800000"/>
              <a:headEnd/>
              <a:tailEnd/>
            </a:ln>
            <a:effectLst/>
          </p:spPr>
          <p:txBody>
            <a:bodyPr lIns="92075" tIns="46038" rIns="92075" bIns="46038" anchor="ctr"/>
            <a:lstStyle/>
            <a:p>
              <a:r>
                <a:rPr lang="en-US" b="1" dirty="0"/>
                <a:t>next free slot</a:t>
              </a:r>
              <a:endParaRPr lang="en-US" dirty="0"/>
            </a:p>
          </p:txBody>
        </p:sp>
      </p:grpSp>
      <p:sp>
        <p:nvSpPr>
          <p:cNvPr id="39" name="Slide Number Placeholder 38"/>
          <p:cNvSpPr>
            <a:spLocks noGrp="1"/>
          </p:cNvSpPr>
          <p:nvPr>
            <p:ph type="sldNum" sz="quarter" idx="12"/>
          </p:nvPr>
        </p:nvSpPr>
        <p:spPr/>
        <p:txBody>
          <a:bodyPr/>
          <a:lstStyle/>
          <a:p>
            <a:fld id="{59044E82-0D97-4C44-BD32-01B99DA0AB14}" type="slidenum">
              <a:rPr lang="en-US" smtClean="0"/>
              <a:pPr/>
              <a:t>16</a:t>
            </a:fld>
            <a:endParaRPr lang="en-US" dirty="0"/>
          </a:p>
        </p:txBody>
      </p:sp>
      <p:grpSp>
        <p:nvGrpSpPr>
          <p:cNvPr id="83" name="Group 82"/>
          <p:cNvGrpSpPr/>
          <p:nvPr/>
        </p:nvGrpSpPr>
        <p:grpSpPr>
          <a:xfrm>
            <a:off x="381000" y="6172200"/>
            <a:ext cx="8001000" cy="381000"/>
            <a:chOff x="381000" y="6172200"/>
            <a:chExt cx="8001000" cy="381000"/>
          </a:xfrm>
        </p:grpSpPr>
        <p:grpSp>
          <p:nvGrpSpPr>
            <p:cNvPr id="40" name="Group 104"/>
            <p:cNvGrpSpPr/>
            <p:nvPr/>
          </p:nvGrpSpPr>
          <p:grpSpPr>
            <a:xfrm>
              <a:off x="381000" y="6172200"/>
              <a:ext cx="6934200" cy="381000"/>
              <a:chOff x="1143000" y="6096000"/>
              <a:chExt cx="6934200" cy="381000"/>
            </a:xfrm>
          </p:grpSpPr>
          <p:sp>
            <p:nvSpPr>
              <p:cNvPr id="41" name="Rectangle 40"/>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42" name="Rectangle 41"/>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3" name="Rectangle 42"/>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4" name="Rectangle 43"/>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5" name="Rectangle 44"/>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6" name="Rectangle 45"/>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47" name="Rectangle 46"/>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5" name="Rectangle 74"/>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6" name="Rectangle 75"/>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7" name="Rectangle 76"/>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8" name="Rectangle 77"/>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79" name="Rectangle 78"/>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0" name="Rectangle 79"/>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81" name="Rectangle 80"/>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82" name="Rectangle 81"/>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87</a:t>
              </a:r>
              <a:endParaRPr lang="en-US" dirty="0"/>
            </a:p>
          </p:txBody>
        </p:sp>
      </p:grpSp>
      <p:sp>
        <p:nvSpPr>
          <p:cNvPr id="84" name="Footer Placeholder 83"/>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dirty="0" err="1" smtClean="0"/>
              <a:t>siftup</a:t>
            </a:r>
            <a:r>
              <a:rPr lang="en-US" dirty="0" smtClean="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876800" cy="3136900"/>
            <a:chOff x="1524000" y="3048000"/>
            <a:chExt cx="4876800"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accent3">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87</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swap with parent</a:t>
            </a:r>
          </a:p>
        </p:txBody>
      </p:sp>
      <p:sp>
        <p:nvSpPr>
          <p:cNvPr id="40" name="Slide Number Placeholder 39"/>
          <p:cNvSpPr>
            <a:spLocks noGrp="1"/>
          </p:cNvSpPr>
          <p:nvPr>
            <p:ph type="sldNum" sz="quarter" idx="12"/>
          </p:nvPr>
        </p:nvSpPr>
        <p:spPr/>
        <p:txBody>
          <a:bodyPr/>
          <a:lstStyle/>
          <a:p>
            <a:fld id="{59044E82-0D97-4C44-BD32-01B99DA0AB14}" type="slidenum">
              <a:rPr lang="en-US" smtClean="0"/>
              <a:pPr/>
              <a:t>17</a:t>
            </a:fld>
            <a:endParaRPr lang="en-US"/>
          </a:p>
        </p:txBody>
      </p:sp>
      <p:grpSp>
        <p:nvGrpSpPr>
          <p:cNvPr id="41" name="Group 40"/>
          <p:cNvGrpSpPr/>
          <p:nvPr/>
        </p:nvGrpSpPr>
        <p:grpSpPr>
          <a:xfrm>
            <a:off x="381000" y="6172200"/>
            <a:ext cx="8001000" cy="381000"/>
            <a:chOff x="381000" y="6172200"/>
            <a:chExt cx="8001000" cy="381000"/>
          </a:xfrm>
        </p:grpSpPr>
        <p:grpSp>
          <p:nvGrpSpPr>
            <p:cNvPr id="42" name="Group 104"/>
            <p:cNvGrpSpPr/>
            <p:nvPr/>
          </p:nvGrpSpPr>
          <p:grpSpPr>
            <a:xfrm>
              <a:off x="381000" y="6172200"/>
              <a:ext cx="6934200" cy="381000"/>
              <a:chOff x="1143000" y="6096000"/>
              <a:chExt cx="6934200" cy="381000"/>
            </a:xfrm>
          </p:grpSpPr>
          <p:sp>
            <p:nvSpPr>
              <p:cNvPr id="45" name="Rectangle 44"/>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46" name="Rectangle 45"/>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7" name="Rectangle 46"/>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75" name="Rectangle 7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76" name="Rectangle 7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77" name="Rectangle 7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8" name="Rectangle 77"/>
              <p:cNvSpPr/>
              <p:nvPr/>
            </p:nvSpPr>
            <p:spPr>
              <a:xfrm>
                <a:off x="4343400" y="6096000"/>
                <a:ext cx="533400" cy="381000"/>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9" name="Rectangle 78"/>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80" name="Rectangle 79"/>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81" name="Rectangle 80"/>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82" name="Rectangle 81"/>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3" name="Rectangle 82"/>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4" name="Rectangle 83"/>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3" name="Rectangle 42"/>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4" name="Rectangle 43"/>
            <p:cNvSpPr/>
            <p:nvPr/>
          </p:nvSpPr>
          <p:spPr>
            <a:xfrm>
              <a:off x="7848600" y="61722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87</a:t>
              </a:r>
              <a:endParaRPr lang="en-US" dirty="0"/>
            </a:p>
          </p:txBody>
        </p:sp>
      </p:grpSp>
      <p:sp>
        <p:nvSpPr>
          <p:cNvPr id="85" name="TextBox 84"/>
          <p:cNvSpPr txBox="1"/>
          <p:nvPr/>
        </p:nvSpPr>
        <p:spPr>
          <a:xfrm>
            <a:off x="6629400" y="3505200"/>
            <a:ext cx="2057400" cy="646331"/>
          </a:xfrm>
          <a:prstGeom prst="rect">
            <a:avLst/>
          </a:prstGeom>
          <a:noFill/>
        </p:spPr>
        <p:txBody>
          <a:bodyPr wrap="square" rtlCol="0">
            <a:spAutoFit/>
          </a:bodyPr>
          <a:lstStyle/>
          <a:p>
            <a:r>
              <a:rPr lang="en-US" b="1" dirty="0" smtClean="0"/>
              <a:t>Child index =14</a:t>
            </a:r>
          </a:p>
          <a:p>
            <a:r>
              <a:rPr lang="en-US" b="1" dirty="0" smtClean="0"/>
              <a:t>Parent index=6</a:t>
            </a:r>
            <a:endParaRPr lang="en-US" b="1" dirty="0"/>
          </a:p>
        </p:txBody>
      </p:sp>
      <p:sp>
        <p:nvSpPr>
          <p:cNvPr id="86" name="Footer Placeholder 8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800" dirty="0" err="1" smtClean="0"/>
              <a:t>siftup</a:t>
            </a:r>
            <a:r>
              <a:rPr lang="en-US" sz="2800" dirty="0" smtClean="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625975" cy="3136900"/>
            <a:chOff x="1524000" y="3048000"/>
            <a:chExt cx="4625975"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accent3">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rgbClr val="FF0000"/>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87</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swap with parent</a:t>
            </a:r>
          </a:p>
        </p:txBody>
      </p:sp>
      <p:sp>
        <p:nvSpPr>
          <p:cNvPr id="40" name="Oval 31"/>
          <p:cNvSpPr>
            <a:spLocks noChangeAspect="1" noChangeArrowheads="1"/>
          </p:cNvSpPr>
          <p:nvPr/>
        </p:nvSpPr>
        <p:spPr bwMode="auto">
          <a:xfrm flipH="1">
            <a:off x="5943600" y="52578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a:t>
            </a:r>
            <a:r>
              <a:rPr kumimoji="0" lang="en-US" sz="1600" b="1" dirty="0" smtClean="0">
                <a:solidFill>
                  <a:schemeClr val="bg1"/>
                </a:solidFill>
                <a:latin typeface="Courier New" pitchFamily="49" charset="0"/>
              </a:rPr>
              <a:t>3</a:t>
            </a:r>
            <a:endParaRPr kumimoji="0" lang="en-US" sz="1600" dirty="0">
              <a:solidFill>
                <a:schemeClr val="bg1"/>
              </a:solidFill>
            </a:endParaRPr>
          </a:p>
        </p:txBody>
      </p:sp>
      <p:sp>
        <p:nvSpPr>
          <p:cNvPr id="41" name="Slide Number Placeholder 40"/>
          <p:cNvSpPr>
            <a:spLocks noGrp="1"/>
          </p:cNvSpPr>
          <p:nvPr>
            <p:ph type="sldNum" sz="quarter" idx="12"/>
          </p:nvPr>
        </p:nvSpPr>
        <p:spPr/>
        <p:txBody>
          <a:bodyPr/>
          <a:lstStyle/>
          <a:p>
            <a:fld id="{59044E82-0D97-4C44-BD32-01B99DA0AB14}" type="slidenum">
              <a:rPr lang="en-US" smtClean="0"/>
              <a:pPr/>
              <a:t>18</a:t>
            </a:fld>
            <a:endParaRPr lang="en-US"/>
          </a:p>
        </p:txBody>
      </p:sp>
      <p:grpSp>
        <p:nvGrpSpPr>
          <p:cNvPr id="86" name="Group 85"/>
          <p:cNvGrpSpPr/>
          <p:nvPr/>
        </p:nvGrpSpPr>
        <p:grpSpPr>
          <a:xfrm>
            <a:off x="381000" y="6172200"/>
            <a:ext cx="8001000" cy="381000"/>
            <a:chOff x="381000" y="6172200"/>
            <a:chExt cx="8001000" cy="381000"/>
          </a:xfrm>
        </p:grpSpPr>
        <p:grpSp>
          <p:nvGrpSpPr>
            <p:cNvPr id="87" name="Group 104"/>
            <p:cNvGrpSpPr/>
            <p:nvPr/>
          </p:nvGrpSpPr>
          <p:grpSpPr>
            <a:xfrm>
              <a:off x="381000" y="6172200"/>
              <a:ext cx="6934200" cy="381000"/>
              <a:chOff x="1143000" y="6096000"/>
              <a:chExt cx="6934200" cy="381000"/>
            </a:xfrm>
          </p:grpSpPr>
          <p:sp>
            <p:nvSpPr>
              <p:cNvPr id="90" name="Rectangle 89"/>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91" name="Rectangle 90"/>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92" name="Rectangle 91"/>
              <p:cNvSpPr/>
              <p:nvPr/>
            </p:nvSpPr>
            <p:spPr>
              <a:xfrm>
                <a:off x="2209800" y="6096000"/>
                <a:ext cx="533400" cy="381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93" name="Rectangle 92"/>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94" name="Rectangle 93"/>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95" name="Rectangle 94"/>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96" name="Rectangle 95"/>
              <p:cNvSpPr/>
              <p:nvPr/>
            </p:nvSpPr>
            <p:spPr>
              <a:xfrm>
                <a:off x="43434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87</a:t>
                </a:r>
                <a:endParaRPr lang="en-US" dirty="0"/>
              </a:p>
            </p:txBody>
          </p:sp>
          <p:sp>
            <p:nvSpPr>
              <p:cNvPr id="97" name="Rectangle 96"/>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98" name="Rectangle 97"/>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99" name="Rectangle 98"/>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00" name="Rectangle 99"/>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101" name="Rectangle 100"/>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102" name="Rectangle 101"/>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88" name="Rectangle 87"/>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89" name="Rectangle 88"/>
            <p:cNvSpPr/>
            <p:nvPr/>
          </p:nvSpPr>
          <p:spPr>
            <a:xfrm>
              <a:off x="7848600" y="61722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grpSp>
      <p:sp>
        <p:nvSpPr>
          <p:cNvPr id="75" name="TextBox 74"/>
          <p:cNvSpPr txBox="1"/>
          <p:nvPr/>
        </p:nvSpPr>
        <p:spPr>
          <a:xfrm>
            <a:off x="6629400" y="3505200"/>
            <a:ext cx="2057400" cy="646331"/>
          </a:xfrm>
          <a:prstGeom prst="rect">
            <a:avLst/>
          </a:prstGeom>
          <a:noFill/>
        </p:spPr>
        <p:txBody>
          <a:bodyPr wrap="square" rtlCol="0">
            <a:spAutoFit/>
          </a:bodyPr>
          <a:lstStyle/>
          <a:p>
            <a:r>
              <a:rPr lang="en-US" b="1" dirty="0" smtClean="0"/>
              <a:t>Child index =6</a:t>
            </a:r>
          </a:p>
          <a:p>
            <a:r>
              <a:rPr lang="en-US" b="1" dirty="0" smtClean="0"/>
              <a:t>Parent index=2</a:t>
            </a:r>
            <a:endParaRPr lang="en-US" b="1" dirty="0"/>
          </a:p>
        </p:txBody>
      </p:sp>
      <p:sp>
        <p:nvSpPr>
          <p:cNvPr id="76" name="Footer Placeholder 7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dirty="0" err="1" smtClean="0"/>
              <a:t>siftup</a:t>
            </a:r>
            <a:r>
              <a:rPr lang="en-US" dirty="0" smtClean="0"/>
              <a:t> if the heap is not ordered.</a:t>
            </a:r>
          </a:p>
          <a:p>
            <a:pPr lvl="2">
              <a:buNone/>
            </a:pPr>
            <a:endParaRPr lang="en-US" sz="2200" dirty="0">
              <a:solidFill>
                <a:schemeClr val="bg1"/>
              </a:solidFill>
            </a:endParaRPr>
          </a:p>
        </p:txBody>
      </p:sp>
      <p:grpSp>
        <p:nvGrpSpPr>
          <p:cNvPr id="2" name="Group 118"/>
          <p:cNvGrpSpPr/>
          <p:nvPr/>
        </p:nvGrpSpPr>
        <p:grpSpPr>
          <a:xfrm>
            <a:off x="1524000" y="2514600"/>
            <a:ext cx="4625975" cy="3136900"/>
            <a:chOff x="1524000" y="3048000"/>
            <a:chExt cx="4625975"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3"/>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87</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83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9" name="Rectangle 54"/>
          <p:cNvSpPr>
            <a:spLocks noChangeArrowheads="1"/>
          </p:cNvSpPr>
          <p:nvPr/>
        </p:nvSpPr>
        <p:spPr bwMode="auto">
          <a:xfrm>
            <a:off x="5410200" y="2286000"/>
            <a:ext cx="2971800" cy="609600"/>
          </a:xfrm>
          <a:prstGeom prst="rect">
            <a:avLst/>
          </a:prstGeom>
          <a:solidFill>
            <a:schemeClr val="accent1">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smtClean="0"/>
              <a:t>Stop heap ordered</a:t>
            </a:r>
            <a:endParaRPr lang="en-US" b="1" dirty="0"/>
          </a:p>
        </p:txBody>
      </p:sp>
      <p:sp>
        <p:nvSpPr>
          <p:cNvPr id="40" name="Oval 31"/>
          <p:cNvSpPr>
            <a:spLocks noChangeAspect="1" noChangeArrowheads="1"/>
          </p:cNvSpPr>
          <p:nvPr/>
        </p:nvSpPr>
        <p:spPr bwMode="auto">
          <a:xfrm flipH="1">
            <a:off x="5943600" y="5257800"/>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a:t>
            </a:r>
            <a:r>
              <a:rPr kumimoji="0" lang="en-US" sz="1600" b="1" dirty="0" smtClean="0">
                <a:solidFill>
                  <a:schemeClr val="bg1"/>
                </a:solidFill>
                <a:latin typeface="Courier New" pitchFamily="49" charset="0"/>
              </a:rPr>
              <a:t>3</a:t>
            </a:r>
            <a:endParaRPr kumimoji="0" lang="en-US" sz="1600" dirty="0">
              <a:solidFill>
                <a:schemeClr val="bg1"/>
              </a:solidFill>
            </a:endParaRPr>
          </a:p>
        </p:txBody>
      </p:sp>
      <p:sp>
        <p:nvSpPr>
          <p:cNvPr id="41" name="Slide Number Placeholder 40"/>
          <p:cNvSpPr>
            <a:spLocks noGrp="1"/>
          </p:cNvSpPr>
          <p:nvPr>
            <p:ph type="sldNum" sz="quarter" idx="12"/>
          </p:nvPr>
        </p:nvSpPr>
        <p:spPr/>
        <p:txBody>
          <a:bodyPr/>
          <a:lstStyle/>
          <a:p>
            <a:fld id="{59044E82-0D97-4C44-BD32-01B99DA0AB14}" type="slidenum">
              <a:rPr lang="en-US" smtClean="0"/>
              <a:pPr/>
              <a:t>19</a:t>
            </a:fld>
            <a:endParaRPr lang="en-US"/>
          </a:p>
        </p:txBody>
      </p:sp>
      <p:grpSp>
        <p:nvGrpSpPr>
          <p:cNvPr id="42" name="Group 41"/>
          <p:cNvGrpSpPr/>
          <p:nvPr/>
        </p:nvGrpSpPr>
        <p:grpSpPr>
          <a:xfrm>
            <a:off x="381000" y="6172200"/>
            <a:ext cx="8001000" cy="381000"/>
            <a:chOff x="381000" y="6172200"/>
            <a:chExt cx="8001000" cy="381000"/>
          </a:xfrm>
        </p:grpSpPr>
        <p:grpSp>
          <p:nvGrpSpPr>
            <p:cNvPr id="43" name="Group 104"/>
            <p:cNvGrpSpPr/>
            <p:nvPr/>
          </p:nvGrpSpPr>
          <p:grpSpPr>
            <a:xfrm>
              <a:off x="381000" y="6172200"/>
              <a:ext cx="6934200" cy="381000"/>
              <a:chOff x="1143000" y="6096000"/>
              <a:chExt cx="6934200" cy="381000"/>
            </a:xfrm>
          </p:grpSpPr>
          <p:sp>
            <p:nvSpPr>
              <p:cNvPr id="46" name="Rectangle 45"/>
              <p:cNvSpPr/>
              <p:nvPr/>
            </p:nvSpPr>
            <p:spPr>
              <a:xfrm>
                <a:off x="1143000" y="6096000"/>
                <a:ext cx="533400" cy="381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47" name="Rectangle 46"/>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75" name="Rectangle 74"/>
              <p:cNvSpPr/>
              <p:nvPr/>
            </p:nvSpPr>
            <p:spPr>
              <a:xfrm>
                <a:off x="22098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87</a:t>
                </a:r>
                <a:endParaRPr lang="en-US" dirty="0"/>
              </a:p>
            </p:txBody>
          </p:sp>
          <p:sp>
            <p:nvSpPr>
              <p:cNvPr id="76" name="Rectangle 75"/>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77" name="Rectangle 76"/>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78" name="Rectangle 77"/>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9" name="Rectangle 78"/>
              <p:cNvSpPr/>
              <p:nvPr/>
            </p:nvSpPr>
            <p:spPr>
              <a:xfrm>
                <a:off x="4343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80" name="Rectangle 79"/>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81" name="Rectangle 80"/>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82" name="Rectangle 81"/>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83" name="Rectangle 82"/>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4" name="Rectangle 83"/>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5" name="Rectangle 84"/>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4" name="Rectangle 43"/>
            <p:cNvSpPr/>
            <p:nvPr/>
          </p:nvSpPr>
          <p:spPr>
            <a:xfrm>
              <a:off x="7315200" y="6172200"/>
              <a:ext cx="533400"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5" name="Rectangle 44"/>
            <p:cNvSpPr/>
            <p:nvPr/>
          </p:nvSpPr>
          <p:spPr>
            <a:xfrm>
              <a:off x="7848600" y="61722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grpSp>
      <p:sp>
        <p:nvSpPr>
          <p:cNvPr id="86" name="TextBox 85"/>
          <p:cNvSpPr txBox="1"/>
          <p:nvPr/>
        </p:nvSpPr>
        <p:spPr>
          <a:xfrm>
            <a:off x="6629400" y="3505200"/>
            <a:ext cx="2057400" cy="646331"/>
          </a:xfrm>
          <a:prstGeom prst="rect">
            <a:avLst/>
          </a:prstGeom>
          <a:noFill/>
        </p:spPr>
        <p:txBody>
          <a:bodyPr wrap="square" rtlCol="0">
            <a:spAutoFit/>
          </a:bodyPr>
          <a:lstStyle/>
          <a:p>
            <a:r>
              <a:rPr lang="en-US" b="1" dirty="0" smtClean="0"/>
              <a:t>Child index =3</a:t>
            </a:r>
          </a:p>
          <a:p>
            <a:r>
              <a:rPr lang="en-US" b="1" dirty="0" smtClean="0"/>
              <a:t>Parent index=0</a:t>
            </a:r>
            <a:endParaRPr lang="en-US" b="1" dirty="0"/>
          </a:p>
        </p:txBody>
      </p:sp>
      <p:sp>
        <p:nvSpPr>
          <p:cNvPr id="87" name="Footer Placeholder 8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Balanced  Binary Tree</a:t>
            </a:r>
            <a:endParaRPr lang="en-US" i="1" dirty="0">
              <a:solidFill>
                <a:schemeClr val="accent2"/>
              </a:solidFill>
            </a:endParaRP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r>
              <a:rPr lang="en-US" sz="2400" dirty="0" smtClean="0">
                <a:latin typeface="Times New Roman" pitchFamily="18" charset="0"/>
                <a:cs typeface="Times New Roman" pitchFamily="18" charset="0"/>
              </a:rPr>
              <a:t>A balanced binary tree is a tree in which all nodes have </a:t>
            </a:r>
            <a:r>
              <a:rPr lang="en-US" sz="2400" b="1" dirty="0" smtClean="0">
                <a:solidFill>
                  <a:srgbClr val="FF0000"/>
                </a:solidFill>
                <a:latin typeface="Times New Roman" pitchFamily="18" charset="0"/>
                <a:cs typeface="Times New Roman" pitchFamily="18" charset="0"/>
              </a:rPr>
              <a:t>2 </a:t>
            </a:r>
            <a:r>
              <a:rPr lang="en-US" sz="2400" dirty="0" smtClean="0">
                <a:latin typeface="Times New Roman" pitchFamily="18" charset="0"/>
                <a:cs typeface="Times New Roman" pitchFamily="18" charset="0"/>
              </a:rPr>
              <a:t>siblings except(where h is the height of the tree)</a:t>
            </a:r>
          </a:p>
          <a:p>
            <a:pPr lvl="1"/>
            <a:r>
              <a:rPr lang="en-US" sz="2400" dirty="0" smtClean="0">
                <a:latin typeface="Times New Roman" pitchFamily="18" charset="0"/>
                <a:cs typeface="Times New Roman" pitchFamily="18" charset="0"/>
              </a:rPr>
              <a:t>Nodes at depth h have no child and</a:t>
            </a:r>
          </a:p>
          <a:p>
            <a:pPr lvl="1"/>
            <a:r>
              <a:rPr lang="en-US" sz="2400" dirty="0" smtClean="0">
                <a:latin typeface="Times New Roman" pitchFamily="18" charset="0"/>
                <a:cs typeface="Times New Roman" pitchFamily="18" charset="0"/>
              </a:rPr>
              <a:t>Nodes at depth h-1 can have any number of children from </a:t>
            </a:r>
            <a:r>
              <a:rPr lang="en-US" sz="2400" b="1" dirty="0" smtClean="0">
                <a:solidFill>
                  <a:srgbClr val="C00000"/>
                </a:solidFill>
                <a:latin typeface="Times New Roman" pitchFamily="18" charset="0"/>
                <a:cs typeface="Times New Roman" pitchFamily="18" charset="0"/>
              </a:rPr>
              <a:t>0</a:t>
            </a:r>
            <a:r>
              <a:rPr lang="en-US" sz="2400" dirty="0" smtClean="0">
                <a:latin typeface="Times New Roman" pitchFamily="18" charset="0"/>
                <a:cs typeface="Times New Roman" pitchFamily="18" charset="0"/>
              </a:rPr>
              <a:t> to </a:t>
            </a:r>
            <a:r>
              <a:rPr lang="en-US" sz="2400" b="1" dirty="0" smtClean="0">
                <a:solidFill>
                  <a:srgbClr val="C00000"/>
                </a:solidFill>
                <a:latin typeface="Times New Roman" pitchFamily="18" charset="0"/>
                <a:cs typeface="Times New Roman" pitchFamily="18" charset="0"/>
              </a:rPr>
              <a:t>2</a:t>
            </a:r>
          </a:p>
        </p:txBody>
      </p:sp>
      <p:cxnSp>
        <p:nvCxnSpPr>
          <p:cNvPr id="4" name="Straight Connector 3"/>
          <p:cNvCxnSpPr/>
          <p:nvPr/>
        </p:nvCxnSpPr>
        <p:spPr>
          <a:xfrm>
            <a:off x="6096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a:t>
            </a:fld>
            <a:endParaRPr lang="en-US"/>
          </a:p>
        </p:txBody>
      </p:sp>
      <p:grpSp>
        <p:nvGrpSpPr>
          <p:cNvPr id="7" name="Group 101"/>
          <p:cNvGrpSpPr>
            <a:grpSpLocks/>
          </p:cNvGrpSpPr>
          <p:nvPr/>
        </p:nvGrpSpPr>
        <p:grpSpPr bwMode="auto">
          <a:xfrm>
            <a:off x="1219200" y="3810000"/>
            <a:ext cx="2438400" cy="1600200"/>
            <a:chOff x="384" y="2640"/>
            <a:chExt cx="1536" cy="1008"/>
          </a:xfrm>
        </p:grpSpPr>
        <p:sp>
          <p:nvSpPr>
            <p:cNvPr id="8" name="Text Box 4"/>
            <p:cNvSpPr txBox="1">
              <a:spLocks noChangeArrowheads="1"/>
            </p:cNvSpPr>
            <p:nvPr/>
          </p:nvSpPr>
          <p:spPr bwMode="auto">
            <a:xfrm>
              <a:off x="720" y="336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t>Balanced</a:t>
              </a:r>
            </a:p>
          </p:txBody>
        </p:sp>
        <p:sp>
          <p:nvSpPr>
            <p:cNvPr id="9" name="Oval 7"/>
            <p:cNvSpPr>
              <a:spLocks noChangeArrowheads="1"/>
            </p:cNvSpPr>
            <p:nvPr/>
          </p:nvSpPr>
          <p:spPr bwMode="auto">
            <a:xfrm>
              <a:off x="719"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8"/>
            <p:cNvSpPr>
              <a:spLocks noChangeArrowheads="1"/>
            </p:cNvSpPr>
            <p:nvPr/>
          </p:nvSpPr>
          <p:spPr bwMode="auto">
            <a:xfrm>
              <a:off x="528"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9"/>
            <p:cNvSpPr>
              <a:spLocks noChangeArrowheads="1"/>
            </p:cNvSpPr>
            <p:nvPr/>
          </p:nvSpPr>
          <p:spPr bwMode="auto">
            <a:xfrm>
              <a:off x="910"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0"/>
            <p:cNvSpPr>
              <a:spLocks noChangeArrowheads="1"/>
            </p:cNvSpPr>
            <p:nvPr/>
          </p:nvSpPr>
          <p:spPr bwMode="auto">
            <a:xfrm>
              <a:off x="624"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1"/>
            <p:cNvSpPr>
              <a:spLocks noChangeArrowheads="1"/>
            </p:cNvSpPr>
            <p:nvPr/>
          </p:nvSpPr>
          <p:spPr bwMode="auto">
            <a:xfrm>
              <a:off x="76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2"/>
            <p:cNvSpPr>
              <a:spLocks noChangeArrowheads="1"/>
            </p:cNvSpPr>
            <p:nvPr/>
          </p:nvSpPr>
          <p:spPr bwMode="auto">
            <a:xfrm>
              <a:off x="100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3"/>
            <p:cNvSpPr>
              <a:spLocks noChangeArrowheads="1"/>
            </p:cNvSpPr>
            <p:nvPr/>
          </p:nvSpPr>
          <p:spPr bwMode="auto">
            <a:xfrm>
              <a:off x="384"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Line 15"/>
            <p:cNvSpPr>
              <a:spLocks noChangeShapeType="1"/>
            </p:cNvSpPr>
            <p:nvPr/>
          </p:nvSpPr>
          <p:spPr bwMode="auto">
            <a:xfrm flipV="1">
              <a:off x="432"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624"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flipV="1">
              <a:off x="81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flipH="1" flipV="1">
              <a:off x="624"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flipH="1" flipV="1">
              <a:off x="81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H="1" flipV="1">
              <a:off x="1008"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Oval 25"/>
            <p:cNvSpPr>
              <a:spLocks noChangeArrowheads="1"/>
            </p:cNvSpPr>
            <p:nvPr/>
          </p:nvSpPr>
          <p:spPr bwMode="auto">
            <a:xfrm>
              <a:off x="1535"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Oval 26"/>
            <p:cNvSpPr>
              <a:spLocks noChangeArrowheads="1"/>
            </p:cNvSpPr>
            <p:nvPr/>
          </p:nvSpPr>
          <p:spPr bwMode="auto">
            <a:xfrm>
              <a:off x="1344"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27"/>
            <p:cNvSpPr>
              <a:spLocks noChangeArrowheads="1"/>
            </p:cNvSpPr>
            <p:nvPr/>
          </p:nvSpPr>
          <p:spPr bwMode="auto">
            <a:xfrm>
              <a:off x="1726"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28"/>
            <p:cNvSpPr>
              <a:spLocks noChangeArrowheads="1"/>
            </p:cNvSpPr>
            <p:nvPr/>
          </p:nvSpPr>
          <p:spPr bwMode="auto">
            <a:xfrm>
              <a:off x="1440"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Oval 29"/>
            <p:cNvSpPr>
              <a:spLocks noChangeArrowheads="1"/>
            </p:cNvSpPr>
            <p:nvPr/>
          </p:nvSpPr>
          <p:spPr bwMode="auto">
            <a:xfrm>
              <a:off x="1584"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Oval 30"/>
            <p:cNvSpPr>
              <a:spLocks noChangeArrowheads="1"/>
            </p:cNvSpPr>
            <p:nvPr/>
          </p:nvSpPr>
          <p:spPr bwMode="auto">
            <a:xfrm>
              <a:off x="1822"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 name="Oval 31"/>
            <p:cNvSpPr>
              <a:spLocks noChangeArrowheads="1"/>
            </p:cNvSpPr>
            <p:nvPr/>
          </p:nvSpPr>
          <p:spPr bwMode="auto">
            <a:xfrm>
              <a:off x="1200"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9" name="Line 32"/>
            <p:cNvSpPr>
              <a:spLocks noChangeShapeType="1"/>
            </p:cNvSpPr>
            <p:nvPr/>
          </p:nvSpPr>
          <p:spPr bwMode="auto">
            <a:xfrm flipV="1">
              <a:off x="1248"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3"/>
            <p:cNvSpPr>
              <a:spLocks noChangeShapeType="1"/>
            </p:cNvSpPr>
            <p:nvPr/>
          </p:nvSpPr>
          <p:spPr bwMode="auto">
            <a:xfrm flipV="1">
              <a:off x="1440"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4"/>
            <p:cNvSpPr>
              <a:spLocks noChangeShapeType="1"/>
            </p:cNvSpPr>
            <p:nvPr/>
          </p:nvSpPr>
          <p:spPr bwMode="auto">
            <a:xfrm flipV="1">
              <a:off x="1632"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5"/>
            <p:cNvSpPr>
              <a:spLocks noChangeShapeType="1"/>
            </p:cNvSpPr>
            <p:nvPr/>
          </p:nvSpPr>
          <p:spPr bwMode="auto">
            <a:xfrm flipH="1" flipV="1">
              <a:off x="1440"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6"/>
            <p:cNvSpPr>
              <a:spLocks noChangeShapeType="1"/>
            </p:cNvSpPr>
            <p:nvPr/>
          </p:nvSpPr>
          <p:spPr bwMode="auto">
            <a:xfrm flipH="1" flipV="1">
              <a:off x="163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7"/>
            <p:cNvSpPr>
              <a:spLocks noChangeShapeType="1"/>
            </p:cNvSpPr>
            <p:nvPr/>
          </p:nvSpPr>
          <p:spPr bwMode="auto">
            <a:xfrm flipH="1" flipV="1">
              <a:off x="1824"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Oval 38"/>
            <p:cNvSpPr>
              <a:spLocks noChangeArrowheads="1"/>
            </p:cNvSpPr>
            <p:nvPr/>
          </p:nvSpPr>
          <p:spPr bwMode="auto">
            <a:xfrm>
              <a:off x="1104"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39"/>
            <p:cNvSpPr>
              <a:spLocks noChangeShapeType="1"/>
            </p:cNvSpPr>
            <p:nvPr/>
          </p:nvSpPr>
          <p:spPr bwMode="auto">
            <a:xfrm flipV="1">
              <a:off x="816"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40"/>
            <p:cNvSpPr>
              <a:spLocks noChangeShapeType="1"/>
            </p:cNvSpPr>
            <p:nvPr/>
          </p:nvSpPr>
          <p:spPr bwMode="auto">
            <a:xfrm flipH="1" flipV="1">
              <a:off x="1200"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8" name="Group 102"/>
          <p:cNvGrpSpPr>
            <a:grpSpLocks/>
          </p:cNvGrpSpPr>
          <p:nvPr/>
        </p:nvGrpSpPr>
        <p:grpSpPr bwMode="auto">
          <a:xfrm>
            <a:off x="4799012" y="3719513"/>
            <a:ext cx="2286000" cy="1600200"/>
            <a:chOff x="2208" y="2640"/>
            <a:chExt cx="1440" cy="1008"/>
          </a:xfrm>
        </p:grpSpPr>
        <p:sp>
          <p:nvSpPr>
            <p:cNvPr id="39" name="Text Box 6"/>
            <p:cNvSpPr txBox="1">
              <a:spLocks noChangeArrowheads="1"/>
            </p:cNvSpPr>
            <p:nvPr/>
          </p:nvSpPr>
          <p:spPr bwMode="auto">
            <a:xfrm>
              <a:off x="2592" y="3360"/>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Balanced</a:t>
              </a:r>
            </a:p>
          </p:txBody>
        </p:sp>
        <p:sp>
          <p:nvSpPr>
            <p:cNvPr id="40" name="Oval 43"/>
            <p:cNvSpPr>
              <a:spLocks noChangeArrowheads="1"/>
            </p:cNvSpPr>
            <p:nvPr/>
          </p:nvSpPr>
          <p:spPr bwMode="auto">
            <a:xfrm>
              <a:off x="2543"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Oval 44"/>
            <p:cNvSpPr>
              <a:spLocks noChangeArrowheads="1"/>
            </p:cNvSpPr>
            <p:nvPr/>
          </p:nvSpPr>
          <p:spPr bwMode="auto">
            <a:xfrm>
              <a:off x="2352"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Oval 45"/>
            <p:cNvSpPr>
              <a:spLocks noChangeArrowheads="1"/>
            </p:cNvSpPr>
            <p:nvPr/>
          </p:nvSpPr>
          <p:spPr bwMode="auto">
            <a:xfrm>
              <a:off x="2734"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Oval 47"/>
            <p:cNvSpPr>
              <a:spLocks noChangeArrowheads="1"/>
            </p:cNvSpPr>
            <p:nvPr/>
          </p:nvSpPr>
          <p:spPr bwMode="auto">
            <a:xfrm>
              <a:off x="2592"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Oval 48"/>
            <p:cNvSpPr>
              <a:spLocks noChangeArrowheads="1"/>
            </p:cNvSpPr>
            <p:nvPr/>
          </p:nvSpPr>
          <p:spPr bwMode="auto">
            <a:xfrm>
              <a:off x="2830"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Oval 49"/>
            <p:cNvSpPr>
              <a:spLocks noChangeArrowheads="1"/>
            </p:cNvSpPr>
            <p:nvPr/>
          </p:nvSpPr>
          <p:spPr bwMode="auto">
            <a:xfrm>
              <a:off x="220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Line 50"/>
            <p:cNvSpPr>
              <a:spLocks noChangeShapeType="1"/>
            </p:cNvSpPr>
            <p:nvPr/>
          </p:nvSpPr>
          <p:spPr bwMode="auto">
            <a:xfrm flipV="1">
              <a:off x="225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 name="Line 51"/>
            <p:cNvSpPr>
              <a:spLocks noChangeShapeType="1"/>
            </p:cNvSpPr>
            <p:nvPr/>
          </p:nvSpPr>
          <p:spPr bwMode="auto">
            <a:xfrm flipV="1">
              <a:off x="2448"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Line 52"/>
            <p:cNvSpPr>
              <a:spLocks noChangeShapeType="1"/>
            </p:cNvSpPr>
            <p:nvPr/>
          </p:nvSpPr>
          <p:spPr bwMode="auto">
            <a:xfrm flipV="1">
              <a:off x="2640"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Line 54"/>
            <p:cNvSpPr>
              <a:spLocks noChangeShapeType="1"/>
            </p:cNvSpPr>
            <p:nvPr/>
          </p:nvSpPr>
          <p:spPr bwMode="auto">
            <a:xfrm flipH="1" flipV="1">
              <a:off x="2640"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 name="Line 55"/>
            <p:cNvSpPr>
              <a:spLocks noChangeShapeType="1"/>
            </p:cNvSpPr>
            <p:nvPr/>
          </p:nvSpPr>
          <p:spPr bwMode="auto">
            <a:xfrm flipH="1" flipV="1">
              <a:off x="2832"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 name="Oval 56"/>
            <p:cNvSpPr>
              <a:spLocks noChangeArrowheads="1"/>
            </p:cNvSpPr>
            <p:nvPr/>
          </p:nvSpPr>
          <p:spPr bwMode="auto">
            <a:xfrm>
              <a:off x="3359"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Oval 57"/>
            <p:cNvSpPr>
              <a:spLocks noChangeArrowheads="1"/>
            </p:cNvSpPr>
            <p:nvPr/>
          </p:nvSpPr>
          <p:spPr bwMode="auto">
            <a:xfrm>
              <a:off x="3168"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Oval 58"/>
            <p:cNvSpPr>
              <a:spLocks noChangeArrowheads="1"/>
            </p:cNvSpPr>
            <p:nvPr/>
          </p:nvSpPr>
          <p:spPr bwMode="auto">
            <a:xfrm>
              <a:off x="3550"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Oval 59"/>
            <p:cNvSpPr>
              <a:spLocks noChangeArrowheads="1"/>
            </p:cNvSpPr>
            <p:nvPr/>
          </p:nvSpPr>
          <p:spPr bwMode="auto">
            <a:xfrm>
              <a:off x="3264"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5" name="Line 64"/>
            <p:cNvSpPr>
              <a:spLocks noChangeShapeType="1"/>
            </p:cNvSpPr>
            <p:nvPr/>
          </p:nvSpPr>
          <p:spPr bwMode="auto">
            <a:xfrm flipV="1">
              <a:off x="3264"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66"/>
            <p:cNvSpPr>
              <a:spLocks noChangeShapeType="1"/>
            </p:cNvSpPr>
            <p:nvPr/>
          </p:nvSpPr>
          <p:spPr bwMode="auto">
            <a:xfrm flipH="1" flipV="1">
              <a:off x="3264"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67"/>
            <p:cNvSpPr>
              <a:spLocks noChangeShapeType="1"/>
            </p:cNvSpPr>
            <p:nvPr/>
          </p:nvSpPr>
          <p:spPr bwMode="auto">
            <a:xfrm flipH="1" flipV="1">
              <a:off x="3456"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Oval 69"/>
            <p:cNvSpPr>
              <a:spLocks noChangeArrowheads="1"/>
            </p:cNvSpPr>
            <p:nvPr/>
          </p:nvSpPr>
          <p:spPr bwMode="auto">
            <a:xfrm>
              <a:off x="2928"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Line 70"/>
            <p:cNvSpPr>
              <a:spLocks noChangeShapeType="1"/>
            </p:cNvSpPr>
            <p:nvPr/>
          </p:nvSpPr>
          <p:spPr bwMode="auto">
            <a:xfrm flipV="1">
              <a:off x="2640"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71"/>
            <p:cNvSpPr>
              <a:spLocks noChangeShapeType="1"/>
            </p:cNvSpPr>
            <p:nvPr/>
          </p:nvSpPr>
          <p:spPr bwMode="auto">
            <a:xfrm flipH="1" flipV="1">
              <a:off x="3024"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1" name="Group 103"/>
          <p:cNvGrpSpPr>
            <a:grpSpLocks/>
          </p:cNvGrpSpPr>
          <p:nvPr/>
        </p:nvGrpSpPr>
        <p:grpSpPr bwMode="auto">
          <a:xfrm>
            <a:off x="2909887" y="5257800"/>
            <a:ext cx="2058988" cy="1600200"/>
            <a:chOff x="3887" y="2640"/>
            <a:chExt cx="1297" cy="1008"/>
          </a:xfrm>
        </p:grpSpPr>
        <p:sp>
          <p:nvSpPr>
            <p:cNvPr id="62" name="Text Box 5"/>
            <p:cNvSpPr txBox="1">
              <a:spLocks noChangeArrowheads="1"/>
            </p:cNvSpPr>
            <p:nvPr/>
          </p:nvSpPr>
          <p:spPr bwMode="auto">
            <a:xfrm>
              <a:off x="3984" y="336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Not balanced</a:t>
              </a:r>
            </a:p>
          </p:txBody>
        </p:sp>
        <p:sp>
          <p:nvSpPr>
            <p:cNvPr id="63" name="Oval 72"/>
            <p:cNvSpPr>
              <a:spLocks noChangeArrowheads="1"/>
            </p:cNvSpPr>
            <p:nvPr/>
          </p:nvSpPr>
          <p:spPr bwMode="auto">
            <a:xfrm>
              <a:off x="4222"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Oval 73"/>
            <p:cNvSpPr>
              <a:spLocks noChangeArrowheads="1"/>
            </p:cNvSpPr>
            <p:nvPr/>
          </p:nvSpPr>
          <p:spPr bwMode="auto">
            <a:xfrm>
              <a:off x="4031"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 name="Oval 74"/>
            <p:cNvSpPr>
              <a:spLocks noChangeArrowheads="1"/>
            </p:cNvSpPr>
            <p:nvPr/>
          </p:nvSpPr>
          <p:spPr bwMode="auto">
            <a:xfrm>
              <a:off x="4413"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 name="Oval 75"/>
            <p:cNvSpPr>
              <a:spLocks noChangeArrowheads="1"/>
            </p:cNvSpPr>
            <p:nvPr/>
          </p:nvSpPr>
          <p:spPr bwMode="auto">
            <a:xfrm>
              <a:off x="4127"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7" name="Oval 76"/>
            <p:cNvSpPr>
              <a:spLocks noChangeArrowheads="1"/>
            </p:cNvSpPr>
            <p:nvPr/>
          </p:nvSpPr>
          <p:spPr bwMode="auto">
            <a:xfrm>
              <a:off x="4271"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Oval 77"/>
            <p:cNvSpPr>
              <a:spLocks noChangeArrowheads="1"/>
            </p:cNvSpPr>
            <p:nvPr/>
          </p:nvSpPr>
          <p:spPr bwMode="auto">
            <a:xfrm>
              <a:off x="4509"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Oval 78"/>
            <p:cNvSpPr>
              <a:spLocks noChangeArrowheads="1"/>
            </p:cNvSpPr>
            <p:nvPr/>
          </p:nvSpPr>
          <p:spPr bwMode="auto">
            <a:xfrm>
              <a:off x="3887"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 name="Line 79"/>
            <p:cNvSpPr>
              <a:spLocks noChangeShapeType="1"/>
            </p:cNvSpPr>
            <p:nvPr/>
          </p:nvSpPr>
          <p:spPr bwMode="auto">
            <a:xfrm flipV="1">
              <a:off x="3935"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80"/>
            <p:cNvSpPr>
              <a:spLocks noChangeShapeType="1"/>
            </p:cNvSpPr>
            <p:nvPr/>
          </p:nvSpPr>
          <p:spPr bwMode="auto">
            <a:xfrm flipV="1">
              <a:off x="4127"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81"/>
            <p:cNvSpPr>
              <a:spLocks noChangeShapeType="1"/>
            </p:cNvSpPr>
            <p:nvPr/>
          </p:nvSpPr>
          <p:spPr bwMode="auto">
            <a:xfrm flipV="1">
              <a:off x="4319"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82"/>
            <p:cNvSpPr>
              <a:spLocks noChangeShapeType="1"/>
            </p:cNvSpPr>
            <p:nvPr/>
          </p:nvSpPr>
          <p:spPr bwMode="auto">
            <a:xfrm flipH="1" flipV="1">
              <a:off x="4127"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83"/>
            <p:cNvSpPr>
              <a:spLocks noChangeShapeType="1"/>
            </p:cNvSpPr>
            <p:nvPr/>
          </p:nvSpPr>
          <p:spPr bwMode="auto">
            <a:xfrm flipH="1" flipV="1">
              <a:off x="4319"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84"/>
            <p:cNvSpPr>
              <a:spLocks noChangeShapeType="1"/>
            </p:cNvSpPr>
            <p:nvPr/>
          </p:nvSpPr>
          <p:spPr bwMode="auto">
            <a:xfrm flipH="1" flipV="1">
              <a:off x="4511"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Oval 85"/>
            <p:cNvSpPr>
              <a:spLocks noChangeArrowheads="1"/>
            </p:cNvSpPr>
            <p:nvPr/>
          </p:nvSpPr>
          <p:spPr bwMode="auto">
            <a:xfrm>
              <a:off x="5038"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7" name="Oval 86"/>
            <p:cNvSpPr>
              <a:spLocks noChangeArrowheads="1"/>
            </p:cNvSpPr>
            <p:nvPr/>
          </p:nvSpPr>
          <p:spPr bwMode="auto">
            <a:xfrm>
              <a:off x="4847"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 name="Oval 88"/>
            <p:cNvSpPr>
              <a:spLocks noChangeArrowheads="1"/>
            </p:cNvSpPr>
            <p:nvPr/>
          </p:nvSpPr>
          <p:spPr bwMode="auto">
            <a:xfrm>
              <a:off x="4943" y="326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 name="Oval 91"/>
            <p:cNvSpPr>
              <a:spLocks noChangeArrowheads="1"/>
            </p:cNvSpPr>
            <p:nvPr/>
          </p:nvSpPr>
          <p:spPr bwMode="auto">
            <a:xfrm>
              <a:off x="4703"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Line 92"/>
            <p:cNvSpPr>
              <a:spLocks noChangeShapeType="1"/>
            </p:cNvSpPr>
            <p:nvPr/>
          </p:nvSpPr>
          <p:spPr bwMode="auto">
            <a:xfrm flipV="1">
              <a:off x="4751"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93"/>
            <p:cNvSpPr>
              <a:spLocks noChangeShapeType="1"/>
            </p:cNvSpPr>
            <p:nvPr/>
          </p:nvSpPr>
          <p:spPr bwMode="auto">
            <a:xfrm flipV="1">
              <a:off x="4943"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95"/>
            <p:cNvSpPr>
              <a:spLocks noChangeShapeType="1"/>
            </p:cNvSpPr>
            <p:nvPr/>
          </p:nvSpPr>
          <p:spPr bwMode="auto">
            <a:xfrm flipH="1" flipV="1">
              <a:off x="4943"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Oval 98"/>
            <p:cNvSpPr>
              <a:spLocks noChangeArrowheads="1"/>
            </p:cNvSpPr>
            <p:nvPr/>
          </p:nvSpPr>
          <p:spPr bwMode="auto">
            <a:xfrm>
              <a:off x="4607"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4" name="Line 99"/>
            <p:cNvSpPr>
              <a:spLocks noChangeShapeType="1"/>
            </p:cNvSpPr>
            <p:nvPr/>
          </p:nvSpPr>
          <p:spPr bwMode="auto">
            <a:xfrm flipV="1">
              <a:off x="4319"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100"/>
            <p:cNvSpPr>
              <a:spLocks noChangeShapeType="1"/>
            </p:cNvSpPr>
            <p:nvPr/>
          </p:nvSpPr>
          <p:spPr bwMode="auto">
            <a:xfrm flipH="1" flipV="1">
              <a:off x="4703"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6" name="Footer Placeholder 8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siftup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988808" cy="4876800"/>
          </a:xfrm>
        </p:spPr>
        <p:txBody>
          <a:bodyPr wrap="square">
            <a:noAutofit/>
          </a:bodyPr>
          <a:lstStyle/>
          <a:p>
            <a:pPr marL="0" indent="0">
              <a:buNone/>
            </a:pPr>
            <a:r>
              <a:rPr lang="en-US" sz="2800" dirty="0" smtClean="0"/>
              <a:t>While (</a:t>
            </a:r>
            <a:r>
              <a:rPr lang="en-US" sz="2400" dirty="0" smtClean="0"/>
              <a:t>the heap is not ordered and child is not root)</a:t>
            </a:r>
          </a:p>
          <a:p>
            <a:pPr marL="914400" lvl="1" indent="-514350"/>
            <a:r>
              <a:rPr lang="en-US" sz="2400" dirty="0" smtClean="0"/>
              <a:t>swap the child and parent data</a:t>
            </a:r>
          </a:p>
          <a:p>
            <a:pPr marL="914400" lvl="1" indent="-514350"/>
            <a:r>
              <a:rPr lang="en-US" sz="2400" dirty="0" smtClean="0"/>
              <a:t> Set the parent as the next child</a:t>
            </a:r>
            <a:endParaRPr lang="en-US" dirty="0" smtClean="0"/>
          </a:p>
          <a:p>
            <a:pPr marL="0" indent="0">
              <a:buNone/>
            </a:pPr>
            <a:endParaRPr lang="en-US" sz="2800" dirty="0" smtClean="0"/>
          </a:p>
          <a:p>
            <a:pPr marL="0" indent="0">
              <a:buNone/>
            </a:pPr>
            <a:r>
              <a:rPr lang="en-US" sz="2800" dirty="0" smtClean="0"/>
              <a:t>Note: Child is the position of the element that is going to be sifted up.</a:t>
            </a: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4" end="4"/>
                                            </p:txEl>
                                          </p:spTgt>
                                        </p:tgtEl>
                                        <p:attrNameLst>
                                          <p:attrName>style.visibility</p:attrName>
                                        </p:attrNameLst>
                                      </p:cBhvr>
                                      <p:to>
                                        <p:strVal val="visible"/>
                                      </p:to>
                                    </p:set>
                                    <p:animEffect transition="in" filter="wipe(down)">
                                      <p:cBhvr>
                                        <p:cTn id="16" dur="500"/>
                                        <p:tgtEl>
                                          <p:spTgt spid="14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533400"/>
          </a:xfrm>
        </p:spPr>
        <p:txBody>
          <a:bodyPr>
            <a:normAutofit fontScale="90000"/>
          </a:bodyPr>
          <a:lstStyle/>
          <a:p>
            <a:pPr algn="l"/>
            <a:r>
              <a:rPr lang="en-US" i="1" dirty="0" smtClean="0">
                <a:solidFill>
                  <a:schemeClr val="accent2"/>
                </a:solidFill>
              </a:rPr>
              <a:t>Heap: </a:t>
            </a:r>
            <a:r>
              <a:rPr lang="en-US" i="1" dirty="0" err="1" smtClean="0">
                <a:solidFill>
                  <a:schemeClr val="accent2"/>
                </a:solidFill>
              </a:rPr>
              <a:t>Siftup</a:t>
            </a:r>
            <a:endParaRPr lang="en-US" i="1" dirty="0">
              <a:solidFill>
                <a:schemeClr val="accent2"/>
              </a:solidFill>
            </a:endParaRPr>
          </a:p>
        </p:txBody>
      </p:sp>
      <p:sp>
        <p:nvSpPr>
          <p:cNvPr id="147459" name="Rectangle 1027"/>
          <p:cNvSpPr>
            <a:spLocks noGrp="1" noChangeArrowheads="1"/>
          </p:cNvSpPr>
          <p:nvPr>
            <p:ph type="body" idx="1"/>
          </p:nvPr>
        </p:nvSpPr>
        <p:spPr>
          <a:xfrm>
            <a:off x="621792" y="1066800"/>
            <a:ext cx="7772400" cy="5334000"/>
          </a:xfrm>
        </p:spPr>
        <p:txBody>
          <a:bodyPr wrap="square">
            <a:noAutofit/>
          </a:bodyPr>
          <a:lstStyle/>
          <a:p>
            <a:pPr>
              <a:buNone/>
            </a:pPr>
            <a:r>
              <a:rPr lang="en-US" sz="2400" dirty="0" smtClean="0"/>
              <a:t>Template &lt;class T&gt;</a:t>
            </a:r>
            <a:endParaRPr lang="en-US" sz="2200" dirty="0" smtClean="0"/>
          </a:p>
          <a:p>
            <a:pPr>
              <a:buNone/>
            </a:pPr>
            <a:r>
              <a:rPr lang="en-US" sz="2200" dirty="0" smtClean="0"/>
              <a:t>void </a:t>
            </a:r>
            <a:r>
              <a:rPr lang="en-US" sz="2000" dirty="0" smtClean="0"/>
              <a:t>heap&lt;T&gt;:: </a:t>
            </a:r>
            <a:r>
              <a:rPr lang="en-US" sz="2200" dirty="0" err="1" smtClean="0"/>
              <a:t>siftup</a:t>
            </a:r>
            <a:r>
              <a:rPr lang="en-US" sz="2200" dirty="0" smtClean="0"/>
              <a:t>(</a:t>
            </a:r>
            <a:r>
              <a:rPr lang="en-US" sz="2200" dirty="0" err="1" smtClean="0"/>
              <a:t>int</a:t>
            </a:r>
            <a:r>
              <a:rPr lang="en-US" sz="2200" dirty="0" smtClean="0"/>
              <a:t> pos) {</a:t>
            </a:r>
          </a:p>
          <a:p>
            <a:pPr>
              <a:buNone/>
            </a:pPr>
            <a:r>
              <a:rPr lang="en-US" sz="2200" dirty="0" smtClean="0"/>
              <a:t>	T temp;</a:t>
            </a:r>
          </a:p>
          <a:p>
            <a:pPr>
              <a:buNone/>
            </a:pPr>
            <a:r>
              <a:rPr lang="en-US" sz="2200" dirty="0" smtClean="0"/>
              <a:t>	</a:t>
            </a:r>
            <a:r>
              <a:rPr lang="en-US" sz="2200" dirty="0" err="1" smtClean="0"/>
              <a:t>int</a:t>
            </a:r>
            <a:r>
              <a:rPr lang="en-US" sz="2200" dirty="0" smtClean="0"/>
              <a:t> n=size;</a:t>
            </a:r>
          </a:p>
          <a:p>
            <a:pPr>
              <a:buNone/>
            </a:pPr>
            <a:r>
              <a:rPr lang="en-US" sz="2200" dirty="0" smtClean="0"/>
              <a:t>	 if</a:t>
            </a:r>
            <a:r>
              <a:rPr lang="pt-BR" sz="2200" dirty="0" smtClean="0"/>
              <a:t>((pos &lt; 0) || (pos &gt;= n) return;    //</a:t>
            </a:r>
            <a:r>
              <a:rPr lang="en-US" sz="2200" dirty="0" smtClean="0"/>
              <a:t>Bad position</a:t>
            </a:r>
          </a:p>
          <a:p>
            <a:pPr lvl="1">
              <a:buNone/>
            </a:pPr>
            <a:r>
              <a:rPr lang="en-US" sz="2200" dirty="0" smtClean="0"/>
              <a:t>while ((pos  &gt; 0) &amp;&amp; </a:t>
            </a:r>
            <a:r>
              <a:rPr lang="en-US" sz="2200" dirty="0"/>
              <a:t>(keys[</a:t>
            </a:r>
            <a:r>
              <a:rPr lang="en-US" sz="2200" dirty="0" err="1"/>
              <a:t>pos</a:t>
            </a:r>
            <a:r>
              <a:rPr lang="en-US" sz="2200" dirty="0"/>
              <a:t>] &gt;</a:t>
            </a:r>
            <a:r>
              <a:rPr lang="en-US" sz="2200" dirty="0" smtClean="0"/>
              <a:t>keys[(pos – 1)/2] )) {</a:t>
            </a:r>
          </a:p>
          <a:p>
            <a:pPr lvl="1">
              <a:buNone/>
            </a:pPr>
            <a:r>
              <a:rPr lang="en-US" sz="2200" dirty="0" smtClean="0"/>
              <a:t>	temp= keys[</a:t>
            </a:r>
            <a:r>
              <a:rPr lang="en-US" sz="2200" dirty="0" err="1" smtClean="0"/>
              <a:t>pos</a:t>
            </a:r>
            <a:r>
              <a:rPr lang="en-US" sz="2200" dirty="0" smtClean="0"/>
              <a:t>];    //swap(keys, pos,  (pos – 1)/2);</a:t>
            </a:r>
          </a:p>
          <a:p>
            <a:pPr lvl="1">
              <a:buNone/>
            </a:pPr>
            <a:r>
              <a:rPr lang="en-US" sz="2200" dirty="0" smtClean="0"/>
              <a:t>	 keys[</a:t>
            </a:r>
            <a:r>
              <a:rPr lang="en-US" sz="2200" dirty="0" err="1" smtClean="0"/>
              <a:t>pos</a:t>
            </a:r>
            <a:r>
              <a:rPr lang="en-US" sz="2200" dirty="0" smtClean="0"/>
              <a:t>]= keys[(pos – 1)/2];</a:t>
            </a:r>
          </a:p>
          <a:p>
            <a:pPr lvl="1">
              <a:buNone/>
            </a:pPr>
            <a:r>
              <a:rPr lang="en-US" sz="2200" dirty="0" smtClean="0"/>
              <a:t>	 keys[(pos – 1)/2]=temp;</a:t>
            </a:r>
          </a:p>
          <a:p>
            <a:pPr lvl="1">
              <a:buNone/>
            </a:pPr>
            <a:r>
              <a:rPr lang="en-US" sz="2200" dirty="0" smtClean="0"/>
              <a:t>	 pos = (pos – 1)/2;</a:t>
            </a:r>
          </a:p>
          <a:p>
            <a:pPr lvl="1">
              <a:buNone/>
            </a:pPr>
            <a:r>
              <a:rPr lang="en-US" sz="2200" dirty="0" smtClean="0"/>
              <a:t>}</a:t>
            </a:r>
          </a:p>
          <a:p>
            <a:pPr>
              <a:buNone/>
            </a:pPr>
            <a:r>
              <a:rPr lang="en-US" sz="2200" dirty="0" smtClean="0"/>
              <a:t>}</a:t>
            </a:r>
          </a:p>
          <a:p>
            <a:pPr>
              <a:buNone/>
            </a:pPr>
            <a:r>
              <a:rPr lang="en-US" sz="2200" b="1" dirty="0" smtClean="0"/>
              <a:t>Performance Analysis?</a:t>
            </a: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914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21</a:t>
            </a:fld>
            <a:endParaRPr lang="en-US"/>
          </a:p>
        </p:txBody>
      </p:sp>
      <p:sp>
        <p:nvSpPr>
          <p:cNvPr id="7" name="Rectangle 6"/>
          <p:cNvSpPr/>
          <p:nvPr/>
        </p:nvSpPr>
        <p:spPr>
          <a:xfrm>
            <a:off x="5486400" y="1143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8" name="Rectangle 7"/>
          <p:cNvSpPr/>
          <p:nvPr/>
        </p:nvSpPr>
        <p:spPr>
          <a:xfrm>
            <a:off x="5410200" y="4343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dirty="0" smtClean="0"/>
              <a:t>Template &lt;class T&gt;</a:t>
            </a:r>
          </a:p>
          <a:p>
            <a:pPr>
              <a:buNone/>
            </a:pPr>
            <a:r>
              <a:rPr lang="en-US" sz="2400" dirty="0" err="1" smtClean="0"/>
              <a:t>bool</a:t>
            </a:r>
            <a:r>
              <a:rPr lang="en-US" sz="2400" dirty="0" smtClean="0"/>
              <a:t> heap&lt;T&gt;::insert(T key) {</a:t>
            </a:r>
          </a:p>
          <a:p>
            <a:pPr>
              <a:buNone/>
            </a:pPr>
            <a:r>
              <a:rPr lang="en-US" sz="2400" dirty="0" smtClean="0"/>
              <a:t>	</a:t>
            </a:r>
            <a:r>
              <a:rPr lang="en-US" sz="2400" dirty="0" err="1" smtClean="0"/>
              <a:t>bool</a:t>
            </a:r>
            <a:r>
              <a:rPr lang="en-US" sz="2400" dirty="0" smtClean="0"/>
              <a:t> inserted=false;</a:t>
            </a:r>
          </a:p>
          <a:p>
            <a:pPr>
              <a:buNone/>
            </a:pPr>
            <a:r>
              <a:rPr lang="en-US" sz="2400" dirty="0" smtClean="0"/>
              <a:t>	if(!</a:t>
            </a:r>
            <a:r>
              <a:rPr lang="en-US" sz="2400" dirty="0" err="1" smtClean="0"/>
              <a:t>isFull</a:t>
            </a:r>
            <a:r>
              <a:rPr lang="en-US" sz="2400" dirty="0" smtClean="0"/>
              <a:t>()){</a:t>
            </a:r>
          </a:p>
          <a:p>
            <a:pPr lvl="1">
              <a:buNone/>
            </a:pPr>
            <a:r>
              <a:rPr lang="en-US" sz="2400" dirty="0" smtClean="0"/>
              <a:t>	 </a:t>
            </a:r>
            <a:r>
              <a:rPr lang="en-US" sz="2400" dirty="0" err="1" smtClean="0"/>
              <a:t>int</a:t>
            </a:r>
            <a:r>
              <a:rPr lang="en-US" sz="2400" dirty="0" smtClean="0"/>
              <a:t> cur=size++;</a:t>
            </a:r>
          </a:p>
          <a:p>
            <a:pPr lvl="1">
              <a:buNone/>
            </a:pPr>
            <a:r>
              <a:rPr lang="en-US" sz="2400" dirty="0" smtClean="0"/>
              <a:t>	 keys[cur]=key;</a:t>
            </a:r>
          </a:p>
          <a:p>
            <a:pPr lvl="1">
              <a:buNone/>
            </a:pPr>
            <a:r>
              <a:rPr lang="en-US" sz="2400" dirty="0" smtClean="0"/>
              <a:t>	 </a:t>
            </a:r>
            <a:r>
              <a:rPr lang="en-US" sz="2400" dirty="0" err="1" smtClean="0"/>
              <a:t>siftup</a:t>
            </a:r>
            <a:r>
              <a:rPr lang="en-US" sz="2400" dirty="0" smtClean="0"/>
              <a:t>(cur);</a:t>
            </a:r>
          </a:p>
          <a:p>
            <a:pPr lvl="1">
              <a:buNone/>
            </a:pPr>
            <a:r>
              <a:rPr lang="en-US" sz="2400" dirty="0" smtClean="0"/>
              <a:t>	 inserted=true;</a:t>
            </a:r>
          </a:p>
          <a:p>
            <a:pPr lvl="1">
              <a:buNone/>
            </a:pPr>
            <a:r>
              <a:rPr lang="en-US" sz="2400" dirty="0" smtClean="0"/>
              <a:t>}</a:t>
            </a:r>
          </a:p>
          <a:p>
            <a:pPr lvl="1">
              <a:buNone/>
            </a:pPr>
            <a:r>
              <a:rPr lang="en-US" sz="2400" dirty="0"/>
              <a:t>r</a:t>
            </a:r>
            <a:r>
              <a:rPr lang="en-US" sz="2400" dirty="0" smtClean="0"/>
              <a:t>eturn inserted;</a:t>
            </a:r>
          </a:p>
          <a:p>
            <a:pPr>
              <a:buNone/>
            </a:pPr>
            <a:r>
              <a:rPr lang="en-US" sz="2400" dirty="0" smtClean="0"/>
              <a:t>}</a:t>
            </a:r>
            <a:r>
              <a:rPr lang="en-US" sz="2400" b="1" dirty="0" smtClean="0">
                <a:latin typeface="Times New Roman" pitchFamily="18" charset="0"/>
                <a:cs typeface="Times New Roman" pitchFamily="18" charset="0"/>
              </a:rPr>
              <a:t>             </a:t>
            </a:r>
            <a:endParaRPr lang="en-US" sz="2400" b="1" dirty="0" smtClean="0"/>
          </a:p>
          <a:p>
            <a:pPr>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22</a:t>
            </a:fld>
            <a:endParaRPr lang="en-US"/>
          </a:p>
        </p:txBody>
      </p:sp>
      <p:sp>
        <p:nvSpPr>
          <p:cNvPr id="7" name="Rectangle 6"/>
          <p:cNvSpPr/>
          <p:nvPr/>
        </p:nvSpPr>
        <p:spPr>
          <a:xfrm>
            <a:off x="5334000" y="2895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8" name="Rectangle 7"/>
          <p:cNvSpPr/>
          <p:nvPr/>
        </p:nvSpPr>
        <p:spPr>
          <a:xfrm>
            <a:off x="5334000" y="5105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400" dirty="0" smtClean="0"/>
              <a:t>Maximum element is always at the root</a:t>
            </a:r>
          </a:p>
          <a:p>
            <a:pPr marL="342900" lvl="1" indent="-342900">
              <a:buFont typeface="Arial" pitchFamily="34" charset="0"/>
              <a:buChar char="•"/>
            </a:pPr>
            <a:r>
              <a:rPr lang="en-US" sz="2400" dirty="0" smtClean="0"/>
              <a:t>Exchange root with rightmost leaf.</a:t>
            </a:r>
          </a:p>
          <a:p>
            <a:pPr marL="342900" lvl="1" indent="-342900">
              <a:buFont typeface="Arial" pitchFamily="34" charset="0"/>
              <a:buChar char="•"/>
            </a:pPr>
            <a:r>
              <a:rPr lang="en-US" sz="2400" dirty="0" smtClean="0"/>
              <a:t>Cut the right most leaf (Heap decreases by one in size)</a:t>
            </a:r>
          </a:p>
          <a:p>
            <a:r>
              <a:rPr lang="en-US" sz="2400" b="1" i="1" dirty="0" err="1" smtClean="0">
                <a:solidFill>
                  <a:schemeClr val="hlink"/>
                </a:solidFill>
              </a:rPr>
              <a:t>siftdown</a:t>
            </a:r>
            <a:r>
              <a:rPr lang="en-US" sz="2400" dirty="0" smtClean="0"/>
              <a:t>  the root while heap-order property not satisfied</a:t>
            </a:r>
          </a:p>
          <a:p>
            <a:pPr>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400" dirty="0" smtClean="0"/>
              <a:t>Delete maximum element from heap.</a:t>
            </a:r>
          </a:p>
          <a:p>
            <a:pPr lvl="1"/>
            <a:endParaRPr lang="en-US" sz="2200" dirty="0" smtClean="0"/>
          </a:p>
          <a:p>
            <a:pPr lvl="2">
              <a:buNone/>
            </a:pPr>
            <a:endParaRPr lang="en-US" sz="2200" dirty="0">
              <a:solidFill>
                <a:schemeClr val="bg1"/>
              </a:solidFill>
            </a:endParaRPr>
          </a:p>
        </p:txBody>
      </p:sp>
      <p:grpSp>
        <p:nvGrpSpPr>
          <p:cNvPr id="2" name="Group 118"/>
          <p:cNvGrpSpPr/>
          <p:nvPr/>
        </p:nvGrpSpPr>
        <p:grpSpPr>
          <a:xfrm>
            <a:off x="1219200" y="2057400"/>
            <a:ext cx="5226050" cy="3213100"/>
            <a:chOff x="1524000" y="2971800"/>
            <a:chExt cx="5226050" cy="32131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chemeClr val="tx2">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sp>
          <p:nvSpPr>
            <p:cNvPr id="118" name="AutoShape 103"/>
            <p:cNvSpPr>
              <a:spLocks noChangeArrowheads="1"/>
            </p:cNvSpPr>
            <p:nvPr/>
          </p:nvSpPr>
          <p:spPr bwMode="auto">
            <a:xfrm flipH="1">
              <a:off x="4267200" y="2971800"/>
              <a:ext cx="2482850" cy="457200"/>
            </a:xfrm>
            <a:prstGeom prst="rightArrowCallout">
              <a:avLst>
                <a:gd name="adj1" fmla="val 29176"/>
                <a:gd name="adj2" fmla="val 29171"/>
                <a:gd name="adj3" fmla="val 43998"/>
                <a:gd name="adj4" fmla="val 82352"/>
              </a:avLst>
            </a:prstGeom>
            <a:solidFill>
              <a:schemeClr val="accent1">
                <a:lumMod val="20000"/>
                <a:lumOff val="80000"/>
              </a:schemeClr>
            </a:solidFill>
            <a:ln w="15875">
              <a:solidFill>
                <a:schemeClr val="tx1"/>
              </a:solidFill>
              <a:miter lim="800000"/>
              <a:headEnd/>
              <a:tailEnd/>
            </a:ln>
            <a:effectLst/>
          </p:spPr>
          <p:txBody>
            <a:bodyPr lIns="92075" tIns="46038" rIns="92075" bIns="46038" anchor="ctr"/>
            <a:lstStyle/>
            <a:p>
              <a:r>
                <a:rPr lang="en-US" b="1" dirty="0" smtClean="0"/>
                <a:t>Delete Max</a:t>
              </a:r>
              <a:endParaRPr lang="en-US" dirty="0"/>
            </a:p>
          </p:txBody>
        </p:sp>
      </p:grpSp>
      <p:sp>
        <p:nvSpPr>
          <p:cNvPr id="39" name="Slide Number Placeholder 38"/>
          <p:cNvSpPr>
            <a:spLocks noGrp="1"/>
          </p:cNvSpPr>
          <p:nvPr>
            <p:ph type="sldNum" sz="quarter" idx="12"/>
          </p:nvPr>
        </p:nvSpPr>
        <p:spPr/>
        <p:txBody>
          <a:bodyPr/>
          <a:lstStyle/>
          <a:p>
            <a:fld id="{59044E82-0D97-4C44-BD32-01B99DA0AB14}" type="slidenum">
              <a:rPr lang="en-US" smtClean="0"/>
              <a:pPr/>
              <a:t>24</a:t>
            </a:fld>
            <a:endParaRPr lang="en-US"/>
          </a:p>
        </p:txBody>
      </p:sp>
      <p:grpSp>
        <p:nvGrpSpPr>
          <p:cNvPr id="40" name="Group 39"/>
          <p:cNvGrpSpPr/>
          <p:nvPr/>
        </p:nvGrpSpPr>
        <p:grpSpPr>
          <a:xfrm>
            <a:off x="381000" y="6172200"/>
            <a:ext cx="8077200" cy="381000"/>
            <a:chOff x="381000" y="6172200"/>
            <a:chExt cx="8001000" cy="381000"/>
          </a:xfrm>
        </p:grpSpPr>
        <p:grpSp>
          <p:nvGrpSpPr>
            <p:cNvPr id="41" name="Group 104"/>
            <p:cNvGrpSpPr/>
            <p:nvPr/>
          </p:nvGrpSpPr>
          <p:grpSpPr>
            <a:xfrm>
              <a:off x="381000" y="6172200"/>
              <a:ext cx="6934200" cy="381000"/>
              <a:chOff x="1143000" y="6096000"/>
              <a:chExt cx="6934200" cy="381000"/>
            </a:xfrm>
          </p:grpSpPr>
          <p:sp>
            <p:nvSpPr>
              <p:cNvPr id="44" name="Rectangle 43"/>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45" name="Rectangle 44"/>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6" name="Rectangle 45"/>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7" name="Rectangle 46"/>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75" name="Rectangle 74"/>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76" name="Rectangle 75"/>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7" name="Rectangle 76"/>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8" name="Rectangle 77"/>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9" name="Rectangle 78"/>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80" name="Rectangle 79"/>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81" name="Rectangle 80"/>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2" name="Rectangle 81"/>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3" name="Rectangle 82"/>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2" name="Rectangle 41"/>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3" name="Rectangle 42"/>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grpSp>
      <p:sp>
        <p:nvSpPr>
          <p:cNvPr id="84" name="TextBox 83"/>
          <p:cNvSpPr txBox="1"/>
          <p:nvPr/>
        </p:nvSpPr>
        <p:spPr>
          <a:xfrm>
            <a:off x="6096000" y="3276600"/>
            <a:ext cx="2057400" cy="646331"/>
          </a:xfrm>
          <a:prstGeom prst="rect">
            <a:avLst/>
          </a:prstGeom>
          <a:noFill/>
        </p:spPr>
        <p:txBody>
          <a:bodyPr wrap="square" rtlCol="0">
            <a:spAutoFit/>
          </a:bodyPr>
          <a:lstStyle/>
          <a:p>
            <a:r>
              <a:rPr lang="en-US" b="1" dirty="0" smtClean="0"/>
              <a:t>Max index =0</a:t>
            </a:r>
          </a:p>
          <a:p>
            <a:r>
              <a:rPr lang="en-US" b="1" dirty="0" smtClean="0"/>
              <a:t>Right leaf index=14</a:t>
            </a:r>
            <a:endParaRPr lang="en-US" b="1" dirty="0"/>
          </a:p>
        </p:txBody>
      </p:sp>
      <p:sp>
        <p:nvSpPr>
          <p:cNvPr id="85" name="Footer Placeholder 84"/>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r>
              <a:rPr lang="en-US" i="1" dirty="0" smtClean="0">
                <a:solidFill>
                  <a:schemeClr val="accent2"/>
                </a:solidFill>
              </a:rPr>
              <a:t> </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r>
              <a:rPr lang="en-US" sz="2400" dirty="0" smtClean="0"/>
              <a:t>Root exchanged with rightmost leaf.</a:t>
            </a:r>
          </a:p>
          <a:p>
            <a:pPr lvl="1"/>
            <a:endParaRPr lang="en-US" sz="2200" dirty="0" smtClean="0"/>
          </a:p>
          <a:p>
            <a:pPr lvl="2">
              <a:buNone/>
            </a:pPr>
            <a:endParaRPr lang="en-US" sz="2200" dirty="0">
              <a:solidFill>
                <a:schemeClr val="bg1"/>
              </a:solidFill>
            </a:endParaRPr>
          </a:p>
        </p:txBody>
      </p:sp>
      <p:grpSp>
        <p:nvGrpSpPr>
          <p:cNvPr id="2" name="Group 118"/>
          <p:cNvGrpSpPr/>
          <p:nvPr/>
        </p:nvGrpSpPr>
        <p:grpSpPr>
          <a:xfrm>
            <a:off x="1371600" y="2438400"/>
            <a:ext cx="4876800" cy="3136900"/>
            <a:chOff x="1524000" y="3048000"/>
            <a:chExt cx="4876800" cy="3136900"/>
          </a:xfrm>
        </p:grpSpPr>
        <p:grpSp>
          <p:nvGrpSpPr>
            <p:cNvPr id="3" name="Group 114"/>
            <p:cNvGrpSpPr/>
            <p:nvPr/>
          </p:nvGrpSpPr>
          <p:grpSpPr>
            <a:xfrm>
              <a:off x="1524000" y="30480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5"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116" name="Oval 49"/>
            <p:cNvSpPr>
              <a:spLocks noChangeAspect="1" noChangeArrowheads="1"/>
            </p:cNvSpPr>
            <p:nvPr/>
          </p:nvSpPr>
          <p:spPr bwMode="auto">
            <a:xfrm flipH="1">
              <a:off x="5970588" y="5808663"/>
              <a:ext cx="430212" cy="363538"/>
            </a:xfrm>
            <a:prstGeom prst="ellipse">
              <a:avLst/>
            </a:prstGeom>
            <a:solidFill>
              <a:srgbClr val="00B0F0"/>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99</a:t>
              </a:r>
              <a:endParaRPr kumimoji="0" lang="en-US" sz="1600" dirty="0">
                <a:solidFill>
                  <a:schemeClr val="bg1"/>
                </a:solidFill>
              </a:endParaRPr>
            </a:p>
          </p:txBody>
        </p:sp>
        <p:cxnSp>
          <p:nvCxnSpPr>
            <p:cNvPr id="117" name="AutoShape 48"/>
            <p:cNvCxnSpPr>
              <a:cxnSpLocks noChangeShapeType="1"/>
            </p:cNvCxnSpPr>
            <p:nvPr/>
          </p:nvCxnSpPr>
          <p:spPr bwMode="auto">
            <a:xfrm>
              <a:off x="6019800" y="5105400"/>
              <a:ext cx="130175" cy="682625"/>
            </a:xfrm>
            <a:prstGeom prst="straightConnector1">
              <a:avLst/>
            </a:prstGeom>
            <a:noFill/>
            <a:ln w="15875">
              <a:solidFill>
                <a:schemeClr val="tx1"/>
              </a:solidFill>
              <a:round/>
              <a:headEnd/>
              <a:tailEnd/>
            </a:ln>
            <a:effectLst/>
          </p:spPr>
        </p:cxnSp>
      </p:grpSp>
      <p:sp>
        <p:nvSpPr>
          <p:cNvPr id="38" name="Slide Number Placeholder 37"/>
          <p:cNvSpPr>
            <a:spLocks noGrp="1"/>
          </p:cNvSpPr>
          <p:nvPr>
            <p:ph type="sldNum" sz="quarter" idx="12"/>
          </p:nvPr>
        </p:nvSpPr>
        <p:spPr/>
        <p:txBody>
          <a:bodyPr/>
          <a:lstStyle/>
          <a:p>
            <a:fld id="{59044E82-0D97-4C44-BD32-01B99DA0AB14}" type="slidenum">
              <a:rPr lang="en-US" smtClean="0"/>
              <a:pPr/>
              <a:t>25</a:t>
            </a:fld>
            <a:endParaRPr lang="en-US"/>
          </a:p>
        </p:txBody>
      </p:sp>
      <p:grpSp>
        <p:nvGrpSpPr>
          <p:cNvPr id="39" name="Group 38"/>
          <p:cNvGrpSpPr/>
          <p:nvPr/>
        </p:nvGrpSpPr>
        <p:grpSpPr>
          <a:xfrm>
            <a:off x="381000" y="5867400"/>
            <a:ext cx="8077200" cy="381000"/>
            <a:chOff x="381000" y="6172200"/>
            <a:chExt cx="8001000" cy="381000"/>
          </a:xfrm>
        </p:grpSpPr>
        <p:grpSp>
          <p:nvGrpSpPr>
            <p:cNvPr id="40" name="Group 104"/>
            <p:cNvGrpSpPr/>
            <p:nvPr/>
          </p:nvGrpSpPr>
          <p:grpSpPr>
            <a:xfrm>
              <a:off x="381000" y="6172200"/>
              <a:ext cx="6934200" cy="381000"/>
              <a:chOff x="1143000" y="6096000"/>
              <a:chExt cx="6934200" cy="381000"/>
            </a:xfrm>
          </p:grpSpPr>
          <p:sp>
            <p:nvSpPr>
              <p:cNvPr id="43" name="Rectangle 42"/>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44" name="Rectangle 43"/>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5" name="Rectangle 44"/>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6" name="Rectangle 45"/>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7" name="Rectangle 46"/>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75" name="Rectangle 74"/>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6" name="Rectangle 75"/>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7" name="Rectangle 76"/>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8" name="Rectangle 77"/>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9" name="Rectangle 78"/>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80" name="Rectangle 79"/>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1" name="Rectangle 80"/>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2" name="Rectangle 81"/>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1" name="Rectangle 40"/>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2" name="Rectangle 41"/>
            <p:cNvSpPr/>
            <p:nvPr/>
          </p:nvSpPr>
          <p:spPr>
            <a:xfrm>
              <a:off x="7848600" y="6172200"/>
              <a:ext cx="533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grpSp>
      <p:sp>
        <p:nvSpPr>
          <p:cNvPr id="83" name="Footer Placeholder 8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a:xfrm>
            <a:off x="381000" y="1524000"/>
            <a:ext cx="8229600" cy="5105400"/>
          </a:xfrm>
        </p:spPr>
        <p:txBody>
          <a:bodyPr>
            <a:normAutofit/>
          </a:bodyPr>
          <a:lstStyle/>
          <a:p>
            <a:pPr lvl="1"/>
            <a:r>
              <a:rPr lang="en-US" sz="2400" dirty="0" smtClean="0"/>
              <a:t>Cut the rightmost leaf (Heap decreases by one in size)</a:t>
            </a:r>
            <a:endParaRPr lang="en-US" sz="2200" dirty="0" smtClean="0"/>
          </a:p>
          <a:p>
            <a:pPr lvl="2">
              <a:buNone/>
            </a:pPr>
            <a:endParaRPr lang="en-US" sz="2200" dirty="0">
              <a:solidFill>
                <a:schemeClr val="bg1"/>
              </a:solidFill>
            </a:endParaRPr>
          </a:p>
        </p:txBody>
      </p:sp>
      <p:grpSp>
        <p:nvGrpSpPr>
          <p:cNvPr id="2" name="Group 114"/>
          <p:cNvGrpSpPr/>
          <p:nvPr/>
        </p:nvGrpSpPr>
        <p:grpSpPr>
          <a:xfrm>
            <a:off x="1524000" y="28956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36" name="Slide Number Placeholder 35"/>
          <p:cNvSpPr>
            <a:spLocks noGrp="1"/>
          </p:cNvSpPr>
          <p:nvPr>
            <p:ph type="sldNum" sz="quarter" idx="12"/>
          </p:nvPr>
        </p:nvSpPr>
        <p:spPr/>
        <p:txBody>
          <a:bodyPr/>
          <a:lstStyle/>
          <a:p>
            <a:fld id="{59044E82-0D97-4C44-BD32-01B99DA0AB14}" type="slidenum">
              <a:rPr lang="en-US" smtClean="0"/>
              <a:pPr/>
              <a:t>26</a:t>
            </a:fld>
            <a:endParaRPr lang="en-US"/>
          </a:p>
        </p:txBody>
      </p:sp>
      <p:grpSp>
        <p:nvGrpSpPr>
          <p:cNvPr id="5" name="Group 36"/>
          <p:cNvGrpSpPr/>
          <p:nvPr/>
        </p:nvGrpSpPr>
        <p:grpSpPr>
          <a:xfrm>
            <a:off x="381000" y="6172200"/>
            <a:ext cx="8077200" cy="381000"/>
            <a:chOff x="381000" y="6172200"/>
            <a:chExt cx="8001000" cy="381000"/>
          </a:xfrm>
        </p:grpSpPr>
        <p:grpSp>
          <p:nvGrpSpPr>
            <p:cNvPr id="6"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43" name="Rectangle 42"/>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5" name="Rectangle 4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99</a:t>
              </a:r>
              <a:endParaRPr lang="en-US" dirty="0">
                <a:solidFill>
                  <a:schemeClr val="tx2">
                    <a:lumMod val="60000"/>
                    <a:lumOff val="40000"/>
                  </a:schemeClr>
                </a:solidFill>
              </a:endParaRPr>
            </a:p>
          </p:txBody>
        </p:sp>
      </p:grpSp>
      <p:sp>
        <p:nvSpPr>
          <p:cNvPr id="82" name="Footer Placeholder 81"/>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a:xfrm>
            <a:off x="381000" y="1524000"/>
            <a:ext cx="8229600" cy="5105400"/>
          </a:xfrm>
        </p:spPr>
        <p:txBody>
          <a:bodyPr>
            <a:normAutofit/>
          </a:bodyPr>
          <a:lstStyle/>
          <a:p>
            <a:pPr lvl="1"/>
            <a:r>
              <a:rPr lang="en-US" sz="2400" dirty="0" smtClean="0"/>
              <a:t>Sift –down  43  by swapping it with the largest of its children</a:t>
            </a:r>
          </a:p>
          <a:p>
            <a:pPr lvl="1"/>
            <a:endParaRPr lang="en-US" sz="2200" dirty="0" smtClean="0"/>
          </a:p>
          <a:p>
            <a:pPr lvl="2">
              <a:buNone/>
            </a:pPr>
            <a:endParaRPr lang="en-US" sz="2200" dirty="0">
              <a:solidFill>
                <a:schemeClr val="bg1"/>
              </a:solidFill>
            </a:endParaRPr>
          </a:p>
        </p:txBody>
      </p:sp>
      <p:grpSp>
        <p:nvGrpSpPr>
          <p:cNvPr id="2" name="Group 114"/>
          <p:cNvGrpSpPr/>
          <p:nvPr/>
        </p:nvGrpSpPr>
        <p:grpSpPr>
          <a:xfrm>
            <a:off x="1524000" y="28956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rgbClr val="00B05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8956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a:t>exchange with left child</a:t>
            </a:r>
          </a:p>
        </p:txBody>
      </p:sp>
      <p:sp>
        <p:nvSpPr>
          <p:cNvPr id="36" name="Slide Number Placeholder 35"/>
          <p:cNvSpPr>
            <a:spLocks noGrp="1"/>
          </p:cNvSpPr>
          <p:nvPr>
            <p:ph type="sldNum" sz="quarter" idx="12"/>
          </p:nvPr>
        </p:nvSpPr>
        <p:spPr/>
        <p:txBody>
          <a:bodyPr/>
          <a:lstStyle/>
          <a:p>
            <a:fld id="{59044E82-0D97-4C44-BD32-01B99DA0AB14}" type="slidenum">
              <a:rPr lang="en-US" smtClean="0"/>
              <a:pPr/>
              <a:t>27</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43" name="Rectangle 42"/>
              <p:cNvSpPr/>
              <p:nvPr/>
            </p:nvSpPr>
            <p:spPr>
              <a:xfrm>
                <a:off x="16764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5" name="Rectangle 4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99</a:t>
              </a:r>
              <a:endParaRPr lang="en-US" dirty="0">
                <a:solidFill>
                  <a:schemeClr val="tx2">
                    <a:lumMod val="60000"/>
                    <a:lumOff val="40000"/>
                  </a:schemeClr>
                </a:solidFill>
              </a:endParaRP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smtClean="0"/>
              <a:t>Parent index=0</a:t>
            </a:r>
          </a:p>
          <a:p>
            <a:r>
              <a:rPr lang="en-US" b="1" dirty="0" smtClean="0"/>
              <a:t>Max child index=1</a:t>
            </a:r>
            <a:endParaRPr lang="en-US" b="1" dirty="0"/>
          </a:p>
        </p:txBody>
      </p:sp>
      <p:sp>
        <p:nvSpPr>
          <p:cNvPr id="83" name="Footer Placeholder 8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r>
              <a:rPr lang="en-US" sz="2400" dirty="0" smtClean="0"/>
              <a:t>Sift –down  43  by swapping it with the largest of its children</a:t>
            </a:r>
          </a:p>
          <a:p>
            <a:pPr lvl="1"/>
            <a:endParaRPr lang="en-US" sz="2200" dirty="0" smtClean="0"/>
          </a:p>
          <a:p>
            <a:pPr lvl="2">
              <a:buNone/>
            </a:pPr>
            <a:endParaRPr lang="en-US" sz="2200" dirty="0">
              <a:solidFill>
                <a:schemeClr val="bg1"/>
              </a:solidFill>
            </a:endParaRPr>
          </a:p>
        </p:txBody>
      </p:sp>
      <p:grpSp>
        <p:nvGrpSpPr>
          <p:cNvPr id="2" name="Group 114"/>
          <p:cNvGrpSpPr/>
          <p:nvPr/>
        </p:nvGrpSpPr>
        <p:grpSpPr>
          <a:xfrm>
            <a:off x="1524000" y="25908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rgbClr val="FF0000"/>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43</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rgbClr val="00B050"/>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5908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exchange with </a:t>
            </a:r>
            <a:r>
              <a:rPr lang="en-US" b="1" dirty="0" smtClean="0"/>
              <a:t>left child</a:t>
            </a:r>
            <a:endParaRPr lang="en-US" b="1" dirty="0"/>
          </a:p>
        </p:txBody>
      </p:sp>
      <p:sp>
        <p:nvSpPr>
          <p:cNvPr id="36" name="Slide Number Placeholder 35"/>
          <p:cNvSpPr>
            <a:spLocks noGrp="1"/>
          </p:cNvSpPr>
          <p:nvPr>
            <p:ph type="sldNum" sz="quarter" idx="12"/>
          </p:nvPr>
        </p:nvSpPr>
        <p:spPr/>
        <p:txBody>
          <a:bodyPr/>
          <a:lstStyle/>
          <a:p>
            <a:fld id="{59044E82-0D97-4C44-BD32-01B99DA0AB14}" type="slidenum">
              <a:rPr lang="en-US" smtClean="0"/>
              <a:pPr/>
              <a:t>28</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5" name="Rectangle 44"/>
              <p:cNvSpPr/>
              <p:nvPr/>
            </p:nvSpPr>
            <p:spPr>
              <a:xfrm>
                <a:off x="27432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7" name="Rectangle 76"/>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99</a:t>
              </a:r>
              <a:endParaRPr lang="en-US" dirty="0">
                <a:solidFill>
                  <a:schemeClr val="tx2">
                    <a:lumMod val="60000"/>
                    <a:lumOff val="40000"/>
                  </a:schemeClr>
                </a:solidFill>
              </a:endParaRP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smtClean="0"/>
              <a:t>Parent index=1</a:t>
            </a:r>
          </a:p>
          <a:p>
            <a:r>
              <a:rPr lang="en-US" b="1" dirty="0" smtClean="0"/>
              <a:t>Max child index=3</a:t>
            </a:r>
            <a:endParaRPr lang="en-US" b="1" dirty="0"/>
          </a:p>
        </p:txBody>
      </p:sp>
      <p:sp>
        <p:nvSpPr>
          <p:cNvPr id="83" name="Footer Placeholder 8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Insertion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r>
              <a:rPr lang="en-US" sz="2400" dirty="0" smtClean="0"/>
              <a:t>Sift –down  43  by swapping it with the largest of its children</a:t>
            </a:r>
          </a:p>
          <a:p>
            <a:pPr lvl="1"/>
            <a:endParaRPr lang="en-US" sz="2200" dirty="0" smtClean="0"/>
          </a:p>
          <a:p>
            <a:pPr lvl="2">
              <a:buNone/>
            </a:pPr>
            <a:endParaRPr lang="en-US" sz="2200" dirty="0">
              <a:solidFill>
                <a:schemeClr val="bg1"/>
              </a:solidFill>
            </a:endParaRPr>
          </a:p>
        </p:txBody>
      </p:sp>
      <p:grpSp>
        <p:nvGrpSpPr>
          <p:cNvPr id="2" name="Group 114"/>
          <p:cNvGrpSpPr/>
          <p:nvPr/>
        </p:nvGrpSpPr>
        <p:grpSpPr>
          <a:xfrm>
            <a:off x="1524000" y="24384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77</a:t>
                </a:r>
                <a:endParaRPr lang="en-US" sz="1600" b="1" dirty="0">
                  <a:solidFill>
                    <a:schemeClr val="bg1"/>
                  </a:solidFill>
                  <a:latin typeface="Courier New" pitchFamily="49" charset="0"/>
                </a:endParaRPr>
              </a:p>
            </p:txBody>
          </p:sp>
          <p:sp>
            <p:nvSpPr>
              <p:cNvPr id="63" name="Oval 23"/>
              <p:cNvSpPr>
                <a:spLocks noChangeAspect="1" noChangeArrowheads="1"/>
              </p:cNvSpPr>
              <p:nvPr/>
            </p:nvSpPr>
            <p:spPr bwMode="auto">
              <a:xfrm>
                <a:off x="1885950" y="3838575"/>
                <a:ext cx="430213" cy="363538"/>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rgbClr val="00B05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410200" y="24384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a:t>exchange with </a:t>
            </a:r>
            <a:r>
              <a:rPr lang="en-US" b="1" dirty="0" smtClean="0"/>
              <a:t>right child</a:t>
            </a:r>
            <a:endParaRPr lang="en-US" b="1" dirty="0"/>
          </a:p>
        </p:txBody>
      </p:sp>
      <p:sp>
        <p:nvSpPr>
          <p:cNvPr id="36" name="Slide Number Placeholder 35"/>
          <p:cNvSpPr>
            <a:spLocks noGrp="1"/>
          </p:cNvSpPr>
          <p:nvPr>
            <p:ph type="sldNum" sz="quarter" idx="12"/>
          </p:nvPr>
        </p:nvSpPr>
        <p:spPr/>
        <p:txBody>
          <a:bodyPr/>
          <a:lstStyle/>
          <a:p>
            <a:fld id="{59044E82-0D97-4C44-BD32-01B99DA0AB14}" type="slidenum">
              <a:rPr lang="en-US" smtClean="0"/>
              <a:pPr/>
              <a:t>29</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5" name="Rectangle 44"/>
              <p:cNvSpPr/>
              <p:nvPr/>
            </p:nvSpPr>
            <p:spPr>
              <a:xfrm>
                <a:off x="27432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7" name="Rectangle 76"/>
              <p:cNvSpPr/>
              <p:nvPr/>
            </p:nvSpPr>
            <p:spPr>
              <a:xfrm>
                <a:off x="5410200" y="6096000"/>
                <a:ext cx="533400" cy="381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99</a:t>
              </a:r>
              <a:endParaRPr lang="en-US" dirty="0">
                <a:solidFill>
                  <a:schemeClr val="tx2">
                    <a:lumMod val="60000"/>
                    <a:lumOff val="40000"/>
                  </a:schemeClr>
                </a:solidFill>
              </a:endParaRPr>
            </a:p>
          </p:txBody>
        </p:sp>
      </p:grpSp>
      <p:sp>
        <p:nvSpPr>
          <p:cNvPr id="82" name="TextBox 81"/>
          <p:cNvSpPr txBox="1"/>
          <p:nvPr/>
        </p:nvSpPr>
        <p:spPr>
          <a:xfrm>
            <a:off x="6477000" y="4038600"/>
            <a:ext cx="2057400" cy="646331"/>
          </a:xfrm>
          <a:prstGeom prst="rect">
            <a:avLst/>
          </a:prstGeom>
          <a:noFill/>
        </p:spPr>
        <p:txBody>
          <a:bodyPr wrap="square" rtlCol="0">
            <a:spAutoFit/>
          </a:bodyPr>
          <a:lstStyle/>
          <a:p>
            <a:r>
              <a:rPr lang="en-US" b="1" dirty="0" smtClean="0"/>
              <a:t>Parent index=3</a:t>
            </a:r>
          </a:p>
          <a:p>
            <a:r>
              <a:rPr lang="en-US" b="1" dirty="0" smtClean="0"/>
              <a:t>Max child index=8</a:t>
            </a:r>
            <a:endParaRPr lang="en-US" b="1" dirty="0"/>
          </a:p>
        </p:txBody>
      </p:sp>
      <p:sp>
        <p:nvSpPr>
          <p:cNvPr id="83" name="Footer Placeholder 8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GB" i="1" dirty="0" smtClean="0">
                <a:solidFill>
                  <a:schemeClr val="accent2"/>
                </a:solidFill>
              </a:rPr>
              <a:t>Left-justified(Complete Tree) Tree</a:t>
            </a:r>
            <a:endParaRPr lang="en-US" i="1" dirty="0">
              <a:solidFill>
                <a:schemeClr val="accent2"/>
              </a:solidFill>
            </a:endParaRPr>
          </a:p>
        </p:txBody>
      </p:sp>
      <p:cxnSp>
        <p:nvCxnSpPr>
          <p:cNvPr id="4" name="Straight Connector 3"/>
          <p:cNvCxnSpPr/>
          <p:nvPr/>
        </p:nvCxnSpPr>
        <p:spPr>
          <a:xfrm>
            <a:off x="6858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228600" y="1371600"/>
            <a:ext cx="8686800" cy="472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sz="2400" dirty="0"/>
              <a:t>A</a:t>
            </a:r>
            <a:r>
              <a:rPr lang="en-US" sz="2400" dirty="0" smtClean="0"/>
              <a:t> balanced binary </a:t>
            </a:r>
            <a:r>
              <a:rPr lang="en-US" sz="2400" dirty="0"/>
              <a:t>tree T with n levels is complete </a:t>
            </a:r>
            <a:r>
              <a:rPr lang="en-US" sz="2400" dirty="0" smtClean="0"/>
              <a:t> or </a:t>
            </a:r>
            <a:r>
              <a:rPr lang="en-US" sz="2400" dirty="0">
                <a:solidFill>
                  <a:schemeClr val="tx2"/>
                </a:solidFill>
                <a:latin typeface="Times New Roman" pitchFamily="18" charset="0"/>
                <a:cs typeface="Times New Roman" pitchFamily="18" charset="0"/>
              </a:rPr>
              <a:t>left-justified </a:t>
            </a:r>
            <a:r>
              <a:rPr lang="en-US" sz="2400" dirty="0" smtClean="0"/>
              <a:t>if </a:t>
            </a:r>
            <a:r>
              <a:rPr lang="en-US" sz="2400" dirty="0"/>
              <a:t>all levels except possibly the last are completely full, and the last level has all its nodes to the left side </a:t>
            </a:r>
            <a:r>
              <a:rPr lang="en-US" sz="2200" dirty="0" smtClean="0">
                <a:latin typeface="Times New Roman" pitchFamily="18" charset="0"/>
                <a:cs typeface="Times New Roman" pitchFamily="18" charset="0"/>
              </a:rPr>
              <a:t>A left justified binary tree is also called complete binary tree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rgbClr val="C00000"/>
              </a:solidFill>
              <a:effectLst/>
              <a:uLnTx/>
              <a:uFillTx/>
              <a:latin typeface="Times New Roman" pitchFamily="18" charset="0"/>
              <a:ea typeface="+mn-ea"/>
              <a:cs typeface="Times New Roman" pitchFamily="18" charset="0"/>
            </a:endParaRPr>
          </a:p>
        </p:txBody>
      </p:sp>
      <p:grpSp>
        <p:nvGrpSpPr>
          <p:cNvPr id="2" name="Group 66"/>
          <p:cNvGrpSpPr>
            <a:grpSpLocks/>
          </p:cNvGrpSpPr>
          <p:nvPr/>
        </p:nvGrpSpPr>
        <p:grpSpPr bwMode="auto">
          <a:xfrm>
            <a:off x="838200" y="3429000"/>
            <a:ext cx="2286000" cy="1752600"/>
            <a:chOff x="864" y="2640"/>
            <a:chExt cx="1440" cy="1104"/>
          </a:xfrm>
        </p:grpSpPr>
        <p:sp>
          <p:nvSpPr>
            <p:cNvPr id="9" name="Text Box 4"/>
            <p:cNvSpPr txBox="1">
              <a:spLocks noChangeArrowheads="1"/>
            </p:cNvSpPr>
            <p:nvPr/>
          </p:nvSpPr>
          <p:spPr bwMode="auto">
            <a:xfrm>
              <a:off x="1056" y="3456"/>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t>Left-justified</a:t>
              </a:r>
            </a:p>
          </p:txBody>
        </p:sp>
        <p:sp>
          <p:nvSpPr>
            <p:cNvPr id="10" name="Oval 8"/>
            <p:cNvSpPr>
              <a:spLocks noChangeArrowheads="1"/>
            </p:cNvSpPr>
            <p:nvPr/>
          </p:nvSpPr>
          <p:spPr bwMode="auto">
            <a:xfrm>
              <a:off x="1199"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9"/>
            <p:cNvSpPr>
              <a:spLocks noChangeArrowheads="1"/>
            </p:cNvSpPr>
            <p:nvPr/>
          </p:nvSpPr>
          <p:spPr bwMode="auto">
            <a:xfrm>
              <a:off x="1008"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0"/>
            <p:cNvSpPr>
              <a:spLocks noChangeArrowheads="1"/>
            </p:cNvSpPr>
            <p:nvPr/>
          </p:nvSpPr>
          <p:spPr bwMode="auto">
            <a:xfrm>
              <a:off x="1390"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1"/>
            <p:cNvSpPr>
              <a:spLocks noChangeArrowheads="1"/>
            </p:cNvSpPr>
            <p:nvPr/>
          </p:nvSpPr>
          <p:spPr bwMode="auto">
            <a:xfrm>
              <a:off x="1104"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2"/>
            <p:cNvSpPr>
              <a:spLocks noChangeArrowheads="1"/>
            </p:cNvSpPr>
            <p:nvPr/>
          </p:nvSpPr>
          <p:spPr bwMode="auto">
            <a:xfrm>
              <a:off x="124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3"/>
            <p:cNvSpPr>
              <a:spLocks noChangeArrowheads="1"/>
            </p:cNvSpPr>
            <p:nvPr/>
          </p:nvSpPr>
          <p:spPr bwMode="auto">
            <a:xfrm>
              <a:off x="148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4"/>
            <p:cNvSpPr>
              <a:spLocks noChangeArrowheads="1"/>
            </p:cNvSpPr>
            <p:nvPr/>
          </p:nvSpPr>
          <p:spPr bwMode="auto">
            <a:xfrm>
              <a:off x="864"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5"/>
            <p:cNvSpPr>
              <a:spLocks noChangeShapeType="1"/>
            </p:cNvSpPr>
            <p:nvPr/>
          </p:nvSpPr>
          <p:spPr bwMode="auto">
            <a:xfrm flipV="1">
              <a:off x="912"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6"/>
            <p:cNvSpPr>
              <a:spLocks noChangeShapeType="1"/>
            </p:cNvSpPr>
            <p:nvPr/>
          </p:nvSpPr>
          <p:spPr bwMode="auto">
            <a:xfrm flipV="1">
              <a:off x="1104"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flipV="1">
              <a:off x="1296"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flipH="1" flipV="1">
              <a:off x="1104"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
            <p:cNvSpPr>
              <a:spLocks noChangeShapeType="1"/>
            </p:cNvSpPr>
            <p:nvPr/>
          </p:nvSpPr>
          <p:spPr bwMode="auto">
            <a:xfrm flipH="1" flipV="1">
              <a:off x="129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p:cNvSpPr>
              <a:spLocks noChangeShapeType="1"/>
            </p:cNvSpPr>
            <p:nvPr/>
          </p:nvSpPr>
          <p:spPr bwMode="auto">
            <a:xfrm flipH="1" flipV="1">
              <a:off x="1488"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21"/>
            <p:cNvSpPr>
              <a:spLocks noChangeArrowheads="1"/>
            </p:cNvSpPr>
            <p:nvPr/>
          </p:nvSpPr>
          <p:spPr bwMode="auto">
            <a:xfrm>
              <a:off x="2015"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 name="Oval 22"/>
            <p:cNvSpPr>
              <a:spLocks noChangeArrowheads="1"/>
            </p:cNvSpPr>
            <p:nvPr/>
          </p:nvSpPr>
          <p:spPr bwMode="auto">
            <a:xfrm>
              <a:off x="1824"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5" name="Oval 23"/>
            <p:cNvSpPr>
              <a:spLocks noChangeArrowheads="1"/>
            </p:cNvSpPr>
            <p:nvPr/>
          </p:nvSpPr>
          <p:spPr bwMode="auto">
            <a:xfrm>
              <a:off x="2206"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Oval 27"/>
            <p:cNvSpPr>
              <a:spLocks noChangeArrowheads="1"/>
            </p:cNvSpPr>
            <p:nvPr/>
          </p:nvSpPr>
          <p:spPr bwMode="auto">
            <a:xfrm>
              <a:off x="1680"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Line 28"/>
            <p:cNvSpPr>
              <a:spLocks noChangeShapeType="1"/>
            </p:cNvSpPr>
            <p:nvPr/>
          </p:nvSpPr>
          <p:spPr bwMode="auto">
            <a:xfrm flipV="1">
              <a:off x="1728"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9"/>
            <p:cNvSpPr>
              <a:spLocks noChangeShapeType="1"/>
            </p:cNvSpPr>
            <p:nvPr/>
          </p:nvSpPr>
          <p:spPr bwMode="auto">
            <a:xfrm flipV="1">
              <a:off x="1920"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2"/>
            <p:cNvSpPr>
              <a:spLocks noChangeShapeType="1"/>
            </p:cNvSpPr>
            <p:nvPr/>
          </p:nvSpPr>
          <p:spPr bwMode="auto">
            <a:xfrm flipH="1" flipV="1">
              <a:off x="211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Oval 34"/>
            <p:cNvSpPr>
              <a:spLocks noChangeArrowheads="1"/>
            </p:cNvSpPr>
            <p:nvPr/>
          </p:nvSpPr>
          <p:spPr bwMode="auto">
            <a:xfrm>
              <a:off x="1584"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1" name="Line 35"/>
            <p:cNvSpPr>
              <a:spLocks noChangeShapeType="1"/>
            </p:cNvSpPr>
            <p:nvPr/>
          </p:nvSpPr>
          <p:spPr bwMode="auto">
            <a:xfrm flipV="1">
              <a:off x="1296"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6"/>
            <p:cNvSpPr>
              <a:spLocks noChangeShapeType="1"/>
            </p:cNvSpPr>
            <p:nvPr/>
          </p:nvSpPr>
          <p:spPr bwMode="auto">
            <a:xfrm flipH="1" flipV="1">
              <a:off x="1680"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Group 67"/>
          <p:cNvGrpSpPr>
            <a:grpSpLocks/>
          </p:cNvGrpSpPr>
          <p:nvPr/>
        </p:nvGrpSpPr>
        <p:grpSpPr bwMode="auto">
          <a:xfrm>
            <a:off x="4038600" y="3352800"/>
            <a:ext cx="2590800" cy="1752600"/>
            <a:chOff x="2976" y="2640"/>
            <a:chExt cx="1632" cy="1104"/>
          </a:xfrm>
        </p:grpSpPr>
        <p:sp>
          <p:nvSpPr>
            <p:cNvPr id="34" name="Text Box 5"/>
            <p:cNvSpPr txBox="1">
              <a:spLocks noChangeArrowheads="1"/>
            </p:cNvSpPr>
            <p:nvPr/>
          </p:nvSpPr>
          <p:spPr bwMode="auto">
            <a:xfrm>
              <a:off x="3072" y="3456"/>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a:t>Not left-justified</a:t>
              </a:r>
            </a:p>
          </p:txBody>
        </p:sp>
        <p:sp>
          <p:nvSpPr>
            <p:cNvPr id="35" name="Oval 37"/>
            <p:cNvSpPr>
              <a:spLocks noChangeArrowheads="1"/>
            </p:cNvSpPr>
            <p:nvPr/>
          </p:nvSpPr>
          <p:spPr bwMode="auto">
            <a:xfrm>
              <a:off x="3311" y="2877"/>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Oval 38"/>
            <p:cNvSpPr>
              <a:spLocks noChangeArrowheads="1"/>
            </p:cNvSpPr>
            <p:nvPr/>
          </p:nvSpPr>
          <p:spPr bwMode="auto">
            <a:xfrm>
              <a:off x="3120" y="3068"/>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Oval 39"/>
            <p:cNvSpPr>
              <a:spLocks noChangeArrowheads="1"/>
            </p:cNvSpPr>
            <p:nvPr/>
          </p:nvSpPr>
          <p:spPr bwMode="auto">
            <a:xfrm>
              <a:off x="3502" y="307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Oval 40"/>
            <p:cNvSpPr>
              <a:spLocks noChangeArrowheads="1"/>
            </p:cNvSpPr>
            <p:nvPr/>
          </p:nvSpPr>
          <p:spPr bwMode="auto">
            <a:xfrm>
              <a:off x="3216" y="326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Oval 42"/>
            <p:cNvSpPr>
              <a:spLocks noChangeArrowheads="1"/>
            </p:cNvSpPr>
            <p:nvPr/>
          </p:nvSpPr>
          <p:spPr bwMode="auto">
            <a:xfrm>
              <a:off x="3598"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Oval 43"/>
            <p:cNvSpPr>
              <a:spLocks noChangeArrowheads="1"/>
            </p:cNvSpPr>
            <p:nvPr/>
          </p:nvSpPr>
          <p:spPr bwMode="auto">
            <a:xfrm>
              <a:off x="2976" y="3262"/>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Line 44"/>
            <p:cNvSpPr>
              <a:spLocks noChangeShapeType="1"/>
            </p:cNvSpPr>
            <p:nvPr/>
          </p:nvSpPr>
          <p:spPr bwMode="auto">
            <a:xfrm flipV="1">
              <a:off x="3024" y="3166"/>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45"/>
            <p:cNvSpPr>
              <a:spLocks noChangeShapeType="1"/>
            </p:cNvSpPr>
            <p:nvPr/>
          </p:nvSpPr>
          <p:spPr bwMode="auto">
            <a:xfrm flipV="1">
              <a:off x="3216"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47"/>
            <p:cNvSpPr>
              <a:spLocks noChangeShapeType="1"/>
            </p:cNvSpPr>
            <p:nvPr/>
          </p:nvSpPr>
          <p:spPr bwMode="auto">
            <a:xfrm flipH="1" flipV="1">
              <a:off x="3216"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48"/>
            <p:cNvSpPr>
              <a:spLocks noChangeShapeType="1"/>
            </p:cNvSpPr>
            <p:nvPr/>
          </p:nvSpPr>
          <p:spPr bwMode="auto">
            <a:xfrm flipH="1" flipV="1">
              <a:off x="3408" y="2974"/>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Line 49"/>
            <p:cNvSpPr>
              <a:spLocks noChangeShapeType="1"/>
            </p:cNvSpPr>
            <p:nvPr/>
          </p:nvSpPr>
          <p:spPr bwMode="auto">
            <a:xfrm flipH="1" flipV="1">
              <a:off x="3600" y="3166"/>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Oval 50"/>
            <p:cNvSpPr>
              <a:spLocks noChangeArrowheads="1"/>
            </p:cNvSpPr>
            <p:nvPr/>
          </p:nvSpPr>
          <p:spPr bwMode="auto">
            <a:xfrm>
              <a:off x="4127" y="288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Oval 51"/>
            <p:cNvSpPr>
              <a:spLocks noChangeArrowheads="1"/>
            </p:cNvSpPr>
            <p:nvPr/>
          </p:nvSpPr>
          <p:spPr bwMode="auto">
            <a:xfrm>
              <a:off x="3936" y="3071"/>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Oval 52"/>
            <p:cNvSpPr>
              <a:spLocks noChangeArrowheads="1"/>
            </p:cNvSpPr>
            <p:nvPr/>
          </p:nvSpPr>
          <p:spPr bwMode="auto">
            <a:xfrm>
              <a:off x="4318" y="3073"/>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Oval 54"/>
            <p:cNvSpPr>
              <a:spLocks noChangeArrowheads="1"/>
            </p:cNvSpPr>
            <p:nvPr/>
          </p:nvSpPr>
          <p:spPr bwMode="auto">
            <a:xfrm>
              <a:off x="4176"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Oval 55"/>
            <p:cNvSpPr>
              <a:spLocks noChangeArrowheads="1"/>
            </p:cNvSpPr>
            <p:nvPr/>
          </p:nvSpPr>
          <p:spPr bwMode="auto">
            <a:xfrm>
              <a:off x="4414"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Oval 56"/>
            <p:cNvSpPr>
              <a:spLocks noChangeArrowheads="1"/>
            </p:cNvSpPr>
            <p:nvPr/>
          </p:nvSpPr>
          <p:spPr bwMode="auto">
            <a:xfrm>
              <a:off x="3792" y="3265"/>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Line 57"/>
            <p:cNvSpPr>
              <a:spLocks noChangeShapeType="1"/>
            </p:cNvSpPr>
            <p:nvPr/>
          </p:nvSpPr>
          <p:spPr bwMode="auto">
            <a:xfrm flipV="1">
              <a:off x="3840"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58"/>
            <p:cNvSpPr>
              <a:spLocks noChangeShapeType="1"/>
            </p:cNvSpPr>
            <p:nvPr/>
          </p:nvSpPr>
          <p:spPr bwMode="auto">
            <a:xfrm flipV="1">
              <a:off x="4032"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59"/>
            <p:cNvSpPr>
              <a:spLocks noChangeShapeType="1"/>
            </p:cNvSpPr>
            <p:nvPr/>
          </p:nvSpPr>
          <p:spPr bwMode="auto">
            <a:xfrm flipV="1">
              <a:off x="4224" y="3169"/>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61"/>
            <p:cNvSpPr>
              <a:spLocks noChangeShapeType="1"/>
            </p:cNvSpPr>
            <p:nvPr/>
          </p:nvSpPr>
          <p:spPr bwMode="auto">
            <a:xfrm flipH="1" flipV="1">
              <a:off x="4224" y="2977"/>
              <a:ext cx="96"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62"/>
            <p:cNvSpPr>
              <a:spLocks noChangeShapeType="1"/>
            </p:cNvSpPr>
            <p:nvPr/>
          </p:nvSpPr>
          <p:spPr bwMode="auto">
            <a:xfrm flipH="1" flipV="1">
              <a:off x="4416" y="3169"/>
              <a:ext cx="48" cy="96"/>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Oval 63"/>
            <p:cNvSpPr>
              <a:spLocks noChangeArrowheads="1"/>
            </p:cNvSpPr>
            <p:nvPr/>
          </p:nvSpPr>
          <p:spPr bwMode="auto">
            <a:xfrm>
              <a:off x="3696" y="2640"/>
              <a:ext cx="98" cy="98"/>
            </a:xfrm>
            <a:prstGeom prst="ellipse">
              <a:avLst/>
            </a:prstGeom>
            <a:noFill/>
            <a:ln w="158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Line 64"/>
            <p:cNvSpPr>
              <a:spLocks noChangeShapeType="1"/>
            </p:cNvSpPr>
            <p:nvPr/>
          </p:nvSpPr>
          <p:spPr bwMode="auto">
            <a:xfrm flipV="1">
              <a:off x="3408" y="2736"/>
              <a:ext cx="288"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65"/>
            <p:cNvSpPr>
              <a:spLocks noChangeShapeType="1"/>
            </p:cNvSpPr>
            <p:nvPr/>
          </p:nvSpPr>
          <p:spPr bwMode="auto">
            <a:xfrm flipH="1" flipV="1">
              <a:off x="3792" y="2736"/>
              <a:ext cx="336" cy="144"/>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0" name="Slide Number Placeholder 59"/>
          <p:cNvSpPr>
            <a:spLocks noGrp="1"/>
          </p:cNvSpPr>
          <p:nvPr>
            <p:ph type="sldNum" sz="quarter" idx="12"/>
          </p:nvPr>
        </p:nvSpPr>
        <p:spPr/>
        <p:txBody>
          <a:bodyPr/>
          <a:lstStyle/>
          <a:p>
            <a:fld id="{59044E82-0D97-4C44-BD32-01B99DA0AB14}" type="slidenum">
              <a:rPr lang="en-US" smtClean="0"/>
              <a:pPr/>
              <a:t>3</a:t>
            </a:fld>
            <a:endParaRPr lang="en-US"/>
          </a:p>
        </p:txBody>
      </p:sp>
      <p:sp>
        <p:nvSpPr>
          <p:cNvPr id="61" name="Footer Placeholder 60"/>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Grp="1" noChangeArrowheads="1"/>
          </p:cNvSpPr>
          <p:nvPr>
            <p:ph idx="1"/>
          </p:nvPr>
        </p:nvSpPr>
        <p:spPr/>
        <p:txBody>
          <a:bodyPr>
            <a:normAutofit/>
          </a:bodyPr>
          <a:lstStyle/>
          <a:p>
            <a:pPr lvl="1">
              <a:buNone/>
            </a:pPr>
            <a:endParaRPr lang="en-US" sz="2200" dirty="0" smtClean="0"/>
          </a:p>
          <a:p>
            <a:pPr lvl="2">
              <a:buNone/>
            </a:pPr>
            <a:endParaRPr lang="en-US" sz="2200" dirty="0">
              <a:solidFill>
                <a:schemeClr val="bg1"/>
              </a:solidFill>
            </a:endParaRPr>
          </a:p>
        </p:txBody>
      </p:sp>
      <p:grpSp>
        <p:nvGrpSpPr>
          <p:cNvPr id="2" name="Group 114"/>
          <p:cNvGrpSpPr/>
          <p:nvPr/>
        </p:nvGrpSpPr>
        <p:grpSpPr>
          <a:xfrm>
            <a:off x="1371600" y="1981200"/>
            <a:ext cx="4518025" cy="3136900"/>
            <a:chOff x="1524000" y="2119313"/>
            <a:chExt cx="4518025" cy="3136900"/>
          </a:xfrm>
        </p:grpSpPr>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grpSp>
          <p:nvGrpSpPr>
            <p:cNvPr id="3" name="Group 113"/>
            <p:cNvGrpSpPr/>
            <p:nvPr/>
          </p:nvGrpSpPr>
          <p:grpSpPr>
            <a:xfrm>
              <a:off x="1524000" y="2119313"/>
              <a:ext cx="4518025" cy="3136900"/>
              <a:chOff x="1524000" y="2119313"/>
              <a:chExt cx="4518025" cy="3136900"/>
            </a:xfrm>
          </p:grpSpPr>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91</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77</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accent6">
                  <a:lumMod val="75000"/>
                </a:schemeClr>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rgbClr val="FF0000"/>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43</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grpSp>
      </p:grpSp>
      <p:sp>
        <p:nvSpPr>
          <p:cNvPr id="38" name="Rectangle 61"/>
          <p:cNvSpPr>
            <a:spLocks noChangeArrowheads="1"/>
          </p:cNvSpPr>
          <p:nvPr/>
        </p:nvSpPr>
        <p:spPr bwMode="auto">
          <a:xfrm>
            <a:off x="5257800" y="1981200"/>
            <a:ext cx="2971800" cy="609600"/>
          </a:xfrm>
          <a:prstGeom prst="rect">
            <a:avLst/>
          </a:prstGeom>
          <a:solidFill>
            <a:schemeClr val="tx2">
              <a:lumMod val="20000"/>
              <a:lumOff val="80000"/>
            </a:schemeClr>
          </a:solidFill>
          <a:ln w="15875">
            <a:solidFill>
              <a:schemeClr val="tx1"/>
            </a:solidFill>
            <a:miter lim="800000"/>
            <a:headEnd/>
            <a:tailEnd/>
          </a:ln>
          <a:effectLst/>
        </p:spPr>
        <p:txBody>
          <a:bodyPr wrap="none" lIns="92075" tIns="46038" rIns="92075" bIns="46038" anchor="ctr"/>
          <a:lstStyle/>
          <a:p>
            <a:pPr algn="ctr"/>
            <a:r>
              <a:rPr lang="en-US" b="1" dirty="0" smtClean="0"/>
              <a:t>Stop Heap ordered</a:t>
            </a:r>
            <a:endParaRPr lang="en-US" b="1" dirty="0"/>
          </a:p>
        </p:txBody>
      </p:sp>
      <p:sp>
        <p:nvSpPr>
          <p:cNvPr id="36" name="Slide Number Placeholder 35"/>
          <p:cNvSpPr>
            <a:spLocks noGrp="1"/>
          </p:cNvSpPr>
          <p:nvPr>
            <p:ph type="sldNum" sz="quarter" idx="12"/>
          </p:nvPr>
        </p:nvSpPr>
        <p:spPr/>
        <p:txBody>
          <a:bodyPr/>
          <a:lstStyle/>
          <a:p>
            <a:fld id="{59044E82-0D97-4C44-BD32-01B99DA0AB14}" type="slidenum">
              <a:rPr lang="en-US" smtClean="0"/>
              <a:pPr/>
              <a:t>30</a:t>
            </a:fld>
            <a:endParaRPr lang="en-US"/>
          </a:p>
        </p:txBody>
      </p:sp>
      <p:grpSp>
        <p:nvGrpSpPr>
          <p:cNvPr id="37" name="Group 36"/>
          <p:cNvGrpSpPr/>
          <p:nvPr/>
        </p:nvGrpSpPr>
        <p:grpSpPr>
          <a:xfrm>
            <a:off x="381000" y="6172200"/>
            <a:ext cx="8077200" cy="381000"/>
            <a:chOff x="381000" y="6172200"/>
            <a:chExt cx="8001000" cy="381000"/>
          </a:xfrm>
        </p:grpSpPr>
        <p:grpSp>
          <p:nvGrpSpPr>
            <p:cNvPr id="39" name="Group 104"/>
            <p:cNvGrpSpPr/>
            <p:nvPr/>
          </p:nvGrpSpPr>
          <p:grpSpPr>
            <a:xfrm>
              <a:off x="381000" y="6172200"/>
              <a:ext cx="6934200" cy="381000"/>
              <a:chOff x="1143000" y="6096000"/>
              <a:chExt cx="6934200" cy="381000"/>
            </a:xfrm>
          </p:grpSpPr>
          <p:sp>
            <p:nvSpPr>
              <p:cNvPr id="42" name="Rectangle 41"/>
              <p:cNvSpPr/>
              <p:nvPr/>
            </p:nvSpPr>
            <p:spPr>
              <a:xfrm>
                <a:off x="11430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43" name="Rectangle 42"/>
              <p:cNvSpPr/>
              <p:nvPr/>
            </p:nvSpPr>
            <p:spPr>
              <a:xfrm>
                <a:off x="16764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44" name="Rectangle 4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45" name="Rectangle 44"/>
              <p:cNvSpPr/>
              <p:nvPr/>
            </p:nvSpPr>
            <p:spPr>
              <a:xfrm>
                <a:off x="2743200" y="6096000"/>
                <a:ext cx="533400" cy="38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46" name="Rectangle 4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47" name="Rectangle 4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75" name="Rectangle 74"/>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76" name="Rectangle 75"/>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77" name="Rectangle 76"/>
              <p:cNvSpPr/>
              <p:nvPr/>
            </p:nvSpPr>
            <p:spPr>
              <a:xfrm>
                <a:off x="5410200" y="6096000"/>
                <a:ext cx="5334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78" name="Rectangle 77"/>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79" name="Rectangle 78"/>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80" name="Rectangle 79"/>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81" name="Rectangle 80"/>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40" name="Rectangle 39"/>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41" name="Rectangle 40"/>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60000"/>
                      <a:lumOff val="40000"/>
                    </a:schemeClr>
                  </a:solidFill>
                </a:rPr>
                <a:t>99</a:t>
              </a:r>
              <a:endParaRPr lang="en-US" dirty="0">
                <a:solidFill>
                  <a:schemeClr val="tx2">
                    <a:lumMod val="60000"/>
                    <a:lumOff val="40000"/>
                  </a:schemeClr>
                </a:solidFill>
              </a:endParaRPr>
            </a:p>
          </p:txBody>
        </p:sp>
      </p:grpSp>
      <p:sp>
        <p:nvSpPr>
          <p:cNvPr id="82" name="Footer Placeholder 81"/>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siftdown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988808" cy="4876800"/>
          </a:xfrm>
        </p:spPr>
        <p:txBody>
          <a:bodyPr wrap="square">
            <a:noAutofit/>
          </a:bodyPr>
          <a:lstStyle/>
          <a:p>
            <a:pPr marL="0" indent="0">
              <a:buNone/>
            </a:pPr>
            <a:r>
              <a:rPr lang="en-US" sz="2800" dirty="0" smtClean="0"/>
              <a:t>While (</a:t>
            </a:r>
            <a:r>
              <a:rPr lang="en-US" sz="2400" dirty="0" smtClean="0"/>
              <a:t>the heap is not ordered and parent is not a	leaf node)</a:t>
            </a:r>
          </a:p>
          <a:p>
            <a:pPr marL="914400" lvl="1" indent="-514350"/>
            <a:r>
              <a:rPr lang="en-US" sz="2400" dirty="0" smtClean="0"/>
              <a:t>swap the parent with the maximum child</a:t>
            </a:r>
          </a:p>
          <a:p>
            <a:pPr marL="914400" lvl="1" indent="-514350"/>
            <a:r>
              <a:rPr lang="en-US" sz="2400" dirty="0" smtClean="0"/>
              <a:t> Set the maximum child as the next parent</a:t>
            </a:r>
            <a:endParaRPr lang="en-US" dirty="0" smtClean="0"/>
          </a:p>
          <a:p>
            <a:pPr marL="0" indent="0">
              <a:buNone/>
            </a:pPr>
            <a:r>
              <a:rPr lang="en-US" sz="2800" dirty="0" smtClean="0"/>
              <a:t>Note: Parent is the position of the element that is going to be sifted down.</a:t>
            </a:r>
          </a:p>
          <a:p>
            <a:pPr>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457200"/>
          </a:xfrm>
        </p:spPr>
        <p:txBody>
          <a:bodyPr>
            <a:normAutofit fontScale="90000"/>
          </a:bodyPr>
          <a:lstStyle/>
          <a:p>
            <a:pPr algn="l"/>
            <a:r>
              <a:rPr lang="en-US" sz="3200" i="1" dirty="0" smtClean="0">
                <a:solidFill>
                  <a:schemeClr val="accent2"/>
                </a:solidFill>
              </a:rPr>
              <a:t>Heap: </a:t>
            </a:r>
            <a:r>
              <a:rPr lang="en-US" sz="3200" i="1" dirty="0" err="1" smtClean="0">
                <a:solidFill>
                  <a:schemeClr val="accent2"/>
                </a:solidFill>
              </a:rPr>
              <a:t>Siftdown</a:t>
            </a:r>
            <a:endParaRPr lang="en-US" sz="3200" i="1" dirty="0">
              <a:solidFill>
                <a:schemeClr val="accent2"/>
              </a:solidFill>
            </a:endParaRPr>
          </a:p>
        </p:txBody>
      </p:sp>
      <p:sp>
        <p:nvSpPr>
          <p:cNvPr id="147459" name="Rectangle 1027"/>
          <p:cNvSpPr>
            <a:spLocks noGrp="1" noChangeArrowheads="1"/>
          </p:cNvSpPr>
          <p:nvPr>
            <p:ph type="body" idx="1"/>
          </p:nvPr>
        </p:nvSpPr>
        <p:spPr>
          <a:xfrm>
            <a:off x="609600" y="914400"/>
            <a:ext cx="8305800" cy="5334000"/>
          </a:xfrm>
        </p:spPr>
        <p:txBody>
          <a:bodyPr wrap="square">
            <a:noAutofit/>
          </a:bodyPr>
          <a:lstStyle/>
          <a:p>
            <a:pPr>
              <a:buNone/>
            </a:pPr>
            <a:r>
              <a:rPr lang="en-US" sz="1800" dirty="0" smtClean="0"/>
              <a:t>template &lt;class T&gt;</a:t>
            </a:r>
          </a:p>
          <a:p>
            <a:pPr>
              <a:buNone/>
            </a:pPr>
            <a:r>
              <a:rPr lang="en-US" sz="1800" dirty="0" smtClean="0"/>
              <a:t>void heap&lt;T&gt;::</a:t>
            </a:r>
            <a:r>
              <a:rPr lang="en-US" sz="1800" dirty="0" err="1" smtClean="0"/>
              <a:t>siftdown</a:t>
            </a:r>
            <a:r>
              <a:rPr lang="en-US" sz="1800" dirty="0" smtClean="0"/>
              <a:t>(heap h, pos) {</a:t>
            </a:r>
          </a:p>
          <a:p>
            <a:pPr>
              <a:buNone/>
            </a:pPr>
            <a:r>
              <a:rPr lang="en-US" sz="1800" dirty="0" smtClean="0"/>
              <a:t>	 </a:t>
            </a:r>
            <a:r>
              <a:rPr lang="en-US" sz="1800" dirty="0" err="1" smtClean="0"/>
              <a:t>int</a:t>
            </a:r>
            <a:r>
              <a:rPr lang="en-US" sz="1800" dirty="0" smtClean="0"/>
              <a:t> </a:t>
            </a:r>
            <a:r>
              <a:rPr lang="en-US" sz="1800" dirty="0" err="1" smtClean="0"/>
              <a:t>n,rc</a:t>
            </a:r>
            <a:r>
              <a:rPr lang="en-US" sz="1800" dirty="0" smtClean="0"/>
              <a:t>, </a:t>
            </a:r>
            <a:r>
              <a:rPr lang="en-US" sz="1800" dirty="0" err="1" smtClean="0"/>
              <a:t>mc;T</a:t>
            </a:r>
            <a:r>
              <a:rPr lang="en-US" sz="1800" dirty="0" smtClean="0"/>
              <a:t> temp; </a:t>
            </a:r>
            <a:r>
              <a:rPr lang="en-US" sz="1800" dirty="0" err="1" smtClean="0"/>
              <a:t>bool</a:t>
            </a:r>
            <a:r>
              <a:rPr lang="en-US" sz="1800" dirty="0" smtClean="0"/>
              <a:t> ordered;</a:t>
            </a:r>
          </a:p>
          <a:p>
            <a:pPr>
              <a:buNone/>
            </a:pPr>
            <a:r>
              <a:rPr lang="en-US" sz="1800" dirty="0" smtClean="0"/>
              <a:t>	n=size;</a:t>
            </a:r>
          </a:p>
          <a:p>
            <a:pPr>
              <a:buNone/>
            </a:pPr>
            <a:r>
              <a:rPr lang="en-US" sz="1800" dirty="0" smtClean="0"/>
              <a:t>	if</a:t>
            </a:r>
            <a:r>
              <a:rPr lang="pt-BR" sz="1800" dirty="0" smtClean="0"/>
              <a:t>(pos &lt; 0)|| pos &gt;= n) return;    //</a:t>
            </a:r>
            <a:r>
              <a:rPr lang="en-US" sz="1800" dirty="0" smtClean="0"/>
              <a:t>Bad position</a:t>
            </a:r>
          </a:p>
          <a:p>
            <a:pPr>
              <a:buNone/>
            </a:pPr>
            <a:r>
              <a:rPr lang="en-US" sz="1800" dirty="0" smtClean="0"/>
              <a:t>	ordered=false;</a:t>
            </a:r>
          </a:p>
          <a:p>
            <a:pPr lvl="1">
              <a:buNone/>
            </a:pPr>
            <a:r>
              <a:rPr lang="en-US" sz="1800" dirty="0" smtClean="0"/>
              <a:t>while (!ordered &amp;&amp; pos &lt; n/2) { // Stop if pos is a leaf or the heap is ordered</a:t>
            </a:r>
          </a:p>
          <a:p>
            <a:pPr lvl="2">
              <a:buNone/>
            </a:pPr>
            <a:r>
              <a:rPr lang="en-US" sz="1800" dirty="0" smtClean="0"/>
              <a:t>mc= 2*pos + 1; </a:t>
            </a:r>
            <a:r>
              <a:rPr lang="en-US" sz="1800" dirty="0" err="1" smtClean="0"/>
              <a:t>rc</a:t>
            </a:r>
            <a:r>
              <a:rPr lang="en-US" sz="1800" dirty="0" smtClean="0"/>
              <a:t> = mc + 1;</a:t>
            </a:r>
          </a:p>
          <a:p>
            <a:pPr lvl="2">
              <a:buNone/>
            </a:pPr>
            <a:r>
              <a:rPr lang="en-US" sz="1800" dirty="0" smtClean="0"/>
              <a:t>if ((</a:t>
            </a:r>
            <a:r>
              <a:rPr lang="en-US" sz="1800" dirty="0" err="1" smtClean="0"/>
              <a:t>rc</a:t>
            </a:r>
            <a:r>
              <a:rPr lang="en-US" sz="1800" dirty="0" smtClean="0"/>
              <a:t> &lt; n) &amp;&amp; (keys[</a:t>
            </a:r>
            <a:r>
              <a:rPr lang="en-US" sz="1800" dirty="0" err="1" smtClean="0"/>
              <a:t>rc</a:t>
            </a:r>
            <a:r>
              <a:rPr lang="en-US" sz="1800" dirty="0" smtClean="0"/>
              <a:t>]  &gt; keys [mc]))</a:t>
            </a:r>
          </a:p>
          <a:p>
            <a:pPr lvl="2">
              <a:buNone/>
            </a:pPr>
            <a:r>
              <a:rPr lang="en-US" sz="1800" dirty="0" smtClean="0"/>
              <a:t>      mc= </a:t>
            </a:r>
            <a:r>
              <a:rPr lang="en-US" sz="1800" dirty="0" err="1" smtClean="0"/>
              <a:t>rc</a:t>
            </a:r>
            <a:r>
              <a:rPr lang="en-US" sz="1800" dirty="0" smtClean="0"/>
              <a:t>; // Set mc to greater child’s value</a:t>
            </a:r>
          </a:p>
          <a:p>
            <a:pPr lvl="2">
              <a:buNone/>
            </a:pPr>
            <a:r>
              <a:rPr lang="en-US" sz="1800" dirty="0" smtClean="0"/>
              <a:t>if (keys[mc] &lt;keys [pos])) {</a:t>
            </a:r>
          </a:p>
          <a:p>
            <a:pPr lvl="2">
              <a:buNone/>
            </a:pPr>
            <a:r>
              <a:rPr lang="en-US" sz="1800" dirty="0" smtClean="0"/>
              <a:t>	ordered=true;</a:t>
            </a:r>
          </a:p>
          <a:p>
            <a:pPr lvl="2">
              <a:buNone/>
            </a:pPr>
            <a:r>
              <a:rPr lang="en-US" sz="1800" dirty="0" smtClean="0"/>
              <a:t>else{</a:t>
            </a:r>
          </a:p>
          <a:p>
            <a:pPr lvl="2">
              <a:buNone/>
            </a:pPr>
            <a:r>
              <a:rPr lang="en-US" sz="1800" dirty="0" smtClean="0"/>
              <a:t>	    temp=keys [pos]; keys[</a:t>
            </a:r>
            <a:r>
              <a:rPr lang="en-US" sz="1800" dirty="0" err="1" smtClean="0"/>
              <a:t>pos</a:t>
            </a:r>
            <a:r>
              <a:rPr lang="en-US" sz="1800" dirty="0" smtClean="0"/>
              <a:t>]=keys [mc]; keys[mc]=temp; //swap</a:t>
            </a:r>
          </a:p>
          <a:p>
            <a:pPr lvl="3">
              <a:buNone/>
            </a:pPr>
            <a:r>
              <a:rPr lang="en-US" sz="1800" dirty="0" smtClean="0"/>
              <a:t>pos = mc; // Move down</a:t>
            </a:r>
          </a:p>
          <a:p>
            <a:pPr lvl="2">
              <a:buNone/>
            </a:pPr>
            <a:r>
              <a:rPr lang="en-US" sz="1800" dirty="0" smtClean="0"/>
              <a:t>}</a:t>
            </a:r>
          </a:p>
          <a:p>
            <a:pPr lvl="1">
              <a:buNone/>
            </a:pPr>
            <a:r>
              <a:rPr lang="en-US" sz="1800" dirty="0" smtClean="0"/>
              <a:t>}</a:t>
            </a:r>
          </a:p>
          <a:p>
            <a:pPr>
              <a:buNone/>
            </a:pPr>
            <a:r>
              <a:rPr lang="en-US" sz="1800" dirty="0" smtClean="0"/>
              <a:t>} </a:t>
            </a:r>
            <a:endParaRPr lang="en-US" sz="1800" b="1" dirty="0" smtClean="0"/>
          </a:p>
          <a:p>
            <a:pPr>
              <a:buNone/>
            </a:pPr>
            <a:endParaRPr lang="en-US" sz="2000" dirty="0" smtClean="0"/>
          </a:p>
          <a:p>
            <a:pPr>
              <a:buNone/>
            </a:pPr>
            <a:endParaRPr lang="en-US" sz="22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762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32</a:t>
            </a:fld>
            <a:endParaRPr lang="en-US" dirty="0"/>
          </a:p>
        </p:txBody>
      </p:sp>
      <p:sp>
        <p:nvSpPr>
          <p:cNvPr id="8" name="Rectangle 7"/>
          <p:cNvSpPr/>
          <p:nvPr/>
        </p:nvSpPr>
        <p:spPr>
          <a:xfrm>
            <a:off x="5486400" y="11430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9" name="Rectangle 8"/>
          <p:cNvSpPr/>
          <p:nvPr/>
        </p:nvSpPr>
        <p:spPr>
          <a:xfrm>
            <a:off x="5410200" y="43434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10" name="Footer Placeholder 9"/>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7459">
                                            <p:txEl>
                                              <p:pRg st="10" end="10"/>
                                            </p:txEl>
                                          </p:spTgt>
                                        </p:tgtEl>
                                        <p:attrNameLst>
                                          <p:attrName>style.visibility</p:attrName>
                                        </p:attrNameLst>
                                      </p:cBhvr>
                                      <p:to>
                                        <p:strVal val="visible"/>
                                      </p:to>
                                    </p:set>
                                    <p:animEffect transition="in" filter="wipe(down)">
                                      <p:cBhvr>
                                        <p:cTn id="37" dur="500"/>
                                        <p:tgtEl>
                                          <p:spTgt spid="147459">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7459">
                                            <p:txEl>
                                              <p:pRg st="11" end="11"/>
                                            </p:txEl>
                                          </p:spTgt>
                                        </p:tgtEl>
                                        <p:attrNameLst>
                                          <p:attrName>style.visibility</p:attrName>
                                        </p:attrNameLst>
                                      </p:cBhvr>
                                      <p:to>
                                        <p:strVal val="visible"/>
                                      </p:to>
                                    </p:set>
                                    <p:animEffect transition="in" filter="wipe(down)">
                                      <p:cBhvr>
                                        <p:cTn id="40" dur="500"/>
                                        <p:tgtEl>
                                          <p:spTgt spid="147459">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7459">
                                            <p:txEl>
                                              <p:pRg st="12" end="12"/>
                                            </p:txEl>
                                          </p:spTgt>
                                        </p:tgtEl>
                                        <p:attrNameLst>
                                          <p:attrName>style.visibility</p:attrName>
                                        </p:attrNameLst>
                                      </p:cBhvr>
                                      <p:to>
                                        <p:strVal val="visible"/>
                                      </p:to>
                                    </p:set>
                                    <p:animEffect transition="in" filter="wipe(down)">
                                      <p:cBhvr>
                                        <p:cTn id="43" dur="500"/>
                                        <p:tgtEl>
                                          <p:spTgt spid="147459">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7459">
                                            <p:txEl>
                                              <p:pRg st="13" end="13"/>
                                            </p:txEl>
                                          </p:spTgt>
                                        </p:tgtEl>
                                        <p:attrNameLst>
                                          <p:attrName>style.visibility</p:attrName>
                                        </p:attrNameLst>
                                      </p:cBhvr>
                                      <p:to>
                                        <p:strVal val="visible"/>
                                      </p:to>
                                    </p:set>
                                    <p:animEffect transition="in" filter="wipe(down)">
                                      <p:cBhvr>
                                        <p:cTn id="46" dur="500"/>
                                        <p:tgtEl>
                                          <p:spTgt spid="147459">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47459">
                                            <p:txEl>
                                              <p:pRg st="14" end="14"/>
                                            </p:txEl>
                                          </p:spTgt>
                                        </p:tgtEl>
                                        <p:attrNameLst>
                                          <p:attrName>style.visibility</p:attrName>
                                        </p:attrNameLst>
                                      </p:cBhvr>
                                      <p:to>
                                        <p:strVal val="visible"/>
                                      </p:to>
                                    </p:set>
                                    <p:animEffect transition="in" filter="wipe(down)">
                                      <p:cBhvr>
                                        <p:cTn id="49" dur="500"/>
                                        <p:tgtEl>
                                          <p:spTgt spid="147459">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7459">
                                            <p:txEl>
                                              <p:pRg st="15" end="15"/>
                                            </p:txEl>
                                          </p:spTgt>
                                        </p:tgtEl>
                                        <p:attrNameLst>
                                          <p:attrName>style.visibility</p:attrName>
                                        </p:attrNameLst>
                                      </p:cBhvr>
                                      <p:to>
                                        <p:strVal val="visible"/>
                                      </p:to>
                                    </p:set>
                                    <p:animEffect transition="in" filter="wipe(down)">
                                      <p:cBhvr>
                                        <p:cTn id="52" dur="500"/>
                                        <p:tgtEl>
                                          <p:spTgt spid="147459">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47459">
                                            <p:txEl>
                                              <p:pRg st="16" end="16"/>
                                            </p:txEl>
                                          </p:spTgt>
                                        </p:tgtEl>
                                        <p:attrNameLst>
                                          <p:attrName>style.visibility</p:attrName>
                                        </p:attrNameLst>
                                      </p:cBhvr>
                                      <p:to>
                                        <p:strVal val="visible"/>
                                      </p:to>
                                    </p:set>
                                    <p:animEffect transition="in" filter="wipe(down)">
                                      <p:cBhvr>
                                        <p:cTn id="55" dur="500"/>
                                        <p:tgtEl>
                                          <p:spTgt spid="147459">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47459">
                                            <p:txEl>
                                              <p:pRg st="17" end="17"/>
                                            </p:txEl>
                                          </p:spTgt>
                                        </p:tgtEl>
                                        <p:attrNameLst>
                                          <p:attrName>style.visibility</p:attrName>
                                        </p:attrNameLst>
                                      </p:cBhvr>
                                      <p:to>
                                        <p:strVal val="visible"/>
                                      </p:to>
                                    </p:set>
                                    <p:animEffect transition="in" filter="wipe(down)">
                                      <p:cBhvr>
                                        <p:cTn id="58" dur="500"/>
                                        <p:tgtEl>
                                          <p:spTgt spid="147459">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a:t>
            </a:r>
            <a:r>
              <a:rPr lang="en-US" i="1" dirty="0" err="1" smtClean="0">
                <a:solidFill>
                  <a:schemeClr val="accent2"/>
                </a:solidFill>
              </a:rPr>
              <a:t>deleteMax</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800" dirty="0" smtClean="0"/>
              <a:t>template &lt;class T&gt;</a:t>
            </a:r>
          </a:p>
          <a:p>
            <a:pPr>
              <a:buNone/>
            </a:pPr>
            <a:r>
              <a:rPr lang="en-US" sz="2800" dirty="0"/>
              <a:t>T</a:t>
            </a:r>
            <a:r>
              <a:rPr lang="en-US" sz="2800" dirty="0" smtClean="0"/>
              <a:t> heap&lt;T&gt;::</a:t>
            </a:r>
            <a:r>
              <a:rPr lang="en-US" sz="2800" dirty="0" err="1" smtClean="0"/>
              <a:t>deleteMax</a:t>
            </a:r>
            <a:r>
              <a:rPr lang="en-US" sz="2800" dirty="0" smtClean="0"/>
              <a:t>(){</a:t>
            </a:r>
          </a:p>
          <a:p>
            <a:pPr>
              <a:buNone/>
            </a:pPr>
            <a:r>
              <a:rPr lang="en-US" sz="2400" dirty="0" smtClean="0"/>
              <a:t>//the calling module should check if the heap is empty</a:t>
            </a:r>
          </a:p>
          <a:p>
            <a:pPr>
              <a:buNone/>
            </a:pPr>
            <a:r>
              <a:rPr lang="en-US" sz="2800" dirty="0" smtClean="0"/>
              <a:t>	 data=keys [0];</a:t>
            </a:r>
          </a:p>
          <a:p>
            <a:pPr>
              <a:buNone/>
            </a:pPr>
            <a:r>
              <a:rPr lang="en-US" sz="2800" dirty="0" smtClean="0"/>
              <a:t>	 keys[0]=keys[--size];</a:t>
            </a:r>
          </a:p>
          <a:p>
            <a:pPr>
              <a:buNone/>
            </a:pPr>
            <a:r>
              <a:rPr lang="en-US" sz="2800" dirty="0" smtClean="0"/>
              <a:t>     keys[size]=data;</a:t>
            </a:r>
          </a:p>
          <a:p>
            <a:pPr>
              <a:buNone/>
            </a:pPr>
            <a:r>
              <a:rPr lang="en-US" sz="2800" dirty="0" smtClean="0"/>
              <a:t>	 </a:t>
            </a:r>
            <a:r>
              <a:rPr lang="en-US" sz="2800" dirty="0" err="1" smtClean="0"/>
              <a:t>siftdown</a:t>
            </a:r>
            <a:r>
              <a:rPr lang="en-US" sz="2800" dirty="0" smtClean="0"/>
              <a:t>(0);</a:t>
            </a:r>
          </a:p>
          <a:p>
            <a:pPr>
              <a:buNone/>
            </a:pPr>
            <a:r>
              <a:rPr lang="en-US" sz="2800" dirty="0"/>
              <a:t>	</a:t>
            </a:r>
            <a:r>
              <a:rPr lang="en-US" sz="2800" dirty="0" smtClean="0"/>
              <a:t>return data;</a:t>
            </a:r>
          </a:p>
          <a:p>
            <a:pPr>
              <a:buNone/>
            </a:pPr>
            <a:r>
              <a:rPr lang="en-US" sz="2800" dirty="0" smtClean="0"/>
              <a:t>}</a:t>
            </a:r>
            <a:endParaRPr lang="en-US" dirty="0" smtClean="0"/>
          </a:p>
          <a:p>
            <a:pPr>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33</a:t>
            </a:fld>
            <a:endParaRPr lang="en-US"/>
          </a:p>
        </p:txBody>
      </p:sp>
      <p:sp>
        <p:nvSpPr>
          <p:cNvPr id="7" name="Rectangle 6"/>
          <p:cNvSpPr/>
          <p:nvPr/>
        </p:nvSpPr>
        <p:spPr>
          <a:xfrm>
            <a:off x="5105400" y="32766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8" name="Rectangle 7"/>
          <p:cNvSpPr/>
          <p:nvPr/>
        </p:nvSpPr>
        <p:spPr>
          <a:xfrm>
            <a:off x="5181600" y="52578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762000"/>
          </a:xfrm>
        </p:spPr>
        <p:txBody>
          <a:bodyPr>
            <a:normAutofit/>
          </a:bodyPr>
          <a:lstStyle/>
          <a:p>
            <a:pPr algn="l"/>
            <a:r>
              <a:rPr lang="en-US" i="1" dirty="0" smtClean="0">
                <a:solidFill>
                  <a:schemeClr val="accent2"/>
                </a:solidFill>
              </a:rPr>
              <a:t>Heap: </a:t>
            </a:r>
            <a:r>
              <a:rPr lang="en-US" i="1" dirty="0" err="1" smtClean="0">
                <a:solidFill>
                  <a:schemeClr val="accent2"/>
                </a:solidFill>
              </a:rPr>
              <a:t>updateKey</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200" dirty="0" smtClean="0"/>
              <a:t>Template &lt;class T&gt;</a:t>
            </a:r>
          </a:p>
          <a:p>
            <a:pPr>
              <a:buNone/>
            </a:pPr>
            <a:r>
              <a:rPr lang="en-US" sz="2200" dirty="0" smtClean="0"/>
              <a:t>void heap&lt;T&gt;::</a:t>
            </a:r>
            <a:r>
              <a:rPr lang="en-US" sz="2200" dirty="0" err="1" smtClean="0"/>
              <a:t>updateKey</a:t>
            </a:r>
            <a:r>
              <a:rPr lang="en-US" sz="2200" dirty="0" smtClean="0"/>
              <a:t>(</a:t>
            </a:r>
            <a:r>
              <a:rPr lang="en-US" sz="2200" dirty="0" err="1" smtClean="0"/>
              <a:t>int</a:t>
            </a:r>
            <a:r>
              <a:rPr lang="en-US" sz="2200" dirty="0" smtClean="0"/>
              <a:t> pos, T data){</a:t>
            </a:r>
          </a:p>
          <a:p>
            <a:pPr>
              <a:buNone/>
            </a:pPr>
            <a:r>
              <a:rPr lang="en-US" sz="2200" dirty="0" smtClean="0"/>
              <a:t>	if(data &lt; keys [pos]){</a:t>
            </a:r>
          </a:p>
          <a:p>
            <a:pPr>
              <a:buNone/>
            </a:pPr>
            <a:r>
              <a:rPr lang="en-US" sz="2200" dirty="0" smtClean="0"/>
              <a:t>	 	 keys[</a:t>
            </a:r>
            <a:r>
              <a:rPr lang="en-US" sz="2200" dirty="0" err="1" smtClean="0"/>
              <a:t>pos</a:t>
            </a:r>
            <a:r>
              <a:rPr lang="en-US" sz="2200" dirty="0" smtClean="0"/>
              <a:t>]=data;</a:t>
            </a:r>
          </a:p>
          <a:p>
            <a:pPr>
              <a:buNone/>
            </a:pPr>
            <a:r>
              <a:rPr lang="en-US" sz="2200" dirty="0" smtClean="0"/>
              <a:t>		</a:t>
            </a:r>
            <a:r>
              <a:rPr lang="en-US" sz="2200" dirty="0" err="1" smtClean="0"/>
              <a:t>siftdown</a:t>
            </a:r>
            <a:r>
              <a:rPr lang="en-US" sz="2200" dirty="0" smtClean="0"/>
              <a:t>(</a:t>
            </a:r>
            <a:r>
              <a:rPr lang="en-US" sz="2200" dirty="0" err="1" smtClean="0"/>
              <a:t>pos</a:t>
            </a:r>
            <a:r>
              <a:rPr lang="en-US" sz="2200" dirty="0" smtClean="0"/>
              <a:t>);</a:t>
            </a:r>
          </a:p>
          <a:p>
            <a:pPr>
              <a:buNone/>
            </a:pPr>
            <a:r>
              <a:rPr lang="en-US" sz="2200" dirty="0" smtClean="0"/>
              <a:t>	}else if(data &gt; keys [pos]){</a:t>
            </a:r>
          </a:p>
          <a:p>
            <a:pPr>
              <a:buNone/>
            </a:pPr>
            <a:r>
              <a:rPr lang="en-US" sz="2200" dirty="0" smtClean="0"/>
              <a:t>		 keys[</a:t>
            </a:r>
            <a:r>
              <a:rPr lang="en-US" sz="2200" dirty="0" err="1" smtClean="0"/>
              <a:t>pos</a:t>
            </a:r>
            <a:r>
              <a:rPr lang="en-US" sz="2200" dirty="0" smtClean="0"/>
              <a:t>]=data;</a:t>
            </a:r>
          </a:p>
          <a:p>
            <a:pPr>
              <a:buNone/>
            </a:pPr>
            <a:r>
              <a:rPr lang="en-US" sz="2200" dirty="0" smtClean="0"/>
              <a:t>		</a:t>
            </a:r>
            <a:r>
              <a:rPr lang="en-US" sz="2200" dirty="0" err="1" smtClean="0"/>
              <a:t>siftup</a:t>
            </a:r>
            <a:r>
              <a:rPr lang="en-US" sz="2200" dirty="0" smtClean="0"/>
              <a:t>(</a:t>
            </a:r>
            <a:r>
              <a:rPr lang="en-US" sz="2200" dirty="0" err="1" smtClean="0"/>
              <a:t>pos</a:t>
            </a:r>
            <a:r>
              <a:rPr lang="en-US" sz="2200" dirty="0" smtClean="0"/>
              <a:t>);</a:t>
            </a:r>
          </a:p>
          <a:p>
            <a:pPr>
              <a:buNone/>
            </a:pPr>
            <a:r>
              <a:rPr lang="en-US" sz="2200" dirty="0" smtClean="0"/>
              <a:t>	}</a:t>
            </a:r>
          </a:p>
          <a:p>
            <a:pPr>
              <a:buNone/>
            </a:pPr>
            <a:r>
              <a:rPr lang="en-US" sz="2200" dirty="0" smtClean="0"/>
              <a:t>}                                 </a:t>
            </a:r>
            <a:endParaRPr lang="en-US" sz="2400" dirty="0" smtClean="0"/>
          </a:p>
          <a:p>
            <a:pPr>
              <a:buNone/>
            </a:pPr>
            <a:endParaRPr lang="en-US" sz="2400" dirty="0" smtClean="0"/>
          </a:p>
          <a:p>
            <a:pPr>
              <a:buNone/>
            </a:pPr>
            <a:endParaRPr lang="en-US" sz="2400" dirty="0" smtClean="0">
              <a:latin typeface="Times New Roman" pitchFamily="18" charset="0"/>
              <a:cs typeface="Times New Roman" pitchFamily="18" charset="0"/>
            </a:endParaRPr>
          </a:p>
          <a:p>
            <a:pPr marL="1314450" lvl="2" indent="-514350">
              <a:buNone/>
            </a:pPr>
            <a:endParaRPr lang="en-US"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34</a:t>
            </a:fld>
            <a:endParaRPr lang="en-US"/>
          </a:p>
        </p:txBody>
      </p:sp>
      <p:sp>
        <p:nvSpPr>
          <p:cNvPr id="10" name="Rectangle 9"/>
          <p:cNvSpPr/>
          <p:nvPr/>
        </p:nvSpPr>
        <p:spPr>
          <a:xfrm>
            <a:off x="5334000" y="22098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11" name="Rectangle 10"/>
          <p:cNvSpPr/>
          <p:nvPr/>
        </p:nvSpPr>
        <p:spPr>
          <a:xfrm>
            <a:off x="5410200" y="42672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8" name="Footer Placeholder 7"/>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7459">
                                            <p:txEl>
                                              <p:pRg st="6" end="6"/>
                                            </p:txEl>
                                          </p:spTgt>
                                        </p:tgtEl>
                                        <p:attrNameLst>
                                          <p:attrName>style.visibility</p:attrName>
                                        </p:attrNameLst>
                                      </p:cBhvr>
                                      <p:to>
                                        <p:strVal val="visible"/>
                                      </p:to>
                                    </p:set>
                                    <p:animEffect transition="in" filter="wipe(down)">
                                      <p:cBhvr>
                                        <p:cTn id="25" dur="500"/>
                                        <p:tgtEl>
                                          <p:spTgt spid="147459">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7459">
                                            <p:txEl>
                                              <p:pRg st="7" end="7"/>
                                            </p:txEl>
                                          </p:spTgt>
                                        </p:tgtEl>
                                        <p:attrNameLst>
                                          <p:attrName>style.visibility</p:attrName>
                                        </p:attrNameLst>
                                      </p:cBhvr>
                                      <p:to>
                                        <p:strVal val="visible"/>
                                      </p:to>
                                    </p:set>
                                    <p:animEffect transition="in" filter="wipe(down)">
                                      <p:cBhvr>
                                        <p:cTn id="28" dur="500"/>
                                        <p:tgtEl>
                                          <p:spTgt spid="147459">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47459">
                                            <p:txEl>
                                              <p:pRg st="8" end="8"/>
                                            </p:txEl>
                                          </p:spTgt>
                                        </p:tgtEl>
                                        <p:attrNameLst>
                                          <p:attrName>style.visibility</p:attrName>
                                        </p:attrNameLst>
                                      </p:cBhvr>
                                      <p:to>
                                        <p:strVal val="visible"/>
                                      </p:to>
                                    </p:set>
                                    <p:animEffect transition="in" filter="wipe(down)">
                                      <p:cBhvr>
                                        <p:cTn id="31" dur="500"/>
                                        <p:tgtEl>
                                          <p:spTgt spid="147459">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47459">
                                            <p:txEl>
                                              <p:pRg st="9" end="9"/>
                                            </p:txEl>
                                          </p:spTgt>
                                        </p:tgtEl>
                                        <p:attrNameLst>
                                          <p:attrName>style.visibility</p:attrName>
                                        </p:attrNameLst>
                                      </p:cBhvr>
                                      <p:to>
                                        <p:strVal val="visible"/>
                                      </p:to>
                                    </p:set>
                                    <p:animEffect transition="in" filter="wipe(down)">
                                      <p:cBhvr>
                                        <p:cTn id="34" dur="500"/>
                                        <p:tgtEl>
                                          <p:spTgt spid="147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err="1" smtClean="0">
                <a:solidFill>
                  <a:schemeClr val="accent2"/>
                </a:solidFill>
              </a:rPr>
              <a:t>Heapify</a:t>
            </a:r>
            <a:r>
              <a:rPr lang="en-US" i="1" dirty="0" smtClean="0">
                <a:solidFill>
                  <a:schemeClr val="accent2"/>
                </a:solidFill>
              </a:rPr>
              <a:t>: Build a heap from an array</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8369808" cy="4876800"/>
          </a:xfrm>
        </p:spPr>
        <p:txBody>
          <a:bodyPr wrap="square">
            <a:noAutofit/>
          </a:bodyPr>
          <a:lstStyle/>
          <a:p>
            <a:pPr>
              <a:buNone/>
            </a:pPr>
            <a:r>
              <a:rPr lang="en-US" sz="2800" b="1" i="1" dirty="0" smtClean="0">
                <a:solidFill>
                  <a:schemeClr val="accent2"/>
                </a:solidFill>
              </a:rPr>
              <a:t>Implemented as a constructor</a:t>
            </a:r>
          </a:p>
          <a:p>
            <a:pPr>
              <a:buNone/>
            </a:pPr>
            <a:r>
              <a:rPr lang="en-US" sz="2800" b="1" i="1" dirty="0" err="1" smtClean="0">
                <a:solidFill>
                  <a:schemeClr val="accent2"/>
                </a:solidFill>
              </a:rPr>
              <a:t>siftdown</a:t>
            </a:r>
            <a:r>
              <a:rPr lang="en-US" sz="2800" b="1" i="1" dirty="0" smtClean="0">
                <a:solidFill>
                  <a:schemeClr val="accent2"/>
                </a:solidFill>
              </a:rPr>
              <a:t> </a:t>
            </a:r>
            <a:r>
              <a:rPr lang="en-US" sz="2800" b="1" i="1" dirty="0" smtClean="0">
                <a:solidFill>
                  <a:schemeClr val="accent2"/>
                </a:solidFill>
              </a:rPr>
              <a:t>all non leaf node</a:t>
            </a:r>
            <a:endParaRPr lang="en-US" sz="2800" b="1" i="1" dirty="0" smtClean="0"/>
          </a:p>
          <a:p>
            <a:pPr>
              <a:buNone/>
            </a:pPr>
            <a:r>
              <a:rPr lang="en-US" sz="2200" dirty="0" smtClean="0"/>
              <a:t>template &lt;class T&gt;</a:t>
            </a:r>
          </a:p>
          <a:p>
            <a:pPr>
              <a:buNone/>
            </a:pPr>
            <a:r>
              <a:rPr lang="en-US" sz="2200" dirty="0" smtClean="0"/>
              <a:t>void heap&lt;T&gt;::</a:t>
            </a:r>
            <a:r>
              <a:rPr lang="en-US" sz="2200" dirty="0" smtClean="0"/>
              <a:t>Heap(T </a:t>
            </a:r>
            <a:r>
              <a:rPr lang="en-US" sz="2200" dirty="0" smtClean="0"/>
              <a:t>* </a:t>
            </a:r>
            <a:r>
              <a:rPr lang="en-US" sz="2200" dirty="0" err="1" smtClean="0"/>
              <a:t>arrPtr</a:t>
            </a:r>
            <a:r>
              <a:rPr lang="en-US" sz="2200" dirty="0" smtClean="0"/>
              <a:t>, </a:t>
            </a:r>
            <a:r>
              <a:rPr lang="en-US" sz="2200" dirty="0" err="1" smtClean="0"/>
              <a:t>int</a:t>
            </a:r>
            <a:r>
              <a:rPr lang="en-US" sz="2200" dirty="0" smtClean="0"/>
              <a:t> </a:t>
            </a:r>
            <a:r>
              <a:rPr lang="en-US" sz="2200" dirty="0" smtClean="0"/>
              <a:t>size, </a:t>
            </a:r>
            <a:r>
              <a:rPr lang="en-US" sz="2200" dirty="0" err="1" smtClean="0"/>
              <a:t>int</a:t>
            </a:r>
            <a:r>
              <a:rPr lang="en-US" sz="2200" dirty="0" smtClean="0"/>
              <a:t> capacity )</a:t>
            </a:r>
            <a:r>
              <a:rPr lang="en-US" sz="1600" dirty="0" smtClean="0"/>
              <a:t>//</a:t>
            </a:r>
            <a:r>
              <a:rPr lang="en-US" sz="1600" dirty="0" err="1" smtClean="0"/>
              <a:t>Heapify</a:t>
            </a:r>
            <a:r>
              <a:rPr lang="en-US" sz="1600" dirty="0" smtClean="0"/>
              <a:t> contents of Heap</a:t>
            </a:r>
          </a:p>
          <a:p>
            <a:pPr>
              <a:buNone/>
            </a:pPr>
            <a:r>
              <a:rPr lang="nn-NO" sz="2200" dirty="0" smtClean="0"/>
              <a:t>{ </a:t>
            </a:r>
          </a:p>
          <a:p>
            <a:pPr lvl="1">
              <a:buNone/>
            </a:pPr>
            <a:r>
              <a:rPr lang="nn-NO" sz="2200" dirty="0"/>
              <a:t>k</a:t>
            </a:r>
            <a:r>
              <a:rPr lang="nn-NO" sz="2200" dirty="0" smtClean="0"/>
              <a:t>eys=arrPtr;</a:t>
            </a:r>
          </a:p>
          <a:p>
            <a:pPr lvl="1">
              <a:buNone/>
            </a:pPr>
            <a:r>
              <a:rPr lang="nn-NO" sz="2200" dirty="0" smtClean="0"/>
              <a:t>this.size</a:t>
            </a:r>
            <a:r>
              <a:rPr lang="nn-NO" sz="2200" dirty="0" smtClean="0"/>
              <a:t>=</a:t>
            </a:r>
            <a:r>
              <a:rPr lang="en-US" sz="2200" dirty="0" smtClean="0"/>
              <a:t> size;</a:t>
            </a:r>
          </a:p>
          <a:p>
            <a:pPr lvl="1">
              <a:buNone/>
            </a:pPr>
            <a:r>
              <a:rPr lang="en-US" sz="2200" dirty="0" err="1" smtClean="0"/>
              <a:t>this.capacity</a:t>
            </a:r>
            <a:r>
              <a:rPr lang="en-US" sz="2200" dirty="0"/>
              <a:t>= capacity;</a:t>
            </a:r>
            <a:endParaRPr lang="en-US" sz="2200" dirty="0" smtClean="0"/>
          </a:p>
          <a:p>
            <a:pPr lvl="1">
              <a:buNone/>
            </a:pPr>
            <a:r>
              <a:rPr lang="en-US" sz="2200" dirty="0" err="1" smtClean="0"/>
              <a:t>int</a:t>
            </a:r>
            <a:r>
              <a:rPr lang="en-US" sz="2200" dirty="0" smtClean="0"/>
              <a:t> n=size;</a:t>
            </a:r>
            <a:endParaRPr lang="nn-NO" sz="2200" dirty="0" smtClean="0"/>
          </a:p>
          <a:p>
            <a:pPr lvl="1">
              <a:buNone/>
            </a:pPr>
            <a:r>
              <a:rPr lang="nn-NO" sz="2200" dirty="0" smtClean="0"/>
              <a:t>for (int i=n/2-1; i&gt;=0; i--)   //for all non leaf </a:t>
            </a:r>
            <a:r>
              <a:rPr lang="nn-NO" sz="2200" dirty="0" smtClean="0"/>
              <a:t>node siftdown</a:t>
            </a:r>
            <a:endParaRPr lang="nn-NO" sz="2200" dirty="0" smtClean="0"/>
          </a:p>
          <a:p>
            <a:pPr lvl="1">
              <a:buNone/>
            </a:pPr>
            <a:r>
              <a:rPr lang="nn-NO" sz="2200" dirty="0" smtClean="0"/>
              <a:t>		</a:t>
            </a:r>
            <a:r>
              <a:rPr lang="nn-NO" sz="2200" dirty="0" smtClean="0"/>
              <a:t>siftdown(i</a:t>
            </a:r>
            <a:r>
              <a:rPr lang="nn-NO" sz="2200" dirty="0" smtClean="0"/>
              <a:t>); </a:t>
            </a:r>
          </a:p>
          <a:p>
            <a:pPr>
              <a:buNone/>
            </a:pPr>
            <a:r>
              <a:rPr lang="en-US" sz="2200" dirty="0" smtClean="0"/>
              <a:t>}</a:t>
            </a:r>
          </a:p>
          <a:p>
            <a:pPr>
              <a:buNone/>
            </a:pPr>
            <a:endParaRPr lang="en-US" b="1" dirty="0" smtClean="0"/>
          </a:p>
          <a:p>
            <a:pPr marL="914400" lvl="1" indent="-51435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35</a:t>
            </a:fld>
            <a:endParaRPr lang="en-US"/>
          </a:p>
        </p:txBody>
      </p:sp>
      <p:sp>
        <p:nvSpPr>
          <p:cNvPr id="7" name="Rectangle 6"/>
          <p:cNvSpPr/>
          <p:nvPr/>
        </p:nvSpPr>
        <p:spPr>
          <a:xfrm>
            <a:off x="5181600" y="3505200"/>
            <a:ext cx="3505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What change is needed for min heap?</a:t>
            </a:r>
          </a:p>
        </p:txBody>
      </p:sp>
      <p:sp>
        <p:nvSpPr>
          <p:cNvPr id="8" name="Rectangle 7"/>
          <p:cNvSpPr/>
          <p:nvPr/>
        </p:nvSpPr>
        <p:spPr>
          <a:xfrm>
            <a:off x="5126736" y="5791200"/>
            <a:ext cx="3505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Performance Analysis?</a:t>
            </a:r>
          </a:p>
        </p:txBody>
      </p:sp>
      <p:sp>
        <p:nvSpPr>
          <p:cNvPr id="9" name="Footer Placeholder 8"/>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7459">
                                            <p:txEl>
                                              <p:pRg st="3" end="3"/>
                                            </p:txEl>
                                          </p:spTgt>
                                        </p:tgtEl>
                                        <p:attrNameLst>
                                          <p:attrName>style.visibility</p:attrName>
                                        </p:attrNameLst>
                                      </p:cBhvr>
                                      <p:to>
                                        <p:strVal val="visible"/>
                                      </p:to>
                                    </p:set>
                                    <p:animEffect transition="in" filter="wipe(down)">
                                      <p:cBhvr>
                                        <p:cTn id="18" dur="500"/>
                                        <p:tgtEl>
                                          <p:spTgt spid="147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7459">
                                            <p:txEl>
                                              <p:pRg st="4" end="4"/>
                                            </p:txEl>
                                          </p:spTgt>
                                        </p:tgtEl>
                                        <p:attrNameLst>
                                          <p:attrName>style.visibility</p:attrName>
                                        </p:attrNameLst>
                                      </p:cBhvr>
                                      <p:to>
                                        <p:strVal val="visible"/>
                                      </p:to>
                                    </p:set>
                                    <p:animEffect transition="in" filter="wipe(down)">
                                      <p:cBhvr>
                                        <p:cTn id="23" dur="500"/>
                                        <p:tgtEl>
                                          <p:spTgt spid="147459">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7459">
                                            <p:txEl>
                                              <p:pRg st="5" end="5"/>
                                            </p:txEl>
                                          </p:spTgt>
                                        </p:tgtEl>
                                        <p:attrNameLst>
                                          <p:attrName>style.visibility</p:attrName>
                                        </p:attrNameLst>
                                      </p:cBhvr>
                                      <p:to>
                                        <p:strVal val="visible"/>
                                      </p:to>
                                    </p:set>
                                    <p:animEffect transition="in" filter="wipe(down)">
                                      <p:cBhvr>
                                        <p:cTn id="26" dur="500"/>
                                        <p:tgtEl>
                                          <p:spTgt spid="147459">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47459">
                                            <p:txEl>
                                              <p:pRg st="6" end="6"/>
                                            </p:txEl>
                                          </p:spTgt>
                                        </p:tgtEl>
                                        <p:attrNameLst>
                                          <p:attrName>style.visibility</p:attrName>
                                        </p:attrNameLst>
                                      </p:cBhvr>
                                      <p:to>
                                        <p:strVal val="visible"/>
                                      </p:to>
                                    </p:set>
                                    <p:animEffect transition="in" filter="wipe(down)">
                                      <p:cBhvr>
                                        <p:cTn id="29" dur="500"/>
                                        <p:tgtEl>
                                          <p:spTgt spid="147459">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47459">
                                            <p:txEl>
                                              <p:pRg st="7" end="7"/>
                                            </p:txEl>
                                          </p:spTgt>
                                        </p:tgtEl>
                                        <p:attrNameLst>
                                          <p:attrName>style.visibility</p:attrName>
                                        </p:attrNameLst>
                                      </p:cBhvr>
                                      <p:to>
                                        <p:strVal val="visible"/>
                                      </p:to>
                                    </p:set>
                                    <p:animEffect transition="in" filter="wipe(down)">
                                      <p:cBhvr>
                                        <p:cTn id="32" dur="500"/>
                                        <p:tgtEl>
                                          <p:spTgt spid="147459">
                                            <p:txEl>
                                              <p:pRg st="7" end="7"/>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7459">
                                            <p:txEl>
                                              <p:pRg st="8" end="8"/>
                                            </p:txEl>
                                          </p:spTgt>
                                        </p:tgtEl>
                                        <p:attrNameLst>
                                          <p:attrName>style.visibility</p:attrName>
                                        </p:attrNameLst>
                                      </p:cBhvr>
                                      <p:to>
                                        <p:strVal val="visible"/>
                                      </p:to>
                                    </p:set>
                                    <p:animEffect transition="in" filter="wipe(down)">
                                      <p:cBhvr>
                                        <p:cTn id="35" dur="500"/>
                                        <p:tgtEl>
                                          <p:spTgt spid="147459">
                                            <p:txEl>
                                              <p:pRg st="8" end="8"/>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7459">
                                            <p:txEl>
                                              <p:pRg st="9" end="9"/>
                                            </p:txEl>
                                          </p:spTgt>
                                        </p:tgtEl>
                                        <p:attrNameLst>
                                          <p:attrName>style.visibility</p:attrName>
                                        </p:attrNameLst>
                                      </p:cBhvr>
                                      <p:to>
                                        <p:strVal val="visible"/>
                                      </p:to>
                                    </p:set>
                                    <p:animEffect transition="in" filter="wipe(down)">
                                      <p:cBhvr>
                                        <p:cTn id="38" dur="500"/>
                                        <p:tgtEl>
                                          <p:spTgt spid="147459">
                                            <p:txEl>
                                              <p:pRg st="9" end="9"/>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7459">
                                            <p:txEl>
                                              <p:pRg st="10" end="10"/>
                                            </p:txEl>
                                          </p:spTgt>
                                        </p:tgtEl>
                                        <p:attrNameLst>
                                          <p:attrName>style.visibility</p:attrName>
                                        </p:attrNameLst>
                                      </p:cBhvr>
                                      <p:to>
                                        <p:strVal val="visible"/>
                                      </p:to>
                                    </p:set>
                                    <p:animEffect transition="in" filter="wipe(down)">
                                      <p:cBhvr>
                                        <p:cTn id="41" dur="500"/>
                                        <p:tgtEl>
                                          <p:spTgt spid="147459">
                                            <p:txEl>
                                              <p:pRg st="10" end="10"/>
                                            </p:txEl>
                                          </p:spTgt>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47459">
                                            <p:txEl>
                                              <p:pRg st="11" end="11"/>
                                            </p:txEl>
                                          </p:spTgt>
                                        </p:tgtEl>
                                        <p:attrNameLst>
                                          <p:attrName>style.visibility</p:attrName>
                                        </p:attrNameLst>
                                      </p:cBhvr>
                                      <p:to>
                                        <p:strVal val="visible"/>
                                      </p:to>
                                    </p:set>
                                    <p:animEffect transition="in" filter="wipe(down)">
                                      <p:cBhvr>
                                        <p:cTn id="44" dur="500"/>
                                        <p:tgtEl>
                                          <p:spTgt spid="147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fontScale="90000"/>
          </a:bodyPr>
          <a:lstStyle/>
          <a:p>
            <a:pPr algn="l"/>
            <a:r>
              <a:rPr lang="en-US" i="1" dirty="0" smtClean="0">
                <a:solidFill>
                  <a:schemeClr val="accent2"/>
                </a:solidFill>
              </a:rPr>
              <a:t>Heap Operations Performance Analysis Summary</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8369808" cy="4876800"/>
          </a:xfrm>
        </p:spPr>
        <p:txBody>
          <a:bodyPr wrap="square">
            <a:noAutofit/>
          </a:bodyPr>
          <a:lstStyle/>
          <a:p>
            <a:pPr>
              <a:buNone/>
            </a:pPr>
            <a:r>
              <a:rPr lang="en-US" sz="3600" dirty="0" smtClean="0"/>
              <a:t>Normal constructor() </a:t>
            </a:r>
            <a:r>
              <a:rPr lang="en-US" sz="3600" dirty="0" smtClean="0"/>
              <a:t>– O(1</a:t>
            </a:r>
            <a:r>
              <a:rPr lang="en-US" sz="3600" dirty="0" smtClean="0"/>
              <a:t>)</a:t>
            </a:r>
          </a:p>
          <a:p>
            <a:pPr>
              <a:buNone/>
            </a:pPr>
            <a:r>
              <a:rPr lang="en-US" sz="3600" dirty="0" err="1" smtClean="0"/>
              <a:t>Heapify</a:t>
            </a:r>
            <a:r>
              <a:rPr lang="en-US" sz="3600" dirty="0" smtClean="0"/>
              <a:t> Constructor </a:t>
            </a:r>
            <a:r>
              <a:rPr lang="en-US" sz="3600" dirty="0">
                <a:latin typeface="Times New Roman" pitchFamily="18" charset="0"/>
                <a:cs typeface="Times New Roman" pitchFamily="18" charset="0"/>
              </a:rPr>
              <a:t>O(</a:t>
            </a:r>
            <a:r>
              <a:rPr lang="en-US" sz="3600" dirty="0" err="1">
                <a:latin typeface="Times New Roman" pitchFamily="18" charset="0"/>
                <a:cs typeface="Times New Roman" pitchFamily="18" charset="0"/>
              </a:rPr>
              <a:t>nlog</a:t>
            </a:r>
            <a:r>
              <a:rPr lang="en-US" sz="3600" dirty="0">
                <a:latin typeface="Times New Roman" pitchFamily="18" charset="0"/>
                <a:cs typeface="Times New Roman" pitchFamily="18" charset="0"/>
              </a:rPr>
              <a:t>(n</a:t>
            </a:r>
            <a:r>
              <a:rPr lang="en-US" sz="3600" dirty="0" smtClean="0">
                <a:latin typeface="Times New Roman" pitchFamily="18" charset="0"/>
                <a:cs typeface="Times New Roman" pitchFamily="18" charset="0"/>
              </a:rPr>
              <a:t>))</a:t>
            </a:r>
            <a:endParaRPr lang="en-US" sz="3600" dirty="0" smtClean="0"/>
          </a:p>
          <a:p>
            <a:pPr>
              <a:buNone/>
            </a:pPr>
            <a:r>
              <a:rPr lang="en-US" sz="3600" dirty="0" err="1" smtClean="0">
                <a:latin typeface="Times New Roman" pitchFamily="18" charset="0"/>
                <a:cs typeface="Times New Roman" pitchFamily="18" charset="0"/>
              </a:rPr>
              <a:t>Siftup</a:t>
            </a:r>
            <a:r>
              <a:rPr lang="en-US" sz="3600" dirty="0" smtClean="0">
                <a:latin typeface="Times New Roman" pitchFamily="18" charset="0"/>
                <a:cs typeface="Times New Roman" pitchFamily="18" charset="0"/>
              </a:rPr>
              <a:t>() – O(log(n))</a:t>
            </a:r>
          </a:p>
          <a:p>
            <a:pPr>
              <a:buNone/>
            </a:pPr>
            <a:r>
              <a:rPr lang="en-US" sz="3600" dirty="0" smtClean="0">
                <a:latin typeface="Times New Roman" pitchFamily="18" charset="0"/>
                <a:cs typeface="Times New Roman" pitchFamily="18" charset="0"/>
              </a:rPr>
              <a:t>Insert() - O(log(n))</a:t>
            </a:r>
          </a:p>
          <a:p>
            <a:pPr>
              <a:buNone/>
            </a:pPr>
            <a:r>
              <a:rPr lang="en-US" sz="3600" dirty="0" err="1" smtClean="0">
                <a:latin typeface="Times New Roman" pitchFamily="18" charset="0"/>
                <a:cs typeface="Times New Roman" pitchFamily="18" charset="0"/>
              </a:rPr>
              <a:t>Siftdown</a:t>
            </a:r>
            <a:r>
              <a:rPr lang="en-US" sz="3600" dirty="0" smtClean="0">
                <a:latin typeface="Times New Roman" pitchFamily="18" charset="0"/>
                <a:cs typeface="Times New Roman" pitchFamily="18" charset="0"/>
              </a:rPr>
              <a:t>() - O(log(n))</a:t>
            </a:r>
          </a:p>
          <a:p>
            <a:pPr>
              <a:buNone/>
            </a:pPr>
            <a:r>
              <a:rPr lang="en-US" sz="3600" dirty="0" err="1" smtClean="0">
                <a:latin typeface="Times New Roman" pitchFamily="18" charset="0"/>
                <a:cs typeface="Times New Roman" pitchFamily="18" charset="0"/>
              </a:rPr>
              <a:t>updateKey</a:t>
            </a:r>
            <a:r>
              <a:rPr lang="en-US" sz="3600" dirty="0" smtClean="0">
                <a:latin typeface="Times New Roman" pitchFamily="18" charset="0"/>
                <a:cs typeface="Times New Roman" pitchFamily="18" charset="0"/>
              </a:rPr>
              <a:t>() - </a:t>
            </a:r>
            <a:r>
              <a:rPr lang="en-US" sz="3600" smtClean="0">
                <a:latin typeface="Times New Roman" pitchFamily="18" charset="0"/>
                <a:cs typeface="Times New Roman" pitchFamily="18" charset="0"/>
              </a:rPr>
              <a:t>O(log(n</a:t>
            </a:r>
            <a:r>
              <a:rPr lang="en-US" sz="3600" smtClean="0">
                <a:latin typeface="Times New Roman" pitchFamily="18" charset="0"/>
                <a:cs typeface="Times New Roman" pitchFamily="18" charset="0"/>
              </a:rPr>
              <a:t>))</a:t>
            </a:r>
            <a:endParaRPr lang="en-US" sz="36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7459">
                                            <p:txEl>
                                              <p:pRg st="1" end="1"/>
                                            </p:txEl>
                                          </p:spTgt>
                                        </p:tgtEl>
                                        <p:attrNameLst>
                                          <p:attrName>style.visibility</p:attrName>
                                        </p:attrNameLst>
                                      </p:cBhvr>
                                      <p:to>
                                        <p:strVal val="visible"/>
                                      </p:to>
                                    </p:set>
                                    <p:animEffect transition="in" filter="wipe(down)">
                                      <p:cBhvr>
                                        <p:cTn id="10" dur="500"/>
                                        <p:tgtEl>
                                          <p:spTgt spid="14745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animEffect transition="in" filter="wipe(down)">
                                      <p:cBhvr>
                                        <p:cTn id="13" dur="500"/>
                                        <p:tgtEl>
                                          <p:spTgt spid="14745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47459">
                                            <p:txEl>
                                              <p:pRg st="3" end="3"/>
                                            </p:txEl>
                                          </p:spTgt>
                                        </p:tgtEl>
                                        <p:attrNameLst>
                                          <p:attrName>style.visibility</p:attrName>
                                        </p:attrNameLst>
                                      </p:cBhvr>
                                      <p:to>
                                        <p:strVal val="visible"/>
                                      </p:to>
                                    </p:set>
                                    <p:animEffect transition="in" filter="wipe(down)">
                                      <p:cBhvr>
                                        <p:cTn id="16" dur="500"/>
                                        <p:tgtEl>
                                          <p:spTgt spid="14745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animEffect transition="in" filter="wipe(down)">
                                      <p:cBhvr>
                                        <p:cTn id="19" dur="500"/>
                                        <p:tgtEl>
                                          <p:spTgt spid="14745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wipe(down)">
                                      <p:cBhvr>
                                        <p:cTn id="22" dur="500"/>
                                        <p:tgtEl>
                                          <p:spTgt spid="147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Exercise</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457200" lvl="0" indent="-457200">
              <a:buNone/>
            </a:pPr>
            <a:r>
              <a:rPr lang="en-US" sz="2800" dirty="0" smtClean="0"/>
              <a:t>Given the numbers</a:t>
            </a:r>
          </a:p>
          <a:p>
            <a:pPr marL="457200" lvl="0" indent="-457200">
              <a:buNone/>
            </a:pPr>
            <a:r>
              <a:rPr lang="en-US" sz="2800" dirty="0" smtClean="0"/>
              <a:t>12, 5, 10, 2, 17, 15, 8, 6</a:t>
            </a:r>
            <a:r>
              <a:rPr lang="en-US" sz="2800" smtClean="0"/>
              <a:t>, 40, </a:t>
            </a:r>
            <a:r>
              <a:rPr lang="en-US" sz="2800" dirty="0" smtClean="0"/>
              <a:t>3, 19</a:t>
            </a:r>
          </a:p>
          <a:p>
            <a:pPr marL="457200" lvl="0" indent="-457200">
              <a:buFont typeface="+mj-lt"/>
              <a:buAutoNum type="arabicPeriod"/>
            </a:pPr>
            <a:r>
              <a:rPr lang="en-US" sz="2800" dirty="0" smtClean="0"/>
              <a:t>Build a Binary </a:t>
            </a:r>
            <a:r>
              <a:rPr lang="en-US" sz="2800" dirty="0" err="1" smtClean="0"/>
              <a:t>MaxHeap</a:t>
            </a:r>
            <a:r>
              <a:rPr lang="en-US" sz="2800" dirty="0" smtClean="0"/>
              <a:t>. For each insertion, show the physical (assuming array implementation) and the logical view of the heap.</a:t>
            </a:r>
          </a:p>
          <a:p>
            <a:pPr marL="457200" lvl="0" indent="-457200">
              <a:buFont typeface="+mj-lt"/>
              <a:buAutoNum type="arabicPeriod"/>
            </a:pPr>
            <a:r>
              <a:rPr lang="en-US" sz="2800" dirty="0" smtClean="0"/>
              <a:t>Assuming the numbers are stored in an array in that order, </a:t>
            </a:r>
            <a:r>
              <a:rPr lang="en-US" sz="2800" dirty="0" err="1" smtClean="0"/>
              <a:t>heapify</a:t>
            </a:r>
            <a:r>
              <a:rPr lang="en-US" sz="2800" dirty="0" smtClean="0"/>
              <a:t> the array</a:t>
            </a:r>
          </a:p>
          <a:p>
            <a:pPr>
              <a:buNone/>
            </a:pPr>
            <a:endParaRPr lang="en-US" sz="2400" dirty="0" smtClean="0"/>
          </a:p>
          <a:p>
            <a:pPr marL="914400" lvl="1" indent="-51435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down)">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7459">
                                            <p:txEl>
                                              <p:pRg st="1" end="1"/>
                                            </p:txEl>
                                          </p:spTgt>
                                        </p:tgtEl>
                                        <p:attrNameLst>
                                          <p:attrName>style.visibility</p:attrName>
                                        </p:attrNameLst>
                                      </p:cBhvr>
                                      <p:to>
                                        <p:strVal val="visible"/>
                                      </p:to>
                                    </p:set>
                                    <p:animEffect transition="in" filter="wipe(down)">
                                      <p:cBhvr>
                                        <p:cTn id="12" dur="500"/>
                                        <p:tgtEl>
                                          <p:spTgt spid="147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7459">
                                            <p:txEl>
                                              <p:pRg st="2" end="2"/>
                                            </p:txEl>
                                          </p:spTgt>
                                        </p:tgtEl>
                                        <p:attrNameLst>
                                          <p:attrName>style.visibility</p:attrName>
                                        </p:attrNameLst>
                                      </p:cBhvr>
                                      <p:to>
                                        <p:strVal val="visible"/>
                                      </p:to>
                                    </p:set>
                                    <p:animEffect transition="in" filter="wipe(down)">
                                      <p:cBhvr>
                                        <p:cTn id="17" dur="500"/>
                                        <p:tgtEl>
                                          <p:spTgt spid="147459">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47459">
                                            <p:txEl>
                                              <p:pRg st="3" end="3"/>
                                            </p:txEl>
                                          </p:spTgt>
                                        </p:tgtEl>
                                        <p:attrNameLst>
                                          <p:attrName>style.visibility</p:attrName>
                                        </p:attrNameLst>
                                      </p:cBhvr>
                                      <p:to>
                                        <p:strVal val="visible"/>
                                      </p:to>
                                    </p:set>
                                    <p:animEffect transition="in" filter="wipe(down)">
                                      <p:cBhvr>
                                        <p:cTn id="20" dur="500"/>
                                        <p:tgtEl>
                                          <p:spTgt spid="147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Priority Queue &amp; Heap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400" dirty="0" smtClean="0"/>
              <a:t>When a collection of objects is organized by importance or priority, we call this </a:t>
            </a:r>
            <a:r>
              <a:rPr lang="en-US" sz="2400" b="1" dirty="0" smtClean="0"/>
              <a:t>a priority queue</a:t>
            </a:r>
            <a:r>
              <a:rPr lang="en-US" sz="2400" dirty="0" smtClean="0"/>
              <a:t>. A normal queue data structure will not implement a priority queue efficiently because search for the element with highest priority will take</a:t>
            </a:r>
          </a:p>
          <a:p>
            <a:pPr marL="0" indent="0">
              <a:buNone/>
            </a:pPr>
            <a:r>
              <a:rPr lang="en-US" sz="2400" dirty="0" smtClean="0"/>
              <a:t>O(n) time.</a:t>
            </a:r>
          </a:p>
          <a:p>
            <a:pPr marL="0" indent="0">
              <a:buNone/>
            </a:pPr>
            <a:r>
              <a:rPr lang="en-US" sz="2400" dirty="0" smtClean="0"/>
              <a:t>The heap is a natural implementation for the priority queue . Jobs can be added to the heap (using their priority value as the ordering key) when needed. Method </a:t>
            </a:r>
            <a:r>
              <a:rPr lang="en-US" sz="2400" b="1" dirty="0" err="1" smtClean="0"/>
              <a:t>deletemax</a:t>
            </a:r>
            <a:r>
              <a:rPr lang="en-US" sz="2400" b="1" dirty="0" smtClean="0"/>
              <a:t> can be called whenever a </a:t>
            </a:r>
            <a:r>
              <a:rPr lang="en-US" sz="2400" dirty="0" smtClean="0"/>
              <a:t>new job is to be executed.</a:t>
            </a:r>
          </a:p>
          <a:p>
            <a:pPr marL="0" indent="0">
              <a:buNone/>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sz="4000" i="1" dirty="0" smtClean="0">
                <a:solidFill>
                  <a:schemeClr val="accent2"/>
                </a:solidFill>
              </a:rPr>
              <a:t>Assignment</a:t>
            </a:r>
            <a:endParaRPr lang="en-US" sz="4000" i="1" dirty="0">
              <a:solidFill>
                <a:schemeClr val="accent2"/>
              </a:solidFill>
            </a:endParaRPr>
          </a:p>
        </p:txBody>
      </p:sp>
      <p:sp>
        <p:nvSpPr>
          <p:cNvPr id="147459" name="Rectangle 1027"/>
          <p:cNvSpPr>
            <a:spLocks noGrp="1" noChangeArrowheads="1"/>
          </p:cNvSpPr>
          <p:nvPr>
            <p:ph type="body" idx="1"/>
          </p:nvPr>
        </p:nvSpPr>
        <p:spPr>
          <a:xfrm>
            <a:off x="621792" y="2286000"/>
            <a:ext cx="8217408" cy="4114800"/>
          </a:xfrm>
        </p:spPr>
        <p:txBody>
          <a:bodyPr wrap="square">
            <a:noAutofit/>
          </a:bodyPr>
          <a:lstStyle/>
          <a:p>
            <a:pPr marL="0" indent="0">
              <a:buNone/>
            </a:pPr>
            <a:r>
              <a:rPr lang="en-US" dirty="0" smtClean="0"/>
              <a:t>Implement Heap using pointer implementation.</a:t>
            </a:r>
          </a:p>
          <a:p>
            <a:pPr marL="0" indent="0">
              <a:buNone/>
            </a:pPr>
            <a:r>
              <a:rPr lang="en-US" dirty="0" smtClean="0"/>
              <a:t>Hint: modify the node definition to include the parent address.</a:t>
            </a:r>
          </a:p>
          <a:p>
            <a:pPr marL="0" indent="0">
              <a:buNone/>
            </a:pPr>
            <a:r>
              <a:rPr lang="en-US" dirty="0" smtClean="0"/>
              <a:t>The heap definition should be also modified so that it keep track of the address of the parent of the </a:t>
            </a:r>
            <a:r>
              <a:rPr lang="en-US" smtClean="0"/>
              <a:t>new node </a:t>
            </a:r>
            <a:r>
              <a:rPr lang="en-US" dirty="0" smtClean="0"/>
              <a:t>to </a:t>
            </a:r>
            <a:r>
              <a:rPr lang="en-US" smtClean="0"/>
              <a:t>be added.</a:t>
            </a:r>
            <a:endParaRPr lang="en-GB"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Complete Binary Tree…</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800" dirty="0" smtClean="0"/>
              <a:t>Because a </a:t>
            </a:r>
            <a:r>
              <a:rPr lang="en-US" sz="2800" b="1" dirty="0" smtClean="0"/>
              <a:t>complete binary trees </a:t>
            </a:r>
            <a:r>
              <a:rPr lang="en-US" sz="2800" dirty="0" smtClean="0"/>
              <a:t>have all levels except the bottom filled out completely, and the bottom level has all of its nodes filled in from left to right. Thus, a complete binary tree of n nodes has only </a:t>
            </a:r>
            <a:r>
              <a:rPr lang="en-US" sz="2800" b="1" dirty="0" smtClean="0"/>
              <a:t>one possible shape. </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2"/>
          <a:srcRect/>
          <a:stretch>
            <a:fillRect/>
          </a:stretch>
        </p:blipFill>
        <p:spPr bwMode="auto">
          <a:xfrm>
            <a:off x="2514600" y="4343400"/>
            <a:ext cx="3257550" cy="2047875"/>
          </a:xfrm>
          <a:prstGeom prst="rect">
            <a:avLst/>
          </a:prstGeom>
          <a:noFill/>
          <a:ln w="9525">
            <a:noFill/>
            <a:miter lim="800000"/>
            <a:headEnd/>
            <a:tailEnd/>
          </a:ln>
          <a:effectLst/>
        </p:spPr>
      </p:pic>
      <p:sp>
        <p:nvSpPr>
          <p:cNvPr id="23" name="Slide Number Placeholder 22"/>
          <p:cNvSpPr>
            <a:spLocks noGrp="1"/>
          </p:cNvSpPr>
          <p:nvPr>
            <p:ph type="sldNum" sz="quarter" idx="12"/>
          </p:nvPr>
        </p:nvSpPr>
        <p:spPr/>
        <p:txBody>
          <a:bodyPr/>
          <a:lstStyle/>
          <a:p>
            <a:fld id="{59044E82-0D97-4C44-BD32-01B99DA0AB1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300" dirty="0" smtClean="0">
                <a:latin typeface="Times New Roman" pitchFamily="18" charset="0"/>
                <a:cs typeface="Times New Roman" pitchFamily="18" charset="0"/>
              </a:rPr>
              <a:t>A binary heap is a binary tree that satisfies two important property:</a:t>
            </a:r>
          </a:p>
          <a:p>
            <a:pPr marL="914400" lvl="1" indent="-514350">
              <a:buFont typeface="+mj-lt"/>
              <a:buAutoNum type="arabicPeriod"/>
            </a:pPr>
            <a:r>
              <a:rPr lang="en-US" sz="2300" dirty="0" smtClean="0">
                <a:latin typeface="Times New Roman" pitchFamily="18" charset="0"/>
                <a:cs typeface="Times New Roman" pitchFamily="18" charset="0"/>
              </a:rPr>
              <a:t>Structural property: </a:t>
            </a:r>
          </a:p>
          <a:p>
            <a:pPr marL="1314450" lvl="2" indent="-514350">
              <a:buNone/>
            </a:pPr>
            <a:r>
              <a:rPr lang="en-US" sz="2300" dirty="0" smtClean="0">
                <a:latin typeface="Times New Roman" pitchFamily="18" charset="0"/>
                <a:cs typeface="Times New Roman" pitchFamily="18" charset="0"/>
              </a:rPr>
              <a:t>It must be left justified balanced tree(Complete Binary Tree)</a:t>
            </a:r>
          </a:p>
          <a:p>
            <a:pPr marL="914400" lvl="1" indent="-514350">
              <a:buFont typeface="+mj-lt"/>
              <a:buAutoNum type="arabicPeriod"/>
            </a:pPr>
            <a:r>
              <a:rPr lang="en-US" sz="2300" dirty="0" smtClean="0">
                <a:latin typeface="Times New Roman" pitchFamily="18" charset="0"/>
                <a:cs typeface="Times New Roman" pitchFamily="18" charset="0"/>
              </a:rPr>
              <a:t>Partial Order Property: </a:t>
            </a:r>
          </a:p>
          <a:p>
            <a:pPr marL="914400" lvl="2" indent="0">
              <a:buNone/>
            </a:pPr>
            <a:r>
              <a:rPr lang="en-US" sz="2300" dirty="0" smtClean="0">
                <a:latin typeface="Times New Roman" pitchFamily="18" charset="0"/>
                <a:cs typeface="Times New Roman" pitchFamily="18" charset="0"/>
              </a:rPr>
              <a:t>the values stored in a heap are partially ordered. This means that there is a relationship between the value stored at any node and the values of its children.</a:t>
            </a:r>
          </a:p>
          <a:p>
            <a:pPr marL="0" indent="0">
              <a:buNone/>
            </a:pPr>
            <a:r>
              <a:rPr lang="en-US" sz="2300" dirty="0" smtClean="0"/>
              <a:t>There are two variants of the heap, depending on the definition of this relationship. </a:t>
            </a:r>
          </a:p>
          <a:p>
            <a:pPr marL="742950" indent="-742950"/>
            <a:r>
              <a:rPr lang="en-US" sz="2300" b="1" dirty="0" smtClean="0"/>
              <a:t>A Max-heap</a:t>
            </a:r>
          </a:p>
          <a:p>
            <a:pPr marL="742950" indent="-742950"/>
            <a:r>
              <a:rPr lang="en-US" sz="2300" b="1" dirty="0" smtClean="0"/>
              <a:t>A Min-heap</a:t>
            </a: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59044E82-0D97-4C44-BD32-01B99DA0AB14}"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Compiled By </a:t>
            </a:r>
            <a:r>
              <a:rPr lang="en-US" dirty="0" err="1" smtClean="0"/>
              <a:t>Atnafu</a:t>
            </a:r>
            <a:r>
              <a:rPr lang="en-US" dirty="0" smtClean="0"/>
              <a:t> J.</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A Min Heap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300" b="1" dirty="0" smtClean="0"/>
              <a:t>A min-heap </a:t>
            </a:r>
            <a:r>
              <a:rPr lang="en-US" sz="2300" dirty="0" smtClean="0"/>
              <a:t>has the property that every node stores a value that is less than or equal to that of its children. Because the root has a value less than or equal to its children, which in turn have values less than or equal to their children, the root stores the minimum of all values in the tree.</a:t>
            </a:r>
          </a:p>
          <a:p>
            <a:pPr marL="0" indent="0">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6</a:t>
            </a:fld>
            <a:endParaRPr lang="en-US"/>
          </a:p>
        </p:txBody>
      </p:sp>
      <p:grpSp>
        <p:nvGrpSpPr>
          <p:cNvPr id="17" name="Group 16"/>
          <p:cNvGrpSpPr/>
          <p:nvPr/>
        </p:nvGrpSpPr>
        <p:grpSpPr>
          <a:xfrm>
            <a:off x="685800" y="3733800"/>
            <a:ext cx="4267200" cy="2057400"/>
            <a:chOff x="2209800" y="3733800"/>
            <a:chExt cx="4267200" cy="2057400"/>
          </a:xfrm>
        </p:grpSpPr>
        <p:sp>
          <p:nvSpPr>
            <p:cNvPr id="8" name="Isosceles Triangle 7"/>
            <p:cNvSpPr/>
            <p:nvPr/>
          </p:nvSpPr>
          <p:spPr>
            <a:xfrm>
              <a:off x="22098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&gt;=K</a:t>
              </a:r>
              <a:endParaRPr lang="en-US" dirty="0">
                <a:solidFill>
                  <a:schemeClr val="tx1"/>
                </a:solidFill>
              </a:endParaRPr>
            </a:p>
          </p:txBody>
        </p:sp>
        <p:sp>
          <p:nvSpPr>
            <p:cNvPr id="9" name="Isosceles Triangle 8"/>
            <p:cNvSpPr/>
            <p:nvPr/>
          </p:nvSpPr>
          <p:spPr>
            <a:xfrm>
              <a:off x="47244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&gt;=K</a:t>
              </a:r>
              <a:endParaRPr lang="en-US" dirty="0">
                <a:solidFill>
                  <a:schemeClr val="tx1"/>
                </a:solidFill>
              </a:endParaRPr>
            </a:p>
          </p:txBody>
        </p:sp>
        <p:sp>
          <p:nvSpPr>
            <p:cNvPr id="10" name="Oval 9"/>
            <p:cNvSpPr/>
            <p:nvPr/>
          </p:nvSpPr>
          <p:spPr>
            <a:xfrm>
              <a:off x="4038600" y="3733800"/>
              <a:ext cx="5334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a:t>
              </a:r>
              <a:endParaRPr lang="en-US" dirty="0">
                <a:solidFill>
                  <a:schemeClr val="tx1"/>
                </a:solidFill>
              </a:endParaRPr>
            </a:p>
          </p:txBody>
        </p:sp>
        <p:cxnSp>
          <p:nvCxnSpPr>
            <p:cNvPr id="12" name="Straight Arrow Connector 11"/>
            <p:cNvCxnSpPr>
              <a:stCxn id="10" idx="5"/>
              <a:endCxn id="9" idx="0"/>
            </p:cNvCxnSpPr>
            <p:nvPr/>
          </p:nvCxnSpPr>
          <p:spPr>
            <a:xfrm rot="16200000" flipH="1">
              <a:off x="4709015" y="3908914"/>
              <a:ext cx="676555" cy="110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3"/>
              <a:endCxn id="8" idx="0"/>
            </p:cNvCxnSpPr>
            <p:nvPr/>
          </p:nvCxnSpPr>
          <p:spPr>
            <a:xfrm rot="5400000">
              <a:off x="3263131" y="3947015"/>
              <a:ext cx="676555" cy="103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2"/>
          <a:srcRect/>
          <a:stretch>
            <a:fillRect/>
          </a:stretch>
        </p:blipFill>
        <p:spPr bwMode="auto">
          <a:xfrm>
            <a:off x="5029200" y="3581400"/>
            <a:ext cx="3886200" cy="2362200"/>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r>
              <a:rPr lang="en-US" sz="2300" b="1" dirty="0" smtClean="0"/>
              <a:t>A max-heap </a:t>
            </a:r>
            <a:r>
              <a:rPr lang="en-US" sz="2300" dirty="0" smtClean="0"/>
              <a:t>has the property that every node stores a value that is greater than or equal to the value of either of its children. Because the root has a value greater than or equal to its children, which in turn have values greater than or equal to their children, the root stores the maximum of all values in the tree.</a:t>
            </a:r>
          </a:p>
          <a:p>
            <a:pPr>
              <a:buNone/>
            </a:pPr>
            <a:endParaRPr lang="en-US" sz="2300" dirty="0" smtClean="0"/>
          </a:p>
          <a:p>
            <a:pPr>
              <a:buNone/>
            </a:pPr>
            <a:endParaRPr lang="en-US" sz="2300" dirty="0" smtClean="0"/>
          </a:p>
          <a:p>
            <a:pPr>
              <a:buNone/>
            </a:pPr>
            <a:endParaRPr lang="en-US" sz="2300" dirty="0" smtClean="0"/>
          </a:p>
          <a:p>
            <a:pPr>
              <a:buNone/>
            </a:pPr>
            <a:endParaRPr lang="en-US" sz="2300" dirty="0" smtClean="0"/>
          </a:p>
          <a:p>
            <a:pPr>
              <a:buNone/>
            </a:pPr>
            <a:endParaRPr lang="en-US" sz="2300" dirty="0" smtClean="0"/>
          </a:p>
          <a:p>
            <a:pPr>
              <a:buNone/>
            </a:pPr>
            <a:r>
              <a:rPr lang="en-US" sz="2300" dirty="0" smtClean="0"/>
              <a:t>We only consider max-heap</a:t>
            </a:r>
          </a:p>
          <a:p>
            <a:pPr marL="0" indent="0">
              <a:buNone/>
            </a:pPr>
            <a:endParaRPr lang="en-US" sz="6000" dirty="0" smtClean="0">
              <a:latin typeface="Times New Roman" pitchFamily="18" charset="0"/>
              <a:cs typeface="Times New Roman" pitchFamily="18" charset="0"/>
            </a:endParaRPr>
          </a:p>
          <a:p>
            <a:pPr marL="1314450" lvl="2" indent="-514350">
              <a:buNone/>
            </a:pPr>
            <a:endParaRPr lang="en-US" sz="2000" dirty="0" smtClean="0">
              <a:latin typeface="Times New Roman" pitchFamily="18" charset="0"/>
              <a:cs typeface="Times New Roman" pitchFamily="18" charset="0"/>
            </a:endParaRPr>
          </a:p>
          <a:p>
            <a:pPr marL="914400" lvl="1" indent="-514350">
              <a:buFont typeface="+mj-lt"/>
              <a:buAutoNum type="arabicPeriod"/>
            </a:pPr>
            <a:endParaRPr lang="en-US" sz="2400" dirty="0" smtClean="0">
              <a:latin typeface="Times New Roman" pitchFamily="18" charset="0"/>
              <a:cs typeface="Times New Roman" pitchFamily="18" charset="0"/>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7</a:t>
            </a:fld>
            <a:endParaRPr lang="en-US" dirty="0"/>
          </a:p>
        </p:txBody>
      </p:sp>
      <p:grpSp>
        <p:nvGrpSpPr>
          <p:cNvPr id="7" name="Group 6"/>
          <p:cNvGrpSpPr/>
          <p:nvPr/>
        </p:nvGrpSpPr>
        <p:grpSpPr>
          <a:xfrm>
            <a:off x="381000" y="3657600"/>
            <a:ext cx="4267200" cy="2057400"/>
            <a:chOff x="2209800" y="3733800"/>
            <a:chExt cx="4267200" cy="2057400"/>
          </a:xfrm>
        </p:grpSpPr>
        <p:sp>
          <p:nvSpPr>
            <p:cNvPr id="8" name="Isosceles Triangle 7"/>
            <p:cNvSpPr/>
            <p:nvPr/>
          </p:nvSpPr>
          <p:spPr>
            <a:xfrm>
              <a:off x="22098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&lt;=K</a:t>
              </a:r>
              <a:endParaRPr lang="en-US" dirty="0">
                <a:solidFill>
                  <a:schemeClr val="tx1"/>
                </a:solidFill>
              </a:endParaRPr>
            </a:p>
          </p:txBody>
        </p:sp>
        <p:sp>
          <p:nvSpPr>
            <p:cNvPr id="9" name="Isosceles Triangle 8"/>
            <p:cNvSpPr/>
            <p:nvPr/>
          </p:nvSpPr>
          <p:spPr>
            <a:xfrm>
              <a:off x="4724400" y="4800600"/>
              <a:ext cx="1752600" cy="9906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 &lt;=K</a:t>
              </a:r>
              <a:endParaRPr lang="en-US" dirty="0">
                <a:solidFill>
                  <a:schemeClr val="tx1"/>
                </a:solidFill>
              </a:endParaRPr>
            </a:p>
          </p:txBody>
        </p:sp>
        <p:sp>
          <p:nvSpPr>
            <p:cNvPr id="10" name="Oval 9"/>
            <p:cNvSpPr/>
            <p:nvPr/>
          </p:nvSpPr>
          <p:spPr>
            <a:xfrm>
              <a:off x="4038600" y="3733800"/>
              <a:ext cx="533400" cy="457200"/>
            </a:xfrm>
            <a:prstGeom prst="ellipse">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a:t>
              </a:r>
              <a:endParaRPr lang="en-US" dirty="0">
                <a:solidFill>
                  <a:schemeClr val="tx1"/>
                </a:solidFill>
              </a:endParaRPr>
            </a:p>
          </p:txBody>
        </p:sp>
        <p:cxnSp>
          <p:nvCxnSpPr>
            <p:cNvPr id="11" name="Straight Arrow Connector 10"/>
            <p:cNvCxnSpPr>
              <a:stCxn id="10" idx="5"/>
              <a:endCxn id="9" idx="0"/>
            </p:cNvCxnSpPr>
            <p:nvPr/>
          </p:nvCxnSpPr>
          <p:spPr>
            <a:xfrm rot="16200000" flipH="1">
              <a:off x="4709015" y="3908914"/>
              <a:ext cx="676555" cy="1106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a:endCxn id="8" idx="0"/>
            </p:cNvCxnSpPr>
            <p:nvPr/>
          </p:nvCxnSpPr>
          <p:spPr>
            <a:xfrm rot="5400000">
              <a:off x="3263131" y="3947015"/>
              <a:ext cx="676555" cy="103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50" name="Picture 2"/>
          <p:cNvPicPr>
            <a:picLocks noChangeAspect="1" noChangeArrowheads="1"/>
          </p:cNvPicPr>
          <p:nvPr/>
        </p:nvPicPr>
        <p:blipFill>
          <a:blip r:embed="rId2"/>
          <a:srcRect/>
          <a:stretch>
            <a:fillRect/>
          </a:stretch>
        </p:blipFill>
        <p:spPr bwMode="auto">
          <a:xfrm>
            <a:off x="5105400" y="3657600"/>
            <a:ext cx="3505200" cy="1981200"/>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Representation</a:t>
            </a:r>
            <a:endParaRPr lang="en-US" i="1" dirty="0">
              <a:solidFill>
                <a:schemeClr val="accent2"/>
              </a:solidFill>
            </a:endParaRP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marL="0" indent="0">
              <a:buNone/>
            </a:pPr>
            <a:r>
              <a:rPr lang="en-US" sz="2200" dirty="0" smtClean="0"/>
              <a:t>The array implementation is a natural choice for a heap because the left-completeness property guarantees that there will be no “holes” in the array and no need for explicit parent or child pointers.</a:t>
            </a:r>
          </a:p>
          <a:p>
            <a:r>
              <a:rPr lang="en-US" sz="2200" dirty="0" smtClean="0"/>
              <a:t>The nodes are inserted in the tree as follows:</a:t>
            </a:r>
          </a:p>
          <a:p>
            <a:pPr lvl="1">
              <a:buFont typeface="Calibri" pitchFamily="34" charset="0"/>
              <a:buChar char="−"/>
            </a:pPr>
            <a:r>
              <a:rPr lang="en-US" sz="2200" dirty="0" smtClean="0"/>
              <a:t>Store the root at first location (index 0)</a:t>
            </a:r>
          </a:p>
          <a:p>
            <a:pPr lvl="1">
              <a:buFont typeface="Calibri" pitchFamily="34" charset="0"/>
              <a:buChar char="−"/>
            </a:pPr>
            <a:r>
              <a:rPr lang="en-US" sz="2200" dirty="0" smtClean="0"/>
              <a:t>If a node is at location </a:t>
            </a:r>
            <a:r>
              <a:rPr lang="en-US" sz="2200" dirty="0" err="1" smtClean="0"/>
              <a:t>i</a:t>
            </a:r>
            <a:r>
              <a:rPr lang="en-US" sz="2200" dirty="0" smtClean="0"/>
              <a:t>, store its left child at location 2i+1 and its right child at 2i+2.</a:t>
            </a:r>
          </a:p>
          <a:p>
            <a:r>
              <a:rPr lang="en-US" sz="2200" dirty="0" smtClean="0"/>
              <a:t>Given a child, its parent node can be identified (easily) and vice versa</a:t>
            </a:r>
          </a:p>
          <a:p>
            <a:pPr lvl="2"/>
            <a:r>
              <a:rPr lang="en-US" sz="2200" dirty="0" smtClean="0">
                <a:latin typeface="Courier New" pitchFamily="49" charset="0"/>
              </a:rPr>
              <a:t>P = </a:t>
            </a:r>
            <a:r>
              <a:rPr lang="en-US" sz="2200" dirty="0" smtClean="0">
                <a:latin typeface="Courier New" pitchFamily="49" charset="0"/>
                <a:sym typeface="Symbol" pitchFamily="18" charset="2"/>
              </a:rPr>
              <a:t>(c-1)/2</a:t>
            </a:r>
            <a:r>
              <a:rPr lang="en-US" sz="2200" dirty="0" smtClean="0">
                <a:sym typeface="Symbol" pitchFamily="18" charset="2"/>
              </a:rPr>
              <a:t> </a:t>
            </a:r>
            <a:endParaRPr lang="en-US" sz="2200" dirty="0" smtClean="0"/>
          </a:p>
          <a:p>
            <a:pPr lvl="2"/>
            <a:r>
              <a:rPr lang="en-US" sz="2200" dirty="0" err="1" smtClean="0">
                <a:latin typeface="Courier New" pitchFamily="49" charset="0"/>
              </a:rPr>
              <a:t>Leftc</a:t>
            </a:r>
            <a:r>
              <a:rPr lang="en-US" sz="2200" dirty="0" smtClean="0">
                <a:latin typeface="Courier New" pitchFamily="49" charset="0"/>
              </a:rPr>
              <a:t>(p)  = 2p</a:t>
            </a:r>
            <a:r>
              <a:rPr lang="en-US" sz="2200" dirty="0" smtClean="0">
                <a:sym typeface="Symbol" pitchFamily="18" charset="2"/>
              </a:rPr>
              <a:t> + 1</a:t>
            </a:r>
            <a:endParaRPr lang="en-US" sz="2200" dirty="0" smtClean="0"/>
          </a:p>
          <a:p>
            <a:pPr lvl="2"/>
            <a:r>
              <a:rPr lang="en-US" sz="2200" dirty="0" err="1" smtClean="0">
                <a:latin typeface="Courier New" pitchFamily="49" charset="0"/>
              </a:rPr>
              <a:t>Rightc</a:t>
            </a:r>
            <a:r>
              <a:rPr lang="en-US" sz="2200" dirty="0" smtClean="0">
                <a:latin typeface="Courier New" pitchFamily="49" charset="0"/>
              </a:rPr>
              <a:t>(p)  = 2p + 2</a:t>
            </a:r>
            <a:endParaRPr lang="en-US" sz="2200" dirty="0" smtClean="0"/>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59044E82-0D97-4C44-BD32-01B99DA0AB1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smtClean="0">
                <a:solidFill>
                  <a:schemeClr val="accent2"/>
                </a:solidFill>
              </a:rPr>
              <a:t>Heap Representation</a:t>
            </a:r>
            <a:endParaRPr lang="en-US" i="1" dirty="0">
              <a:solidFill>
                <a:schemeClr val="accent2"/>
              </a:solidFill>
            </a:endParaRPr>
          </a:p>
        </p:txBody>
      </p:sp>
      <p:cxnSp>
        <p:nvCxnSpPr>
          <p:cNvPr id="4" name="Straight Connector 3"/>
          <p:cNvCxnSpPr/>
          <p:nvPr/>
        </p:nvCxnSpPr>
        <p:spPr>
          <a:xfrm>
            <a:off x="5334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AutoShape 8"/>
          <p:cNvCxnSpPr>
            <a:cxnSpLocks noChangeShapeType="1"/>
            <a:stCxn id="61" idx="2"/>
            <a:endCxn id="62" idx="7"/>
          </p:cNvCxnSpPr>
          <p:nvPr/>
        </p:nvCxnSpPr>
        <p:spPr bwMode="auto">
          <a:xfrm flipH="1">
            <a:off x="2854325" y="2301875"/>
            <a:ext cx="871538" cy="477838"/>
          </a:xfrm>
          <a:prstGeom prst="straightConnector1">
            <a:avLst/>
          </a:prstGeom>
          <a:noFill/>
          <a:ln w="15875">
            <a:solidFill>
              <a:schemeClr val="tx1"/>
            </a:solidFill>
            <a:round/>
            <a:headEnd/>
            <a:tailEnd/>
          </a:ln>
          <a:effectLst/>
        </p:spPr>
      </p:cxnSp>
      <p:cxnSp>
        <p:nvCxnSpPr>
          <p:cNvPr id="49" name="AutoShape 9"/>
          <p:cNvCxnSpPr>
            <a:cxnSpLocks noChangeShapeType="1"/>
            <a:stCxn id="61" idx="6"/>
            <a:endCxn id="68" idx="7"/>
          </p:cNvCxnSpPr>
          <p:nvPr/>
        </p:nvCxnSpPr>
        <p:spPr bwMode="auto">
          <a:xfrm>
            <a:off x="4171950" y="2301875"/>
            <a:ext cx="893763" cy="549275"/>
          </a:xfrm>
          <a:prstGeom prst="straightConnector1">
            <a:avLst/>
          </a:prstGeom>
          <a:noFill/>
          <a:ln w="15875">
            <a:solidFill>
              <a:schemeClr val="tx1"/>
            </a:solidFill>
            <a:round/>
            <a:headEnd/>
            <a:tailEnd/>
          </a:ln>
          <a:effectLst/>
        </p:spPr>
      </p:cxnSp>
      <p:cxnSp>
        <p:nvCxnSpPr>
          <p:cNvPr id="50" name="AutoShape 10"/>
          <p:cNvCxnSpPr>
            <a:cxnSpLocks noChangeShapeType="1"/>
            <a:stCxn id="62" idx="3"/>
            <a:endCxn id="63" idx="0"/>
          </p:cNvCxnSpPr>
          <p:nvPr/>
        </p:nvCxnSpPr>
        <p:spPr bwMode="auto">
          <a:xfrm flipH="1">
            <a:off x="2101850" y="3051175"/>
            <a:ext cx="449263" cy="779463"/>
          </a:xfrm>
          <a:prstGeom prst="straightConnector1">
            <a:avLst/>
          </a:prstGeom>
          <a:noFill/>
          <a:ln w="15875">
            <a:solidFill>
              <a:schemeClr val="tx1"/>
            </a:solidFill>
            <a:round/>
            <a:headEnd/>
            <a:tailEnd/>
          </a:ln>
          <a:effectLst/>
        </p:spPr>
      </p:cxnSp>
      <p:cxnSp>
        <p:nvCxnSpPr>
          <p:cNvPr id="51" name="AutoShape 11"/>
          <p:cNvCxnSpPr>
            <a:cxnSpLocks noChangeShapeType="1"/>
            <a:stCxn id="62" idx="5"/>
            <a:endCxn id="64" idx="0"/>
          </p:cNvCxnSpPr>
          <p:nvPr/>
        </p:nvCxnSpPr>
        <p:spPr bwMode="auto">
          <a:xfrm>
            <a:off x="2854325" y="3051175"/>
            <a:ext cx="455613" cy="827088"/>
          </a:xfrm>
          <a:prstGeom prst="straightConnector1">
            <a:avLst/>
          </a:prstGeom>
          <a:noFill/>
          <a:ln w="15875">
            <a:solidFill>
              <a:schemeClr val="tx1"/>
            </a:solidFill>
            <a:round/>
            <a:headEnd/>
            <a:tailEnd/>
          </a:ln>
          <a:effectLst/>
        </p:spPr>
      </p:cxnSp>
      <p:cxnSp>
        <p:nvCxnSpPr>
          <p:cNvPr id="52" name="AutoShape 12"/>
          <p:cNvCxnSpPr>
            <a:cxnSpLocks noChangeShapeType="1"/>
            <a:stCxn id="63" idx="5"/>
            <a:endCxn id="67" idx="0"/>
          </p:cNvCxnSpPr>
          <p:nvPr/>
        </p:nvCxnSpPr>
        <p:spPr bwMode="auto">
          <a:xfrm>
            <a:off x="2252663" y="4156075"/>
            <a:ext cx="96837" cy="708025"/>
          </a:xfrm>
          <a:prstGeom prst="straightConnector1">
            <a:avLst/>
          </a:prstGeom>
          <a:noFill/>
          <a:ln w="15875">
            <a:solidFill>
              <a:schemeClr val="tx1"/>
            </a:solidFill>
            <a:round/>
            <a:headEnd/>
            <a:tailEnd/>
          </a:ln>
          <a:effectLst/>
        </p:spPr>
      </p:cxnSp>
      <p:cxnSp>
        <p:nvCxnSpPr>
          <p:cNvPr id="53" name="AutoShape 13"/>
          <p:cNvCxnSpPr>
            <a:cxnSpLocks noChangeShapeType="1"/>
            <a:stCxn id="64" idx="3"/>
            <a:endCxn id="65" idx="0"/>
          </p:cNvCxnSpPr>
          <p:nvPr/>
        </p:nvCxnSpPr>
        <p:spPr bwMode="auto">
          <a:xfrm flipH="1">
            <a:off x="2932113" y="4203700"/>
            <a:ext cx="225425" cy="671513"/>
          </a:xfrm>
          <a:prstGeom prst="straightConnector1">
            <a:avLst/>
          </a:prstGeom>
          <a:noFill/>
          <a:ln w="15875">
            <a:solidFill>
              <a:schemeClr val="tx1"/>
            </a:solidFill>
            <a:round/>
            <a:headEnd/>
            <a:tailEnd/>
          </a:ln>
          <a:effectLst/>
        </p:spPr>
      </p:cxnSp>
      <p:cxnSp>
        <p:nvCxnSpPr>
          <p:cNvPr id="54" name="AutoShape 14"/>
          <p:cNvCxnSpPr>
            <a:cxnSpLocks noChangeShapeType="1"/>
            <a:stCxn id="64" idx="5"/>
            <a:endCxn id="66" idx="0"/>
          </p:cNvCxnSpPr>
          <p:nvPr/>
        </p:nvCxnSpPr>
        <p:spPr bwMode="auto">
          <a:xfrm>
            <a:off x="3460750" y="4203700"/>
            <a:ext cx="130175" cy="660400"/>
          </a:xfrm>
          <a:prstGeom prst="straightConnector1">
            <a:avLst/>
          </a:prstGeom>
          <a:noFill/>
          <a:ln w="15875">
            <a:solidFill>
              <a:schemeClr val="tx1"/>
            </a:solidFill>
            <a:round/>
            <a:headEnd/>
            <a:tailEnd/>
          </a:ln>
          <a:effectLst/>
        </p:spPr>
      </p:cxnSp>
      <p:cxnSp>
        <p:nvCxnSpPr>
          <p:cNvPr id="55" name="AutoShape 15"/>
          <p:cNvCxnSpPr>
            <a:cxnSpLocks noChangeShapeType="1"/>
            <a:stCxn id="63" idx="3"/>
            <a:endCxn id="74" idx="0"/>
          </p:cNvCxnSpPr>
          <p:nvPr/>
        </p:nvCxnSpPr>
        <p:spPr bwMode="auto">
          <a:xfrm flipH="1">
            <a:off x="1739900" y="4156075"/>
            <a:ext cx="209550" cy="715963"/>
          </a:xfrm>
          <a:prstGeom prst="straightConnector1">
            <a:avLst/>
          </a:prstGeom>
          <a:noFill/>
          <a:ln w="15875">
            <a:solidFill>
              <a:schemeClr val="tx1"/>
            </a:solidFill>
            <a:round/>
            <a:headEnd/>
            <a:tailEnd/>
          </a:ln>
          <a:effectLst/>
        </p:spPr>
      </p:cxnSp>
      <p:cxnSp>
        <p:nvCxnSpPr>
          <p:cNvPr id="56" name="AutoShape 16"/>
          <p:cNvCxnSpPr>
            <a:cxnSpLocks noChangeShapeType="1"/>
            <a:stCxn id="68" idx="3"/>
            <a:endCxn id="69" idx="0"/>
          </p:cNvCxnSpPr>
          <p:nvPr/>
        </p:nvCxnSpPr>
        <p:spPr bwMode="auto">
          <a:xfrm>
            <a:off x="5370513" y="3124200"/>
            <a:ext cx="457200" cy="754063"/>
          </a:xfrm>
          <a:prstGeom prst="straightConnector1">
            <a:avLst/>
          </a:prstGeom>
          <a:noFill/>
          <a:ln w="15875">
            <a:solidFill>
              <a:schemeClr val="tx1"/>
            </a:solidFill>
            <a:round/>
            <a:headEnd/>
            <a:tailEnd/>
          </a:ln>
          <a:effectLst/>
        </p:spPr>
      </p:cxnSp>
      <p:cxnSp>
        <p:nvCxnSpPr>
          <p:cNvPr id="57" name="AutoShape 17"/>
          <p:cNvCxnSpPr>
            <a:cxnSpLocks noChangeShapeType="1"/>
            <a:stCxn id="68" idx="5"/>
            <a:endCxn id="70" idx="0"/>
          </p:cNvCxnSpPr>
          <p:nvPr/>
        </p:nvCxnSpPr>
        <p:spPr bwMode="auto">
          <a:xfrm flipH="1">
            <a:off x="4559300" y="3124200"/>
            <a:ext cx="506413" cy="754063"/>
          </a:xfrm>
          <a:prstGeom prst="straightConnector1">
            <a:avLst/>
          </a:prstGeom>
          <a:noFill/>
          <a:ln w="15875">
            <a:solidFill>
              <a:schemeClr val="tx1"/>
            </a:solidFill>
            <a:round/>
            <a:headEnd/>
            <a:tailEnd/>
          </a:ln>
          <a:effectLst/>
        </p:spPr>
      </p:cxnSp>
      <p:cxnSp>
        <p:nvCxnSpPr>
          <p:cNvPr id="58" name="AutoShape 18"/>
          <p:cNvCxnSpPr>
            <a:cxnSpLocks noChangeShapeType="1"/>
            <a:stCxn id="69" idx="5"/>
            <a:endCxn id="71" idx="0"/>
          </p:cNvCxnSpPr>
          <p:nvPr/>
        </p:nvCxnSpPr>
        <p:spPr bwMode="auto">
          <a:xfrm flipH="1">
            <a:off x="5522913" y="4203700"/>
            <a:ext cx="152400" cy="681038"/>
          </a:xfrm>
          <a:prstGeom prst="straightConnector1">
            <a:avLst/>
          </a:prstGeom>
          <a:noFill/>
          <a:ln w="15875">
            <a:solidFill>
              <a:schemeClr val="tx1"/>
            </a:solidFill>
            <a:round/>
            <a:headEnd/>
            <a:tailEnd/>
          </a:ln>
          <a:effectLst/>
        </p:spPr>
      </p:cxnSp>
      <p:cxnSp>
        <p:nvCxnSpPr>
          <p:cNvPr id="59" name="AutoShape 19"/>
          <p:cNvCxnSpPr>
            <a:cxnSpLocks noChangeShapeType="1"/>
            <a:stCxn id="70" idx="3"/>
            <a:endCxn id="73" idx="0"/>
          </p:cNvCxnSpPr>
          <p:nvPr/>
        </p:nvCxnSpPr>
        <p:spPr bwMode="auto">
          <a:xfrm rot="16200000" flipH="1">
            <a:off x="4381720" y="4525389"/>
            <a:ext cx="696176" cy="38396"/>
          </a:xfrm>
          <a:prstGeom prst="straightConnector1">
            <a:avLst/>
          </a:prstGeom>
          <a:noFill/>
          <a:ln w="15875">
            <a:solidFill>
              <a:schemeClr val="tx1"/>
            </a:solidFill>
            <a:round/>
            <a:headEnd/>
            <a:tailEnd/>
          </a:ln>
          <a:effectLst/>
        </p:spPr>
      </p:cxnSp>
      <p:cxnSp>
        <p:nvCxnSpPr>
          <p:cNvPr id="60" name="AutoShape 20"/>
          <p:cNvCxnSpPr>
            <a:cxnSpLocks noChangeShapeType="1"/>
            <a:stCxn id="70" idx="5"/>
            <a:endCxn id="72" idx="0"/>
          </p:cNvCxnSpPr>
          <p:nvPr/>
        </p:nvCxnSpPr>
        <p:spPr bwMode="auto">
          <a:xfrm flipH="1">
            <a:off x="4227513" y="4203700"/>
            <a:ext cx="179387" cy="669925"/>
          </a:xfrm>
          <a:prstGeom prst="straightConnector1">
            <a:avLst/>
          </a:prstGeom>
          <a:noFill/>
          <a:ln w="15875">
            <a:solidFill>
              <a:schemeClr val="tx1"/>
            </a:solidFill>
            <a:round/>
            <a:headEnd/>
            <a:tailEnd/>
          </a:ln>
          <a:effectLst/>
        </p:spPr>
      </p:cxnSp>
      <p:sp>
        <p:nvSpPr>
          <p:cNvPr id="61" name="Oval 21"/>
          <p:cNvSpPr>
            <a:spLocks noChangeAspect="1" noChangeArrowheads="1"/>
          </p:cNvSpPr>
          <p:nvPr/>
        </p:nvSpPr>
        <p:spPr bwMode="auto">
          <a:xfrm>
            <a:off x="3733800" y="2119313"/>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99</a:t>
            </a:r>
            <a:endParaRPr kumimoji="0" lang="en-US" sz="1600" dirty="0">
              <a:solidFill>
                <a:schemeClr val="bg1"/>
              </a:solidFill>
            </a:endParaRPr>
          </a:p>
        </p:txBody>
      </p:sp>
      <p:sp>
        <p:nvSpPr>
          <p:cNvPr id="62" name="Oval 22"/>
          <p:cNvSpPr>
            <a:spLocks noChangeAspect="1" noChangeArrowheads="1"/>
          </p:cNvSpPr>
          <p:nvPr/>
        </p:nvSpPr>
        <p:spPr bwMode="auto">
          <a:xfrm>
            <a:off x="2487613" y="2733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91</a:t>
            </a:r>
            <a:endParaRPr kumimoji="0" lang="en-US" sz="1600" dirty="0">
              <a:solidFill>
                <a:schemeClr val="bg1"/>
              </a:solidFill>
            </a:endParaRPr>
          </a:p>
        </p:txBody>
      </p:sp>
      <p:sp>
        <p:nvSpPr>
          <p:cNvPr id="63" name="Oval 23"/>
          <p:cNvSpPr>
            <a:spLocks noChangeAspect="1" noChangeArrowheads="1"/>
          </p:cNvSpPr>
          <p:nvPr/>
        </p:nvSpPr>
        <p:spPr bwMode="auto">
          <a:xfrm>
            <a:off x="1885950" y="3838575"/>
            <a:ext cx="430213"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77</a:t>
            </a:r>
            <a:endParaRPr kumimoji="0" lang="en-US" sz="1600" dirty="0">
              <a:solidFill>
                <a:schemeClr val="bg1"/>
              </a:solidFill>
            </a:endParaRPr>
          </a:p>
        </p:txBody>
      </p:sp>
      <p:sp>
        <p:nvSpPr>
          <p:cNvPr id="64" name="Oval 24"/>
          <p:cNvSpPr>
            <a:spLocks noChangeAspect="1" noChangeArrowheads="1"/>
          </p:cNvSpPr>
          <p:nvPr/>
        </p:nvSpPr>
        <p:spPr bwMode="auto">
          <a:xfrm>
            <a:off x="3094038"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64</a:t>
            </a:r>
            <a:endParaRPr kumimoji="0" lang="en-US" sz="1600" dirty="0">
              <a:solidFill>
                <a:schemeClr val="bg1"/>
              </a:solidFill>
            </a:endParaRPr>
          </a:p>
        </p:txBody>
      </p:sp>
      <p:sp>
        <p:nvSpPr>
          <p:cNvPr id="65" name="Oval 25"/>
          <p:cNvSpPr>
            <a:spLocks noChangeAspect="1" noChangeArrowheads="1"/>
          </p:cNvSpPr>
          <p:nvPr/>
        </p:nvSpPr>
        <p:spPr bwMode="auto">
          <a:xfrm>
            <a:off x="2716213" y="4883150"/>
            <a:ext cx="430212" cy="363538"/>
          </a:xfrm>
          <a:prstGeom prst="ellipse">
            <a:avLst/>
          </a:prstGeom>
          <a:solidFill>
            <a:schemeClr val="tx2"/>
          </a:solidFill>
          <a:ln w="15875">
            <a:solidFill>
              <a:schemeClr val="tx1"/>
            </a:solidFill>
            <a:round/>
            <a:headEnd/>
            <a:tailEnd/>
          </a:ln>
          <a:effectLst/>
        </p:spPr>
        <p:txBody>
          <a:bodyPr wrap="none" anchor="ctr"/>
          <a:lstStyle/>
          <a:p>
            <a:pPr algn="ctr"/>
            <a:r>
              <a:rPr kumimoji="0" lang="en-US" sz="1600" b="1" dirty="0" smtClean="0">
                <a:solidFill>
                  <a:schemeClr val="bg1"/>
                </a:solidFill>
                <a:latin typeface="Courier New" pitchFamily="49" charset="0"/>
              </a:rPr>
              <a:t>15</a:t>
            </a:r>
            <a:endParaRPr kumimoji="0" lang="en-US" sz="1600" dirty="0">
              <a:solidFill>
                <a:schemeClr val="bg1"/>
              </a:solidFill>
            </a:endParaRPr>
          </a:p>
        </p:txBody>
      </p:sp>
      <p:sp>
        <p:nvSpPr>
          <p:cNvPr id="66" name="Oval 26"/>
          <p:cNvSpPr>
            <a:spLocks noChangeAspect="1" noChangeArrowheads="1"/>
          </p:cNvSpPr>
          <p:nvPr/>
        </p:nvSpPr>
        <p:spPr bwMode="auto">
          <a:xfrm>
            <a:off x="3375025"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kumimoji="0" lang="en-US" sz="1600" dirty="0" smtClean="0">
                <a:solidFill>
                  <a:schemeClr val="bg1"/>
                </a:solidFill>
              </a:rPr>
              <a:t>55</a:t>
            </a:r>
            <a:endParaRPr kumimoji="0" lang="en-US" sz="1600" dirty="0">
              <a:solidFill>
                <a:schemeClr val="bg1"/>
              </a:solidFill>
            </a:endParaRPr>
          </a:p>
        </p:txBody>
      </p:sp>
      <p:sp>
        <p:nvSpPr>
          <p:cNvPr id="67" name="Oval 27"/>
          <p:cNvSpPr>
            <a:spLocks noChangeAspect="1" noChangeArrowheads="1"/>
          </p:cNvSpPr>
          <p:nvPr/>
        </p:nvSpPr>
        <p:spPr bwMode="auto">
          <a:xfrm>
            <a:off x="2133600" y="4872038"/>
            <a:ext cx="430213"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48</a:t>
            </a:r>
            <a:endParaRPr kumimoji="0" lang="en-US" sz="1600" dirty="0">
              <a:solidFill>
                <a:schemeClr val="bg1"/>
              </a:solidFill>
            </a:endParaRPr>
          </a:p>
        </p:txBody>
      </p:sp>
      <p:sp>
        <p:nvSpPr>
          <p:cNvPr id="68" name="Oval 28"/>
          <p:cNvSpPr>
            <a:spLocks noChangeAspect="1" noChangeArrowheads="1"/>
          </p:cNvSpPr>
          <p:nvPr/>
        </p:nvSpPr>
        <p:spPr bwMode="auto">
          <a:xfrm flipH="1">
            <a:off x="5002213" y="28067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83</a:t>
            </a:r>
            <a:endParaRPr kumimoji="0" lang="en-US" sz="1600" dirty="0">
              <a:solidFill>
                <a:schemeClr val="bg1"/>
              </a:solidFill>
            </a:endParaRPr>
          </a:p>
        </p:txBody>
      </p:sp>
      <p:sp>
        <p:nvSpPr>
          <p:cNvPr id="69" name="Oval 29"/>
          <p:cNvSpPr>
            <a:spLocks noChangeAspect="1" noChangeArrowheads="1"/>
          </p:cNvSpPr>
          <p:nvPr/>
        </p:nvSpPr>
        <p:spPr bwMode="auto">
          <a:xfrm flipH="1">
            <a:off x="5611813" y="3886200"/>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63</a:t>
            </a:r>
            <a:endParaRPr kumimoji="0" lang="en-US" sz="1600" dirty="0">
              <a:solidFill>
                <a:schemeClr val="bg1"/>
              </a:solidFill>
            </a:endParaRPr>
          </a:p>
        </p:txBody>
      </p:sp>
      <p:sp>
        <p:nvSpPr>
          <p:cNvPr id="70" name="Oval 30"/>
          <p:cNvSpPr>
            <a:spLocks noChangeAspect="1" noChangeArrowheads="1"/>
          </p:cNvSpPr>
          <p:nvPr/>
        </p:nvSpPr>
        <p:spPr bwMode="auto">
          <a:xfrm flipH="1">
            <a:off x="4343400" y="3886200"/>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81</a:t>
            </a:r>
            <a:endParaRPr kumimoji="0" lang="en-US" sz="1600" dirty="0">
              <a:solidFill>
                <a:schemeClr val="bg1"/>
              </a:solidFill>
            </a:endParaRPr>
          </a:p>
        </p:txBody>
      </p:sp>
      <p:sp>
        <p:nvSpPr>
          <p:cNvPr id="71" name="Oval 31"/>
          <p:cNvSpPr>
            <a:spLocks noChangeAspect="1" noChangeArrowheads="1"/>
          </p:cNvSpPr>
          <p:nvPr/>
        </p:nvSpPr>
        <p:spPr bwMode="auto">
          <a:xfrm flipH="1">
            <a:off x="5307013" y="4892675"/>
            <a:ext cx="430212"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a:t>
            </a:r>
            <a:endParaRPr kumimoji="0" lang="en-US" sz="1600" dirty="0">
              <a:solidFill>
                <a:schemeClr val="bg1"/>
              </a:solidFill>
            </a:endParaRPr>
          </a:p>
        </p:txBody>
      </p:sp>
      <p:sp>
        <p:nvSpPr>
          <p:cNvPr id="72" name="Oval 32"/>
          <p:cNvSpPr>
            <a:spLocks noChangeAspect="1" noChangeArrowheads="1"/>
          </p:cNvSpPr>
          <p:nvPr/>
        </p:nvSpPr>
        <p:spPr bwMode="auto">
          <a:xfrm flipH="1">
            <a:off x="4011613" y="4881563"/>
            <a:ext cx="430212" cy="363537"/>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67</a:t>
            </a:r>
            <a:endParaRPr kumimoji="0" lang="en-US" sz="1600" dirty="0">
              <a:solidFill>
                <a:schemeClr val="bg1"/>
              </a:solidFill>
            </a:endParaRPr>
          </a:p>
        </p:txBody>
      </p:sp>
      <p:sp>
        <p:nvSpPr>
          <p:cNvPr id="73" name="Oval 33"/>
          <p:cNvSpPr>
            <a:spLocks noChangeAspect="1" noChangeArrowheads="1"/>
          </p:cNvSpPr>
          <p:nvPr/>
        </p:nvSpPr>
        <p:spPr bwMode="auto">
          <a:xfrm flipH="1">
            <a:off x="4621213" y="4892675"/>
            <a:ext cx="255587"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72</a:t>
            </a:r>
            <a:endParaRPr kumimoji="0" lang="en-US" sz="1600" dirty="0">
              <a:solidFill>
                <a:schemeClr val="bg1"/>
              </a:solidFill>
            </a:endParaRPr>
          </a:p>
        </p:txBody>
      </p:sp>
      <p:sp>
        <p:nvSpPr>
          <p:cNvPr id="74" name="Oval 34"/>
          <p:cNvSpPr>
            <a:spLocks noChangeAspect="1" noChangeArrowheads="1"/>
          </p:cNvSpPr>
          <p:nvPr/>
        </p:nvSpPr>
        <p:spPr bwMode="auto">
          <a:xfrm>
            <a:off x="1524000" y="4879975"/>
            <a:ext cx="430213" cy="363538"/>
          </a:xfrm>
          <a:prstGeom prst="ellipse">
            <a:avLst/>
          </a:prstGeom>
          <a:solidFill>
            <a:schemeClr val="tx2"/>
          </a:solidFill>
          <a:ln w="15875">
            <a:solidFill>
              <a:schemeClr val="tx1"/>
            </a:solidFill>
            <a:round/>
            <a:headEnd/>
            <a:tailEnd/>
          </a:ln>
          <a:effectLst/>
        </p:spPr>
        <p:txBody>
          <a:bodyPr wrap="none" anchor="ctr"/>
          <a:lstStyle/>
          <a:p>
            <a:pPr algn="ctr"/>
            <a:r>
              <a:rPr lang="en-US" sz="1600" b="1" dirty="0" smtClean="0">
                <a:solidFill>
                  <a:schemeClr val="bg1"/>
                </a:solidFill>
                <a:latin typeface="Courier New" pitchFamily="49" charset="0"/>
              </a:rPr>
              <a:t>14</a:t>
            </a:r>
            <a:endParaRPr kumimoji="0" lang="en-US" sz="1600" dirty="0">
              <a:solidFill>
                <a:schemeClr val="bg1"/>
              </a:solidFill>
            </a:endParaRPr>
          </a:p>
        </p:txBody>
      </p:sp>
      <p:sp>
        <p:nvSpPr>
          <p:cNvPr id="75" name="Text Box 35"/>
          <p:cNvSpPr txBox="1">
            <a:spLocks noChangeArrowheads="1"/>
          </p:cNvSpPr>
          <p:nvPr/>
        </p:nvSpPr>
        <p:spPr bwMode="auto">
          <a:xfrm>
            <a:off x="3810000" y="24384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0</a:t>
            </a:r>
            <a:endParaRPr lang="en-US" b="1" dirty="0">
              <a:solidFill>
                <a:srgbClr val="006600"/>
              </a:solidFill>
              <a:latin typeface="Courier New" pitchFamily="49" charset="0"/>
            </a:endParaRPr>
          </a:p>
        </p:txBody>
      </p:sp>
      <p:sp>
        <p:nvSpPr>
          <p:cNvPr id="76" name="Text Box 36"/>
          <p:cNvSpPr txBox="1">
            <a:spLocks noChangeArrowheads="1"/>
          </p:cNvSpPr>
          <p:nvPr/>
        </p:nvSpPr>
        <p:spPr bwMode="auto">
          <a:xfrm>
            <a:off x="2527300" y="3086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a:t>
            </a:r>
            <a:endParaRPr lang="en-US" b="1" dirty="0">
              <a:solidFill>
                <a:srgbClr val="006600"/>
              </a:solidFill>
              <a:latin typeface="Courier New" pitchFamily="49" charset="0"/>
            </a:endParaRPr>
          </a:p>
        </p:txBody>
      </p:sp>
      <p:sp>
        <p:nvSpPr>
          <p:cNvPr id="77" name="Text Box 37"/>
          <p:cNvSpPr txBox="1">
            <a:spLocks noChangeArrowheads="1"/>
          </p:cNvSpPr>
          <p:nvPr/>
        </p:nvSpPr>
        <p:spPr bwMode="auto">
          <a:xfrm>
            <a:off x="5067300" y="31369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2</a:t>
            </a:r>
            <a:endParaRPr lang="en-US" b="1" dirty="0">
              <a:solidFill>
                <a:srgbClr val="006600"/>
              </a:solidFill>
              <a:latin typeface="Courier New" pitchFamily="49" charset="0"/>
            </a:endParaRPr>
          </a:p>
        </p:txBody>
      </p:sp>
      <p:sp>
        <p:nvSpPr>
          <p:cNvPr id="78" name="Text Box 38"/>
          <p:cNvSpPr txBox="1">
            <a:spLocks noChangeArrowheads="1"/>
          </p:cNvSpPr>
          <p:nvPr/>
        </p:nvSpPr>
        <p:spPr bwMode="auto">
          <a:xfrm>
            <a:off x="1933575" y="41783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3</a:t>
            </a:r>
            <a:endParaRPr lang="en-US" b="1" dirty="0">
              <a:solidFill>
                <a:srgbClr val="006600"/>
              </a:solidFill>
              <a:latin typeface="Courier New" pitchFamily="49" charset="0"/>
            </a:endParaRPr>
          </a:p>
        </p:txBody>
      </p:sp>
      <p:sp>
        <p:nvSpPr>
          <p:cNvPr id="79" name="Text Box 39"/>
          <p:cNvSpPr txBox="1">
            <a:spLocks noChangeArrowheads="1"/>
          </p:cNvSpPr>
          <p:nvPr/>
        </p:nvSpPr>
        <p:spPr bwMode="auto">
          <a:xfrm>
            <a:off x="3130550" y="42037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4</a:t>
            </a:r>
            <a:endParaRPr lang="en-US" b="1" dirty="0">
              <a:solidFill>
                <a:srgbClr val="006600"/>
              </a:solidFill>
              <a:latin typeface="Courier New" pitchFamily="49" charset="0"/>
            </a:endParaRPr>
          </a:p>
        </p:txBody>
      </p:sp>
      <p:sp>
        <p:nvSpPr>
          <p:cNvPr id="80" name="Text Box 40"/>
          <p:cNvSpPr txBox="1">
            <a:spLocks noChangeArrowheads="1"/>
          </p:cNvSpPr>
          <p:nvPr/>
        </p:nvSpPr>
        <p:spPr bwMode="auto">
          <a:xfrm>
            <a:off x="4403725" y="42037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5</a:t>
            </a:r>
            <a:endParaRPr lang="en-US" b="1" dirty="0">
              <a:solidFill>
                <a:srgbClr val="006600"/>
              </a:solidFill>
              <a:latin typeface="Courier New" pitchFamily="49" charset="0"/>
            </a:endParaRPr>
          </a:p>
        </p:txBody>
      </p:sp>
      <p:sp>
        <p:nvSpPr>
          <p:cNvPr id="81" name="Text Box 41"/>
          <p:cNvSpPr txBox="1">
            <a:spLocks noChangeArrowheads="1"/>
          </p:cNvSpPr>
          <p:nvPr/>
        </p:nvSpPr>
        <p:spPr bwMode="auto">
          <a:xfrm>
            <a:off x="5689600" y="4229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6</a:t>
            </a:r>
            <a:endParaRPr lang="en-US" b="1" dirty="0">
              <a:solidFill>
                <a:srgbClr val="006600"/>
              </a:solidFill>
              <a:latin typeface="Courier New" pitchFamily="49" charset="0"/>
            </a:endParaRPr>
          </a:p>
        </p:txBody>
      </p:sp>
      <p:sp>
        <p:nvSpPr>
          <p:cNvPr id="82" name="Text Box 42"/>
          <p:cNvSpPr txBox="1">
            <a:spLocks noChangeArrowheads="1"/>
          </p:cNvSpPr>
          <p:nvPr/>
        </p:nvSpPr>
        <p:spPr bwMode="auto">
          <a:xfrm>
            <a:off x="1582738" y="5245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7</a:t>
            </a:r>
            <a:endParaRPr lang="en-US" b="1" dirty="0">
              <a:solidFill>
                <a:srgbClr val="006600"/>
              </a:solidFill>
              <a:latin typeface="Courier New" pitchFamily="49" charset="0"/>
            </a:endParaRPr>
          </a:p>
        </p:txBody>
      </p:sp>
      <p:sp>
        <p:nvSpPr>
          <p:cNvPr id="83" name="Text Box 43"/>
          <p:cNvSpPr txBox="1">
            <a:spLocks noChangeArrowheads="1"/>
          </p:cNvSpPr>
          <p:nvPr/>
        </p:nvSpPr>
        <p:spPr bwMode="auto">
          <a:xfrm>
            <a:off x="2200275" y="5245100"/>
            <a:ext cx="304800"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8</a:t>
            </a:r>
            <a:endParaRPr lang="en-US" b="1" dirty="0">
              <a:solidFill>
                <a:srgbClr val="006600"/>
              </a:solidFill>
              <a:latin typeface="Courier New" pitchFamily="49" charset="0"/>
            </a:endParaRPr>
          </a:p>
        </p:txBody>
      </p:sp>
      <p:sp>
        <p:nvSpPr>
          <p:cNvPr id="84" name="Text Box 44"/>
          <p:cNvSpPr txBox="1">
            <a:spLocks noChangeArrowheads="1"/>
          </p:cNvSpPr>
          <p:nvPr/>
        </p:nvSpPr>
        <p:spPr bwMode="auto">
          <a:xfrm>
            <a:off x="2701925" y="5245100"/>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9</a:t>
            </a:r>
            <a:endParaRPr lang="en-US" b="1" dirty="0">
              <a:solidFill>
                <a:srgbClr val="006600"/>
              </a:solidFill>
              <a:latin typeface="Courier New" pitchFamily="49" charset="0"/>
            </a:endParaRPr>
          </a:p>
        </p:txBody>
      </p:sp>
      <p:sp>
        <p:nvSpPr>
          <p:cNvPr id="85" name="Text Box 45"/>
          <p:cNvSpPr txBox="1">
            <a:spLocks noChangeArrowheads="1"/>
          </p:cNvSpPr>
          <p:nvPr/>
        </p:nvSpPr>
        <p:spPr bwMode="auto">
          <a:xfrm>
            <a:off x="3371850" y="5257800"/>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10</a:t>
            </a:r>
            <a:endParaRPr lang="en-US" b="1" dirty="0">
              <a:solidFill>
                <a:srgbClr val="006600"/>
              </a:solidFill>
              <a:latin typeface="Courier New" pitchFamily="49" charset="0"/>
            </a:endParaRPr>
          </a:p>
        </p:txBody>
      </p:sp>
      <p:sp>
        <p:nvSpPr>
          <p:cNvPr id="86" name="Text Box 46"/>
          <p:cNvSpPr txBox="1">
            <a:spLocks noChangeArrowheads="1"/>
          </p:cNvSpPr>
          <p:nvPr/>
        </p:nvSpPr>
        <p:spPr bwMode="auto">
          <a:xfrm>
            <a:off x="3973513" y="5245100"/>
            <a:ext cx="4730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11</a:t>
            </a:r>
            <a:endParaRPr lang="en-US" b="1" dirty="0">
              <a:solidFill>
                <a:srgbClr val="006600"/>
              </a:solidFill>
              <a:latin typeface="Courier New" pitchFamily="49" charset="0"/>
            </a:endParaRPr>
          </a:p>
        </p:txBody>
      </p:sp>
      <p:sp>
        <p:nvSpPr>
          <p:cNvPr id="87" name="Text Box 47"/>
          <p:cNvSpPr txBox="1">
            <a:spLocks noChangeArrowheads="1"/>
          </p:cNvSpPr>
          <p:nvPr/>
        </p:nvSpPr>
        <p:spPr bwMode="auto">
          <a:xfrm>
            <a:off x="4630738" y="5257800"/>
            <a:ext cx="498475" cy="366713"/>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12</a:t>
            </a:r>
            <a:endParaRPr lang="en-US" b="1" dirty="0">
              <a:solidFill>
                <a:srgbClr val="006600"/>
              </a:solidFill>
              <a:latin typeface="Courier New" pitchFamily="49" charset="0"/>
            </a:endParaRPr>
          </a:p>
        </p:txBody>
      </p:sp>
      <p:sp>
        <p:nvSpPr>
          <p:cNvPr id="88" name="Text Box 48"/>
          <p:cNvSpPr txBox="1">
            <a:spLocks noChangeArrowheads="1"/>
          </p:cNvSpPr>
          <p:nvPr/>
        </p:nvSpPr>
        <p:spPr bwMode="auto">
          <a:xfrm>
            <a:off x="5322888" y="5256213"/>
            <a:ext cx="473075" cy="366712"/>
          </a:xfrm>
          <a:prstGeom prst="rect">
            <a:avLst/>
          </a:prstGeom>
          <a:noFill/>
          <a:ln w="15875">
            <a:noFill/>
            <a:miter lim="800000"/>
            <a:headEnd/>
            <a:tailEnd/>
          </a:ln>
          <a:effectLst/>
        </p:spPr>
        <p:txBody>
          <a:bodyPr lIns="92075" tIns="46038" rIns="92075" bIns="46038">
            <a:spAutoFit/>
          </a:bodyPr>
          <a:lstStyle/>
          <a:p>
            <a:pPr>
              <a:spcBef>
                <a:spcPct val="50000"/>
              </a:spcBef>
            </a:pPr>
            <a:r>
              <a:rPr lang="en-US" b="1" dirty="0" smtClean="0">
                <a:solidFill>
                  <a:srgbClr val="006600"/>
                </a:solidFill>
                <a:latin typeface="Courier New" pitchFamily="49" charset="0"/>
              </a:rPr>
              <a:t>13</a:t>
            </a:r>
            <a:endParaRPr lang="en-US" b="1" dirty="0">
              <a:solidFill>
                <a:srgbClr val="006600"/>
              </a:solidFill>
              <a:latin typeface="Courier New" pitchFamily="49" charset="0"/>
            </a:endParaRPr>
          </a:p>
        </p:txBody>
      </p:sp>
      <p:grpSp>
        <p:nvGrpSpPr>
          <p:cNvPr id="2" name="Group 104"/>
          <p:cNvGrpSpPr/>
          <p:nvPr/>
        </p:nvGrpSpPr>
        <p:grpSpPr>
          <a:xfrm>
            <a:off x="381000" y="6172200"/>
            <a:ext cx="6934200" cy="381000"/>
            <a:chOff x="1143000" y="6096000"/>
            <a:chExt cx="6934200" cy="381000"/>
          </a:xfrm>
        </p:grpSpPr>
        <p:sp>
          <p:nvSpPr>
            <p:cNvPr id="92" name="Rectangle 91"/>
            <p:cNvSpPr/>
            <p:nvPr/>
          </p:nvSpPr>
          <p:spPr>
            <a:xfrm>
              <a:off x="1143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99</a:t>
              </a:r>
              <a:endParaRPr lang="en-US" dirty="0"/>
            </a:p>
          </p:txBody>
        </p:sp>
        <p:sp>
          <p:nvSpPr>
            <p:cNvPr id="93" name="Rectangle 92"/>
            <p:cNvSpPr/>
            <p:nvPr/>
          </p:nvSpPr>
          <p:spPr>
            <a:xfrm>
              <a:off x="1676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91</a:t>
              </a:r>
              <a:endParaRPr lang="en-US" dirty="0"/>
            </a:p>
          </p:txBody>
        </p:sp>
        <p:sp>
          <p:nvSpPr>
            <p:cNvPr id="94" name="Rectangle 93"/>
            <p:cNvSpPr/>
            <p:nvPr/>
          </p:nvSpPr>
          <p:spPr>
            <a:xfrm>
              <a:off x="2209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83</a:t>
              </a:r>
              <a:endParaRPr lang="en-US" dirty="0"/>
            </a:p>
          </p:txBody>
        </p:sp>
        <p:sp>
          <p:nvSpPr>
            <p:cNvPr id="95" name="Rectangle 94"/>
            <p:cNvSpPr/>
            <p:nvPr/>
          </p:nvSpPr>
          <p:spPr>
            <a:xfrm>
              <a:off x="2743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77</a:t>
              </a:r>
              <a:endParaRPr lang="en-US" dirty="0"/>
            </a:p>
          </p:txBody>
        </p:sp>
        <p:sp>
          <p:nvSpPr>
            <p:cNvPr id="96" name="Rectangle 95"/>
            <p:cNvSpPr/>
            <p:nvPr/>
          </p:nvSpPr>
          <p:spPr>
            <a:xfrm>
              <a:off x="3276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a:t>
              </a:r>
              <a:endParaRPr lang="en-US" dirty="0"/>
            </a:p>
          </p:txBody>
        </p:sp>
        <p:sp>
          <p:nvSpPr>
            <p:cNvPr id="97" name="Rectangle 96"/>
            <p:cNvSpPr/>
            <p:nvPr/>
          </p:nvSpPr>
          <p:spPr>
            <a:xfrm>
              <a:off x="3810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81</a:t>
              </a:r>
              <a:endParaRPr lang="en-US" dirty="0"/>
            </a:p>
          </p:txBody>
        </p:sp>
        <p:sp>
          <p:nvSpPr>
            <p:cNvPr id="98" name="Rectangle 97"/>
            <p:cNvSpPr/>
            <p:nvPr/>
          </p:nvSpPr>
          <p:spPr>
            <a:xfrm>
              <a:off x="4343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63</a:t>
              </a:r>
              <a:endParaRPr lang="en-US" dirty="0"/>
            </a:p>
          </p:txBody>
        </p:sp>
        <p:sp>
          <p:nvSpPr>
            <p:cNvPr id="99" name="Rectangle 98"/>
            <p:cNvSpPr/>
            <p:nvPr/>
          </p:nvSpPr>
          <p:spPr>
            <a:xfrm>
              <a:off x="4876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
          <p:nvSpPr>
            <p:cNvPr id="100" name="Rectangle 99"/>
            <p:cNvSpPr/>
            <p:nvPr/>
          </p:nvSpPr>
          <p:spPr>
            <a:xfrm>
              <a:off x="54102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48</a:t>
              </a:r>
              <a:endParaRPr lang="en-US" dirty="0"/>
            </a:p>
          </p:txBody>
        </p:sp>
        <p:sp>
          <p:nvSpPr>
            <p:cNvPr id="101" name="Rectangle 100"/>
            <p:cNvSpPr/>
            <p:nvPr/>
          </p:nvSpPr>
          <p:spPr>
            <a:xfrm>
              <a:off x="59436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
          <p:nvSpPr>
            <p:cNvPr id="102" name="Rectangle 101"/>
            <p:cNvSpPr/>
            <p:nvPr/>
          </p:nvSpPr>
          <p:spPr>
            <a:xfrm>
              <a:off x="64770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55</a:t>
              </a:r>
              <a:endParaRPr lang="en-US" dirty="0"/>
            </a:p>
          </p:txBody>
        </p:sp>
        <p:sp>
          <p:nvSpPr>
            <p:cNvPr id="103" name="Rectangle 102"/>
            <p:cNvSpPr/>
            <p:nvPr/>
          </p:nvSpPr>
          <p:spPr>
            <a:xfrm>
              <a:off x="70104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67</a:t>
              </a:r>
              <a:endParaRPr lang="en-US" dirty="0"/>
            </a:p>
          </p:txBody>
        </p:sp>
        <p:sp>
          <p:nvSpPr>
            <p:cNvPr id="104" name="Rectangle 103"/>
            <p:cNvSpPr/>
            <p:nvPr/>
          </p:nvSpPr>
          <p:spPr>
            <a:xfrm>
              <a:off x="7543800" y="60960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72</a:t>
              </a:r>
              <a:endParaRPr lang="en-US" dirty="0"/>
            </a:p>
          </p:txBody>
        </p:sp>
      </p:grpSp>
      <p:sp>
        <p:nvSpPr>
          <p:cNvPr id="106" name="Rectangle 105"/>
          <p:cNvSpPr/>
          <p:nvPr/>
        </p:nvSpPr>
        <p:spPr>
          <a:xfrm>
            <a:off x="73152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107" name="Rectangle 106"/>
          <p:cNvSpPr/>
          <p:nvPr/>
        </p:nvSpPr>
        <p:spPr>
          <a:xfrm>
            <a:off x="7848600" y="6172200"/>
            <a:ext cx="533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Slide Number Placeholder 88"/>
          <p:cNvSpPr>
            <a:spLocks noGrp="1"/>
          </p:cNvSpPr>
          <p:nvPr>
            <p:ph type="sldNum" sz="quarter" idx="12"/>
          </p:nvPr>
        </p:nvSpPr>
        <p:spPr/>
        <p:txBody>
          <a:bodyPr/>
          <a:lstStyle/>
          <a:p>
            <a:fld id="{59044E82-0D97-4C44-BD32-01B99DA0AB14}" type="slidenum">
              <a:rPr lang="en-US" smtClean="0"/>
              <a:pPr/>
              <a:t>9</a:t>
            </a:fld>
            <a:endParaRPr lang="en-US"/>
          </a:p>
        </p:txBody>
      </p:sp>
      <p:sp>
        <p:nvSpPr>
          <p:cNvPr id="90" name="Rectangle 89"/>
          <p:cNvSpPr/>
          <p:nvPr/>
        </p:nvSpPr>
        <p:spPr>
          <a:xfrm>
            <a:off x="762000" y="1600200"/>
            <a:ext cx="1728358" cy="400110"/>
          </a:xfrm>
          <a:prstGeom prst="rect">
            <a:avLst/>
          </a:prstGeom>
        </p:spPr>
        <p:txBody>
          <a:bodyPr wrap="none">
            <a:spAutoFit/>
          </a:bodyPr>
          <a:lstStyle/>
          <a:p>
            <a:r>
              <a:rPr lang="en-US" sz="2000" b="1" dirty="0" smtClean="0">
                <a:latin typeface="Times New Roman" pitchFamily="18" charset="0"/>
                <a:cs typeface="Times New Roman" pitchFamily="18" charset="0"/>
              </a:rPr>
              <a:t>(Logical view)</a:t>
            </a:r>
          </a:p>
        </p:txBody>
      </p:sp>
      <p:sp>
        <p:nvSpPr>
          <p:cNvPr id="91" name="Rectangle 90"/>
          <p:cNvSpPr/>
          <p:nvPr/>
        </p:nvSpPr>
        <p:spPr>
          <a:xfrm>
            <a:off x="381000" y="5562600"/>
            <a:ext cx="4146071" cy="400110"/>
          </a:xfrm>
          <a:prstGeom prst="rect">
            <a:avLst/>
          </a:prstGeom>
        </p:spPr>
        <p:txBody>
          <a:bodyPr wrap="none">
            <a:spAutoFit/>
          </a:bodyPr>
          <a:lstStyle/>
          <a:p>
            <a:r>
              <a:rPr lang="en-US" sz="2000" b="1" dirty="0" smtClean="0">
                <a:latin typeface="Times New Roman" pitchFamily="18" charset="0"/>
                <a:cs typeface="Times New Roman" pitchFamily="18" charset="0"/>
              </a:rPr>
              <a:t>Array representation(Physical view)</a:t>
            </a:r>
          </a:p>
        </p:txBody>
      </p:sp>
      <p:sp>
        <p:nvSpPr>
          <p:cNvPr id="105" name="Footer Placeholder 104"/>
          <p:cNvSpPr>
            <a:spLocks noGrp="1"/>
          </p:cNvSpPr>
          <p:nvPr>
            <p:ph type="ftr" sz="quarter" idx="11"/>
          </p:nvPr>
        </p:nvSpPr>
        <p:spPr/>
        <p:txBody>
          <a:bodyPr/>
          <a:lstStyle/>
          <a:p>
            <a:r>
              <a:rPr lang="en-US" smtClean="0"/>
              <a:t>Compiled By Atnafu J.</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4726</TotalTime>
  <Words>2087</Words>
  <Application>Microsoft Office PowerPoint</Application>
  <PresentationFormat>On-screen Show (4:3)</PresentationFormat>
  <Paragraphs>754</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CS623 : Data Structures &amp; Algorithm Analysis</vt:lpstr>
      <vt:lpstr>Balanced  Binary Tree</vt:lpstr>
      <vt:lpstr>Left-justified(Complete Tree) Tree</vt:lpstr>
      <vt:lpstr>Complete Binary Tree…</vt:lpstr>
      <vt:lpstr>Heap</vt:lpstr>
      <vt:lpstr>A Min Heap</vt:lpstr>
      <vt:lpstr>Heap</vt:lpstr>
      <vt:lpstr>Heap Representation</vt:lpstr>
      <vt:lpstr>Heap Representation</vt:lpstr>
      <vt:lpstr>Heap Operations</vt:lpstr>
      <vt:lpstr>Heap Specification</vt:lpstr>
      <vt:lpstr>Heap Specification…</vt:lpstr>
      <vt:lpstr>Heap Implementation: Constructor</vt:lpstr>
      <vt:lpstr>Heap Implementation: isEmpty, isFull</vt:lpstr>
      <vt:lpstr>Heap: Insertion</vt:lpstr>
      <vt:lpstr>Heap Insertion</vt:lpstr>
      <vt:lpstr>Heap Insertion</vt:lpstr>
      <vt:lpstr>Heap Insertion</vt:lpstr>
      <vt:lpstr>Heap Insertion</vt:lpstr>
      <vt:lpstr>Heap: siftup</vt:lpstr>
      <vt:lpstr>Heap: Siftup</vt:lpstr>
      <vt:lpstr>Heap: Insertion</vt:lpstr>
      <vt:lpstr>Heap: DeleteMax</vt:lpstr>
      <vt:lpstr>Heap: DeleteMax</vt:lpstr>
      <vt:lpstr>Heap: DeleteMax </vt:lpstr>
      <vt:lpstr>Heap: DeleteMax</vt:lpstr>
      <vt:lpstr>Heap: DeleteMax</vt:lpstr>
      <vt:lpstr>Heap: DeleteMax</vt:lpstr>
      <vt:lpstr>Heap Insertion</vt:lpstr>
      <vt:lpstr>Heap: DeleteMax</vt:lpstr>
      <vt:lpstr>Heap: siftdown</vt:lpstr>
      <vt:lpstr>Heap: Siftdown</vt:lpstr>
      <vt:lpstr>Heap: deleteMax</vt:lpstr>
      <vt:lpstr>Heap: updateKey</vt:lpstr>
      <vt:lpstr>Heapify: Build a heap from an array</vt:lpstr>
      <vt:lpstr>Heap Operations Performance Analysis Summary</vt:lpstr>
      <vt:lpstr>Exercise</vt:lpstr>
      <vt:lpstr>Priority Queue &amp; Heap</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gaming</cp:lastModifiedBy>
  <cp:revision>495</cp:revision>
  <dcterms:created xsi:type="dcterms:W3CDTF">2014-01-21T23:03:24Z</dcterms:created>
  <dcterms:modified xsi:type="dcterms:W3CDTF">2022-05-01T12:55:25Z</dcterms:modified>
</cp:coreProperties>
</file>