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7" r:id="rId2"/>
    <p:sldId id="258" r:id="rId3"/>
    <p:sldId id="342" r:id="rId4"/>
    <p:sldId id="334" r:id="rId5"/>
    <p:sldId id="344" r:id="rId6"/>
    <p:sldId id="353" r:id="rId7"/>
    <p:sldId id="354" r:id="rId8"/>
    <p:sldId id="346" r:id="rId9"/>
    <p:sldId id="347" r:id="rId10"/>
    <p:sldId id="355" r:id="rId11"/>
    <p:sldId id="348" r:id="rId12"/>
    <p:sldId id="349" r:id="rId13"/>
    <p:sldId id="350" r:id="rId14"/>
    <p:sldId id="361" r:id="rId15"/>
    <p:sldId id="259" r:id="rId16"/>
    <p:sldId id="356" r:id="rId17"/>
    <p:sldId id="357" r:id="rId18"/>
    <p:sldId id="358" r:id="rId19"/>
    <p:sldId id="360" r:id="rId20"/>
    <p:sldId id="330" r:id="rId21"/>
    <p:sldId id="338" r:id="rId22"/>
    <p:sldId id="335" r:id="rId23"/>
    <p:sldId id="343" r:id="rId24"/>
    <p:sldId id="340" r:id="rId25"/>
    <p:sldId id="35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153702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BEFC4F-83B7-477D-B5E6-BE3BE77D372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CBB821-61A2-470C-800D-283C142A235C}" type="datetime1">
              <a:rPr lang="en-US" smtClean="0"/>
              <a:t>4/13/2022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293C4-9B71-4221-8EAB-A35F74E4B785}" type="datetime1">
              <a:rPr lang="en-US" smtClean="0"/>
              <a:t>4/13/2022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FDDD54-3E11-4F98-8F75-149793115354}" type="datetime1">
              <a:rPr lang="en-US" smtClean="0"/>
              <a:t>4/13/2022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A8333-E7BA-485F-838F-3D869F979FDB}" type="datetime1">
              <a:rPr lang="en-US" smtClean="0"/>
              <a:t>4/13/2022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60AC3-B707-4FD1-9F62-B3C134B9EF57}" type="datetime1">
              <a:rPr lang="en-US" smtClean="0"/>
              <a:t>4/13/2022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473900-BE89-445D-B71D-AE895D360296}" type="datetime1">
              <a:rPr lang="en-US" smtClean="0"/>
              <a:t>4/13/2022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4DDFF8-BBB3-4172-A8AC-90E5A1C7A341}" type="datetime1">
              <a:rPr lang="en-US" smtClean="0"/>
              <a:t>4/13/2022</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2F5325-76EF-40CF-B4DA-757366554206}" type="datetime1">
              <a:rPr lang="en-US" smtClean="0"/>
              <a:t>4/13/2022</a:t>
            </a:fld>
            <a:endParaRPr lang="en-US"/>
          </a:p>
        </p:txBody>
      </p:sp>
      <p:sp>
        <p:nvSpPr>
          <p:cNvPr id="4" name="Footer Placeholder 3"/>
          <p:cNvSpPr>
            <a:spLocks noGrp="1"/>
          </p:cNvSpPr>
          <p:nvPr>
            <p:ph type="ftr" sz="quarter" idx="11"/>
          </p:nvPr>
        </p:nvSpPr>
        <p:spPr/>
        <p:txBody>
          <a:bodyPr/>
          <a:lstStyle/>
          <a:p>
            <a:r>
              <a:rPr lang="en-US" smtClean="0"/>
              <a:t>Compiled By Atnafu J.</a:t>
            </a:r>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AB1CC-4594-46A5-9018-0943A1342D43}" type="datetime1">
              <a:rPr lang="en-US" smtClean="0"/>
              <a:t>4/13/2022</a:t>
            </a:fld>
            <a:endParaRPr lang="en-US"/>
          </a:p>
        </p:txBody>
      </p:sp>
      <p:sp>
        <p:nvSpPr>
          <p:cNvPr id="3" name="Footer Placeholder 2"/>
          <p:cNvSpPr>
            <a:spLocks noGrp="1"/>
          </p:cNvSpPr>
          <p:nvPr>
            <p:ph type="ftr" sz="quarter" idx="11"/>
          </p:nvPr>
        </p:nvSpPr>
        <p:spPr/>
        <p:txBody>
          <a:bodyPr/>
          <a:lstStyle/>
          <a:p>
            <a:r>
              <a:rPr lang="en-US" smtClean="0"/>
              <a:t>Compiled By Atnafu J.</a:t>
            </a:r>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6B36A-86BF-4E44-BEE9-87941621F1DC}" type="datetime1">
              <a:rPr lang="en-US" smtClean="0"/>
              <a:t>4/13/2022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75F62-0415-4492-A742-7722D74306E3}" type="datetime1">
              <a:rPr lang="en-US" smtClean="0"/>
              <a:t>4/13/2022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2F2A3-7BCA-4039-A807-C4A9D12AFA67}" type="datetime1">
              <a:rPr lang="en-US" smtClean="0"/>
              <a:t>4/13/2022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Atnafu 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CS623 :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smtClean="0"/>
              <a:t>Chapter 3: Queue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Destructor</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dirty="0" smtClean="0"/>
              <a:t>Queue&lt;T&gt;::~Queue() {</a:t>
            </a:r>
          </a:p>
          <a:p>
            <a:pPr>
              <a:lnSpc>
                <a:spcPct val="90000"/>
              </a:lnSpc>
              <a:buNone/>
            </a:pPr>
            <a:r>
              <a:rPr lang="en-GB" dirty="0" smtClean="0"/>
              <a:t>		delete [] base;</a:t>
            </a:r>
          </a:p>
          <a:p>
            <a:pPr>
              <a:lnSpc>
                <a:spcPct val="90000"/>
              </a:lnSpc>
              <a:buNone/>
            </a:pPr>
            <a:r>
              <a:rPr lang="en-GB" dirty="0" smtClean="0"/>
              <a:t>}</a:t>
            </a: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2194984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Empty: truncate queue to empty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a:t>template &lt;class T&gt;</a:t>
            </a:r>
          </a:p>
          <a:p>
            <a:pPr>
              <a:buNone/>
            </a:pPr>
            <a:r>
              <a:rPr lang="en-GB" sz="2800" dirty="0"/>
              <a:t>bool Queue&lt;T</a:t>
            </a:r>
            <a:r>
              <a:rPr lang="en-GB" sz="2800" dirty="0" smtClean="0"/>
              <a:t>&gt;::empty() {</a:t>
            </a:r>
          </a:p>
          <a:p>
            <a:pPr>
              <a:buNone/>
            </a:pPr>
            <a:endParaRPr lang="en-GB" sz="2800" dirty="0"/>
          </a:p>
          <a:p>
            <a:pPr>
              <a:buNone/>
            </a:pPr>
            <a:r>
              <a:rPr lang="en-GB" sz="2800" dirty="0" smtClean="0"/>
              <a:t>	//exercise</a:t>
            </a:r>
            <a:endParaRPr lang="en-GB" sz="2800" dirty="0"/>
          </a:p>
          <a:p>
            <a:pPr>
              <a:buNone/>
            </a:pPr>
            <a:endParaRPr lang="en-GB" sz="2800" dirty="0" smtClean="0"/>
          </a:p>
          <a:p>
            <a:pPr>
              <a:buNone/>
            </a:pPr>
            <a:endParaRPr lang="en-GB" sz="2800" dirty="0"/>
          </a:p>
          <a:p>
            <a:pPr>
              <a:buNone/>
            </a:pPr>
            <a:endParaRPr lang="en-GB" sz="2800" dirty="0" smtClean="0"/>
          </a:p>
          <a:p>
            <a:pPr>
              <a:buNone/>
            </a:pPr>
            <a:r>
              <a:rPr lang="en-GB" sz="2800" dirty="0" smtClean="0"/>
              <a:t>}</a:t>
            </a:r>
            <a:endParaRPr lang="en-GB" sz="2800" dirty="0"/>
          </a:p>
          <a:p>
            <a:pPr marL="0" indent="0">
              <a:lnSpc>
                <a:spcPct val="90000"/>
              </a:lnSpc>
              <a:buNone/>
            </a:pPr>
            <a:r>
              <a:rPr lang="fr-FR" altLang="zh-TW" sz="2800" dirty="0" smtClean="0">
                <a:solidFill>
                  <a:srgbClr val="80A331"/>
                </a:solidFill>
                <a:ea typeface="PMingLiU" pitchFamily="18" charset="-120"/>
              </a:rPr>
              <a:t>					</a:t>
            </a:r>
            <a:endParaRPr lang="fr-FR" altLang="zh-TW" sz="2800" dirty="0" smtClean="0">
              <a:ea typeface="PMingLiU" pitchFamily="18" charset="-12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err="1" smtClean="0">
                <a:solidFill>
                  <a:schemeClr val="accent2"/>
                </a:solidFill>
              </a:rPr>
              <a:t>Enqueue</a:t>
            </a:r>
            <a:r>
              <a:rPr lang="en-US" i="1" dirty="0" smtClean="0">
                <a:solidFill>
                  <a:schemeClr val="accent2"/>
                </a:solidFill>
              </a:rPr>
              <a:t>: Add Item on to the Queue</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200" dirty="0" smtClean="0"/>
              <a:t>template &lt;class T&gt;</a:t>
            </a:r>
          </a:p>
          <a:p>
            <a:pPr>
              <a:lnSpc>
                <a:spcPct val="80000"/>
              </a:lnSpc>
              <a:buNone/>
            </a:pPr>
            <a:r>
              <a:rPr lang="en-GB" sz="2200" dirty="0" smtClean="0"/>
              <a:t>void </a:t>
            </a:r>
            <a:r>
              <a:rPr lang="en-GB" sz="2400" dirty="0"/>
              <a:t>Queue&lt;T&gt;::</a:t>
            </a:r>
            <a:r>
              <a:rPr lang="en-GB" sz="2200" dirty="0" err="1" smtClean="0"/>
              <a:t>enQueue</a:t>
            </a:r>
            <a:r>
              <a:rPr lang="en-GB" sz="2200" dirty="0" smtClean="0"/>
              <a:t> (T item) {	</a:t>
            </a:r>
          </a:p>
          <a:p>
            <a:pPr>
              <a:lnSpc>
                <a:spcPct val="80000"/>
              </a:lnSpc>
              <a:buNone/>
            </a:pPr>
            <a:r>
              <a:rPr lang="en-GB" sz="2200" dirty="0" smtClean="0"/>
              <a:t>	if (!</a:t>
            </a:r>
            <a:r>
              <a:rPr lang="en-GB" sz="2200" dirty="0" err="1" smtClean="0"/>
              <a:t>isFull</a:t>
            </a:r>
            <a:r>
              <a:rPr lang="en-GB" sz="2200" dirty="0" smtClean="0"/>
              <a:t>()) {</a:t>
            </a:r>
          </a:p>
          <a:p>
            <a:pPr>
              <a:lnSpc>
                <a:spcPct val="80000"/>
              </a:lnSpc>
              <a:buNone/>
            </a:pPr>
            <a:r>
              <a:rPr lang="en-GB" sz="2200" dirty="0" smtClean="0"/>
              <a:t>		rare = (rare + 1)%capacity;</a:t>
            </a:r>
          </a:p>
          <a:p>
            <a:pPr>
              <a:lnSpc>
                <a:spcPct val="80000"/>
              </a:lnSpc>
              <a:buNone/>
            </a:pPr>
            <a:r>
              <a:rPr lang="en-GB" sz="2200" dirty="0" smtClean="0"/>
              <a:t>		base[rare]=item;</a:t>
            </a:r>
          </a:p>
          <a:p>
            <a:pPr>
              <a:lnSpc>
                <a:spcPct val="80000"/>
              </a:lnSpc>
              <a:buNone/>
            </a:pPr>
            <a:r>
              <a:rPr lang="en-GB" sz="2200" dirty="0" smtClean="0"/>
              <a:t>		if (</a:t>
            </a:r>
            <a:r>
              <a:rPr lang="en-GB" sz="2200" dirty="0" err="1" smtClean="0"/>
              <a:t>isEmpty</a:t>
            </a:r>
            <a:r>
              <a:rPr lang="en-GB" sz="2200" dirty="0" smtClean="0"/>
              <a:t>()) front=rare;	</a:t>
            </a:r>
          </a:p>
          <a:p>
            <a:pPr>
              <a:lnSpc>
                <a:spcPct val="80000"/>
              </a:lnSpc>
              <a:buNone/>
            </a:pPr>
            <a:r>
              <a:rPr lang="en-GB" sz="2200" dirty="0" smtClean="0"/>
              <a:t>		count++;</a:t>
            </a:r>
          </a:p>
          <a:p>
            <a:pPr>
              <a:lnSpc>
                <a:spcPct val="80000"/>
              </a:lnSpc>
              <a:buNone/>
            </a:pPr>
            <a:r>
              <a:rPr lang="en-US" sz="2200" dirty="0" smtClean="0"/>
              <a:t>	}else</a:t>
            </a:r>
          </a:p>
          <a:p>
            <a:pPr>
              <a:lnSpc>
                <a:spcPct val="80000"/>
              </a:lnSpc>
              <a:buNone/>
            </a:pPr>
            <a:r>
              <a:rPr lang="en-US" sz="2200" dirty="0" smtClean="0"/>
              <a:t>		throw </a:t>
            </a:r>
            <a:r>
              <a:rPr lang="en-US" sz="2200" dirty="0" err="1" smtClean="0"/>
              <a:t>FullQueueException</a:t>
            </a:r>
            <a:r>
              <a:rPr lang="en-US" sz="2200" dirty="0" smtClean="0"/>
              <a:t>();</a:t>
            </a:r>
            <a:endParaRPr lang="en-GB" sz="2200" dirty="0" smtClean="0"/>
          </a:p>
          <a:p>
            <a:pPr>
              <a:lnSpc>
                <a:spcPct val="80000"/>
              </a:lnSpc>
              <a:buNone/>
            </a:pPr>
            <a:r>
              <a:rPr lang="en-GB" sz="2200" dirty="0" smtClean="0"/>
              <a:t>}</a:t>
            </a:r>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GB" i="1" dirty="0" err="1" smtClean="0">
                <a:solidFill>
                  <a:schemeClr val="accent2"/>
                </a:solidFill>
              </a:rPr>
              <a:t>DeQueue</a:t>
            </a:r>
            <a:r>
              <a:rPr lang="en-GB" i="1" dirty="0" smtClean="0">
                <a:solidFill>
                  <a:schemeClr val="accent2"/>
                </a:solidFill>
              </a:rPr>
              <a:t>: Remove Item from the Queue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800" dirty="0" smtClean="0"/>
              <a:t>Template &lt;class T&gt;</a:t>
            </a:r>
            <a:endParaRPr lang="en-GB" sz="2600" dirty="0" smtClean="0"/>
          </a:p>
          <a:p>
            <a:pPr>
              <a:lnSpc>
                <a:spcPct val="80000"/>
              </a:lnSpc>
              <a:buNone/>
            </a:pPr>
            <a:r>
              <a:rPr lang="en-GB" sz="2600" dirty="0" smtClean="0"/>
              <a:t>T </a:t>
            </a:r>
            <a:r>
              <a:rPr lang="en-GB" sz="2800" dirty="0"/>
              <a:t>Queue&lt;T&gt;::</a:t>
            </a:r>
            <a:r>
              <a:rPr lang="en-GB" sz="2600" dirty="0" err="1" smtClean="0"/>
              <a:t>deQueue</a:t>
            </a:r>
            <a:r>
              <a:rPr lang="en-GB" sz="2600" dirty="0" smtClean="0"/>
              <a:t> () {	</a:t>
            </a:r>
          </a:p>
          <a:p>
            <a:pPr>
              <a:lnSpc>
                <a:spcPct val="80000"/>
              </a:lnSpc>
              <a:buNone/>
            </a:pPr>
            <a:r>
              <a:rPr lang="en-GB" sz="2600" dirty="0" smtClean="0"/>
              <a:t>	if </a:t>
            </a:r>
            <a:r>
              <a:rPr lang="en-GB" sz="2600" dirty="0" err="1" smtClean="0"/>
              <a:t>isEmpty</a:t>
            </a:r>
            <a:r>
              <a:rPr lang="en-GB" sz="2600" dirty="0" smtClean="0"/>
              <a:t>() throw </a:t>
            </a:r>
            <a:r>
              <a:rPr lang="en-GB" sz="2600" dirty="0" err="1" smtClean="0"/>
              <a:t>EmptyQueueException</a:t>
            </a:r>
            <a:r>
              <a:rPr lang="en-GB" sz="2600" dirty="0" smtClean="0"/>
              <a:t>();</a:t>
            </a:r>
          </a:p>
          <a:p>
            <a:pPr>
              <a:lnSpc>
                <a:spcPct val="80000"/>
              </a:lnSpc>
              <a:buNone/>
            </a:pPr>
            <a:r>
              <a:rPr lang="en-GB" sz="2600" dirty="0" smtClean="0"/>
              <a:t>	T item = base[front];</a:t>
            </a:r>
          </a:p>
          <a:p>
            <a:pPr>
              <a:lnSpc>
                <a:spcPct val="80000"/>
              </a:lnSpc>
              <a:buNone/>
            </a:pPr>
            <a:r>
              <a:rPr lang="en-GB" sz="2600" dirty="0" smtClean="0"/>
              <a:t>	if (count==1)</a:t>
            </a:r>
          </a:p>
          <a:p>
            <a:pPr>
              <a:lnSpc>
                <a:spcPct val="80000"/>
              </a:lnSpc>
              <a:buNone/>
            </a:pPr>
            <a:r>
              <a:rPr lang="en-GB" sz="2600" dirty="0" smtClean="0"/>
              <a:t>		front = rear=NIL;</a:t>
            </a:r>
          </a:p>
          <a:p>
            <a:pPr>
              <a:lnSpc>
                <a:spcPct val="80000"/>
              </a:lnSpc>
              <a:buNone/>
            </a:pPr>
            <a:r>
              <a:rPr lang="en-GB" sz="2600" dirty="0" smtClean="0"/>
              <a:t>	else</a:t>
            </a:r>
          </a:p>
          <a:p>
            <a:pPr>
              <a:lnSpc>
                <a:spcPct val="80000"/>
              </a:lnSpc>
              <a:buNone/>
            </a:pPr>
            <a:r>
              <a:rPr lang="en-GB" sz="2600" dirty="0" smtClean="0"/>
              <a:t>		</a:t>
            </a:r>
            <a:r>
              <a:rPr lang="en-GB" sz="2800" dirty="0" smtClean="0"/>
              <a:t> front =(front + 1)%capacity;</a:t>
            </a:r>
            <a:endParaRPr lang="en-GB" sz="2600" dirty="0" smtClean="0"/>
          </a:p>
          <a:p>
            <a:pPr>
              <a:lnSpc>
                <a:spcPct val="80000"/>
              </a:lnSpc>
              <a:buNone/>
            </a:pPr>
            <a:r>
              <a:rPr lang="en-GB" sz="2600" dirty="0" smtClean="0"/>
              <a:t>	 count--;</a:t>
            </a:r>
          </a:p>
          <a:p>
            <a:pPr>
              <a:lnSpc>
                <a:spcPct val="80000"/>
              </a:lnSpc>
              <a:buNone/>
            </a:pPr>
            <a:r>
              <a:rPr lang="en-GB" sz="2600" dirty="0" smtClean="0"/>
              <a:t>	return item;</a:t>
            </a:r>
          </a:p>
          <a:p>
            <a:pPr>
              <a:lnSpc>
                <a:spcPct val="80000"/>
              </a:lnSpc>
              <a:buNone/>
            </a:pPr>
            <a:r>
              <a:rPr lang="en-GB" sz="2600" dirty="0" smtClean="0"/>
              <a:t>}</a:t>
            </a:r>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Resize</a:t>
            </a:r>
            <a:r>
              <a:rPr lang="en-US" i="1" dirty="0" smtClean="0">
                <a:solidFill>
                  <a:schemeClr val="accent2"/>
                </a:solidFill>
              </a:rPr>
              <a:t>: resize base array</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buNone/>
            </a:pPr>
            <a:r>
              <a:rPr lang="en-GB" sz="2000" dirty="0"/>
              <a:t>template &lt;class T&gt;</a:t>
            </a:r>
          </a:p>
          <a:p>
            <a:pPr>
              <a:buNone/>
            </a:pPr>
            <a:r>
              <a:rPr lang="en-GB" sz="2000" dirty="0"/>
              <a:t>bool Queue&lt;T</a:t>
            </a:r>
            <a:r>
              <a:rPr lang="en-GB" sz="2000" dirty="0" smtClean="0"/>
              <a:t>&gt;::</a:t>
            </a:r>
            <a:r>
              <a:rPr lang="en-GB" sz="2000" dirty="0" smtClean="0"/>
              <a:t>resize</a:t>
            </a:r>
            <a:r>
              <a:rPr lang="en-GB" sz="2000" dirty="0" smtClean="0"/>
              <a:t>() </a:t>
            </a:r>
            <a:r>
              <a:rPr lang="en-GB" sz="2000" dirty="0" smtClean="0"/>
              <a:t>{</a:t>
            </a:r>
          </a:p>
          <a:p>
            <a:pPr>
              <a:buNone/>
            </a:pPr>
            <a:r>
              <a:rPr lang="en-GB" sz="2000" dirty="0"/>
              <a:t>	</a:t>
            </a:r>
            <a:r>
              <a:rPr lang="en-GB" sz="2000" dirty="0" smtClean="0"/>
              <a:t>T * temp;</a:t>
            </a:r>
          </a:p>
          <a:p>
            <a:pPr>
              <a:buNone/>
            </a:pPr>
            <a:r>
              <a:rPr lang="en-GB" sz="2000" dirty="0"/>
              <a:t>	</a:t>
            </a:r>
            <a:r>
              <a:rPr lang="en-GB" sz="2000" dirty="0" err="1" smtClean="0"/>
              <a:t>int</a:t>
            </a:r>
            <a:r>
              <a:rPr lang="en-GB" sz="2000" dirty="0" smtClean="0"/>
              <a:t> </a:t>
            </a:r>
            <a:r>
              <a:rPr lang="en-GB" sz="2000" dirty="0" err="1" smtClean="0"/>
              <a:t>newCapacity</a:t>
            </a:r>
            <a:r>
              <a:rPr lang="en-GB" sz="2000" dirty="0" smtClean="0"/>
              <a:t>=capacity + </a:t>
            </a:r>
            <a:r>
              <a:rPr lang="en-GB" sz="2000" dirty="0" err="1" smtClean="0"/>
              <a:t>byHowMuch</a:t>
            </a:r>
            <a:r>
              <a:rPr lang="en-GB" sz="2000" dirty="0" smtClean="0"/>
              <a:t>;</a:t>
            </a:r>
          </a:p>
          <a:p>
            <a:pPr>
              <a:buNone/>
            </a:pPr>
            <a:r>
              <a:rPr lang="en-GB" sz="2000" dirty="0" smtClean="0"/>
              <a:t>	temp=new (</a:t>
            </a:r>
            <a:r>
              <a:rPr lang="en-GB" sz="2000" dirty="0" err="1" smtClean="0"/>
              <a:t>nothrow</a:t>
            </a:r>
            <a:r>
              <a:rPr lang="en-GB" sz="2000" dirty="0" smtClean="0"/>
              <a:t>) T[</a:t>
            </a:r>
            <a:r>
              <a:rPr lang="en-GB" sz="2000" dirty="0" err="1" smtClean="0"/>
              <a:t>newCapacity</a:t>
            </a:r>
            <a:r>
              <a:rPr lang="en-GB" sz="2000" dirty="0" smtClean="0"/>
              <a:t>];</a:t>
            </a:r>
          </a:p>
          <a:p>
            <a:pPr>
              <a:buNone/>
            </a:pPr>
            <a:r>
              <a:rPr lang="en-GB" sz="2000" dirty="0"/>
              <a:t>	</a:t>
            </a:r>
            <a:r>
              <a:rPr lang="en-GB" sz="2000" dirty="0" smtClean="0"/>
              <a:t>if(temp==NULL) throw </a:t>
            </a:r>
            <a:r>
              <a:rPr lang="en-GB" sz="2000" dirty="0" err="1" smtClean="0"/>
              <a:t>MemoryException</a:t>
            </a:r>
            <a:r>
              <a:rPr lang="en-GB" sz="2000" dirty="0" smtClean="0"/>
              <a:t>();</a:t>
            </a:r>
          </a:p>
          <a:p>
            <a:pPr>
              <a:buNone/>
            </a:pPr>
            <a:r>
              <a:rPr lang="en-GB" sz="2000" dirty="0"/>
              <a:t>	</a:t>
            </a:r>
            <a:r>
              <a:rPr lang="en-GB" sz="2000" dirty="0" smtClean="0"/>
              <a:t>for(</a:t>
            </a:r>
            <a:r>
              <a:rPr lang="en-GB" sz="2000" dirty="0" err="1" smtClean="0"/>
              <a:t>int</a:t>
            </a:r>
            <a:r>
              <a:rPr lang="en-GB" sz="2000" dirty="0" smtClean="0"/>
              <a:t> i=0, j=0; I != (rate +1)%capacity; i=(i+1)%capacity)</a:t>
            </a:r>
          </a:p>
          <a:p>
            <a:pPr>
              <a:buNone/>
            </a:pPr>
            <a:r>
              <a:rPr lang="en-GB" sz="2000" dirty="0"/>
              <a:t>	</a:t>
            </a:r>
            <a:r>
              <a:rPr lang="en-GB" sz="2000" dirty="0" smtClean="0"/>
              <a:t>	temp[j++]=base[i];</a:t>
            </a:r>
          </a:p>
          <a:p>
            <a:pPr>
              <a:buNone/>
            </a:pPr>
            <a:r>
              <a:rPr lang="en-GB" sz="2000" dirty="0"/>
              <a:t>	</a:t>
            </a:r>
            <a:r>
              <a:rPr lang="en-GB" sz="2000" dirty="0" smtClean="0"/>
              <a:t>delete [] base;</a:t>
            </a:r>
          </a:p>
          <a:p>
            <a:pPr>
              <a:buNone/>
            </a:pPr>
            <a:r>
              <a:rPr lang="en-GB" sz="2000" dirty="0"/>
              <a:t>	</a:t>
            </a:r>
            <a:r>
              <a:rPr lang="en-GB" sz="2000" dirty="0" smtClean="0"/>
              <a:t>base=temp;</a:t>
            </a:r>
          </a:p>
          <a:p>
            <a:pPr>
              <a:buNone/>
            </a:pPr>
            <a:r>
              <a:rPr lang="en-GB" sz="2000" dirty="0"/>
              <a:t>	</a:t>
            </a:r>
            <a:r>
              <a:rPr lang="en-GB" sz="2000" dirty="0" smtClean="0"/>
              <a:t>front=0;</a:t>
            </a:r>
          </a:p>
          <a:p>
            <a:pPr>
              <a:buNone/>
            </a:pPr>
            <a:r>
              <a:rPr lang="en-GB" sz="2000" dirty="0"/>
              <a:t>	</a:t>
            </a:r>
            <a:r>
              <a:rPr lang="en-GB" sz="2000" dirty="0" smtClean="0"/>
              <a:t>rare=count -1;</a:t>
            </a:r>
          </a:p>
          <a:p>
            <a:pPr>
              <a:buNone/>
            </a:pPr>
            <a:r>
              <a:rPr lang="en-GB" sz="2000" dirty="0"/>
              <a:t>	</a:t>
            </a:r>
            <a:r>
              <a:rPr lang="en-GB" sz="2000" dirty="0" smtClean="0"/>
              <a:t>capacity=</a:t>
            </a:r>
            <a:r>
              <a:rPr lang="en-GB" sz="2000" dirty="0" err="1" smtClean="0"/>
              <a:t>newCapacity</a:t>
            </a:r>
            <a:r>
              <a:rPr lang="en-GB" sz="2000" dirty="0" smtClean="0"/>
              <a:t>;</a:t>
            </a:r>
          </a:p>
          <a:p>
            <a:pPr>
              <a:buNone/>
            </a:pPr>
            <a:r>
              <a:rPr lang="en-GB" sz="2000" dirty="0"/>
              <a:t>	</a:t>
            </a:r>
            <a:r>
              <a:rPr lang="en-GB" sz="2000" dirty="0" smtClean="0"/>
              <a:t>return true;}</a:t>
            </a:r>
          </a:p>
          <a:p>
            <a:pPr>
              <a:buNone/>
            </a:pPr>
            <a:endParaRPr lang="en-GB" sz="2000" dirty="0" smtClean="0"/>
          </a:p>
          <a:p>
            <a:pPr>
              <a:buNone/>
            </a:pPr>
            <a:endParaRPr lang="en-GB" sz="2000" dirty="0" smtClean="0"/>
          </a:p>
          <a:p>
            <a:pPr>
              <a:buNone/>
            </a:pPr>
            <a:endParaRPr lang="en-GB" sz="2000" dirty="0"/>
          </a:p>
          <a:p>
            <a:pPr>
              <a:buNone/>
            </a:pPr>
            <a:endParaRPr lang="en-GB" sz="2000" dirty="0" smtClean="0"/>
          </a:p>
          <a:p>
            <a:pPr>
              <a:buNone/>
            </a:pPr>
            <a:r>
              <a:rPr lang="en-GB" sz="2000" dirty="0" smtClean="0"/>
              <a:t>}</a:t>
            </a:r>
            <a:endParaRPr lang="en-GB" sz="2000" dirty="0"/>
          </a:p>
          <a:p>
            <a:pPr marL="0" indent="0">
              <a:lnSpc>
                <a:spcPct val="90000"/>
              </a:lnSpc>
              <a:buNone/>
            </a:pPr>
            <a:r>
              <a:rPr lang="fr-FR" altLang="zh-TW" sz="2800" dirty="0" smtClean="0">
                <a:solidFill>
                  <a:srgbClr val="80A331"/>
                </a:solidFill>
                <a:ea typeface="PMingLiU" pitchFamily="18" charset="-120"/>
              </a:rPr>
              <a:t>					</a:t>
            </a:r>
            <a:endParaRPr lang="fr-FR" altLang="zh-TW" sz="2800" dirty="0" smtClean="0">
              <a:ea typeface="PMingLiU" pitchFamily="18" charset="-120"/>
            </a:endParaRPr>
          </a:p>
        </p:txBody>
      </p:sp>
      <p:cxnSp>
        <p:nvCxnSpPr>
          <p:cNvPr id="4" name="Straight Connector 3"/>
          <p:cNvCxnSpPr/>
          <p:nvPr/>
        </p:nvCxnSpPr>
        <p:spPr>
          <a:xfrm>
            <a:off x="585216"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310763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rPr>
              <a:t>Pointer implementation of Queue</a:t>
            </a:r>
            <a:endParaRPr lang="en-US" dirty="0"/>
          </a:p>
        </p:txBody>
      </p:sp>
      <p:sp>
        <p:nvSpPr>
          <p:cNvPr id="147459" name="Rectangle 1027"/>
          <p:cNvSpPr>
            <a:spLocks noGrp="1" noChangeArrowheads="1"/>
          </p:cNvSpPr>
          <p:nvPr>
            <p:ph type="body" idx="1"/>
          </p:nvPr>
        </p:nvSpPr>
        <p:spPr>
          <a:xfrm>
            <a:off x="609599" y="1676400"/>
            <a:ext cx="8110207" cy="4800600"/>
          </a:xfrm>
        </p:spPr>
        <p:txBody>
          <a:bodyPr wrap="square">
            <a:noAutofit/>
          </a:bodyPr>
          <a:lstStyle/>
          <a:p>
            <a:pPr>
              <a:lnSpc>
                <a:spcPct val="80000"/>
              </a:lnSpc>
              <a:buNone/>
            </a:pPr>
            <a:r>
              <a:rPr lang="en-GB" sz="2400" dirty="0" smtClean="0"/>
              <a:t>Node Construction/Declaration:</a:t>
            </a:r>
          </a:p>
          <a:p>
            <a:pPr>
              <a:lnSpc>
                <a:spcPct val="80000"/>
              </a:lnSpc>
              <a:buNone/>
            </a:pPr>
            <a:r>
              <a:rPr lang="en-GB" sz="2400" dirty="0" smtClean="0"/>
              <a:t>	template &lt;class T&gt;</a:t>
            </a:r>
          </a:p>
          <a:p>
            <a:pPr>
              <a:lnSpc>
                <a:spcPct val="80000"/>
              </a:lnSpc>
              <a:buNone/>
            </a:pPr>
            <a:r>
              <a:rPr lang="en-GB" sz="2400" dirty="0" smtClean="0"/>
              <a:t>	</a:t>
            </a:r>
            <a:r>
              <a:rPr lang="en-GB" sz="2400" dirty="0" err="1" smtClean="0"/>
              <a:t>struct</a:t>
            </a:r>
            <a:r>
              <a:rPr lang="en-GB" sz="2400" dirty="0" smtClean="0"/>
              <a:t> </a:t>
            </a:r>
            <a:r>
              <a:rPr lang="en-GB" sz="2400" dirty="0" err="1" smtClean="0"/>
              <a:t>nodeQueue</a:t>
            </a:r>
            <a:r>
              <a:rPr lang="en-GB" sz="2400" dirty="0" smtClean="0"/>
              <a:t> {</a:t>
            </a:r>
          </a:p>
          <a:p>
            <a:pPr>
              <a:lnSpc>
                <a:spcPct val="80000"/>
              </a:lnSpc>
              <a:buNone/>
            </a:pPr>
            <a:r>
              <a:rPr lang="en-GB" sz="2400" dirty="0" smtClean="0"/>
              <a:t>	      T			data;</a:t>
            </a:r>
          </a:p>
          <a:p>
            <a:pPr>
              <a:lnSpc>
                <a:spcPct val="80000"/>
              </a:lnSpc>
              <a:buNone/>
            </a:pPr>
            <a:r>
              <a:rPr lang="en-GB" sz="2400" dirty="0" smtClean="0"/>
              <a:t>	 </a:t>
            </a:r>
            <a:r>
              <a:rPr lang="en-GB" sz="2400" dirty="0"/>
              <a:t> </a:t>
            </a:r>
            <a:r>
              <a:rPr lang="en-GB" sz="2400" dirty="0" smtClean="0"/>
              <a:t>    </a:t>
            </a:r>
            <a:r>
              <a:rPr lang="en-GB" sz="2400" dirty="0" err="1" smtClean="0"/>
              <a:t>nodeQueue</a:t>
            </a:r>
            <a:r>
              <a:rPr lang="en-GB" sz="2400" smtClean="0"/>
              <a:t> * </a:t>
            </a:r>
            <a:r>
              <a:rPr lang="en-GB" sz="2400" dirty="0" smtClean="0"/>
              <a:t>	next;</a:t>
            </a:r>
          </a:p>
          <a:p>
            <a:pPr>
              <a:lnSpc>
                <a:spcPct val="80000"/>
              </a:lnSpc>
              <a:buNone/>
            </a:pPr>
            <a:r>
              <a:rPr lang="en-GB" sz="2400" dirty="0" smtClean="0"/>
              <a:t>	};</a:t>
            </a:r>
          </a:p>
          <a:p>
            <a:pPr>
              <a:lnSpc>
                <a:spcPct val="80000"/>
              </a:lnSpc>
              <a:buNone/>
            </a:pPr>
            <a:r>
              <a:rPr lang="en-GB" sz="2400" dirty="0" smtClean="0"/>
              <a:t>template &lt;class T&gt; </a:t>
            </a:r>
          </a:p>
          <a:p>
            <a:pPr>
              <a:lnSpc>
                <a:spcPct val="80000"/>
              </a:lnSpc>
              <a:buNone/>
            </a:pPr>
            <a:r>
              <a:rPr lang="en-GB" sz="2400" dirty="0" err="1" smtClean="0"/>
              <a:t>struct</a:t>
            </a:r>
            <a:r>
              <a:rPr lang="en-GB" sz="2400" dirty="0" smtClean="0"/>
              <a:t> queue{</a:t>
            </a:r>
          </a:p>
          <a:p>
            <a:pPr>
              <a:lnSpc>
                <a:spcPct val="80000"/>
              </a:lnSpc>
              <a:buNone/>
            </a:pPr>
            <a:r>
              <a:rPr lang="en-GB" sz="2400" dirty="0" smtClean="0"/>
              <a:t>	</a:t>
            </a:r>
            <a:r>
              <a:rPr lang="en-GB" sz="2400" dirty="0" err="1" smtClean="0"/>
              <a:t>nodeQueue</a:t>
            </a:r>
            <a:r>
              <a:rPr lang="en-GB" sz="2400" dirty="0" smtClean="0"/>
              <a:t> </a:t>
            </a:r>
            <a:r>
              <a:rPr lang="en-GB" sz="2400" dirty="0"/>
              <a:t>&lt;</a:t>
            </a:r>
            <a:r>
              <a:rPr lang="en-GB" sz="2400" dirty="0" smtClean="0"/>
              <a:t>T&gt;* front;    </a:t>
            </a:r>
            <a:r>
              <a:rPr lang="en-GB" sz="2000" dirty="0" smtClean="0">
                <a:solidFill>
                  <a:srgbClr val="FF0000"/>
                </a:solidFill>
              </a:rPr>
              <a:t>Which side do you choose as front? Why?</a:t>
            </a:r>
            <a:endParaRPr lang="en-GB" sz="2000" dirty="0" smtClean="0"/>
          </a:p>
          <a:p>
            <a:pPr>
              <a:lnSpc>
                <a:spcPct val="80000"/>
              </a:lnSpc>
              <a:buNone/>
            </a:pPr>
            <a:r>
              <a:rPr lang="en-GB" sz="2400" dirty="0" smtClean="0"/>
              <a:t>	</a:t>
            </a:r>
            <a:r>
              <a:rPr lang="en-GB" sz="2400" dirty="0" err="1" smtClean="0"/>
              <a:t>nodeQueue</a:t>
            </a:r>
            <a:r>
              <a:rPr lang="en-GB" sz="2400" dirty="0" smtClean="0"/>
              <a:t> </a:t>
            </a:r>
            <a:r>
              <a:rPr lang="en-GB" sz="2400" dirty="0"/>
              <a:t>&lt;</a:t>
            </a:r>
            <a:r>
              <a:rPr lang="en-GB" sz="2400" dirty="0" smtClean="0"/>
              <a:t>T&gt; * rare;</a:t>
            </a:r>
          </a:p>
          <a:p>
            <a:pPr>
              <a:lnSpc>
                <a:spcPct val="80000"/>
              </a:lnSpc>
              <a:buNone/>
            </a:pPr>
            <a:r>
              <a:rPr lang="en-GB" sz="2400" dirty="0" smtClean="0"/>
              <a:t>};</a:t>
            </a:r>
          </a:p>
          <a:p>
            <a:pPr>
              <a:lnSpc>
                <a:spcPct val="80000"/>
              </a:lnSpc>
              <a:buNone/>
            </a:pPr>
            <a:r>
              <a:rPr lang="en-GB" sz="2400" dirty="0" smtClean="0"/>
              <a:t>Queue Construction:</a:t>
            </a:r>
          </a:p>
          <a:p>
            <a:pPr>
              <a:lnSpc>
                <a:spcPct val="80000"/>
              </a:lnSpc>
              <a:buNone/>
            </a:pPr>
            <a:r>
              <a:rPr lang="en-GB" sz="2400" dirty="0" smtClean="0"/>
              <a:t>	queue q;</a:t>
            </a:r>
          </a:p>
          <a:p>
            <a:pPr marL="0" indent="0">
              <a:buNone/>
            </a:pPr>
            <a:endParaRPr lang="en-US" dirty="0"/>
          </a:p>
        </p:txBody>
      </p:sp>
      <p:cxnSp>
        <p:nvCxnSpPr>
          <p:cNvPr id="4" name="Straight Connector 3"/>
          <p:cNvCxnSpPr/>
          <p:nvPr/>
        </p:nvCxnSpPr>
        <p:spPr>
          <a:xfrm>
            <a:off x="609600" y="1295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grpSp>
        <p:nvGrpSpPr>
          <p:cNvPr id="34" name="Group 33"/>
          <p:cNvGrpSpPr/>
          <p:nvPr/>
        </p:nvGrpSpPr>
        <p:grpSpPr>
          <a:xfrm>
            <a:off x="3886200" y="4038600"/>
            <a:ext cx="5105400" cy="1936750"/>
            <a:chOff x="1512287" y="4540250"/>
            <a:chExt cx="6441088" cy="1936750"/>
          </a:xfrm>
        </p:grpSpPr>
        <p:grpSp>
          <p:nvGrpSpPr>
            <p:cNvPr id="6" name="Group 5"/>
            <p:cNvGrpSpPr/>
            <p:nvPr/>
          </p:nvGrpSpPr>
          <p:grpSpPr>
            <a:xfrm>
              <a:off x="1512287" y="4540250"/>
              <a:ext cx="6003890" cy="336550"/>
              <a:chOff x="990600" y="3670300"/>
              <a:chExt cx="3200400" cy="336550"/>
            </a:xfrm>
          </p:grpSpPr>
          <p:grpSp>
            <p:nvGrpSpPr>
              <p:cNvPr id="7" name="Group 60"/>
              <p:cNvGrpSpPr>
                <a:grpSpLocks/>
              </p:cNvGrpSpPr>
              <p:nvPr/>
            </p:nvGrpSpPr>
            <p:grpSpPr bwMode="auto">
              <a:xfrm>
                <a:off x="990600" y="3670300"/>
                <a:ext cx="685800" cy="336550"/>
                <a:chOff x="1488" y="1996"/>
                <a:chExt cx="432" cy="212"/>
              </a:xfrm>
            </p:grpSpPr>
            <p:sp>
              <p:nvSpPr>
                <p:cNvPr id="20" name="Rectangle 61"/>
                <p:cNvSpPr>
                  <a:spLocks noChangeArrowheads="1"/>
                </p:cNvSpPr>
                <p:nvPr/>
              </p:nvSpPr>
              <p:spPr bwMode="auto">
                <a:xfrm>
                  <a:off x="1488" y="2016"/>
                  <a:ext cx="288"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62"/>
                <p:cNvSpPr>
                  <a:spLocks noChangeShapeType="1"/>
                </p:cNvSpPr>
                <p:nvPr/>
              </p:nvSpPr>
              <p:spPr bwMode="auto">
                <a:xfrm>
                  <a:off x="1680" y="2016"/>
                  <a:ext cx="0" cy="192"/>
                </a:xfrm>
                <a:prstGeom prst="line">
                  <a:avLst/>
                </a:prstGeom>
                <a:noFill/>
                <a:ln w="9525">
                  <a:solidFill>
                    <a:schemeClr val="tx1"/>
                  </a:solidFill>
                  <a:round/>
                  <a:headEnd/>
                  <a:tailEnd/>
                </a:ln>
                <a:effectLst/>
              </p:spPr>
              <p:txBody>
                <a:bodyPr/>
                <a:lstStyle/>
                <a:p>
                  <a:endParaRPr lang="en-US"/>
                </a:p>
              </p:txBody>
            </p:sp>
            <p:sp>
              <p:nvSpPr>
                <p:cNvPr id="22" name="Text Box 63"/>
                <p:cNvSpPr txBox="1">
                  <a:spLocks noChangeArrowheads="1"/>
                </p:cNvSpPr>
                <p:nvPr/>
              </p:nvSpPr>
              <p:spPr bwMode="auto">
                <a:xfrm>
                  <a:off x="1488" y="1996"/>
                  <a:ext cx="157" cy="212"/>
                </a:xfrm>
                <a:prstGeom prst="rect">
                  <a:avLst/>
                </a:prstGeom>
                <a:noFill/>
                <a:ln w="9525">
                  <a:noFill/>
                  <a:miter lim="800000"/>
                  <a:headEnd/>
                  <a:tailEnd/>
                </a:ln>
                <a:effectLst/>
              </p:spPr>
              <p:txBody>
                <a:bodyPr>
                  <a:spAutoFit/>
                </a:bodyPr>
                <a:lstStyle/>
                <a:p>
                  <a:pPr>
                    <a:lnSpc>
                      <a:spcPct val="100000"/>
                    </a:lnSpc>
                    <a:spcBef>
                      <a:spcPct val="0"/>
                    </a:spcBef>
                    <a:buFontTx/>
                    <a:buNone/>
                  </a:pPr>
                  <a:r>
                    <a:rPr lang="en-US" sz="1600" b="0" dirty="0">
                      <a:solidFill>
                        <a:schemeClr val="bg1"/>
                      </a:solidFill>
                      <a:latin typeface="Helvetica" pitchFamily="34" charset="0"/>
                    </a:rPr>
                    <a:t>2</a:t>
                  </a:r>
                </a:p>
              </p:txBody>
            </p:sp>
            <p:sp>
              <p:nvSpPr>
                <p:cNvPr id="23" name="Line 64"/>
                <p:cNvSpPr>
                  <a:spLocks noChangeShapeType="1"/>
                </p:cNvSpPr>
                <p:nvPr/>
              </p:nvSpPr>
              <p:spPr bwMode="auto">
                <a:xfrm>
                  <a:off x="1728" y="2112"/>
                  <a:ext cx="192" cy="0"/>
                </a:xfrm>
                <a:prstGeom prst="line">
                  <a:avLst/>
                </a:prstGeom>
                <a:noFill/>
                <a:ln w="9525">
                  <a:solidFill>
                    <a:schemeClr val="tx1"/>
                  </a:solidFill>
                  <a:round/>
                  <a:headEnd/>
                  <a:tailEnd type="arrow" w="sm" len="sm"/>
                </a:ln>
                <a:effectLst/>
              </p:spPr>
              <p:txBody>
                <a:bodyPr/>
                <a:lstStyle/>
                <a:p>
                  <a:endParaRPr lang="en-US"/>
                </a:p>
              </p:txBody>
            </p:sp>
          </p:grpSp>
          <p:sp>
            <p:nvSpPr>
              <p:cNvPr id="8" name="Rectangle 65"/>
              <p:cNvSpPr>
                <a:spLocks noChangeArrowheads="1"/>
              </p:cNvSpPr>
              <p:nvPr/>
            </p:nvSpPr>
            <p:spPr bwMode="auto">
              <a:xfrm>
                <a:off x="1676400" y="370205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6</a:t>
                </a:r>
                <a:endParaRPr lang="en-US" dirty="0">
                  <a:solidFill>
                    <a:schemeClr val="bg1"/>
                  </a:solidFill>
                </a:endParaRPr>
              </a:p>
            </p:txBody>
          </p:sp>
          <p:sp>
            <p:nvSpPr>
              <p:cNvPr id="9" name="Line 66"/>
              <p:cNvSpPr>
                <a:spLocks noChangeShapeType="1"/>
              </p:cNvSpPr>
              <p:nvPr/>
            </p:nvSpPr>
            <p:spPr bwMode="auto">
              <a:xfrm>
                <a:off x="1981200" y="3702050"/>
                <a:ext cx="0" cy="304800"/>
              </a:xfrm>
              <a:prstGeom prst="line">
                <a:avLst/>
              </a:prstGeom>
              <a:noFill/>
              <a:ln w="9525">
                <a:solidFill>
                  <a:schemeClr val="tx1"/>
                </a:solidFill>
                <a:round/>
                <a:headEnd/>
                <a:tailEnd/>
              </a:ln>
              <a:effectLst/>
            </p:spPr>
            <p:txBody>
              <a:bodyPr/>
              <a:lstStyle/>
              <a:p>
                <a:endParaRPr lang="en-US"/>
              </a:p>
            </p:txBody>
          </p:sp>
          <p:sp>
            <p:nvSpPr>
              <p:cNvPr id="10" name="Line 68"/>
              <p:cNvSpPr>
                <a:spLocks noChangeShapeType="1"/>
              </p:cNvSpPr>
              <p:nvPr/>
            </p:nvSpPr>
            <p:spPr bwMode="auto">
              <a:xfrm>
                <a:off x="2057400" y="3854450"/>
                <a:ext cx="304800" cy="0"/>
              </a:xfrm>
              <a:prstGeom prst="line">
                <a:avLst/>
              </a:prstGeom>
              <a:noFill/>
              <a:ln w="9525">
                <a:solidFill>
                  <a:schemeClr val="tx1"/>
                </a:solidFill>
                <a:round/>
                <a:headEnd/>
                <a:tailEnd type="arrow" w="sm" len="sm"/>
              </a:ln>
              <a:effectLst/>
            </p:spPr>
            <p:txBody>
              <a:bodyPr/>
              <a:lstStyle/>
              <a:p>
                <a:endParaRPr lang="en-US"/>
              </a:p>
            </p:txBody>
          </p:sp>
          <p:sp>
            <p:nvSpPr>
              <p:cNvPr id="11" name="Rectangle 69"/>
              <p:cNvSpPr>
                <a:spLocks noChangeArrowheads="1"/>
              </p:cNvSpPr>
              <p:nvPr/>
            </p:nvSpPr>
            <p:spPr bwMode="auto">
              <a:xfrm>
                <a:off x="2362200" y="3702050"/>
                <a:ext cx="4572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Line 70"/>
              <p:cNvSpPr>
                <a:spLocks noChangeShapeType="1"/>
              </p:cNvSpPr>
              <p:nvPr/>
            </p:nvSpPr>
            <p:spPr bwMode="auto">
              <a:xfrm>
                <a:off x="2667000" y="3702050"/>
                <a:ext cx="0" cy="304800"/>
              </a:xfrm>
              <a:prstGeom prst="line">
                <a:avLst/>
              </a:prstGeom>
              <a:noFill/>
              <a:ln w="9525">
                <a:solidFill>
                  <a:schemeClr val="tx1"/>
                </a:solidFill>
                <a:round/>
                <a:headEnd/>
                <a:tailEnd/>
              </a:ln>
              <a:effectLst/>
            </p:spPr>
            <p:txBody>
              <a:bodyPr/>
              <a:lstStyle/>
              <a:p>
                <a:endParaRPr lang="en-US"/>
              </a:p>
            </p:txBody>
          </p:sp>
          <p:sp>
            <p:nvSpPr>
              <p:cNvPr id="13" name="Text Box 71"/>
              <p:cNvSpPr txBox="1">
                <a:spLocks noChangeArrowheads="1"/>
              </p:cNvSpPr>
              <p:nvPr/>
            </p:nvSpPr>
            <p:spPr bwMode="auto">
              <a:xfrm>
                <a:off x="2362200" y="3670300"/>
                <a:ext cx="249238" cy="336550"/>
              </a:xfrm>
              <a:prstGeom prst="rect">
                <a:avLst/>
              </a:prstGeom>
              <a:noFill/>
              <a:ln w="9525">
                <a:noFill/>
                <a:miter lim="800000"/>
                <a:headEnd/>
                <a:tailEnd/>
              </a:ln>
              <a:effectLst/>
            </p:spPr>
            <p:txBody>
              <a:bodyPr>
                <a:spAutoFit/>
              </a:bodyPr>
              <a:lstStyle/>
              <a:p>
                <a:pPr>
                  <a:lnSpc>
                    <a:spcPct val="100000"/>
                  </a:lnSpc>
                  <a:spcBef>
                    <a:spcPct val="0"/>
                  </a:spcBef>
                  <a:buFontTx/>
                  <a:buNone/>
                </a:pPr>
                <a:r>
                  <a:rPr lang="en-US" sz="1600" b="0" dirty="0">
                    <a:solidFill>
                      <a:schemeClr val="bg1"/>
                    </a:solidFill>
                    <a:latin typeface="Helvetica" pitchFamily="34" charset="0"/>
                  </a:rPr>
                  <a:t>8</a:t>
                </a:r>
              </a:p>
            </p:txBody>
          </p:sp>
          <p:sp>
            <p:nvSpPr>
              <p:cNvPr id="14" name="Line 72"/>
              <p:cNvSpPr>
                <a:spLocks noChangeShapeType="1"/>
              </p:cNvSpPr>
              <p:nvPr/>
            </p:nvSpPr>
            <p:spPr bwMode="auto">
              <a:xfrm>
                <a:off x="2743200" y="3854450"/>
                <a:ext cx="304800" cy="0"/>
              </a:xfrm>
              <a:prstGeom prst="line">
                <a:avLst/>
              </a:prstGeom>
              <a:noFill/>
              <a:ln w="9525">
                <a:solidFill>
                  <a:schemeClr val="tx1"/>
                </a:solidFill>
                <a:round/>
                <a:headEnd/>
                <a:tailEnd type="arrow" w="sm" len="sm"/>
              </a:ln>
              <a:effectLst/>
            </p:spPr>
            <p:txBody>
              <a:bodyPr/>
              <a:lstStyle/>
              <a:p>
                <a:endParaRPr lang="en-US"/>
              </a:p>
            </p:txBody>
          </p:sp>
          <p:sp>
            <p:nvSpPr>
              <p:cNvPr id="15" name="Rectangle 73"/>
              <p:cNvSpPr>
                <a:spLocks noChangeArrowheads="1"/>
              </p:cNvSpPr>
              <p:nvPr/>
            </p:nvSpPr>
            <p:spPr bwMode="auto">
              <a:xfrm>
                <a:off x="3048000" y="370205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7</a:t>
                </a:r>
                <a:endParaRPr lang="en-US" dirty="0">
                  <a:solidFill>
                    <a:schemeClr val="bg1"/>
                  </a:solidFill>
                </a:endParaRPr>
              </a:p>
            </p:txBody>
          </p:sp>
          <p:sp>
            <p:nvSpPr>
              <p:cNvPr id="16" name="Line 74"/>
              <p:cNvSpPr>
                <a:spLocks noChangeShapeType="1"/>
              </p:cNvSpPr>
              <p:nvPr/>
            </p:nvSpPr>
            <p:spPr bwMode="auto">
              <a:xfrm>
                <a:off x="3352800" y="3702050"/>
                <a:ext cx="0" cy="304800"/>
              </a:xfrm>
              <a:prstGeom prst="line">
                <a:avLst/>
              </a:prstGeom>
              <a:noFill/>
              <a:ln w="9525">
                <a:solidFill>
                  <a:schemeClr val="tx1"/>
                </a:solidFill>
                <a:round/>
                <a:headEnd/>
                <a:tailEnd/>
              </a:ln>
              <a:effectLst/>
            </p:spPr>
            <p:txBody>
              <a:bodyPr/>
              <a:lstStyle/>
              <a:p>
                <a:endParaRPr lang="en-US"/>
              </a:p>
            </p:txBody>
          </p:sp>
          <p:sp>
            <p:nvSpPr>
              <p:cNvPr id="17" name="Line 76"/>
              <p:cNvSpPr>
                <a:spLocks noChangeShapeType="1"/>
              </p:cNvSpPr>
              <p:nvPr/>
            </p:nvSpPr>
            <p:spPr bwMode="auto">
              <a:xfrm>
                <a:off x="3429000" y="3854450"/>
                <a:ext cx="304800" cy="0"/>
              </a:xfrm>
              <a:prstGeom prst="line">
                <a:avLst/>
              </a:prstGeom>
              <a:noFill/>
              <a:ln w="9525">
                <a:solidFill>
                  <a:schemeClr val="tx1"/>
                </a:solidFill>
                <a:round/>
                <a:headEnd/>
                <a:tailEnd type="arrow" w="sm" len="sm"/>
              </a:ln>
              <a:effectLst/>
            </p:spPr>
            <p:txBody>
              <a:bodyPr/>
              <a:lstStyle/>
              <a:p>
                <a:endParaRPr lang="en-US"/>
              </a:p>
            </p:txBody>
          </p:sp>
          <p:sp>
            <p:nvSpPr>
              <p:cNvPr id="18" name="Rectangle 77"/>
              <p:cNvSpPr>
                <a:spLocks noChangeArrowheads="1"/>
              </p:cNvSpPr>
              <p:nvPr/>
            </p:nvSpPr>
            <p:spPr bwMode="auto">
              <a:xfrm>
                <a:off x="3733800" y="370205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1</a:t>
                </a:r>
                <a:endParaRPr lang="en-US" dirty="0">
                  <a:solidFill>
                    <a:schemeClr val="bg1"/>
                  </a:solidFill>
                </a:endParaRPr>
              </a:p>
            </p:txBody>
          </p:sp>
          <p:sp>
            <p:nvSpPr>
              <p:cNvPr id="19" name="Line 78"/>
              <p:cNvSpPr>
                <a:spLocks noChangeShapeType="1"/>
              </p:cNvSpPr>
              <p:nvPr/>
            </p:nvSpPr>
            <p:spPr bwMode="auto">
              <a:xfrm>
                <a:off x="4038600" y="3702050"/>
                <a:ext cx="0" cy="304800"/>
              </a:xfrm>
              <a:prstGeom prst="line">
                <a:avLst/>
              </a:prstGeom>
              <a:noFill/>
              <a:ln w="9525">
                <a:solidFill>
                  <a:schemeClr val="tx1"/>
                </a:solidFill>
                <a:round/>
                <a:headEnd/>
                <a:tailEnd/>
              </a:ln>
              <a:effectLst/>
            </p:spPr>
            <p:txBody>
              <a:bodyPr/>
              <a:lstStyle/>
              <a:p>
                <a:endParaRPr lang="en-US"/>
              </a:p>
            </p:txBody>
          </p:sp>
        </p:grpSp>
        <p:sp>
          <p:nvSpPr>
            <p:cNvPr id="24" name="Line 15"/>
            <p:cNvSpPr>
              <a:spLocks noChangeShapeType="1"/>
            </p:cNvSpPr>
            <p:nvPr/>
          </p:nvSpPr>
          <p:spPr bwMode="auto">
            <a:xfrm>
              <a:off x="7324725" y="4752975"/>
              <a:ext cx="457200" cy="0"/>
            </a:xfrm>
            <a:prstGeom prst="line">
              <a:avLst/>
            </a:prstGeom>
            <a:noFill/>
            <a:ln w="9525">
              <a:solidFill>
                <a:srgbClr val="000000"/>
              </a:solidFill>
              <a:round/>
              <a:headEnd/>
              <a:tailEnd/>
            </a:ln>
          </p:spPr>
          <p:txBody>
            <a:bodyPr/>
            <a:lstStyle/>
            <a:p>
              <a:endParaRPr lang="en-US"/>
            </a:p>
          </p:txBody>
        </p:sp>
        <p:sp>
          <p:nvSpPr>
            <p:cNvPr id="25" name="Line 17"/>
            <p:cNvSpPr>
              <a:spLocks noChangeShapeType="1"/>
            </p:cNvSpPr>
            <p:nvPr/>
          </p:nvSpPr>
          <p:spPr bwMode="auto">
            <a:xfrm>
              <a:off x="7781925" y="4752975"/>
              <a:ext cx="0" cy="342900"/>
            </a:xfrm>
            <a:prstGeom prst="line">
              <a:avLst/>
            </a:prstGeom>
            <a:noFill/>
            <a:ln w="9525">
              <a:solidFill>
                <a:srgbClr val="000000"/>
              </a:solidFill>
              <a:round/>
              <a:headEnd/>
              <a:tailEnd/>
            </a:ln>
          </p:spPr>
          <p:txBody>
            <a:bodyPr/>
            <a:lstStyle/>
            <a:p>
              <a:endParaRPr lang="en-US"/>
            </a:p>
          </p:txBody>
        </p:sp>
        <p:grpSp>
          <p:nvGrpSpPr>
            <p:cNvPr id="26" name="Group 22"/>
            <p:cNvGrpSpPr>
              <a:grpSpLocks/>
            </p:cNvGrpSpPr>
            <p:nvPr/>
          </p:nvGrpSpPr>
          <p:grpSpPr bwMode="auto">
            <a:xfrm>
              <a:off x="7610475" y="5086350"/>
              <a:ext cx="342900" cy="95250"/>
              <a:chOff x="6300" y="5940"/>
              <a:chExt cx="540" cy="150"/>
            </a:xfrm>
          </p:grpSpPr>
          <p:sp>
            <p:nvSpPr>
              <p:cNvPr id="27" name="Line 23"/>
              <p:cNvSpPr>
                <a:spLocks noChangeShapeType="1"/>
              </p:cNvSpPr>
              <p:nvPr/>
            </p:nvSpPr>
            <p:spPr bwMode="auto">
              <a:xfrm>
                <a:off x="6300" y="5940"/>
                <a:ext cx="540" cy="0"/>
              </a:xfrm>
              <a:prstGeom prst="line">
                <a:avLst/>
              </a:prstGeom>
              <a:noFill/>
              <a:ln w="9525">
                <a:solidFill>
                  <a:srgbClr val="000000"/>
                </a:solidFill>
                <a:round/>
                <a:headEnd/>
                <a:tailEnd/>
              </a:ln>
            </p:spPr>
            <p:txBody>
              <a:bodyPr/>
              <a:lstStyle/>
              <a:p>
                <a:endParaRPr lang="en-US"/>
              </a:p>
            </p:txBody>
          </p:sp>
          <p:sp>
            <p:nvSpPr>
              <p:cNvPr id="28" name="Line 24"/>
              <p:cNvSpPr>
                <a:spLocks noChangeShapeType="1"/>
              </p:cNvSpPr>
              <p:nvPr/>
            </p:nvSpPr>
            <p:spPr bwMode="auto">
              <a:xfrm>
                <a:off x="6435" y="6090"/>
                <a:ext cx="300" cy="0"/>
              </a:xfrm>
              <a:prstGeom prst="line">
                <a:avLst/>
              </a:prstGeom>
              <a:noFill/>
              <a:ln w="9525">
                <a:solidFill>
                  <a:srgbClr val="000000"/>
                </a:solidFill>
                <a:round/>
                <a:headEnd/>
                <a:tailEnd/>
              </a:ln>
            </p:spPr>
            <p:txBody>
              <a:bodyPr/>
              <a:lstStyle/>
              <a:p>
                <a:endParaRPr lang="en-US"/>
              </a:p>
            </p:txBody>
          </p:sp>
          <p:sp>
            <p:nvSpPr>
              <p:cNvPr id="29" name="Line 25"/>
              <p:cNvSpPr>
                <a:spLocks noChangeShapeType="1"/>
              </p:cNvSpPr>
              <p:nvPr/>
            </p:nvSpPr>
            <p:spPr bwMode="auto">
              <a:xfrm>
                <a:off x="6420" y="6015"/>
                <a:ext cx="345" cy="0"/>
              </a:xfrm>
              <a:prstGeom prst="line">
                <a:avLst/>
              </a:prstGeom>
              <a:noFill/>
              <a:ln w="9525">
                <a:solidFill>
                  <a:srgbClr val="000000"/>
                </a:solidFill>
                <a:round/>
                <a:headEnd/>
                <a:tailEnd/>
              </a:ln>
            </p:spPr>
            <p:txBody>
              <a:bodyPr/>
              <a:lstStyle/>
              <a:p>
                <a:endParaRPr lang="en-US"/>
              </a:p>
            </p:txBody>
          </p:sp>
        </p:grpSp>
        <p:sp>
          <p:nvSpPr>
            <p:cNvPr id="30" name="Rectangle 28"/>
            <p:cNvSpPr>
              <a:spLocks noChangeArrowheads="1"/>
            </p:cNvSpPr>
            <p:nvPr/>
          </p:nvSpPr>
          <p:spPr bwMode="auto">
            <a:xfrm>
              <a:off x="4038600" y="5978027"/>
              <a:ext cx="838434" cy="498973"/>
            </a:xfrm>
            <a:prstGeom prst="rect">
              <a:avLst/>
            </a:prstGeom>
            <a:solidFill>
              <a:schemeClr val="accent1"/>
            </a:solidFill>
            <a:ln w="19050">
              <a:solidFill>
                <a:schemeClr val="tx1"/>
              </a:solidFill>
              <a:miter lim="800000"/>
              <a:headEnd/>
              <a:tailEnd/>
            </a:ln>
            <a:effectLst/>
          </p:spPr>
          <p:txBody>
            <a:bodyPr wrap="none" anchor="ctr"/>
            <a:lstStyle/>
            <a:p>
              <a:r>
                <a:rPr lang="en-US" dirty="0" smtClean="0"/>
                <a:t>rare</a:t>
              </a:r>
              <a:endParaRPr lang="en-US" dirty="0"/>
            </a:p>
          </p:txBody>
        </p:sp>
        <p:sp>
          <p:nvSpPr>
            <p:cNvPr id="31" name="Rectangle 29"/>
            <p:cNvSpPr>
              <a:spLocks noChangeArrowheads="1"/>
            </p:cNvSpPr>
            <p:nvPr/>
          </p:nvSpPr>
          <p:spPr bwMode="auto">
            <a:xfrm>
              <a:off x="3242729" y="5978027"/>
              <a:ext cx="814921" cy="498973"/>
            </a:xfrm>
            <a:prstGeom prst="rect">
              <a:avLst/>
            </a:prstGeom>
            <a:solidFill>
              <a:schemeClr val="accent1"/>
            </a:solidFill>
            <a:ln w="19050">
              <a:solidFill>
                <a:schemeClr val="tx1"/>
              </a:solidFill>
              <a:miter lim="800000"/>
              <a:headEnd/>
              <a:tailEnd/>
            </a:ln>
            <a:effectLst/>
          </p:spPr>
          <p:txBody>
            <a:bodyPr wrap="none" anchor="ctr"/>
            <a:lstStyle/>
            <a:p>
              <a:r>
                <a:rPr lang="en-US" dirty="0" smtClean="0"/>
                <a:t>front</a:t>
              </a:r>
              <a:endParaRPr lang="en-US" dirty="0"/>
            </a:p>
          </p:txBody>
        </p:sp>
      </p:grpSp>
      <p:sp>
        <p:nvSpPr>
          <p:cNvPr id="35" name="TextBox 34"/>
          <p:cNvSpPr txBox="1"/>
          <p:nvPr/>
        </p:nvSpPr>
        <p:spPr>
          <a:xfrm>
            <a:off x="5410200" y="6019800"/>
            <a:ext cx="780983" cy="369332"/>
          </a:xfrm>
          <a:prstGeom prst="rect">
            <a:avLst/>
          </a:prstGeom>
          <a:noFill/>
        </p:spPr>
        <p:txBody>
          <a:bodyPr wrap="none" rtlCol="0">
            <a:spAutoFit/>
          </a:bodyPr>
          <a:lstStyle/>
          <a:p>
            <a:r>
              <a:rPr lang="en-US" dirty="0" smtClean="0"/>
              <a:t>queue</a:t>
            </a:r>
            <a:endParaRPr lang="en-US" dirty="0"/>
          </a:p>
        </p:txBody>
      </p:sp>
      <p:sp>
        <p:nvSpPr>
          <p:cNvPr id="36" name="Footer Placeholder 3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sz="3200" i="1" dirty="0" smtClean="0">
                <a:solidFill>
                  <a:schemeClr val="accent2"/>
                </a:solidFill>
              </a:rPr>
              <a:t>Pointer Implementation of Queue Specification</a:t>
            </a:r>
            <a:endParaRPr lang="en-US" sz="3200" i="1" dirty="0">
              <a:solidFill>
                <a:schemeClr val="accent2"/>
              </a:solidFill>
            </a:endParaRPr>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buNone/>
            </a:pPr>
            <a:r>
              <a:rPr lang="en-GB" sz="2000" dirty="0"/>
              <a:t>#</a:t>
            </a:r>
            <a:r>
              <a:rPr lang="en-GB" sz="2000" dirty="0" err="1"/>
              <a:t>ifndef</a:t>
            </a:r>
            <a:r>
              <a:rPr lang="en-GB" sz="2000" dirty="0"/>
              <a:t> QUEUE_H</a:t>
            </a:r>
          </a:p>
          <a:p>
            <a:pPr>
              <a:buNone/>
            </a:pPr>
            <a:r>
              <a:rPr lang="en-GB" sz="2000" dirty="0"/>
              <a:t>#define QUEUE_H</a:t>
            </a:r>
          </a:p>
          <a:p>
            <a:pPr>
              <a:lnSpc>
                <a:spcPct val="80000"/>
              </a:lnSpc>
              <a:buNone/>
            </a:pPr>
            <a:r>
              <a:rPr lang="en-GB" sz="2000" dirty="0" smtClean="0"/>
              <a:t>template </a:t>
            </a:r>
            <a:r>
              <a:rPr lang="en-GB" sz="2000" dirty="0"/>
              <a:t>&lt;class T&gt;</a:t>
            </a:r>
          </a:p>
          <a:p>
            <a:pPr>
              <a:lnSpc>
                <a:spcPct val="80000"/>
              </a:lnSpc>
              <a:buNone/>
            </a:pPr>
            <a:r>
              <a:rPr lang="en-GB" sz="2000" dirty="0" err="1" smtClean="0"/>
              <a:t>struct</a:t>
            </a:r>
            <a:r>
              <a:rPr lang="en-GB" sz="2000" dirty="0" smtClean="0"/>
              <a:t> </a:t>
            </a:r>
            <a:r>
              <a:rPr lang="en-GB" sz="2000" dirty="0" err="1"/>
              <a:t>nodeQueue</a:t>
            </a:r>
            <a:r>
              <a:rPr lang="en-GB" sz="2000" dirty="0"/>
              <a:t> {</a:t>
            </a:r>
          </a:p>
          <a:p>
            <a:pPr>
              <a:lnSpc>
                <a:spcPct val="80000"/>
              </a:lnSpc>
              <a:buNone/>
            </a:pPr>
            <a:r>
              <a:rPr lang="en-GB" sz="2000" dirty="0"/>
              <a:t>	  </a:t>
            </a:r>
            <a:r>
              <a:rPr lang="en-GB" sz="2000" dirty="0" smtClean="0"/>
              <a:t>T</a:t>
            </a:r>
            <a:r>
              <a:rPr lang="en-GB" sz="2000" dirty="0"/>
              <a:t>	</a:t>
            </a:r>
            <a:r>
              <a:rPr lang="en-GB" sz="2000" dirty="0" smtClean="0"/>
              <a:t>data</a:t>
            </a:r>
            <a:r>
              <a:rPr lang="en-GB" sz="2000" dirty="0"/>
              <a:t>;</a:t>
            </a:r>
          </a:p>
          <a:p>
            <a:pPr>
              <a:lnSpc>
                <a:spcPct val="80000"/>
              </a:lnSpc>
              <a:buNone/>
            </a:pPr>
            <a:r>
              <a:rPr lang="en-GB" sz="2000" dirty="0" smtClean="0"/>
              <a:t>	 </a:t>
            </a:r>
            <a:r>
              <a:rPr lang="en-GB" sz="2000" dirty="0" err="1" smtClean="0"/>
              <a:t>nodeQueue</a:t>
            </a:r>
            <a:r>
              <a:rPr lang="en-GB" sz="2000" dirty="0" smtClean="0"/>
              <a:t>&lt;T&gt; * </a:t>
            </a:r>
            <a:r>
              <a:rPr lang="en-GB" sz="2000" dirty="0"/>
              <a:t> </a:t>
            </a:r>
            <a:r>
              <a:rPr lang="en-GB" sz="2000" dirty="0" smtClean="0"/>
              <a:t>next;</a:t>
            </a:r>
          </a:p>
          <a:p>
            <a:pPr>
              <a:lnSpc>
                <a:spcPct val="80000"/>
              </a:lnSpc>
              <a:buNone/>
            </a:pPr>
            <a:r>
              <a:rPr lang="en-GB" sz="2000" dirty="0" smtClean="0"/>
              <a:t>};</a:t>
            </a:r>
            <a:endParaRPr lang="en-GB" sz="2000" dirty="0"/>
          </a:p>
          <a:p>
            <a:pPr>
              <a:lnSpc>
                <a:spcPct val="80000"/>
              </a:lnSpc>
              <a:buNone/>
            </a:pPr>
            <a:r>
              <a:rPr lang="en-US" sz="2000" dirty="0" err="1" smtClean="0"/>
              <a:t>struct</a:t>
            </a:r>
            <a:r>
              <a:rPr lang="en-US" sz="2000" dirty="0" smtClean="0"/>
              <a:t> </a:t>
            </a:r>
            <a:r>
              <a:rPr lang="en-US" sz="2000" dirty="0" err="1"/>
              <a:t>MemoryException</a:t>
            </a:r>
            <a:r>
              <a:rPr lang="en-US" sz="2000" dirty="0"/>
              <a:t>: public </a:t>
            </a:r>
            <a:r>
              <a:rPr lang="en-US" sz="2000" dirty="0" err="1"/>
              <a:t>std</a:t>
            </a:r>
            <a:r>
              <a:rPr lang="en-US" sz="2000" dirty="0"/>
              <a:t>::exception{</a:t>
            </a:r>
          </a:p>
          <a:p>
            <a:pPr>
              <a:lnSpc>
                <a:spcPct val="80000"/>
              </a:lnSpc>
              <a:buNone/>
            </a:pPr>
            <a:r>
              <a:rPr lang="en-US" sz="2000" dirty="0"/>
              <a:t>    </a:t>
            </a:r>
            <a:r>
              <a:rPr lang="en-US" sz="2000" dirty="0" err="1"/>
              <a:t>const</a:t>
            </a:r>
            <a:r>
              <a:rPr lang="en-US" sz="2000" dirty="0"/>
              <a:t> char * what () {</a:t>
            </a:r>
          </a:p>
          <a:p>
            <a:pPr>
              <a:lnSpc>
                <a:spcPct val="80000"/>
              </a:lnSpc>
              <a:buNone/>
            </a:pPr>
            <a:r>
              <a:rPr lang="en-US" sz="2000" dirty="0"/>
              <a:t>        return “Unable to allocate memory for the </a:t>
            </a:r>
            <a:r>
              <a:rPr lang="en-US" sz="2000" dirty="0" smtClean="0"/>
              <a:t>queue!";</a:t>
            </a:r>
            <a:endParaRPr lang="en-US" sz="2000" dirty="0"/>
          </a:p>
          <a:p>
            <a:pPr>
              <a:lnSpc>
                <a:spcPct val="80000"/>
              </a:lnSpc>
              <a:buNone/>
            </a:pPr>
            <a:r>
              <a:rPr lang="en-US" sz="2000" dirty="0"/>
              <a:t>    }</a:t>
            </a:r>
          </a:p>
          <a:p>
            <a:pPr>
              <a:lnSpc>
                <a:spcPct val="80000"/>
              </a:lnSpc>
              <a:buNone/>
            </a:pPr>
            <a:r>
              <a:rPr lang="en-US" sz="2000" dirty="0"/>
              <a:t>};</a:t>
            </a:r>
          </a:p>
          <a:p>
            <a:pPr>
              <a:lnSpc>
                <a:spcPct val="80000"/>
              </a:lnSpc>
              <a:buNone/>
            </a:pPr>
            <a:r>
              <a:rPr lang="en-US" sz="2000" dirty="0" err="1" smtClean="0"/>
              <a:t>struct</a:t>
            </a:r>
            <a:r>
              <a:rPr lang="en-US" sz="2000" dirty="0" smtClean="0"/>
              <a:t> </a:t>
            </a:r>
            <a:r>
              <a:rPr lang="en-US" sz="2000" dirty="0" err="1" smtClean="0"/>
              <a:t>EmptyQueueException</a:t>
            </a:r>
            <a:r>
              <a:rPr lang="en-US" sz="2000" dirty="0"/>
              <a:t>: public </a:t>
            </a:r>
            <a:r>
              <a:rPr lang="en-US" sz="2000" dirty="0" err="1"/>
              <a:t>std</a:t>
            </a:r>
            <a:r>
              <a:rPr lang="en-US" sz="2000" dirty="0"/>
              <a:t>::exception{</a:t>
            </a:r>
          </a:p>
          <a:p>
            <a:pPr>
              <a:lnSpc>
                <a:spcPct val="80000"/>
              </a:lnSpc>
              <a:buNone/>
            </a:pPr>
            <a:r>
              <a:rPr lang="en-US" sz="2000" dirty="0"/>
              <a:t>    </a:t>
            </a:r>
            <a:r>
              <a:rPr lang="en-US" sz="2000" dirty="0" err="1"/>
              <a:t>const</a:t>
            </a:r>
            <a:r>
              <a:rPr lang="en-US" sz="2000" dirty="0"/>
              <a:t> char * what () {</a:t>
            </a:r>
          </a:p>
          <a:p>
            <a:pPr>
              <a:lnSpc>
                <a:spcPct val="80000"/>
              </a:lnSpc>
              <a:buNone/>
            </a:pPr>
            <a:r>
              <a:rPr lang="en-US" sz="2000" dirty="0"/>
              <a:t>        return </a:t>
            </a:r>
            <a:r>
              <a:rPr lang="en-US" sz="2000" dirty="0" smtClean="0"/>
              <a:t>“</a:t>
            </a:r>
            <a:r>
              <a:rPr lang="en-US" sz="2000" dirty="0" err="1" smtClean="0"/>
              <a:t>Dequing</a:t>
            </a:r>
            <a:r>
              <a:rPr lang="en-US" sz="2000" dirty="0" smtClean="0"/>
              <a:t> an </a:t>
            </a:r>
            <a:r>
              <a:rPr lang="en-US" sz="2000" dirty="0"/>
              <a:t>empty </a:t>
            </a:r>
            <a:r>
              <a:rPr lang="en-US" sz="2000" dirty="0" smtClean="0"/>
              <a:t>queue!";</a:t>
            </a:r>
          </a:p>
          <a:p>
            <a:pPr>
              <a:lnSpc>
                <a:spcPct val="80000"/>
              </a:lnSpc>
              <a:buNone/>
            </a:pPr>
            <a:r>
              <a:rPr lang="en-US" sz="2000" dirty="0" smtClean="0"/>
              <a:t>}</a:t>
            </a:r>
          </a:p>
          <a:p>
            <a:pPr>
              <a:buNone/>
            </a:pPr>
            <a:r>
              <a:rPr lang="en-GB" sz="2000" dirty="0" smtClean="0"/>
              <a:t>        </a:t>
            </a:r>
            <a:endParaRPr lang="en-GB" sz="2000" dirty="0"/>
          </a:p>
        </p:txBody>
      </p:sp>
      <p:cxnSp>
        <p:nvCxnSpPr>
          <p:cNvPr id="4" name="Straight Connector 3"/>
          <p:cNvCxnSpPr/>
          <p:nvPr/>
        </p:nvCxnSpPr>
        <p:spPr>
          <a:xfrm>
            <a:off x="594360" y="1066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smtClean="0"/>
              <a:t>Compiled By </a:t>
            </a:r>
            <a:r>
              <a:rPr lang="en-US" dirty="0" err="1" smtClean="0"/>
              <a:t>Atnafu</a:t>
            </a:r>
            <a:r>
              <a:rPr lang="en-US" dirty="0" smtClean="0"/>
              <a:t> J.</a:t>
            </a:r>
            <a:endParaRPr lang="en-US" dirty="0"/>
          </a:p>
        </p:txBody>
      </p:sp>
    </p:spTree>
    <p:extLst>
      <p:ext uri="{BB962C8B-B14F-4D97-AF65-F5344CB8AC3E}">
        <p14:creationId xmlns:p14="http://schemas.microsoft.com/office/powerpoint/2010/main" val="359138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sz="3200" i="1" dirty="0" smtClean="0">
                <a:solidFill>
                  <a:schemeClr val="accent2"/>
                </a:solidFill>
              </a:rPr>
              <a:t>Array Implementation of Queue Specification</a:t>
            </a:r>
            <a:endParaRPr lang="en-US" sz="3200" i="1" dirty="0">
              <a:solidFill>
                <a:schemeClr val="accent2"/>
              </a:solidFill>
            </a:endParaRPr>
          </a:p>
        </p:txBody>
      </p:sp>
      <p:sp>
        <p:nvSpPr>
          <p:cNvPr id="147459" name="Rectangle 1027"/>
          <p:cNvSpPr>
            <a:spLocks noGrp="1" noChangeArrowheads="1"/>
          </p:cNvSpPr>
          <p:nvPr>
            <p:ph type="body" idx="1"/>
          </p:nvPr>
        </p:nvSpPr>
        <p:spPr>
          <a:xfrm>
            <a:off x="621792" y="1143000"/>
            <a:ext cx="7772400" cy="5257800"/>
          </a:xfrm>
        </p:spPr>
        <p:txBody>
          <a:bodyPr wrap="square">
            <a:noAutofit/>
          </a:bodyPr>
          <a:lstStyle/>
          <a:p>
            <a:pPr>
              <a:buNone/>
            </a:pPr>
            <a:r>
              <a:rPr lang="en-GB" sz="1800" dirty="0" smtClean="0"/>
              <a:t>template </a:t>
            </a:r>
            <a:r>
              <a:rPr lang="en-GB" sz="1800" dirty="0"/>
              <a:t>&lt;class T&gt;</a:t>
            </a:r>
          </a:p>
          <a:p>
            <a:pPr>
              <a:buNone/>
            </a:pPr>
            <a:r>
              <a:rPr lang="en-GB" sz="1800" dirty="0"/>
              <a:t>class Queue{</a:t>
            </a:r>
          </a:p>
          <a:p>
            <a:pPr>
              <a:buNone/>
            </a:pPr>
            <a:r>
              <a:rPr lang="en-GB" sz="1800" dirty="0"/>
              <a:t>    public:</a:t>
            </a:r>
          </a:p>
          <a:p>
            <a:pPr>
              <a:buNone/>
            </a:pPr>
            <a:r>
              <a:rPr lang="en-GB" sz="1800" dirty="0"/>
              <a:t>       </a:t>
            </a:r>
            <a:r>
              <a:rPr lang="en-GB" sz="1800" dirty="0" smtClean="0"/>
              <a:t>Queue</a:t>
            </a:r>
            <a:r>
              <a:rPr lang="en-GB" sz="1800" dirty="0"/>
              <a:t>();</a:t>
            </a:r>
          </a:p>
          <a:p>
            <a:pPr>
              <a:buNone/>
            </a:pPr>
            <a:r>
              <a:rPr lang="en-GB" sz="1800" dirty="0" smtClean="0"/>
              <a:t>	virtual </a:t>
            </a:r>
            <a:r>
              <a:rPr lang="en-GB" sz="1800" dirty="0"/>
              <a:t>~Queue</a:t>
            </a:r>
            <a:r>
              <a:rPr lang="en-GB" sz="1800" dirty="0" smtClean="0"/>
              <a:t>();</a:t>
            </a:r>
          </a:p>
          <a:p>
            <a:pPr>
              <a:buNone/>
            </a:pPr>
            <a:r>
              <a:rPr lang="en-GB" sz="1800" dirty="0" smtClean="0"/>
              <a:t>	bool </a:t>
            </a:r>
            <a:r>
              <a:rPr lang="en-GB" sz="1800" dirty="0" err="1"/>
              <a:t>isEmpty</a:t>
            </a:r>
            <a:r>
              <a:rPr lang="en-GB" sz="1800" dirty="0"/>
              <a:t>(){return count==0</a:t>
            </a:r>
            <a:r>
              <a:rPr lang="en-GB" sz="1800" dirty="0" smtClean="0"/>
              <a:t>;}</a:t>
            </a:r>
            <a:endParaRPr lang="en-GB" sz="1800" dirty="0"/>
          </a:p>
          <a:p>
            <a:pPr>
              <a:buNone/>
            </a:pPr>
            <a:r>
              <a:rPr lang="en-GB" sz="1800" dirty="0"/>
              <a:t>     	</a:t>
            </a:r>
            <a:r>
              <a:rPr lang="en-GB" sz="1800" dirty="0" smtClean="0"/>
              <a:t>bool </a:t>
            </a:r>
            <a:r>
              <a:rPr lang="en-GB" sz="1800" dirty="0" err="1"/>
              <a:t>enQueue</a:t>
            </a:r>
            <a:r>
              <a:rPr lang="en-GB" sz="1800" dirty="0"/>
              <a:t>(T data</a:t>
            </a:r>
            <a:r>
              <a:rPr lang="en-GB" sz="1800" dirty="0" smtClean="0"/>
              <a:t>);</a:t>
            </a:r>
          </a:p>
          <a:p>
            <a:pPr>
              <a:buNone/>
            </a:pPr>
            <a:r>
              <a:rPr lang="en-GB" sz="1800" dirty="0"/>
              <a:t>	</a:t>
            </a:r>
            <a:r>
              <a:rPr lang="en-GB" sz="1800" dirty="0" smtClean="0"/>
              <a:t>bool </a:t>
            </a:r>
            <a:r>
              <a:rPr lang="en-GB" sz="1800" dirty="0" err="1" smtClean="0"/>
              <a:t>peepFront</a:t>
            </a:r>
            <a:r>
              <a:rPr lang="en-GB" sz="1800" dirty="0" smtClean="0"/>
              <a:t>();</a:t>
            </a:r>
          </a:p>
          <a:p>
            <a:pPr>
              <a:buNone/>
            </a:pPr>
            <a:r>
              <a:rPr lang="en-GB" sz="1800" dirty="0"/>
              <a:t>	</a:t>
            </a:r>
            <a:r>
              <a:rPr lang="en-GB" sz="1800" dirty="0" smtClean="0"/>
              <a:t>bool </a:t>
            </a:r>
            <a:r>
              <a:rPr lang="en-GB" sz="1800" dirty="0" err="1" smtClean="0"/>
              <a:t>peepBack</a:t>
            </a:r>
            <a:r>
              <a:rPr lang="en-GB" sz="1800" dirty="0" smtClean="0"/>
              <a:t>();</a:t>
            </a:r>
            <a:endParaRPr lang="en-GB" sz="1800" dirty="0" smtClean="0"/>
          </a:p>
          <a:p>
            <a:pPr>
              <a:buNone/>
            </a:pPr>
            <a:r>
              <a:rPr lang="en-GB" sz="1800" dirty="0" smtClean="0"/>
              <a:t> 	T </a:t>
            </a:r>
            <a:r>
              <a:rPr lang="en-GB" sz="1800" dirty="0" err="1"/>
              <a:t>deQueue</a:t>
            </a:r>
            <a:r>
              <a:rPr lang="en-GB" sz="1800" dirty="0"/>
              <a:t>();</a:t>
            </a:r>
          </a:p>
          <a:p>
            <a:pPr>
              <a:buNone/>
            </a:pPr>
            <a:r>
              <a:rPr lang="en-GB" sz="1800" dirty="0"/>
              <a:t>      </a:t>
            </a:r>
            <a:r>
              <a:rPr lang="en-GB" sz="1800" dirty="0" err="1" smtClean="0"/>
              <a:t>int</a:t>
            </a:r>
            <a:r>
              <a:rPr lang="en-GB" sz="1800" dirty="0" smtClean="0"/>
              <a:t> </a:t>
            </a:r>
            <a:r>
              <a:rPr lang="en-GB" sz="1800" dirty="0" err="1"/>
              <a:t>getCount</a:t>
            </a:r>
            <a:r>
              <a:rPr lang="en-GB" sz="1800" dirty="0"/>
              <a:t>(){return count;}</a:t>
            </a:r>
          </a:p>
          <a:p>
            <a:pPr>
              <a:buNone/>
            </a:pPr>
            <a:r>
              <a:rPr lang="en-GB" sz="1800" dirty="0"/>
              <a:t>      </a:t>
            </a:r>
            <a:r>
              <a:rPr lang="en-GB" sz="1800" dirty="0" smtClean="0"/>
              <a:t>void empty();</a:t>
            </a:r>
            <a:endParaRPr lang="en-GB" sz="1800" dirty="0"/>
          </a:p>
          <a:p>
            <a:pPr>
              <a:buNone/>
            </a:pPr>
            <a:r>
              <a:rPr lang="en-GB" sz="1800" dirty="0"/>
              <a:t>    protected:</a:t>
            </a:r>
          </a:p>
          <a:p>
            <a:pPr>
              <a:buNone/>
            </a:pPr>
            <a:r>
              <a:rPr lang="en-GB" sz="1800" dirty="0"/>
              <a:t>    private</a:t>
            </a:r>
            <a:r>
              <a:rPr lang="en-GB" sz="1800" dirty="0" smtClean="0"/>
              <a:t>:</a:t>
            </a:r>
            <a:endParaRPr lang="en-GB" sz="1800" dirty="0"/>
          </a:p>
          <a:p>
            <a:pPr>
              <a:buNone/>
            </a:pPr>
            <a:r>
              <a:rPr lang="en-GB" sz="1800" dirty="0"/>
              <a:t>        </a:t>
            </a:r>
            <a:r>
              <a:rPr lang="en-GB" sz="1800" dirty="0" err="1" smtClean="0"/>
              <a:t>nodeQueue</a:t>
            </a:r>
            <a:r>
              <a:rPr lang="en-GB" sz="1800" dirty="0" smtClean="0"/>
              <a:t> </a:t>
            </a:r>
            <a:r>
              <a:rPr lang="en-GB" sz="1800" dirty="0"/>
              <a:t>* </a:t>
            </a:r>
            <a:r>
              <a:rPr lang="en-GB" sz="1800" dirty="0" smtClean="0"/>
              <a:t>front;</a:t>
            </a:r>
          </a:p>
          <a:p>
            <a:pPr>
              <a:buNone/>
            </a:pPr>
            <a:r>
              <a:rPr lang="en-GB" sz="1800" dirty="0"/>
              <a:t>	 </a:t>
            </a:r>
            <a:r>
              <a:rPr lang="en-GB" sz="1800" dirty="0" smtClean="0"/>
              <a:t> </a:t>
            </a:r>
            <a:r>
              <a:rPr lang="en-GB" sz="1800" dirty="0" err="1" smtClean="0"/>
              <a:t>nodeQueue</a:t>
            </a:r>
            <a:r>
              <a:rPr lang="en-GB" sz="1800" dirty="0" smtClean="0"/>
              <a:t> </a:t>
            </a:r>
            <a:r>
              <a:rPr lang="en-GB" sz="1800" dirty="0"/>
              <a:t>* </a:t>
            </a:r>
            <a:r>
              <a:rPr lang="en-GB" sz="1800" dirty="0" smtClean="0"/>
              <a:t>rare;</a:t>
            </a:r>
            <a:endParaRPr lang="en-GB" sz="1800" dirty="0"/>
          </a:p>
          <a:p>
            <a:pPr>
              <a:buNone/>
            </a:pPr>
            <a:r>
              <a:rPr lang="en-GB" sz="1800" dirty="0"/>
              <a:t>        </a:t>
            </a:r>
            <a:r>
              <a:rPr lang="en-GB" sz="1800" dirty="0" err="1"/>
              <a:t>int</a:t>
            </a:r>
            <a:r>
              <a:rPr lang="en-GB" sz="1800" dirty="0"/>
              <a:t> </a:t>
            </a:r>
            <a:r>
              <a:rPr lang="en-GB" sz="1800" dirty="0" smtClean="0"/>
              <a:t>count</a:t>
            </a:r>
            <a:r>
              <a:rPr lang="en-GB" sz="1800" dirty="0" smtClean="0"/>
              <a:t>;};</a:t>
            </a:r>
            <a:endParaRPr lang="en-GB" sz="1800" dirty="0"/>
          </a:p>
        </p:txBody>
      </p:sp>
      <p:cxnSp>
        <p:nvCxnSpPr>
          <p:cNvPr id="4" name="Straight Connector 3"/>
          <p:cNvCxnSpPr/>
          <p:nvPr/>
        </p:nvCxnSpPr>
        <p:spPr>
          <a:xfrm>
            <a:off x="606552" y="914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dirty="0" smtClean="0"/>
              <a:t>Compiled By </a:t>
            </a:r>
            <a:r>
              <a:rPr lang="en-US" dirty="0" err="1" smtClean="0"/>
              <a:t>Atnafu</a:t>
            </a:r>
            <a:r>
              <a:rPr lang="en-US" dirty="0" smtClean="0"/>
              <a:t> J.</a:t>
            </a:r>
            <a:endParaRPr lang="en-US" dirty="0"/>
          </a:p>
        </p:txBody>
      </p:sp>
    </p:spTree>
    <p:extLst>
      <p:ext uri="{BB962C8B-B14F-4D97-AF65-F5344CB8AC3E}">
        <p14:creationId xmlns:p14="http://schemas.microsoft.com/office/powerpoint/2010/main" val="3688212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Constructors</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dirty="0" smtClean="0"/>
              <a:t>Queue&lt;T&gt;::Queue() {</a:t>
            </a:r>
          </a:p>
          <a:p>
            <a:pPr>
              <a:lnSpc>
                <a:spcPct val="90000"/>
              </a:lnSpc>
              <a:buNone/>
            </a:pPr>
            <a:r>
              <a:rPr lang="en-GB" dirty="0" smtClean="0"/>
              <a:t>		front=rare=NULL;</a:t>
            </a:r>
          </a:p>
          <a:p>
            <a:pPr>
              <a:lnSpc>
                <a:spcPct val="90000"/>
              </a:lnSpc>
              <a:buNone/>
            </a:pPr>
            <a:r>
              <a:rPr lang="en-GB" dirty="0"/>
              <a:t>	</a:t>
            </a:r>
            <a:r>
              <a:rPr lang="en-GB" dirty="0" smtClean="0"/>
              <a:t>	count=0;</a:t>
            </a:r>
          </a:p>
          <a:p>
            <a:pPr>
              <a:lnSpc>
                <a:spcPct val="90000"/>
              </a:lnSpc>
              <a:buNone/>
            </a:pPr>
            <a:r>
              <a:rPr lang="en-GB" dirty="0" smtClean="0"/>
              <a:t>}</a:t>
            </a: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1519104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Empty: truncate queue to empty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a:t>template &lt;class T&gt;</a:t>
            </a:r>
          </a:p>
          <a:p>
            <a:pPr>
              <a:buNone/>
            </a:pPr>
            <a:r>
              <a:rPr lang="en-GB" sz="2800" dirty="0"/>
              <a:t>bool Queue&lt;T</a:t>
            </a:r>
            <a:r>
              <a:rPr lang="en-GB" sz="2800" dirty="0" smtClean="0"/>
              <a:t>&gt;::empty() {</a:t>
            </a:r>
          </a:p>
          <a:p>
            <a:pPr>
              <a:buNone/>
            </a:pPr>
            <a:endParaRPr lang="en-GB" sz="2800" dirty="0"/>
          </a:p>
          <a:p>
            <a:pPr>
              <a:buNone/>
            </a:pPr>
            <a:r>
              <a:rPr lang="en-GB" sz="2800" dirty="0" smtClean="0"/>
              <a:t>	//exercise</a:t>
            </a:r>
            <a:endParaRPr lang="en-GB" sz="2800" dirty="0"/>
          </a:p>
          <a:p>
            <a:pPr>
              <a:buNone/>
            </a:pPr>
            <a:endParaRPr lang="en-GB" sz="2800" dirty="0" smtClean="0"/>
          </a:p>
          <a:p>
            <a:pPr>
              <a:buNone/>
            </a:pPr>
            <a:endParaRPr lang="en-GB" sz="2800" dirty="0"/>
          </a:p>
          <a:p>
            <a:pPr>
              <a:buNone/>
            </a:pPr>
            <a:endParaRPr lang="en-GB" sz="2800" dirty="0" smtClean="0"/>
          </a:p>
          <a:p>
            <a:pPr>
              <a:buNone/>
            </a:pPr>
            <a:r>
              <a:rPr lang="en-GB" sz="2800" dirty="0" smtClean="0"/>
              <a:t>}</a:t>
            </a:r>
            <a:endParaRPr lang="en-GB" sz="2800" dirty="0"/>
          </a:p>
          <a:p>
            <a:pPr marL="0" indent="0">
              <a:lnSpc>
                <a:spcPct val="90000"/>
              </a:lnSpc>
              <a:buNone/>
            </a:pPr>
            <a:r>
              <a:rPr lang="fr-FR" altLang="zh-TW" sz="2800" dirty="0" smtClean="0">
                <a:solidFill>
                  <a:srgbClr val="80A331"/>
                </a:solidFill>
                <a:ea typeface="PMingLiU" pitchFamily="18" charset="-120"/>
              </a:rPr>
              <a:t>					</a:t>
            </a:r>
            <a:endParaRPr lang="fr-FR" altLang="zh-TW" sz="2800" dirty="0" smtClean="0">
              <a:ea typeface="PMingLiU" pitchFamily="18" charset="-12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1266394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Queue: Concept</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GB" dirty="0" smtClean="0"/>
              <a:t>Queue is a list with restrictions imposed upon the way in which entries may be added and removed. The restriction is that entries are always added at one end of the queue (tail, rear) while removal is made at the other end (head, front). Queue is a </a:t>
            </a:r>
            <a:r>
              <a:rPr lang="en-GB" b="1" dirty="0" smtClean="0">
                <a:solidFill>
                  <a:srgbClr val="FF0000"/>
                </a:solidFill>
              </a:rPr>
              <a:t>first-in first-out (FIFO) structure. </a:t>
            </a:r>
          </a:p>
          <a:p>
            <a:pPr marL="0" indent="0">
              <a:lnSpc>
                <a:spcPct val="90000"/>
              </a:lnSpc>
              <a:buNone/>
            </a:pPr>
            <a:r>
              <a:rPr lang="en-GB" b="1" dirty="0" smtClean="0">
                <a:solidFill>
                  <a:srgbClr val="FF0000"/>
                </a:solidFill>
              </a:rPr>
              <a:t>It is an abstract data structure.</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Destructor</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dirty="0" smtClean="0"/>
              <a:t>template &lt;class T&gt;</a:t>
            </a:r>
          </a:p>
          <a:p>
            <a:pPr>
              <a:lnSpc>
                <a:spcPct val="90000"/>
              </a:lnSpc>
              <a:buNone/>
            </a:pPr>
            <a:r>
              <a:rPr lang="en-GB" dirty="0"/>
              <a:t>Queue&lt;T&gt;::~Queue() {</a:t>
            </a:r>
          </a:p>
          <a:p>
            <a:pPr>
              <a:lnSpc>
                <a:spcPct val="90000"/>
              </a:lnSpc>
              <a:buNone/>
            </a:pPr>
            <a:r>
              <a:rPr lang="en-GB" dirty="0"/>
              <a:t>		</a:t>
            </a:r>
            <a:r>
              <a:rPr lang="en-GB" dirty="0" smtClean="0"/>
              <a:t>empty();</a:t>
            </a:r>
            <a:endParaRPr lang="en-GB" dirty="0"/>
          </a:p>
          <a:p>
            <a:pPr>
              <a:lnSpc>
                <a:spcPct val="90000"/>
              </a:lnSpc>
              <a:buNone/>
            </a:pPr>
            <a:r>
              <a:rPr lang="en-GB" dirty="0"/>
              <a:t>}</a:t>
            </a: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Is Queue Full</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GB" sz="2800" dirty="0" smtClean="0"/>
              <a:t>It does not make sense in pointer implementation.</a:t>
            </a:r>
          </a:p>
          <a:p>
            <a:pPr marL="0" indent="0">
              <a:lnSpc>
                <a:spcPct val="90000"/>
              </a:lnSpc>
              <a:buNone/>
            </a:pPr>
            <a:r>
              <a:rPr lang="fr-FR" altLang="zh-TW" sz="2800" dirty="0" smtClean="0">
                <a:solidFill>
                  <a:srgbClr val="80A331"/>
                </a:solidFill>
                <a:ea typeface="PMingLiU" pitchFamily="18" charset="-120"/>
              </a:rPr>
              <a:t>					</a:t>
            </a:r>
            <a:endParaRPr lang="fr-FR" altLang="zh-TW" sz="2800" dirty="0" smtClean="0">
              <a:ea typeface="PMingLiU" pitchFamily="18" charset="-12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err="1" smtClean="0">
                <a:solidFill>
                  <a:schemeClr val="accent2"/>
                </a:solidFill>
              </a:rPr>
              <a:t>Enqueue</a:t>
            </a:r>
            <a:r>
              <a:rPr lang="en-US" i="1" dirty="0" smtClean="0">
                <a:solidFill>
                  <a:schemeClr val="accent2"/>
                </a:solidFill>
              </a:rPr>
              <a:t>: Add Item on to the Queue</a:t>
            </a:r>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lnSpc>
                <a:spcPct val="80000"/>
              </a:lnSpc>
              <a:buNone/>
            </a:pPr>
            <a:r>
              <a:rPr lang="en-GB" sz="2000" dirty="0"/>
              <a:t>t</a:t>
            </a:r>
            <a:r>
              <a:rPr lang="en-GB" sz="2000" dirty="0" smtClean="0"/>
              <a:t>emplate &lt;class T&gt;</a:t>
            </a:r>
          </a:p>
          <a:p>
            <a:pPr>
              <a:lnSpc>
                <a:spcPct val="80000"/>
              </a:lnSpc>
              <a:buNone/>
            </a:pPr>
            <a:r>
              <a:rPr lang="en-GB" sz="2000" dirty="0" smtClean="0"/>
              <a:t>void </a:t>
            </a:r>
            <a:r>
              <a:rPr lang="en-GB" sz="2000" dirty="0"/>
              <a:t>Queue&lt;T&gt;::</a:t>
            </a:r>
            <a:r>
              <a:rPr lang="en-GB" sz="2000" dirty="0" err="1" smtClean="0"/>
              <a:t>enQueue</a:t>
            </a:r>
            <a:r>
              <a:rPr lang="en-GB" sz="2000" dirty="0" smtClean="0"/>
              <a:t> (T item) {	</a:t>
            </a:r>
          </a:p>
          <a:p>
            <a:pPr>
              <a:lnSpc>
                <a:spcPct val="80000"/>
              </a:lnSpc>
              <a:buNone/>
            </a:pPr>
            <a:r>
              <a:rPr lang="en-GB" sz="2000" dirty="0" smtClean="0"/>
              <a:t>	node&lt;T&gt; * p;</a:t>
            </a:r>
          </a:p>
          <a:p>
            <a:pPr>
              <a:lnSpc>
                <a:spcPct val="80000"/>
              </a:lnSpc>
              <a:buNone/>
            </a:pPr>
            <a:r>
              <a:rPr lang="en-GB" sz="2000" dirty="0" smtClean="0"/>
              <a:t>	p = new (</a:t>
            </a:r>
            <a:r>
              <a:rPr lang="en-GB" sz="2000" dirty="0" err="1" smtClean="0"/>
              <a:t>nothrow</a:t>
            </a:r>
            <a:r>
              <a:rPr lang="en-GB" sz="2000" dirty="0" smtClean="0"/>
              <a:t>) node&lt;T&gt;;</a:t>
            </a:r>
          </a:p>
          <a:p>
            <a:pPr>
              <a:lnSpc>
                <a:spcPct val="80000"/>
              </a:lnSpc>
              <a:buNone/>
            </a:pPr>
            <a:r>
              <a:rPr lang="en-GB" sz="2000" dirty="0" smtClean="0"/>
              <a:t>	if (p </a:t>
            </a:r>
            <a:r>
              <a:rPr lang="en-GB" sz="2000" dirty="0" smtClean="0"/>
              <a:t>== </a:t>
            </a:r>
            <a:r>
              <a:rPr lang="en-GB" sz="2000" dirty="0" smtClean="0"/>
              <a:t>NULL) </a:t>
            </a:r>
            <a:r>
              <a:rPr lang="en-US" sz="2000" dirty="0"/>
              <a:t>throw </a:t>
            </a:r>
            <a:r>
              <a:rPr lang="en-US" sz="2000" dirty="0" err="1"/>
              <a:t>MemoryException</a:t>
            </a:r>
            <a:r>
              <a:rPr lang="en-US" sz="2000" dirty="0" smtClean="0"/>
              <a:t>();</a:t>
            </a:r>
            <a:endParaRPr lang="en-GB" sz="2000" dirty="0" smtClean="0"/>
          </a:p>
          <a:p>
            <a:pPr>
              <a:lnSpc>
                <a:spcPct val="80000"/>
              </a:lnSpc>
              <a:buNone/>
            </a:pPr>
            <a:r>
              <a:rPr lang="en-GB" sz="2000" dirty="0" smtClean="0"/>
              <a:t>	</a:t>
            </a:r>
            <a:r>
              <a:rPr lang="en-GB" sz="2000" dirty="0" smtClean="0"/>
              <a:t>p-</a:t>
            </a:r>
            <a:r>
              <a:rPr lang="en-GB" sz="2000" dirty="0" smtClean="0"/>
              <a:t>&gt;data = item;</a:t>
            </a:r>
          </a:p>
          <a:p>
            <a:pPr>
              <a:lnSpc>
                <a:spcPct val="80000"/>
              </a:lnSpc>
              <a:buNone/>
            </a:pPr>
            <a:r>
              <a:rPr lang="en-GB" sz="2000" dirty="0" smtClean="0"/>
              <a:t>	</a:t>
            </a:r>
            <a:r>
              <a:rPr lang="en-GB" sz="2000" dirty="0" smtClean="0"/>
              <a:t>p-</a:t>
            </a:r>
            <a:r>
              <a:rPr lang="en-GB" sz="2000" dirty="0" smtClean="0"/>
              <a:t>&gt;next = NULL;</a:t>
            </a:r>
          </a:p>
          <a:p>
            <a:pPr>
              <a:lnSpc>
                <a:spcPct val="80000"/>
              </a:lnSpc>
              <a:buNone/>
            </a:pPr>
            <a:r>
              <a:rPr lang="en-GB" sz="2000" dirty="0" smtClean="0"/>
              <a:t>	</a:t>
            </a:r>
            <a:r>
              <a:rPr lang="en-GB" sz="2000" dirty="0" smtClean="0"/>
              <a:t>if </a:t>
            </a:r>
            <a:r>
              <a:rPr lang="en-GB" sz="2000" dirty="0" smtClean="0"/>
              <a:t>(</a:t>
            </a:r>
            <a:r>
              <a:rPr lang="en-GB" sz="2000" dirty="0" err="1" smtClean="0"/>
              <a:t>isEmpty</a:t>
            </a:r>
            <a:r>
              <a:rPr lang="en-GB" sz="2000" dirty="0" smtClean="0"/>
              <a:t>()) </a:t>
            </a:r>
          </a:p>
          <a:p>
            <a:pPr>
              <a:lnSpc>
                <a:spcPct val="80000"/>
              </a:lnSpc>
              <a:buNone/>
            </a:pPr>
            <a:r>
              <a:rPr lang="en-GB" sz="2000" dirty="0" smtClean="0"/>
              <a:t>	</a:t>
            </a:r>
            <a:r>
              <a:rPr lang="en-GB" sz="2000" dirty="0" smtClean="0"/>
              <a:t>	front </a:t>
            </a:r>
            <a:r>
              <a:rPr lang="en-GB" sz="2000" dirty="0" smtClean="0"/>
              <a:t>= rear = p;</a:t>
            </a:r>
          </a:p>
          <a:p>
            <a:pPr>
              <a:lnSpc>
                <a:spcPct val="80000"/>
              </a:lnSpc>
              <a:buNone/>
            </a:pPr>
            <a:r>
              <a:rPr lang="en-GB" sz="2000" dirty="0" smtClean="0"/>
              <a:t>	</a:t>
            </a:r>
            <a:r>
              <a:rPr lang="en-GB" sz="2000" dirty="0" smtClean="0"/>
              <a:t>else </a:t>
            </a:r>
            <a:r>
              <a:rPr lang="en-GB" sz="2000" dirty="0" smtClean="0"/>
              <a:t>{</a:t>
            </a:r>
          </a:p>
          <a:p>
            <a:pPr>
              <a:lnSpc>
                <a:spcPct val="80000"/>
              </a:lnSpc>
              <a:buNone/>
            </a:pPr>
            <a:r>
              <a:rPr lang="en-GB" sz="2000" dirty="0" smtClean="0"/>
              <a:t>	    	rear-&gt;next = p;</a:t>
            </a:r>
          </a:p>
          <a:p>
            <a:pPr>
              <a:lnSpc>
                <a:spcPct val="80000"/>
              </a:lnSpc>
              <a:buNone/>
            </a:pPr>
            <a:r>
              <a:rPr lang="en-GB" sz="2000" dirty="0" smtClean="0"/>
              <a:t>	    	rear = p;</a:t>
            </a:r>
          </a:p>
          <a:p>
            <a:pPr>
              <a:lnSpc>
                <a:spcPct val="80000"/>
              </a:lnSpc>
              <a:buNone/>
            </a:pPr>
            <a:r>
              <a:rPr lang="en-GB" sz="2000" dirty="0" smtClean="0"/>
              <a:t>	 </a:t>
            </a:r>
            <a:r>
              <a:rPr lang="en-GB" sz="2000" dirty="0" smtClean="0"/>
              <a:t>}</a:t>
            </a:r>
            <a:endParaRPr lang="en-GB" sz="2000" dirty="0" smtClean="0"/>
          </a:p>
          <a:p>
            <a:pPr>
              <a:lnSpc>
                <a:spcPct val="80000"/>
              </a:lnSpc>
              <a:buNone/>
            </a:pPr>
            <a:r>
              <a:rPr lang="en-GB" sz="2000" dirty="0"/>
              <a:t>	 </a:t>
            </a:r>
            <a:r>
              <a:rPr lang="en-GB" sz="2000" dirty="0" smtClean="0"/>
              <a:t>  count++;</a:t>
            </a:r>
          </a:p>
          <a:p>
            <a:pPr>
              <a:lnSpc>
                <a:spcPct val="80000"/>
              </a:lnSpc>
              <a:buNone/>
            </a:pPr>
            <a:r>
              <a:rPr lang="en-GB" sz="2000" dirty="0" smtClean="0"/>
              <a:t>}</a:t>
            </a:r>
            <a:endParaRPr lang="en-GB" sz="20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85800" y="1295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GB" i="1" dirty="0" err="1" smtClean="0">
                <a:solidFill>
                  <a:schemeClr val="accent2"/>
                </a:solidFill>
              </a:rPr>
              <a:t>Dequeue</a:t>
            </a:r>
            <a:r>
              <a:rPr lang="en-GB" i="1" dirty="0" smtClean="0">
                <a:solidFill>
                  <a:schemeClr val="accent2"/>
                </a:solidFill>
              </a:rPr>
              <a:t>: Remove Item from the Queue</a:t>
            </a:r>
            <a:endParaRPr lang="en-US" i="1" dirty="0" smtClean="0">
              <a:solidFill>
                <a:schemeClr val="accent2"/>
              </a:solidFill>
            </a:endParaRPr>
          </a:p>
        </p:txBody>
      </p:sp>
      <p:sp>
        <p:nvSpPr>
          <p:cNvPr id="147459" name="Rectangle 1027"/>
          <p:cNvSpPr>
            <a:spLocks noGrp="1" noChangeArrowheads="1"/>
          </p:cNvSpPr>
          <p:nvPr>
            <p:ph type="body" idx="1"/>
          </p:nvPr>
        </p:nvSpPr>
        <p:spPr>
          <a:xfrm>
            <a:off x="609600" y="1752600"/>
            <a:ext cx="7772400" cy="4724400"/>
          </a:xfrm>
        </p:spPr>
        <p:txBody>
          <a:bodyPr wrap="square">
            <a:noAutofit/>
          </a:bodyPr>
          <a:lstStyle/>
          <a:p>
            <a:pPr>
              <a:lnSpc>
                <a:spcPct val="80000"/>
              </a:lnSpc>
              <a:buNone/>
            </a:pPr>
            <a:r>
              <a:rPr lang="en-GB" sz="2300" dirty="0"/>
              <a:t>t</a:t>
            </a:r>
            <a:r>
              <a:rPr lang="en-GB" sz="2300" dirty="0" smtClean="0"/>
              <a:t>emplate &lt;class T&gt;</a:t>
            </a:r>
          </a:p>
          <a:p>
            <a:pPr>
              <a:lnSpc>
                <a:spcPct val="80000"/>
              </a:lnSpc>
              <a:buNone/>
            </a:pPr>
            <a:r>
              <a:rPr lang="en-GB" sz="2300" dirty="0" smtClean="0"/>
              <a:t>T </a:t>
            </a:r>
            <a:r>
              <a:rPr lang="en-GB" sz="2300" dirty="0"/>
              <a:t>Queue&lt;T&gt;::</a:t>
            </a:r>
            <a:r>
              <a:rPr lang="en-GB" sz="2300" dirty="0" err="1"/>
              <a:t>deQueue</a:t>
            </a:r>
            <a:r>
              <a:rPr lang="en-GB" sz="2300" dirty="0"/>
              <a:t> </a:t>
            </a:r>
            <a:r>
              <a:rPr lang="en-GB" sz="2300" dirty="0" smtClean="0"/>
              <a:t>() {	</a:t>
            </a:r>
          </a:p>
          <a:p>
            <a:pPr>
              <a:lnSpc>
                <a:spcPct val="80000"/>
              </a:lnSpc>
              <a:buNone/>
            </a:pPr>
            <a:r>
              <a:rPr lang="en-GB" sz="2300" dirty="0" smtClean="0"/>
              <a:t>		node&lt;T&gt;  * p;</a:t>
            </a:r>
          </a:p>
          <a:p>
            <a:pPr>
              <a:lnSpc>
                <a:spcPct val="80000"/>
              </a:lnSpc>
              <a:buNone/>
            </a:pPr>
            <a:r>
              <a:rPr lang="en-GB" sz="2300" dirty="0" smtClean="0"/>
              <a:t>		if(front==NULL) throw </a:t>
            </a:r>
            <a:r>
              <a:rPr lang="en-US" sz="2300" dirty="0" err="1"/>
              <a:t>EmptyQueueException</a:t>
            </a:r>
            <a:r>
              <a:rPr lang="en-US" sz="2300" dirty="0" smtClean="0"/>
              <a:t>();</a:t>
            </a:r>
            <a:endParaRPr lang="en-GB" sz="2300" dirty="0"/>
          </a:p>
          <a:p>
            <a:pPr>
              <a:lnSpc>
                <a:spcPct val="80000"/>
              </a:lnSpc>
              <a:buNone/>
            </a:pPr>
            <a:r>
              <a:rPr lang="en-GB" sz="2300" dirty="0" smtClean="0"/>
              <a:t>		p = front;</a:t>
            </a:r>
          </a:p>
          <a:p>
            <a:pPr>
              <a:lnSpc>
                <a:spcPct val="80000"/>
              </a:lnSpc>
              <a:buNone/>
            </a:pPr>
            <a:r>
              <a:rPr lang="en-GB" sz="2300" dirty="0" smtClean="0"/>
              <a:t>		T item = front-&gt;data;</a:t>
            </a:r>
          </a:p>
          <a:p>
            <a:pPr>
              <a:lnSpc>
                <a:spcPct val="80000"/>
              </a:lnSpc>
              <a:buNone/>
            </a:pPr>
            <a:r>
              <a:rPr lang="en-GB" sz="2300" dirty="0" smtClean="0"/>
              <a:t>		if (front == rear)</a:t>
            </a:r>
          </a:p>
          <a:p>
            <a:pPr>
              <a:lnSpc>
                <a:spcPct val="80000"/>
              </a:lnSpc>
              <a:buNone/>
            </a:pPr>
            <a:r>
              <a:rPr lang="en-GB" sz="2300" dirty="0" smtClean="0"/>
              <a:t>			front = rear = NULL;</a:t>
            </a:r>
          </a:p>
          <a:p>
            <a:pPr>
              <a:lnSpc>
                <a:spcPct val="80000"/>
              </a:lnSpc>
              <a:buNone/>
            </a:pPr>
            <a:r>
              <a:rPr lang="en-GB" sz="2300" dirty="0" smtClean="0"/>
              <a:t>		else  </a:t>
            </a:r>
          </a:p>
          <a:p>
            <a:pPr>
              <a:lnSpc>
                <a:spcPct val="80000"/>
              </a:lnSpc>
              <a:buNone/>
            </a:pPr>
            <a:r>
              <a:rPr lang="en-GB" sz="2300" dirty="0" smtClean="0"/>
              <a:t>			front = front-&gt;next;</a:t>
            </a:r>
          </a:p>
          <a:p>
            <a:pPr>
              <a:lnSpc>
                <a:spcPct val="80000"/>
              </a:lnSpc>
              <a:buNone/>
            </a:pPr>
            <a:r>
              <a:rPr lang="en-GB" sz="2300" dirty="0"/>
              <a:t>	</a:t>
            </a:r>
            <a:r>
              <a:rPr lang="en-GB" sz="2300" dirty="0" smtClean="0"/>
              <a:t>	count--;</a:t>
            </a:r>
          </a:p>
          <a:p>
            <a:pPr>
              <a:lnSpc>
                <a:spcPct val="80000"/>
              </a:lnSpc>
              <a:buNone/>
            </a:pPr>
            <a:r>
              <a:rPr lang="en-GB" sz="2300" dirty="0" smtClean="0"/>
              <a:t>	    	delete p;</a:t>
            </a:r>
          </a:p>
          <a:p>
            <a:pPr>
              <a:lnSpc>
                <a:spcPct val="80000"/>
              </a:lnSpc>
              <a:buNone/>
            </a:pPr>
            <a:r>
              <a:rPr lang="en-GB" sz="2300" dirty="0" smtClean="0"/>
              <a:t>		return item;</a:t>
            </a:r>
          </a:p>
          <a:p>
            <a:pPr>
              <a:lnSpc>
                <a:spcPct val="80000"/>
              </a:lnSpc>
              <a:buNone/>
            </a:pPr>
            <a:r>
              <a:rPr lang="en-GB" sz="2300" dirty="0" smtClean="0"/>
              <a:t>}</a:t>
            </a:r>
          </a:p>
          <a:p>
            <a:pPr marL="0" indent="0">
              <a:buNone/>
            </a:pPr>
            <a:endParaRPr lang="en-US" sz="2800" dirty="0"/>
          </a:p>
        </p:txBody>
      </p:sp>
      <p:cxnSp>
        <p:nvCxnSpPr>
          <p:cNvPr id="4" name="Straight Connector 3"/>
          <p:cNvCxnSpPr/>
          <p:nvPr/>
        </p:nvCxnSpPr>
        <p:spPr>
          <a:xfrm>
            <a:off x="533400"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GB" sz="2600" dirty="0" smtClean="0"/>
              <a:t>Using stack and queue, write a function that checks whether a string is palindrome or not.</a:t>
            </a:r>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Exercise</a:t>
            </a: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buNone/>
            </a:pPr>
            <a:r>
              <a:rPr lang="en-US" sz="2400" dirty="0" smtClean="0"/>
              <a:t>Implement a queue using circular array. </a:t>
            </a:r>
          </a:p>
          <a:p>
            <a:pPr marL="0" indent="0">
              <a:buNone/>
            </a:pPr>
            <a:r>
              <a:rPr lang="en-US" sz="2400" dirty="0" smtClean="0"/>
              <a:t>You must let the queue elements to wrap around the end of the array. In other words you can treat the array as a circular structure in which the last slot is followed by the first slot. Hint: to differentiate between an empty queue and a full queue, let front indicates the index of the array preceding the front element in the queue rather than the index of the front element itself. To implement this scheme it is necessary that the slot indicated by front must be reserved i.e., it can’t contain a queue element. Note that with this condition the list is empty when rear=front.</a:t>
            </a:r>
          </a:p>
          <a:p>
            <a:pPr marL="0" indent="0">
              <a:lnSpc>
                <a:spcPct val="90000"/>
              </a:lnSpc>
              <a:buNone/>
            </a:pPr>
            <a:r>
              <a:rPr lang="fr-FR" altLang="zh-TW" sz="2000" dirty="0" smtClean="0">
                <a:solidFill>
                  <a:srgbClr val="80A331"/>
                </a:solidFill>
                <a:ea typeface="PMingLiU" pitchFamily="18" charset="-120"/>
              </a:rPr>
              <a:t>					</a:t>
            </a:r>
            <a:endParaRPr lang="fr-FR" altLang="zh-TW" sz="2000" dirty="0" smtClean="0">
              <a:ea typeface="PMingLiU" pitchFamily="18" charset="-120"/>
            </a:endParaRPr>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Queue: Logical Level</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pic>
        <p:nvPicPr>
          <p:cNvPr id="7" name="Picture 7"/>
          <p:cNvPicPr>
            <a:picLocks noChangeAspect="1" noChangeArrowheads="1"/>
          </p:cNvPicPr>
          <p:nvPr/>
        </p:nvPicPr>
        <p:blipFill>
          <a:blip r:embed="rId2"/>
          <a:srcRect/>
          <a:stretch>
            <a:fillRect/>
          </a:stretch>
        </p:blipFill>
        <p:spPr>
          <a:xfrm>
            <a:off x="838200" y="3200400"/>
            <a:ext cx="7313612" cy="1411288"/>
          </a:xfrm>
          <a:prstGeom prst="rect">
            <a:avLst/>
          </a:prstGeom>
          <a:noFill/>
          <a:ln/>
        </p:spPr>
      </p:pic>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Queue Operation</a:t>
            </a: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a:t>
            </a:fld>
            <a:endParaRPr lang="en-US"/>
          </a:p>
        </p:txBody>
      </p:sp>
      <p:sp>
        <p:nvSpPr>
          <p:cNvPr id="8" name="Content Placeholder 7"/>
          <p:cNvSpPr>
            <a:spLocks noGrp="1"/>
          </p:cNvSpPr>
          <p:nvPr>
            <p:ph idx="1"/>
          </p:nvPr>
        </p:nvSpPr>
        <p:spPr>
          <a:xfrm>
            <a:off x="457200" y="2133601"/>
            <a:ext cx="8229600" cy="3962400"/>
          </a:xfrm>
        </p:spPr>
        <p:txBody>
          <a:bodyPr>
            <a:normAutofit lnSpcReduction="10000"/>
          </a:bodyPr>
          <a:lstStyle/>
          <a:p>
            <a:pPr>
              <a:lnSpc>
                <a:spcPct val="90000"/>
              </a:lnSpc>
            </a:pPr>
            <a:r>
              <a:rPr lang="en-GB" sz="3600" dirty="0" err="1" smtClean="0"/>
              <a:t>isEmpty</a:t>
            </a:r>
            <a:r>
              <a:rPr lang="en-GB" sz="3600" dirty="0" smtClean="0"/>
              <a:t>(): Check if queue is empty</a:t>
            </a:r>
          </a:p>
          <a:p>
            <a:pPr>
              <a:lnSpc>
                <a:spcPct val="90000"/>
              </a:lnSpc>
            </a:pPr>
            <a:r>
              <a:rPr lang="en-GB" sz="3600" dirty="0" err="1" smtClean="0"/>
              <a:t>IsFull</a:t>
            </a:r>
            <a:r>
              <a:rPr lang="en-GB" sz="3600" dirty="0" smtClean="0"/>
              <a:t>(): Check if queue is full(applicable only for array implementation)</a:t>
            </a:r>
          </a:p>
          <a:p>
            <a:pPr>
              <a:lnSpc>
                <a:spcPct val="90000"/>
              </a:lnSpc>
            </a:pPr>
            <a:r>
              <a:rPr lang="en-GB" sz="3600" dirty="0" smtClean="0"/>
              <a:t>create(queue): Create the queue</a:t>
            </a:r>
          </a:p>
          <a:p>
            <a:pPr>
              <a:lnSpc>
                <a:spcPct val="90000"/>
              </a:lnSpc>
            </a:pPr>
            <a:r>
              <a:rPr lang="en-GB" sz="3600" dirty="0" err="1" smtClean="0"/>
              <a:t>enQueue</a:t>
            </a:r>
            <a:r>
              <a:rPr lang="en-GB" sz="3600" dirty="0" smtClean="0"/>
              <a:t>(queue, item): Add an item</a:t>
            </a:r>
          </a:p>
          <a:p>
            <a:pPr>
              <a:lnSpc>
                <a:spcPct val="90000"/>
              </a:lnSpc>
            </a:pPr>
            <a:r>
              <a:rPr lang="en-GB" sz="3600" dirty="0" err="1" smtClean="0"/>
              <a:t>deQueue</a:t>
            </a:r>
            <a:r>
              <a:rPr lang="en-GB" sz="3600" dirty="0" smtClean="0"/>
              <a:t>(queue, item): Remove </a:t>
            </a:r>
            <a:r>
              <a:rPr lang="en-GB" sz="3600" smtClean="0"/>
              <a:t>and return item</a:t>
            </a:r>
            <a:endParaRPr lang="en-US" sz="3600"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rPr>
              <a:t>Array Implementation of Queue</a:t>
            </a:r>
            <a:endParaRPr lang="en-US" dirty="0"/>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lnSpc>
                <a:spcPct val="80000"/>
              </a:lnSpc>
              <a:buNone/>
            </a:pPr>
            <a:r>
              <a:rPr lang="en-GB" sz="2000" b="1" dirty="0" smtClean="0"/>
              <a:t>Base Array Initialization</a:t>
            </a:r>
          </a:p>
          <a:p>
            <a:pPr>
              <a:lnSpc>
                <a:spcPct val="80000"/>
              </a:lnSpc>
              <a:buNone/>
            </a:pPr>
            <a:r>
              <a:rPr lang="en-GB" sz="2000" dirty="0" smtClean="0"/>
              <a:t>const </a:t>
            </a:r>
            <a:r>
              <a:rPr lang="en-GB" sz="2000" dirty="0" err="1" smtClean="0"/>
              <a:t>int</a:t>
            </a:r>
            <a:r>
              <a:rPr lang="en-GB" sz="2000" dirty="0" smtClean="0"/>
              <a:t> MAX=100;</a:t>
            </a:r>
          </a:p>
          <a:p>
            <a:pPr>
              <a:lnSpc>
                <a:spcPct val="80000"/>
              </a:lnSpc>
              <a:buNone/>
            </a:pPr>
            <a:r>
              <a:rPr lang="en-GB" sz="2000" dirty="0" smtClean="0"/>
              <a:t>const </a:t>
            </a:r>
            <a:r>
              <a:rPr lang="en-GB" sz="2000" dirty="0" err="1" smtClean="0"/>
              <a:t>int</a:t>
            </a:r>
            <a:r>
              <a:rPr lang="en-GB" sz="2000" dirty="0" smtClean="0"/>
              <a:t> NIL=-1;</a:t>
            </a:r>
          </a:p>
          <a:p>
            <a:pPr>
              <a:lnSpc>
                <a:spcPct val="80000"/>
              </a:lnSpc>
              <a:buNone/>
            </a:pPr>
            <a:r>
              <a:rPr lang="en-GB" sz="2000" dirty="0" smtClean="0"/>
              <a:t>&lt;appropriate type&gt;  array[MAX];</a:t>
            </a:r>
          </a:p>
          <a:p>
            <a:pPr>
              <a:lnSpc>
                <a:spcPct val="80000"/>
              </a:lnSpc>
              <a:buNone/>
            </a:pPr>
            <a:r>
              <a:rPr lang="en-GB" sz="2000" b="1" dirty="0" smtClean="0"/>
              <a:t>Queue Construction:</a:t>
            </a:r>
          </a:p>
          <a:p>
            <a:pPr>
              <a:lnSpc>
                <a:spcPct val="80000"/>
              </a:lnSpc>
              <a:buNone/>
            </a:pPr>
            <a:r>
              <a:rPr lang="en-GB" sz="2000" dirty="0" err="1" smtClean="0"/>
              <a:t>struct</a:t>
            </a:r>
            <a:r>
              <a:rPr lang="en-GB" sz="2000" dirty="0" smtClean="0"/>
              <a:t> queue{</a:t>
            </a:r>
          </a:p>
          <a:p>
            <a:pPr>
              <a:lnSpc>
                <a:spcPct val="80000"/>
              </a:lnSpc>
              <a:buNone/>
            </a:pPr>
            <a:r>
              <a:rPr lang="en-GB" sz="2000" dirty="0" smtClean="0"/>
              <a:t>	</a:t>
            </a:r>
            <a:r>
              <a:rPr lang="en-GB" sz="2000" dirty="0" err="1" smtClean="0"/>
              <a:t>int</a:t>
            </a:r>
            <a:r>
              <a:rPr lang="en-GB" sz="2000" dirty="0" smtClean="0"/>
              <a:t> front;</a:t>
            </a:r>
          </a:p>
          <a:p>
            <a:pPr>
              <a:lnSpc>
                <a:spcPct val="80000"/>
              </a:lnSpc>
              <a:buNone/>
            </a:pPr>
            <a:r>
              <a:rPr lang="en-GB" sz="2000" dirty="0" smtClean="0"/>
              <a:t>	</a:t>
            </a:r>
            <a:r>
              <a:rPr lang="en-GB" sz="2000" dirty="0" err="1" smtClean="0"/>
              <a:t>int</a:t>
            </a:r>
            <a:r>
              <a:rPr lang="en-GB" sz="2000" dirty="0" smtClean="0"/>
              <a:t> rare;</a:t>
            </a:r>
          </a:p>
          <a:p>
            <a:pPr>
              <a:lnSpc>
                <a:spcPct val="80000"/>
              </a:lnSpc>
              <a:buNone/>
            </a:pPr>
            <a:r>
              <a:rPr lang="en-GB" sz="2000" dirty="0" smtClean="0"/>
              <a:t>	</a:t>
            </a:r>
            <a:r>
              <a:rPr lang="en-GB" sz="2000" dirty="0" err="1" smtClean="0"/>
              <a:t>int</a:t>
            </a:r>
            <a:r>
              <a:rPr lang="en-GB" sz="2000" dirty="0" smtClean="0"/>
              <a:t>  count;  //</a:t>
            </a:r>
            <a:r>
              <a:rPr lang="en-GB" sz="2000" b="1" dirty="0" smtClean="0">
                <a:solidFill>
                  <a:srgbClr val="FF0000"/>
                </a:solidFill>
              </a:rPr>
              <a:t>?</a:t>
            </a:r>
            <a:endParaRPr lang="en-GB" sz="2000" b="1" dirty="0" smtClean="0"/>
          </a:p>
          <a:p>
            <a:pPr>
              <a:lnSpc>
                <a:spcPct val="80000"/>
              </a:lnSpc>
              <a:buNone/>
            </a:pPr>
            <a:r>
              <a:rPr lang="en-GB" sz="2000" dirty="0" smtClean="0"/>
              <a:t>}</a:t>
            </a:r>
          </a:p>
          <a:p>
            <a:pPr>
              <a:lnSpc>
                <a:spcPct val="80000"/>
              </a:lnSpc>
              <a:buNone/>
            </a:pPr>
            <a:r>
              <a:rPr lang="en-GB" sz="2000" dirty="0" smtClean="0"/>
              <a:t>queue q;</a:t>
            </a:r>
          </a:p>
          <a:p>
            <a:pPr>
              <a:lnSpc>
                <a:spcPct val="80000"/>
              </a:lnSpc>
              <a:buNone/>
            </a:pPr>
            <a:endParaRPr lang="en-GB" sz="2000" dirty="0" smtClean="0"/>
          </a:p>
          <a:p>
            <a:pPr marL="0" indent="0">
              <a:buNone/>
            </a:pPr>
            <a:endParaRPr lang="en-US" dirty="0"/>
          </a:p>
        </p:txBody>
      </p:sp>
      <p:cxnSp>
        <p:nvCxnSpPr>
          <p:cNvPr id="4" name="Straight Connector 3"/>
          <p:cNvCxnSpPr/>
          <p:nvPr/>
        </p:nvCxnSpPr>
        <p:spPr>
          <a:xfrm>
            <a:off x="685800" y="1447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a:p>
        </p:txBody>
      </p:sp>
      <p:graphicFrame>
        <p:nvGraphicFramePr>
          <p:cNvPr id="6" name="Table 5"/>
          <p:cNvGraphicFramePr>
            <a:graphicFrameLocks noGrp="1"/>
          </p:cNvGraphicFramePr>
          <p:nvPr/>
        </p:nvGraphicFramePr>
        <p:xfrm>
          <a:off x="7467600" y="1828800"/>
          <a:ext cx="666941" cy="4079240"/>
        </p:xfrm>
        <a:graphic>
          <a:graphicData uri="http://schemas.openxmlformats.org/drawingml/2006/table">
            <a:tbl>
              <a:tblPr firstRow="1" bandRow="1">
                <a:tableStyleId>{5940675A-B579-460E-94D1-54222C63F5DA}</a:tableStyleId>
              </a:tblPr>
              <a:tblGrid>
                <a:gridCol w="666941"/>
              </a:tblGrid>
              <a:tr h="370840">
                <a:tc>
                  <a:txBody>
                    <a:bodyPr/>
                    <a:lstStyle/>
                    <a:p>
                      <a:r>
                        <a:rPr lang="en-US" dirty="0" smtClean="0"/>
                        <a:t>Data</a:t>
                      </a:r>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14</a:t>
                      </a:r>
                      <a:endParaRPr lang="en-US" dirty="0"/>
                    </a:p>
                  </a:txBody>
                  <a:tcPr/>
                </a:tc>
              </a:tr>
              <a:tr h="370840">
                <a:tc>
                  <a:txBody>
                    <a:bodyPr/>
                    <a:lstStyle/>
                    <a:p>
                      <a:r>
                        <a:rPr lang="en-US" dirty="0" smtClean="0"/>
                        <a:t>6</a:t>
                      </a:r>
                      <a:endParaRPr lang="en-US" dirty="0"/>
                    </a:p>
                  </a:txBody>
                  <a:tcPr/>
                </a:tc>
              </a:tr>
              <a:tr h="370840">
                <a:tc>
                  <a:txBody>
                    <a:bodyPr/>
                    <a:lstStyle/>
                    <a:p>
                      <a:r>
                        <a:rPr lang="en-US" dirty="0" smtClean="0"/>
                        <a:t>45</a:t>
                      </a:r>
                      <a:endParaRPr lang="en-US" dirty="0"/>
                    </a:p>
                  </a:txBody>
                  <a:tcPr/>
                </a:tc>
              </a:tr>
              <a:tr h="370840">
                <a:tc>
                  <a:txBody>
                    <a:bodyPr/>
                    <a:lstStyle/>
                    <a:p>
                      <a:r>
                        <a:rPr lang="en-US" dirty="0" smtClean="0"/>
                        <a:t>12</a:t>
                      </a:r>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graphicFrame>
        <p:nvGraphicFramePr>
          <p:cNvPr id="7" name="Table 6"/>
          <p:cNvGraphicFramePr>
            <a:graphicFrameLocks noGrp="1"/>
          </p:cNvGraphicFramePr>
          <p:nvPr/>
        </p:nvGraphicFramePr>
        <p:xfrm>
          <a:off x="6553200" y="1828800"/>
          <a:ext cx="771843" cy="4079240"/>
        </p:xfrm>
        <a:graphic>
          <a:graphicData uri="http://schemas.openxmlformats.org/drawingml/2006/table">
            <a:tbl>
              <a:tblPr firstRow="1" bandRow="1">
                <a:tableStyleId>{5940675A-B579-460E-94D1-54222C63F5DA}</a:tableStyleId>
              </a:tblPr>
              <a:tblGrid>
                <a:gridCol w="771843"/>
              </a:tblGrid>
              <a:tr h="370840">
                <a:tc>
                  <a:txBody>
                    <a:bodyPr/>
                    <a:lstStyle/>
                    <a:p>
                      <a:r>
                        <a:rPr lang="en-US" dirty="0" smtClean="0"/>
                        <a:t>index</a:t>
                      </a:r>
                      <a:endParaRPr lang="en-US" dirty="0"/>
                    </a:p>
                  </a:txBody>
                  <a:tcPr/>
                </a:tc>
              </a:tr>
              <a:tr h="370840">
                <a:tc>
                  <a:txBody>
                    <a:bodyPr/>
                    <a:lstStyle/>
                    <a:p>
                      <a:r>
                        <a:rPr lang="en-US" dirty="0" smtClean="0"/>
                        <a:t>0</a:t>
                      </a:r>
                      <a:endParaRPr lang="en-US" dirty="0"/>
                    </a:p>
                  </a:txBody>
                  <a:tcPr/>
                </a:tc>
              </a:tr>
              <a:tr h="370840">
                <a:tc>
                  <a:txBody>
                    <a:bodyPr/>
                    <a:lstStyle/>
                    <a:p>
                      <a:r>
                        <a:rPr lang="en-US" dirty="0" smtClean="0"/>
                        <a:t>1</a:t>
                      </a:r>
                      <a:endParaRPr lang="en-US" dirty="0"/>
                    </a:p>
                  </a:txBody>
                  <a:tcPr/>
                </a:tc>
              </a:tr>
              <a:tr h="370840">
                <a:tc>
                  <a:txBody>
                    <a:bodyPr/>
                    <a:lstStyle/>
                    <a:p>
                      <a:r>
                        <a:rPr lang="en-US" dirty="0" smtClean="0"/>
                        <a:t>2</a:t>
                      </a:r>
                      <a:endParaRPr lang="en-US" dirty="0"/>
                    </a:p>
                  </a:txBody>
                  <a:tcPr/>
                </a:tc>
              </a:tr>
              <a:tr h="370840">
                <a:tc>
                  <a:txBody>
                    <a:bodyPr/>
                    <a:lstStyle/>
                    <a:p>
                      <a:r>
                        <a:rPr lang="en-US" dirty="0" smtClean="0"/>
                        <a:t>3</a:t>
                      </a:r>
                      <a:endParaRPr lang="en-US" dirty="0"/>
                    </a:p>
                  </a:txBody>
                  <a:tcPr/>
                </a:tc>
              </a:tr>
              <a:tr h="370840">
                <a:tc>
                  <a:txBody>
                    <a:bodyPr/>
                    <a:lstStyle/>
                    <a:p>
                      <a:r>
                        <a:rPr lang="en-US" dirty="0" smtClean="0"/>
                        <a:t>4</a:t>
                      </a:r>
                      <a:endParaRPr lang="en-US" dirty="0"/>
                    </a:p>
                  </a:txBody>
                  <a:tcPr/>
                </a:tc>
              </a:tr>
              <a:tr h="370840">
                <a:tc>
                  <a:txBody>
                    <a:bodyPr/>
                    <a:lstStyle/>
                    <a:p>
                      <a:r>
                        <a:rPr lang="en-US" dirty="0" smtClean="0"/>
                        <a:t>5</a:t>
                      </a:r>
                      <a:endParaRPr lang="en-US" dirty="0"/>
                    </a:p>
                  </a:txBody>
                  <a:tcPr/>
                </a:tc>
              </a:tr>
              <a:tr h="370840">
                <a:tc>
                  <a:txBody>
                    <a:bodyPr/>
                    <a:lstStyle/>
                    <a:p>
                      <a:r>
                        <a:rPr lang="en-US" dirty="0" smtClean="0"/>
                        <a:t>6</a:t>
                      </a:r>
                      <a:endParaRPr lang="en-US" dirty="0"/>
                    </a:p>
                  </a:txBody>
                  <a:tcPr/>
                </a:tc>
              </a:tr>
              <a:tr h="370840">
                <a:tc>
                  <a:txBody>
                    <a:bodyPr/>
                    <a:lstStyle/>
                    <a:p>
                      <a:r>
                        <a:rPr lang="en-US" dirty="0" smtClean="0"/>
                        <a:t>..</a:t>
                      </a:r>
                      <a:endParaRPr lang="en-US" dirty="0"/>
                    </a:p>
                  </a:txBody>
                  <a:tcPr/>
                </a:tc>
              </a:tr>
              <a:tr h="370840">
                <a:tc>
                  <a:txBody>
                    <a:bodyPr/>
                    <a:lstStyle/>
                    <a:p>
                      <a:endParaRPr lang="en-US" dirty="0"/>
                    </a:p>
                  </a:txBody>
                  <a:tcPr/>
                </a:tc>
              </a:tr>
              <a:tr h="370840">
                <a:tc>
                  <a:txBody>
                    <a:bodyPr/>
                    <a:lstStyle/>
                    <a:p>
                      <a:r>
                        <a:rPr lang="en-US" dirty="0" smtClean="0"/>
                        <a:t>99</a:t>
                      </a:r>
                      <a:endParaRPr lang="en-US" dirty="0"/>
                    </a:p>
                  </a:txBody>
                  <a:tcPr/>
                </a:tc>
              </a:tr>
            </a:tbl>
          </a:graphicData>
        </a:graphic>
      </p:graphicFrame>
      <p:sp>
        <p:nvSpPr>
          <p:cNvPr id="10" name="TextBox 9"/>
          <p:cNvSpPr txBox="1"/>
          <p:nvPr/>
        </p:nvSpPr>
        <p:spPr>
          <a:xfrm>
            <a:off x="4800600" y="4114800"/>
            <a:ext cx="882549" cy="369332"/>
          </a:xfrm>
          <a:prstGeom prst="rect">
            <a:avLst/>
          </a:prstGeom>
          <a:noFill/>
        </p:spPr>
        <p:txBody>
          <a:bodyPr wrap="none" rtlCol="0">
            <a:spAutoFit/>
          </a:bodyPr>
          <a:lstStyle/>
          <a:p>
            <a:r>
              <a:rPr lang="en-US" dirty="0" smtClean="0"/>
              <a:t>front=2</a:t>
            </a:r>
            <a:endParaRPr lang="en-US" dirty="0"/>
          </a:p>
        </p:txBody>
      </p:sp>
      <p:sp>
        <p:nvSpPr>
          <p:cNvPr id="11" name="TextBox 10"/>
          <p:cNvSpPr txBox="1"/>
          <p:nvPr/>
        </p:nvSpPr>
        <p:spPr>
          <a:xfrm>
            <a:off x="4876800" y="5105400"/>
            <a:ext cx="795667" cy="369332"/>
          </a:xfrm>
          <a:prstGeom prst="rect">
            <a:avLst/>
          </a:prstGeom>
          <a:noFill/>
        </p:spPr>
        <p:txBody>
          <a:bodyPr wrap="none" rtlCol="0">
            <a:spAutoFit/>
          </a:bodyPr>
          <a:lstStyle/>
          <a:p>
            <a:r>
              <a:rPr lang="en-US" dirty="0" smtClean="0"/>
              <a:t>rare=5</a:t>
            </a:r>
            <a:endParaRPr lang="en-US" dirty="0"/>
          </a:p>
        </p:txBody>
      </p:sp>
      <p:cxnSp>
        <p:nvCxnSpPr>
          <p:cNvPr id="13" name="Elbow Connector 12"/>
          <p:cNvCxnSpPr/>
          <p:nvPr/>
        </p:nvCxnSpPr>
        <p:spPr>
          <a:xfrm flipV="1">
            <a:off x="5715000" y="3124200"/>
            <a:ext cx="1905000" cy="1219200"/>
          </a:xfrm>
          <a:prstGeom prst="bentConnector3">
            <a:avLst>
              <a:gd name="adj1" fmla="val 3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3"/>
          </p:cNvCxnSpPr>
          <p:nvPr/>
        </p:nvCxnSpPr>
        <p:spPr>
          <a:xfrm flipV="1">
            <a:off x="5672467" y="4191000"/>
            <a:ext cx="1947533" cy="1099066"/>
          </a:xfrm>
          <a:prstGeom prst="bentConnector3">
            <a:avLst>
              <a:gd name="adj1" fmla="val 39939"/>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a:off x="4495800" y="4343400"/>
            <a:ext cx="3048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638617" y="4648200"/>
            <a:ext cx="780983" cy="369332"/>
          </a:xfrm>
          <a:prstGeom prst="rect">
            <a:avLst/>
          </a:prstGeom>
          <a:noFill/>
        </p:spPr>
        <p:txBody>
          <a:bodyPr wrap="none" rtlCol="0">
            <a:spAutoFit/>
          </a:bodyPr>
          <a:lstStyle/>
          <a:p>
            <a:r>
              <a:rPr lang="en-US" dirty="0" smtClean="0"/>
              <a:t>queue</a:t>
            </a:r>
            <a:endParaRPr lang="en-US" dirty="0"/>
          </a:p>
        </p:txBody>
      </p:sp>
      <p:sp>
        <p:nvSpPr>
          <p:cNvPr id="25" name="TextBox 24"/>
          <p:cNvSpPr txBox="1"/>
          <p:nvPr/>
        </p:nvSpPr>
        <p:spPr>
          <a:xfrm>
            <a:off x="4800600" y="4648200"/>
            <a:ext cx="953274" cy="369332"/>
          </a:xfrm>
          <a:prstGeom prst="rect">
            <a:avLst/>
          </a:prstGeom>
          <a:noFill/>
        </p:spPr>
        <p:txBody>
          <a:bodyPr wrap="none" rtlCol="0">
            <a:spAutoFit/>
          </a:bodyPr>
          <a:lstStyle/>
          <a:p>
            <a:r>
              <a:rPr lang="en-US" dirty="0" smtClean="0"/>
              <a:t>count=4</a:t>
            </a:r>
            <a:endParaRPr lang="en-US" dirty="0"/>
          </a:p>
        </p:txBody>
      </p:sp>
      <p:sp>
        <p:nvSpPr>
          <p:cNvPr id="26" name="TextBox 25"/>
          <p:cNvSpPr txBox="1"/>
          <p:nvPr/>
        </p:nvSpPr>
        <p:spPr>
          <a:xfrm>
            <a:off x="228600" y="5181600"/>
            <a:ext cx="4267200" cy="1477328"/>
          </a:xfrm>
          <a:prstGeom prst="rect">
            <a:avLst/>
          </a:prstGeom>
          <a:noFill/>
          <a:ln w="9525">
            <a:solidFill>
              <a:schemeClr val="tx1"/>
            </a:solidFill>
          </a:ln>
        </p:spPr>
        <p:txBody>
          <a:bodyPr wrap="square" rtlCol="0">
            <a:spAutoFit/>
          </a:bodyPr>
          <a:lstStyle/>
          <a:p>
            <a:r>
              <a:rPr lang="en-US" b="1" dirty="0" smtClean="0">
                <a:solidFill>
                  <a:srgbClr val="0070C0"/>
                </a:solidFill>
              </a:rPr>
              <a:t>You must let the queue elements to wrap around the end of the array.  In other words you can treat the array as a circular structure in which  the last slot is followed by the first slot. </a:t>
            </a:r>
            <a:endParaRPr lang="en-US" b="1" dirty="0">
              <a:solidFill>
                <a:srgbClr val="0070C0"/>
              </a:solidFill>
            </a:endParaRPr>
          </a:p>
        </p:txBody>
      </p:sp>
      <p:sp>
        <p:nvSpPr>
          <p:cNvPr id="17" name="Footer Placeholder 1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sz="3200" i="1" dirty="0" smtClean="0">
                <a:solidFill>
                  <a:schemeClr val="accent2"/>
                </a:solidFill>
              </a:rPr>
              <a:t>Array Implementation of Queue Specification</a:t>
            </a:r>
            <a:endParaRPr lang="en-US" sz="3200" i="1" dirty="0">
              <a:solidFill>
                <a:schemeClr val="accent2"/>
              </a:solidFill>
            </a:endParaRPr>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buNone/>
            </a:pPr>
            <a:r>
              <a:rPr lang="en-GB" sz="1600" dirty="0"/>
              <a:t>#</a:t>
            </a:r>
            <a:r>
              <a:rPr lang="en-GB" sz="1600" dirty="0" err="1"/>
              <a:t>ifndef</a:t>
            </a:r>
            <a:r>
              <a:rPr lang="en-GB" sz="1600" dirty="0"/>
              <a:t> QUEUE_H</a:t>
            </a:r>
          </a:p>
          <a:p>
            <a:pPr>
              <a:buNone/>
            </a:pPr>
            <a:r>
              <a:rPr lang="en-GB" sz="1600" dirty="0"/>
              <a:t>#define QUEUE_H</a:t>
            </a:r>
          </a:p>
          <a:p>
            <a:pPr>
              <a:buNone/>
            </a:pPr>
            <a:r>
              <a:rPr lang="en-GB" sz="1600" dirty="0" err="1"/>
              <a:t>const</a:t>
            </a:r>
            <a:r>
              <a:rPr lang="en-GB" sz="1600" dirty="0"/>
              <a:t> </a:t>
            </a:r>
            <a:r>
              <a:rPr lang="en-GB" sz="1600" dirty="0" err="1"/>
              <a:t>int</a:t>
            </a:r>
            <a:r>
              <a:rPr lang="en-GB" sz="1600" dirty="0"/>
              <a:t> DEFAULT_SIZE=20;</a:t>
            </a:r>
          </a:p>
          <a:p>
            <a:pPr>
              <a:buNone/>
            </a:pPr>
            <a:r>
              <a:rPr lang="en-GB" sz="1600" dirty="0" err="1"/>
              <a:t>const</a:t>
            </a:r>
            <a:r>
              <a:rPr lang="en-GB" sz="1600" dirty="0"/>
              <a:t> </a:t>
            </a:r>
            <a:r>
              <a:rPr lang="en-GB" sz="1600" dirty="0" err="1"/>
              <a:t>int</a:t>
            </a:r>
            <a:r>
              <a:rPr lang="en-GB" sz="1600" dirty="0"/>
              <a:t> RESIZE_SIZE=10;</a:t>
            </a:r>
          </a:p>
          <a:p>
            <a:pPr>
              <a:buNone/>
            </a:pPr>
            <a:r>
              <a:rPr lang="en-GB" sz="1600" dirty="0" err="1"/>
              <a:t>const</a:t>
            </a:r>
            <a:r>
              <a:rPr lang="en-GB" sz="1600" dirty="0"/>
              <a:t> </a:t>
            </a:r>
            <a:r>
              <a:rPr lang="en-GB" sz="1600" dirty="0" err="1"/>
              <a:t>int</a:t>
            </a:r>
            <a:r>
              <a:rPr lang="en-GB" sz="1600" dirty="0"/>
              <a:t> NIL=-1</a:t>
            </a:r>
            <a:r>
              <a:rPr lang="en-GB" sz="1600" dirty="0" smtClean="0"/>
              <a:t>;</a:t>
            </a:r>
          </a:p>
          <a:p>
            <a:pPr>
              <a:lnSpc>
                <a:spcPct val="80000"/>
              </a:lnSpc>
              <a:buNone/>
            </a:pPr>
            <a:r>
              <a:rPr lang="en-US" sz="1600" dirty="0" err="1"/>
              <a:t>struct</a:t>
            </a:r>
            <a:r>
              <a:rPr lang="en-US" sz="1600" dirty="0"/>
              <a:t> </a:t>
            </a:r>
            <a:r>
              <a:rPr lang="en-US" sz="1600" dirty="0" err="1"/>
              <a:t>MemoryException</a:t>
            </a:r>
            <a:r>
              <a:rPr lang="en-US" sz="1600" dirty="0"/>
              <a:t>: public </a:t>
            </a:r>
            <a:r>
              <a:rPr lang="en-US" sz="1600" dirty="0" err="1"/>
              <a:t>std</a:t>
            </a:r>
            <a:r>
              <a:rPr lang="en-US" sz="1600" dirty="0"/>
              <a:t>::exception{</a:t>
            </a:r>
          </a:p>
          <a:p>
            <a:pPr>
              <a:lnSpc>
                <a:spcPct val="80000"/>
              </a:lnSpc>
              <a:buNone/>
            </a:pPr>
            <a:r>
              <a:rPr lang="en-US" sz="1600" dirty="0"/>
              <a:t>    </a:t>
            </a:r>
            <a:r>
              <a:rPr lang="en-US" sz="1600" dirty="0" err="1"/>
              <a:t>const</a:t>
            </a:r>
            <a:r>
              <a:rPr lang="en-US" sz="1600" dirty="0"/>
              <a:t> char * what () {</a:t>
            </a:r>
          </a:p>
          <a:p>
            <a:pPr>
              <a:lnSpc>
                <a:spcPct val="80000"/>
              </a:lnSpc>
              <a:buNone/>
            </a:pPr>
            <a:r>
              <a:rPr lang="en-US" sz="1600" dirty="0"/>
              <a:t>        return “Unable to allocate memory for the </a:t>
            </a:r>
            <a:r>
              <a:rPr lang="en-US" sz="1600" dirty="0" smtClean="0"/>
              <a:t>queue!";</a:t>
            </a:r>
            <a:endParaRPr lang="en-US" sz="1600" dirty="0"/>
          </a:p>
          <a:p>
            <a:pPr>
              <a:lnSpc>
                <a:spcPct val="80000"/>
              </a:lnSpc>
              <a:buNone/>
            </a:pPr>
            <a:r>
              <a:rPr lang="en-US" sz="1600" dirty="0"/>
              <a:t>    }</a:t>
            </a:r>
          </a:p>
          <a:p>
            <a:pPr>
              <a:lnSpc>
                <a:spcPct val="80000"/>
              </a:lnSpc>
              <a:buNone/>
            </a:pPr>
            <a:r>
              <a:rPr lang="en-US" sz="1600" dirty="0"/>
              <a:t>};</a:t>
            </a:r>
          </a:p>
          <a:p>
            <a:pPr>
              <a:lnSpc>
                <a:spcPct val="80000"/>
              </a:lnSpc>
              <a:buNone/>
            </a:pPr>
            <a:r>
              <a:rPr lang="en-US" sz="1600" dirty="0" err="1"/>
              <a:t>struct</a:t>
            </a:r>
            <a:r>
              <a:rPr lang="en-US" sz="1600" dirty="0"/>
              <a:t> </a:t>
            </a:r>
            <a:r>
              <a:rPr lang="en-US" sz="1600" dirty="0" err="1" smtClean="0"/>
              <a:t>FullQueueException</a:t>
            </a:r>
            <a:r>
              <a:rPr lang="en-US" sz="1600" dirty="0"/>
              <a:t>: public </a:t>
            </a:r>
            <a:r>
              <a:rPr lang="en-US" sz="1600" dirty="0" err="1"/>
              <a:t>std</a:t>
            </a:r>
            <a:r>
              <a:rPr lang="en-US" sz="1600" dirty="0"/>
              <a:t>::exception{</a:t>
            </a:r>
          </a:p>
          <a:p>
            <a:pPr>
              <a:lnSpc>
                <a:spcPct val="80000"/>
              </a:lnSpc>
              <a:buNone/>
            </a:pPr>
            <a:r>
              <a:rPr lang="en-US" sz="1600" dirty="0"/>
              <a:t>    </a:t>
            </a:r>
            <a:r>
              <a:rPr lang="en-US" sz="1600" dirty="0" err="1"/>
              <a:t>const</a:t>
            </a:r>
            <a:r>
              <a:rPr lang="en-US" sz="1600" dirty="0"/>
              <a:t> char * what () {</a:t>
            </a:r>
          </a:p>
          <a:p>
            <a:pPr>
              <a:lnSpc>
                <a:spcPct val="80000"/>
              </a:lnSpc>
              <a:buNone/>
            </a:pPr>
            <a:r>
              <a:rPr lang="en-US" sz="1600" dirty="0"/>
              <a:t>        return </a:t>
            </a:r>
            <a:r>
              <a:rPr lang="en-US" sz="1600" dirty="0" smtClean="0"/>
              <a:t>“Queue </a:t>
            </a:r>
            <a:r>
              <a:rPr lang="en-US" sz="1600" dirty="0"/>
              <a:t>is full!";</a:t>
            </a:r>
          </a:p>
          <a:p>
            <a:pPr>
              <a:lnSpc>
                <a:spcPct val="80000"/>
              </a:lnSpc>
              <a:buNone/>
            </a:pPr>
            <a:r>
              <a:rPr lang="en-US" sz="1600" dirty="0"/>
              <a:t>    }</a:t>
            </a:r>
          </a:p>
          <a:p>
            <a:pPr>
              <a:lnSpc>
                <a:spcPct val="80000"/>
              </a:lnSpc>
              <a:buNone/>
            </a:pPr>
            <a:r>
              <a:rPr lang="en-US" sz="1600" dirty="0"/>
              <a:t>};</a:t>
            </a:r>
          </a:p>
          <a:p>
            <a:pPr>
              <a:lnSpc>
                <a:spcPct val="80000"/>
              </a:lnSpc>
              <a:buNone/>
            </a:pPr>
            <a:r>
              <a:rPr lang="en-US" sz="1600" dirty="0" err="1"/>
              <a:t>struct</a:t>
            </a:r>
            <a:r>
              <a:rPr lang="en-US" sz="1600" dirty="0"/>
              <a:t> </a:t>
            </a:r>
            <a:r>
              <a:rPr lang="en-US" sz="1600" dirty="0" err="1" smtClean="0"/>
              <a:t>EmptyQueueException</a:t>
            </a:r>
            <a:r>
              <a:rPr lang="en-US" sz="1600" dirty="0"/>
              <a:t>: public </a:t>
            </a:r>
            <a:r>
              <a:rPr lang="en-US" sz="1600" dirty="0" err="1"/>
              <a:t>std</a:t>
            </a:r>
            <a:r>
              <a:rPr lang="en-US" sz="1600" dirty="0"/>
              <a:t>::exception{</a:t>
            </a:r>
          </a:p>
          <a:p>
            <a:pPr>
              <a:lnSpc>
                <a:spcPct val="80000"/>
              </a:lnSpc>
              <a:buNone/>
            </a:pPr>
            <a:r>
              <a:rPr lang="en-US" sz="1600" dirty="0"/>
              <a:t>    </a:t>
            </a:r>
            <a:r>
              <a:rPr lang="en-US" sz="1600" dirty="0" err="1"/>
              <a:t>const</a:t>
            </a:r>
            <a:r>
              <a:rPr lang="en-US" sz="1600" dirty="0"/>
              <a:t> char * what () {</a:t>
            </a:r>
          </a:p>
          <a:p>
            <a:pPr>
              <a:lnSpc>
                <a:spcPct val="80000"/>
              </a:lnSpc>
              <a:buNone/>
            </a:pPr>
            <a:r>
              <a:rPr lang="en-US" sz="1600" dirty="0"/>
              <a:t>        return </a:t>
            </a:r>
            <a:r>
              <a:rPr lang="en-US" sz="1600" dirty="0" smtClean="0"/>
              <a:t>“</a:t>
            </a:r>
            <a:r>
              <a:rPr lang="en-US" sz="1600" dirty="0" err="1" smtClean="0"/>
              <a:t>Dequing</a:t>
            </a:r>
            <a:r>
              <a:rPr lang="en-US" sz="1600" dirty="0" smtClean="0"/>
              <a:t> an </a:t>
            </a:r>
            <a:r>
              <a:rPr lang="en-US" sz="1600" dirty="0"/>
              <a:t>empty </a:t>
            </a:r>
            <a:r>
              <a:rPr lang="en-US" sz="1600" dirty="0" smtClean="0"/>
              <a:t>queue!";</a:t>
            </a:r>
            <a:endParaRPr lang="en-GB" sz="1600" dirty="0"/>
          </a:p>
        </p:txBody>
      </p:sp>
      <p:cxnSp>
        <p:nvCxnSpPr>
          <p:cNvPr id="4" name="Straight Connector 3"/>
          <p:cNvCxnSpPr/>
          <p:nvPr/>
        </p:nvCxnSpPr>
        <p:spPr>
          <a:xfrm>
            <a:off x="594360" y="1066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Compiled By </a:t>
            </a:r>
            <a:r>
              <a:rPr lang="en-US" dirty="0" err="1" smtClean="0"/>
              <a:t>Atnafu</a:t>
            </a:r>
            <a:r>
              <a:rPr lang="en-US" dirty="0" smtClean="0"/>
              <a:t> J.</a:t>
            </a:r>
            <a:endParaRPr lang="en-US" dirty="0"/>
          </a:p>
        </p:txBody>
      </p:sp>
    </p:spTree>
    <p:extLst>
      <p:ext uri="{BB962C8B-B14F-4D97-AF65-F5344CB8AC3E}">
        <p14:creationId xmlns:p14="http://schemas.microsoft.com/office/powerpoint/2010/main" val="3898594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sz="3200" i="1" dirty="0" smtClean="0">
                <a:solidFill>
                  <a:schemeClr val="accent2"/>
                </a:solidFill>
              </a:rPr>
              <a:t>Array Implementation of Queue Specification</a:t>
            </a:r>
            <a:endParaRPr lang="en-US" sz="3200" i="1" dirty="0">
              <a:solidFill>
                <a:schemeClr val="accent2"/>
              </a:solidFill>
            </a:endParaRPr>
          </a:p>
        </p:txBody>
      </p:sp>
      <p:sp>
        <p:nvSpPr>
          <p:cNvPr id="147459" name="Rectangle 1027"/>
          <p:cNvSpPr>
            <a:spLocks noGrp="1" noChangeArrowheads="1"/>
          </p:cNvSpPr>
          <p:nvPr>
            <p:ph type="body" idx="1"/>
          </p:nvPr>
        </p:nvSpPr>
        <p:spPr>
          <a:xfrm>
            <a:off x="621792" y="1143000"/>
            <a:ext cx="7772400" cy="5257800"/>
          </a:xfrm>
        </p:spPr>
        <p:txBody>
          <a:bodyPr wrap="square">
            <a:noAutofit/>
          </a:bodyPr>
          <a:lstStyle/>
          <a:p>
            <a:pPr>
              <a:buNone/>
            </a:pPr>
            <a:r>
              <a:rPr lang="en-GB" sz="1700" dirty="0" smtClean="0"/>
              <a:t>template </a:t>
            </a:r>
            <a:r>
              <a:rPr lang="en-GB" sz="1700" dirty="0"/>
              <a:t>&lt;class T&gt;</a:t>
            </a:r>
          </a:p>
          <a:p>
            <a:pPr>
              <a:buNone/>
            </a:pPr>
            <a:r>
              <a:rPr lang="en-GB" sz="1700" dirty="0"/>
              <a:t>class </a:t>
            </a:r>
            <a:r>
              <a:rPr lang="en-GB" sz="1700" dirty="0" smtClean="0"/>
              <a:t>Queue{</a:t>
            </a:r>
            <a:endParaRPr lang="en-GB" sz="1700" dirty="0"/>
          </a:p>
          <a:p>
            <a:pPr>
              <a:buNone/>
            </a:pPr>
            <a:r>
              <a:rPr lang="en-GB" sz="1700" dirty="0"/>
              <a:t>    public:</a:t>
            </a:r>
          </a:p>
          <a:p>
            <a:pPr>
              <a:buNone/>
            </a:pPr>
            <a:r>
              <a:rPr lang="en-GB" sz="1700" dirty="0"/>
              <a:t>        Queue();</a:t>
            </a:r>
          </a:p>
          <a:p>
            <a:pPr>
              <a:buNone/>
            </a:pPr>
            <a:r>
              <a:rPr lang="en-GB" sz="1700" dirty="0"/>
              <a:t>        Queue(</a:t>
            </a:r>
            <a:r>
              <a:rPr lang="en-GB" sz="1700" dirty="0" err="1"/>
              <a:t>int</a:t>
            </a:r>
            <a:r>
              <a:rPr lang="en-GB" sz="1700" dirty="0"/>
              <a:t> capacity);</a:t>
            </a:r>
          </a:p>
          <a:p>
            <a:pPr>
              <a:buNone/>
            </a:pPr>
            <a:r>
              <a:rPr lang="en-GB" sz="1700" dirty="0"/>
              <a:t>        virtual ~Queue();</a:t>
            </a:r>
          </a:p>
          <a:p>
            <a:pPr>
              <a:buNone/>
            </a:pPr>
            <a:r>
              <a:rPr lang="en-GB" sz="1700" dirty="0"/>
              <a:t>        bool </a:t>
            </a:r>
            <a:r>
              <a:rPr lang="en-GB" sz="1700" dirty="0" err="1"/>
              <a:t>isEmpty</a:t>
            </a:r>
            <a:r>
              <a:rPr lang="en-GB" sz="1700" dirty="0"/>
              <a:t>(){return count==0;}</a:t>
            </a:r>
          </a:p>
          <a:p>
            <a:pPr>
              <a:buNone/>
            </a:pPr>
            <a:r>
              <a:rPr lang="en-GB" sz="1700" dirty="0"/>
              <a:t>        bool </a:t>
            </a:r>
            <a:r>
              <a:rPr lang="en-GB" sz="1700" dirty="0" err="1"/>
              <a:t>isFull</a:t>
            </a:r>
            <a:r>
              <a:rPr lang="en-GB" sz="1700" dirty="0"/>
              <a:t>(){return count==capacity;}</a:t>
            </a:r>
          </a:p>
          <a:p>
            <a:pPr>
              <a:buNone/>
            </a:pPr>
            <a:r>
              <a:rPr lang="en-GB" sz="1700" dirty="0"/>
              <a:t>        bool </a:t>
            </a:r>
            <a:r>
              <a:rPr lang="en-GB" sz="1700" dirty="0" err="1"/>
              <a:t>enQueue</a:t>
            </a:r>
            <a:r>
              <a:rPr lang="en-GB" sz="1700" dirty="0"/>
              <a:t>(T data</a:t>
            </a:r>
            <a:r>
              <a:rPr lang="en-GB" sz="1700" dirty="0" smtClean="0"/>
              <a:t>);</a:t>
            </a:r>
          </a:p>
          <a:p>
            <a:pPr>
              <a:buNone/>
            </a:pPr>
            <a:r>
              <a:rPr lang="en-GB" sz="1700" dirty="0" smtClean="0"/>
              <a:t> 	T </a:t>
            </a:r>
            <a:r>
              <a:rPr lang="en-GB" sz="1700" dirty="0" err="1"/>
              <a:t>deQueue</a:t>
            </a:r>
            <a:r>
              <a:rPr lang="en-GB" sz="1700" dirty="0"/>
              <a:t>();</a:t>
            </a:r>
          </a:p>
          <a:p>
            <a:pPr>
              <a:buNone/>
            </a:pPr>
            <a:r>
              <a:rPr lang="en-GB" sz="1700" dirty="0"/>
              <a:t>        </a:t>
            </a:r>
            <a:r>
              <a:rPr lang="en-GB" sz="1700" dirty="0" err="1"/>
              <a:t>int</a:t>
            </a:r>
            <a:r>
              <a:rPr lang="en-GB" sz="1700" dirty="0"/>
              <a:t> </a:t>
            </a:r>
            <a:r>
              <a:rPr lang="en-GB" sz="1700" dirty="0" err="1"/>
              <a:t>getCount</a:t>
            </a:r>
            <a:r>
              <a:rPr lang="en-GB" sz="1700" dirty="0"/>
              <a:t>(){return count;}</a:t>
            </a:r>
          </a:p>
          <a:p>
            <a:pPr>
              <a:buNone/>
            </a:pPr>
            <a:r>
              <a:rPr lang="en-GB" sz="1700" dirty="0"/>
              <a:t>        void </a:t>
            </a:r>
            <a:r>
              <a:rPr lang="en-GB" sz="1700" dirty="0" smtClean="0"/>
              <a:t>empty();</a:t>
            </a:r>
          </a:p>
          <a:p>
            <a:pPr>
              <a:buNone/>
            </a:pPr>
            <a:r>
              <a:rPr lang="en-GB" sz="1700" dirty="0"/>
              <a:t>	 bool resize(</a:t>
            </a:r>
            <a:r>
              <a:rPr lang="en-GB" sz="1700" dirty="0" err="1"/>
              <a:t>int</a:t>
            </a:r>
            <a:r>
              <a:rPr lang="en-GB" sz="1700" dirty="0"/>
              <a:t> </a:t>
            </a:r>
            <a:r>
              <a:rPr lang="en-GB" sz="1700" dirty="0" err="1"/>
              <a:t>byHowMuch</a:t>
            </a:r>
            <a:r>
              <a:rPr lang="en-GB" sz="1700" dirty="0"/>
              <a:t>=RESIZE_SIZE);</a:t>
            </a:r>
          </a:p>
          <a:p>
            <a:pPr>
              <a:buNone/>
            </a:pPr>
            <a:r>
              <a:rPr lang="en-GB" sz="1700" dirty="0"/>
              <a:t>    protected:</a:t>
            </a:r>
          </a:p>
          <a:p>
            <a:pPr>
              <a:buNone/>
            </a:pPr>
            <a:r>
              <a:rPr lang="en-GB" sz="1700" dirty="0"/>
              <a:t>    private</a:t>
            </a:r>
            <a:r>
              <a:rPr lang="en-GB" sz="1700" dirty="0" smtClean="0"/>
              <a:t>:</a:t>
            </a:r>
            <a:endParaRPr lang="en-GB" sz="1700" dirty="0"/>
          </a:p>
          <a:p>
            <a:pPr>
              <a:buNone/>
            </a:pPr>
            <a:r>
              <a:rPr lang="en-GB" sz="1700" dirty="0"/>
              <a:t>        T * </a:t>
            </a:r>
            <a:r>
              <a:rPr lang="en-GB" sz="1700" dirty="0" smtClean="0"/>
              <a:t>base;</a:t>
            </a:r>
            <a:endParaRPr lang="en-GB" sz="1700" dirty="0"/>
          </a:p>
          <a:p>
            <a:pPr>
              <a:buNone/>
            </a:pPr>
            <a:r>
              <a:rPr lang="en-GB" sz="1700" dirty="0"/>
              <a:t>        </a:t>
            </a:r>
            <a:r>
              <a:rPr lang="en-GB" sz="1700" dirty="0" err="1"/>
              <a:t>int</a:t>
            </a:r>
            <a:r>
              <a:rPr lang="en-GB" sz="1700" dirty="0"/>
              <a:t> </a:t>
            </a:r>
            <a:r>
              <a:rPr lang="en-GB" sz="1700" dirty="0" smtClean="0"/>
              <a:t>count, front, rare, capacity</a:t>
            </a:r>
            <a:r>
              <a:rPr lang="en-GB" sz="1700" dirty="0"/>
              <a:t>;</a:t>
            </a:r>
          </a:p>
          <a:p>
            <a:pPr>
              <a:buNone/>
            </a:pPr>
            <a:r>
              <a:rPr lang="en-GB" sz="1700" dirty="0"/>
              <a:t>};</a:t>
            </a:r>
          </a:p>
        </p:txBody>
      </p:sp>
      <p:cxnSp>
        <p:nvCxnSpPr>
          <p:cNvPr id="4" name="Straight Connector 3"/>
          <p:cNvCxnSpPr/>
          <p:nvPr/>
        </p:nvCxnSpPr>
        <p:spPr>
          <a:xfrm>
            <a:off x="606552" y="914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a:p>
        </p:txBody>
      </p:sp>
      <p:sp>
        <p:nvSpPr>
          <p:cNvPr id="6" name="Footer Placeholder 5"/>
          <p:cNvSpPr>
            <a:spLocks noGrp="1"/>
          </p:cNvSpPr>
          <p:nvPr>
            <p:ph type="ftr" sz="quarter" idx="11"/>
          </p:nvPr>
        </p:nvSpPr>
        <p:spPr/>
        <p:txBody>
          <a:bodyPr/>
          <a:lstStyle/>
          <a:p>
            <a:r>
              <a:rPr lang="en-US" dirty="0" smtClean="0"/>
              <a:t>Compiled By </a:t>
            </a:r>
            <a:r>
              <a:rPr lang="en-US" dirty="0" err="1" smtClean="0"/>
              <a:t>Atnafu</a:t>
            </a:r>
            <a:r>
              <a:rPr lang="en-US" dirty="0" smtClean="0"/>
              <a:t> J.</a:t>
            </a:r>
            <a:endParaRPr lang="en-US" dirty="0"/>
          </a:p>
        </p:txBody>
      </p:sp>
    </p:spTree>
    <p:extLst>
      <p:ext uri="{BB962C8B-B14F-4D97-AF65-F5344CB8AC3E}">
        <p14:creationId xmlns:p14="http://schemas.microsoft.com/office/powerpoint/2010/main" val="187247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Create</a:t>
            </a:r>
            <a:endParaRPr lang="en-US" i="1" dirty="0">
              <a:solidFill>
                <a:schemeClr val="accent2"/>
              </a:solidFill>
            </a:endParaRPr>
          </a:p>
        </p:txBody>
      </p:sp>
      <p:sp>
        <p:nvSpPr>
          <p:cNvPr id="147459" name="Rectangle 1027"/>
          <p:cNvSpPr>
            <a:spLocks noGrp="1" noChangeArrowheads="1"/>
          </p:cNvSpPr>
          <p:nvPr>
            <p:ph type="body" idx="1"/>
          </p:nvPr>
        </p:nvSpPr>
        <p:spPr>
          <a:xfrm>
            <a:off x="659892" y="1905000"/>
            <a:ext cx="7772400" cy="4495800"/>
          </a:xfrm>
        </p:spPr>
        <p:txBody>
          <a:bodyPr wrap="square">
            <a:noAutofit/>
          </a:bodyPr>
          <a:lstStyle/>
          <a:p>
            <a:pPr>
              <a:buNone/>
            </a:pPr>
            <a:r>
              <a:rPr lang="en-GB" sz="2800" dirty="0"/>
              <a:t>t</a:t>
            </a:r>
            <a:r>
              <a:rPr lang="en-GB" sz="2800" dirty="0" smtClean="0"/>
              <a:t>emplate &lt;class T&gt;</a:t>
            </a:r>
          </a:p>
          <a:p>
            <a:pPr>
              <a:buNone/>
            </a:pPr>
            <a:r>
              <a:rPr lang="en-GB" sz="2800" dirty="0" smtClean="0"/>
              <a:t>bool Queue&lt;T&gt;::initialize(</a:t>
            </a:r>
            <a:r>
              <a:rPr lang="en-GB" sz="2800" dirty="0" err="1" smtClean="0"/>
              <a:t>int</a:t>
            </a:r>
            <a:r>
              <a:rPr lang="en-GB" sz="2800" dirty="0" smtClean="0"/>
              <a:t> size) {</a:t>
            </a:r>
          </a:p>
          <a:p>
            <a:pPr>
              <a:buNone/>
            </a:pPr>
            <a:r>
              <a:rPr lang="en-GB" sz="2800" dirty="0" smtClean="0"/>
              <a:t>	base=new (</a:t>
            </a:r>
            <a:r>
              <a:rPr lang="en-GB" sz="2800" dirty="0" err="1" smtClean="0"/>
              <a:t>nothrow</a:t>
            </a:r>
            <a:r>
              <a:rPr lang="en-GB" sz="2800" dirty="0" smtClean="0"/>
              <a:t>) T[size];</a:t>
            </a:r>
          </a:p>
          <a:p>
            <a:pPr>
              <a:buNone/>
            </a:pPr>
            <a:r>
              <a:rPr lang="en-GB" sz="2800" dirty="0"/>
              <a:t>	</a:t>
            </a:r>
            <a:r>
              <a:rPr lang="en-GB" sz="2800" dirty="0" smtClean="0"/>
              <a:t>if(base==NULL) return false</a:t>
            </a:r>
          </a:p>
          <a:p>
            <a:pPr>
              <a:buNone/>
            </a:pPr>
            <a:r>
              <a:rPr lang="en-GB" sz="2800" dirty="0"/>
              <a:t> </a:t>
            </a:r>
            <a:r>
              <a:rPr lang="en-GB" sz="2800" dirty="0" smtClean="0"/>
              <a:t>  </a:t>
            </a:r>
            <a:r>
              <a:rPr lang="en-GB" sz="2800" dirty="0"/>
              <a:t> </a:t>
            </a:r>
            <a:r>
              <a:rPr lang="en-GB" sz="2800" dirty="0" smtClean="0"/>
              <a:t>rear = NIL;</a:t>
            </a:r>
          </a:p>
          <a:p>
            <a:pPr>
              <a:buNone/>
            </a:pPr>
            <a:r>
              <a:rPr lang="en-GB" sz="2800" dirty="0" smtClean="0"/>
              <a:t>	front = NIL;</a:t>
            </a:r>
          </a:p>
          <a:p>
            <a:pPr>
              <a:buNone/>
            </a:pPr>
            <a:r>
              <a:rPr lang="en-GB" sz="2800" dirty="0" smtClean="0"/>
              <a:t>	count=0;</a:t>
            </a:r>
            <a:r>
              <a:rPr lang="en-GB" sz="2800" dirty="0"/>
              <a:t>	</a:t>
            </a:r>
            <a:endParaRPr lang="en-GB" sz="2800" dirty="0" smtClean="0"/>
          </a:p>
          <a:p>
            <a:pPr>
              <a:buNone/>
            </a:pPr>
            <a:r>
              <a:rPr lang="en-GB" sz="2800" dirty="0"/>
              <a:t>	</a:t>
            </a:r>
            <a:r>
              <a:rPr lang="en-GB" sz="2800" dirty="0" smtClean="0"/>
              <a:t>capacity=size;</a:t>
            </a:r>
          </a:p>
          <a:p>
            <a:pPr>
              <a:buNone/>
            </a:pPr>
            <a:r>
              <a:rPr lang="en-GB" sz="2800" dirty="0" smtClean="0"/>
              <a:t>}</a:t>
            </a:r>
            <a:endParaRPr lang="en-GB" sz="2800" dirty="0"/>
          </a:p>
        </p:txBody>
      </p:sp>
      <p:cxnSp>
        <p:nvCxnSpPr>
          <p:cNvPr id="4" name="Straight Connector 3"/>
          <p:cNvCxnSpPr/>
          <p:nvPr/>
        </p:nvCxnSpPr>
        <p:spPr>
          <a:xfrm>
            <a:off x="621792"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Constructors</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dirty="0" smtClean="0"/>
              <a:t>Queue&lt;T&gt;::Queue() {</a:t>
            </a:r>
          </a:p>
          <a:p>
            <a:pPr>
              <a:lnSpc>
                <a:spcPct val="90000"/>
              </a:lnSpc>
              <a:buNone/>
            </a:pPr>
            <a:r>
              <a:rPr lang="en-GB" dirty="0" smtClean="0"/>
              <a:t>		if(!initialize()) </a:t>
            </a:r>
            <a:r>
              <a:rPr lang="en-GB" dirty="0" err="1" smtClean="0"/>
              <a:t>MemoryException</a:t>
            </a:r>
            <a:r>
              <a:rPr lang="en-GB" dirty="0" smtClean="0"/>
              <a:t>();</a:t>
            </a:r>
          </a:p>
          <a:p>
            <a:pPr>
              <a:lnSpc>
                <a:spcPct val="90000"/>
              </a:lnSpc>
              <a:buNone/>
            </a:pPr>
            <a:r>
              <a:rPr lang="en-GB" dirty="0" smtClean="0"/>
              <a:t>}</a:t>
            </a:r>
            <a:endParaRPr lang="en-US" sz="2800" dirty="0" smtClean="0"/>
          </a:p>
          <a:p>
            <a:pPr>
              <a:lnSpc>
                <a:spcPct val="90000"/>
              </a:lnSpc>
              <a:buNone/>
            </a:pPr>
            <a:r>
              <a:rPr lang="en-GB" sz="2800" dirty="0"/>
              <a:t>Queue&lt;T&gt;::</a:t>
            </a:r>
            <a:r>
              <a:rPr lang="en-GB" sz="2800" dirty="0" smtClean="0"/>
              <a:t>Queue(</a:t>
            </a:r>
            <a:r>
              <a:rPr lang="en-GB" sz="2800" dirty="0" err="1" smtClean="0"/>
              <a:t>int</a:t>
            </a:r>
            <a:r>
              <a:rPr lang="en-GB" sz="2800" dirty="0" smtClean="0"/>
              <a:t> size) </a:t>
            </a:r>
            <a:r>
              <a:rPr lang="en-GB" sz="2800" dirty="0"/>
              <a:t>{</a:t>
            </a:r>
          </a:p>
          <a:p>
            <a:pPr>
              <a:lnSpc>
                <a:spcPct val="90000"/>
              </a:lnSpc>
              <a:buNone/>
            </a:pPr>
            <a:r>
              <a:rPr lang="en-GB" sz="2800" dirty="0"/>
              <a:t>		</a:t>
            </a:r>
            <a:r>
              <a:rPr lang="en-GB" sz="2800" dirty="0" smtClean="0"/>
              <a:t>if</a:t>
            </a:r>
            <a:r>
              <a:rPr lang="en-GB" sz="2800" dirty="0"/>
              <a:t>(!</a:t>
            </a:r>
            <a:r>
              <a:rPr lang="en-GB" sz="2800" dirty="0" smtClean="0"/>
              <a:t>initialize(size)) </a:t>
            </a:r>
            <a:r>
              <a:rPr lang="en-GB" sz="2800" dirty="0" err="1"/>
              <a:t>MemoryException</a:t>
            </a:r>
            <a:r>
              <a:rPr lang="en-GB" sz="2800" dirty="0" smtClean="0"/>
              <a:t>();</a:t>
            </a:r>
          </a:p>
          <a:p>
            <a:pPr>
              <a:lnSpc>
                <a:spcPct val="90000"/>
              </a:lnSpc>
              <a:buNone/>
            </a:pPr>
            <a:r>
              <a:rPr lang="en-GB" sz="2800" dirty="0" smtClean="0"/>
              <a:t>}</a:t>
            </a:r>
            <a:endParaRPr lang="en-US" sz="2400" dirty="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4944</TotalTime>
  <Words>898</Words>
  <Application>Microsoft Office PowerPoint</Application>
  <PresentationFormat>On-screen Show (4:3)</PresentationFormat>
  <Paragraphs>327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CS623 : Data Structures &amp; Algorithm Analysis</vt:lpstr>
      <vt:lpstr>Queue: Concept</vt:lpstr>
      <vt:lpstr>Queue: Logical Level</vt:lpstr>
      <vt:lpstr>Queue Operation</vt:lpstr>
      <vt:lpstr>Array Implementation of Queue</vt:lpstr>
      <vt:lpstr>Array Implementation of Queue Specification</vt:lpstr>
      <vt:lpstr>Array Implementation of Queue Specification</vt:lpstr>
      <vt:lpstr>Create</vt:lpstr>
      <vt:lpstr>Constructors</vt:lpstr>
      <vt:lpstr>Destructor</vt:lpstr>
      <vt:lpstr>Empty: truncate queue to empty</vt:lpstr>
      <vt:lpstr>Enqueue: Add Item on to the Queue</vt:lpstr>
      <vt:lpstr>DeQueue: Remove Item from the Queue</vt:lpstr>
      <vt:lpstr>Resize: resize base array</vt:lpstr>
      <vt:lpstr>Pointer implementation of Queue</vt:lpstr>
      <vt:lpstr>Pointer Implementation of Queue Specification</vt:lpstr>
      <vt:lpstr>Array Implementation of Queue Specification</vt:lpstr>
      <vt:lpstr>Constructors</vt:lpstr>
      <vt:lpstr>Empty: truncate queue to empty</vt:lpstr>
      <vt:lpstr>Destructor</vt:lpstr>
      <vt:lpstr>Is Queue Full</vt:lpstr>
      <vt:lpstr>Enqueue: Add Item on to the Queue</vt:lpstr>
      <vt:lpstr>Dequeue: Remove Item from the Queue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457</cp:revision>
  <dcterms:created xsi:type="dcterms:W3CDTF">2014-01-21T23:03:24Z</dcterms:created>
  <dcterms:modified xsi:type="dcterms:W3CDTF">2022-04-13T13:51:17Z</dcterms:modified>
</cp:coreProperties>
</file>