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27" r:id="rId2"/>
    <p:sldId id="258" r:id="rId3"/>
    <p:sldId id="342" r:id="rId4"/>
    <p:sldId id="360" r:id="rId5"/>
    <p:sldId id="334" r:id="rId6"/>
    <p:sldId id="351" r:id="rId7"/>
    <p:sldId id="368" r:id="rId8"/>
    <p:sldId id="352" r:id="rId9"/>
    <p:sldId id="362" r:id="rId10"/>
    <p:sldId id="363" r:id="rId11"/>
    <p:sldId id="354" r:id="rId12"/>
    <p:sldId id="355" r:id="rId13"/>
    <p:sldId id="356" r:id="rId14"/>
    <p:sldId id="359" r:id="rId15"/>
    <p:sldId id="357" r:id="rId16"/>
    <p:sldId id="358" r:id="rId17"/>
    <p:sldId id="259" r:id="rId18"/>
    <p:sldId id="364" r:id="rId19"/>
    <p:sldId id="369" r:id="rId20"/>
    <p:sldId id="330" r:id="rId21"/>
    <p:sldId id="365" r:id="rId22"/>
    <p:sldId id="366" r:id="rId23"/>
    <p:sldId id="331" r:id="rId24"/>
    <p:sldId id="338" r:id="rId25"/>
    <p:sldId id="332" r:id="rId26"/>
    <p:sldId id="335" r:id="rId27"/>
    <p:sldId id="343" r:id="rId28"/>
    <p:sldId id="340" r:id="rId29"/>
    <p:sldId id="336" r:id="rId30"/>
    <p:sldId id="337" r:id="rId31"/>
    <p:sldId id="361" r:id="rId32"/>
    <p:sldId id="349" r:id="rId33"/>
    <p:sldId id="344" r:id="rId34"/>
    <p:sldId id="347" r:id="rId35"/>
    <p:sldId id="346" r:id="rId36"/>
    <p:sldId id="345" r:id="rId37"/>
    <p:sldId id="348" r:id="rId38"/>
    <p:sldId id="35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9879" autoAdjust="0"/>
  </p:normalViewPr>
  <p:slideViewPr>
    <p:cSldViewPr>
      <p:cViewPr>
        <p:scale>
          <a:sx n="95" d="100"/>
          <a:sy n="95" d="100"/>
        </p:scale>
        <p:origin x="-1128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54081-B124-4720-8BE8-10204EDA8DF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EFC4F-83B7-477D-B5E6-BE3BE77D37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FC4F-83B7-477D-B5E6-BE3BE77D372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BEFC4F-83B7-477D-B5E6-BE3BE77D372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65301-73DD-4C27-88B1-2CA54E41C198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A121-B00E-4DBC-927A-1F548A6B4C30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5B6C-5AAD-4635-8DB4-3CFADCA27757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B55D-8930-4213-832A-0DD2015EED9F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9258-68E3-44DD-9EDA-76B0CECB977C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CE42-3420-4E12-A3B0-8693D233245F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AD7A-2A60-45D3-A4EE-4B579772B4F9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2450-95D7-4FA8-A8B8-4EF11FAB2E37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13EAB-51D6-4170-97C1-C737C80F3E3E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7F23-6D92-4C86-BBE2-CEE00B5FB1D0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F34A-559F-4CA2-B2B7-1DECAE801B9A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21DC-6432-4052-B2FF-40F37EF93D6E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CompiledBy Atnafu J.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44E82-0D97-4C44-BD32-01B99DA0AB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CS623 : Data Structures &amp; Algorithm Analysis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r>
              <a:rPr lang="en-US" dirty="0" smtClean="0"/>
              <a:t>Chapter 3: Stack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CompiledBy</a:t>
            </a:r>
            <a:r>
              <a:rPr lang="en-US" dirty="0" smtClean="0"/>
              <a:t> </a:t>
            </a:r>
            <a:r>
              <a:rPr lang="en-US" dirty="0" err="1" smtClean="0"/>
              <a:t>Atnafu</a:t>
            </a:r>
            <a:r>
              <a:rPr lang="en-US" dirty="0" smtClean="0"/>
              <a:t> J.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Destructor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dirty="0"/>
              <a:t>template &lt;class T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Stack&lt;T&gt;::~Stack() { //default constructor</a:t>
            </a:r>
          </a:p>
          <a:p>
            <a:pPr>
              <a:buNone/>
            </a:pPr>
            <a:r>
              <a:rPr lang="en-GB" dirty="0" smtClean="0"/>
              <a:t>	delete [] base;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top=NIL;</a:t>
            </a:r>
          </a:p>
          <a:p>
            <a:pPr>
              <a:buNone/>
            </a:pPr>
            <a:r>
              <a:rPr lang="en-GB" dirty="0" smtClean="0"/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5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err="1" smtClean="0">
                <a:solidFill>
                  <a:schemeClr val="accent2"/>
                </a:solidFill>
              </a:rPr>
              <a:t>IsEmpty</a:t>
            </a:r>
            <a:r>
              <a:rPr lang="en-US" i="1" dirty="0" smtClean="0">
                <a:solidFill>
                  <a:schemeClr val="accent2"/>
                </a:solidFill>
              </a:rPr>
              <a:t>, </a:t>
            </a:r>
            <a:r>
              <a:rPr lang="en-US" i="1" dirty="0" err="1" smtClean="0">
                <a:solidFill>
                  <a:schemeClr val="accent2"/>
                </a:solidFill>
              </a:rPr>
              <a:t>isFull</a:t>
            </a:r>
            <a:r>
              <a:rPr lang="en-US" i="1" dirty="0" smtClean="0">
                <a:solidFill>
                  <a:schemeClr val="accent2"/>
                </a:solidFill>
              </a:rPr>
              <a:t> and </a:t>
            </a:r>
            <a:r>
              <a:rPr lang="en-US" i="1" dirty="0" err="1" smtClean="0">
                <a:solidFill>
                  <a:schemeClr val="accent2"/>
                </a:solidFill>
              </a:rPr>
              <a:t>getCount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Provide inline implementation for </a:t>
            </a:r>
            <a:r>
              <a:rPr lang="en-GB" sz="2800" dirty="0" err="1" smtClean="0"/>
              <a:t>isEmpty</a:t>
            </a:r>
            <a:r>
              <a:rPr lang="en-GB" sz="2800" dirty="0" smtClean="0"/>
              <a:t>, </a:t>
            </a:r>
            <a:r>
              <a:rPr lang="en-GB" sz="2800" dirty="0" err="1" smtClean="0"/>
              <a:t>isFull</a:t>
            </a:r>
            <a:r>
              <a:rPr lang="en-GB" sz="2800" dirty="0" smtClean="0"/>
              <a:t> and </a:t>
            </a:r>
            <a:r>
              <a:rPr lang="en-GB" sz="2800" dirty="0" err="1" smtClean="0"/>
              <a:t>getCount</a:t>
            </a: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zh-TW" sz="2800" dirty="0" smtClean="0">
                <a:solidFill>
                  <a:srgbClr val="80A331"/>
                </a:solidFill>
                <a:ea typeface="PMingLiU" pitchFamily="18" charset="-120"/>
              </a:rPr>
              <a:t>					</a:t>
            </a:r>
            <a:endParaRPr lang="fr-FR" altLang="zh-TW" sz="2800" dirty="0" smtClean="0">
              <a:ea typeface="PMingLiU" pitchFamily="18" charset="-12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Push: add an item on to the top of the stack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7400" y="2781300"/>
            <a:ext cx="7313613" cy="1643063"/>
          </a:xfrm>
          <a:prstGeom prst="rect">
            <a:avLst/>
          </a:prstGeom>
          <a:noFill/>
          <a:ln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Push: Implementation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T Stack&lt;T&gt;::push(T item) {  	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if (!</a:t>
            </a:r>
            <a:r>
              <a:rPr lang="en-GB" sz="2800" dirty="0" err="1" smtClean="0"/>
              <a:t>IsFull</a:t>
            </a:r>
            <a:r>
              <a:rPr lang="en-GB" sz="2800" dirty="0" smtClean="0"/>
              <a:t>())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	base[++top]=item;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else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	</a:t>
            </a:r>
            <a:r>
              <a:rPr lang="en-US" sz="2800" dirty="0"/>
              <a:t> </a:t>
            </a:r>
            <a:r>
              <a:rPr lang="en-US" sz="2800" dirty="0" smtClean="0"/>
              <a:t>throw </a:t>
            </a:r>
            <a:r>
              <a:rPr lang="en-US" sz="2800" dirty="0" err="1" smtClean="0"/>
              <a:t>FullStackException</a:t>
            </a:r>
            <a:r>
              <a:rPr lang="en-US" sz="2800" dirty="0" smtClean="0"/>
              <a:t>()</a:t>
            </a:r>
            <a:r>
              <a:rPr lang="en-GB" sz="2800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}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Pop: remove the top and return it through item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3124200"/>
            <a:ext cx="7313612" cy="1581150"/>
          </a:xfrm>
          <a:prstGeom prst="rect">
            <a:avLst/>
          </a:prstGeom>
          <a:noFill/>
          <a:ln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GB" i="1" dirty="0" smtClean="0">
                <a:solidFill>
                  <a:schemeClr val="accent2"/>
                </a:solidFill>
              </a:rPr>
              <a:t>Pop: Implementation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8065008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T </a:t>
            </a:r>
            <a:r>
              <a:rPr lang="en-GB" sz="2800" dirty="0"/>
              <a:t>Stack&lt;T</a:t>
            </a:r>
            <a:r>
              <a:rPr lang="en-GB" sz="2800" dirty="0" smtClean="0"/>
              <a:t>&gt;::pop() {  	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// if !</a:t>
            </a:r>
            <a:r>
              <a:rPr lang="en-GB" sz="2400" dirty="0" err="1" smtClean="0"/>
              <a:t>isEmpty</a:t>
            </a:r>
            <a:r>
              <a:rPr lang="en-GB" sz="2400" dirty="0" smtClean="0"/>
              <a:t>() – this can be checked by the calling module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T item;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 </a:t>
            </a:r>
            <a:r>
              <a:rPr lang="en-GB" sz="2800" dirty="0" smtClean="0"/>
              <a:t>if (</a:t>
            </a:r>
            <a:r>
              <a:rPr lang="en-GB" sz="2800" dirty="0" err="1" smtClean="0"/>
              <a:t>isEmpty</a:t>
            </a:r>
            <a:r>
              <a:rPr lang="en-GB" sz="2800" dirty="0" smtClean="0"/>
              <a:t>() ) throw </a:t>
            </a:r>
            <a:r>
              <a:rPr lang="en-US" sz="2800" dirty="0" err="1" smtClean="0"/>
              <a:t>EmptyStackException</a:t>
            </a:r>
            <a:r>
              <a:rPr lang="en-US" sz="2800" dirty="0" smtClean="0"/>
              <a:t>();</a:t>
            </a:r>
            <a:endParaRPr lang="en-GB" sz="2800" dirty="0" smtClean="0"/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item = base[top--];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return item;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 smtClean="0">
                <a:solidFill>
                  <a:schemeClr val="accent2"/>
                </a:solidFill>
              </a:rPr>
              <a:t>Peek: Copy the top and return it into item without removing it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dirty="0" smtClean="0"/>
              <a:t> template &lt;class T&gt;</a:t>
            </a:r>
          </a:p>
          <a:p>
            <a:pPr>
              <a:buNone/>
            </a:pPr>
            <a:r>
              <a:rPr lang="en-GB" dirty="0" smtClean="0"/>
              <a:t>T </a:t>
            </a:r>
            <a:r>
              <a:rPr lang="en-GB" dirty="0"/>
              <a:t>Stack&lt;T</a:t>
            </a:r>
            <a:r>
              <a:rPr lang="en-GB" dirty="0" smtClean="0"/>
              <a:t>&gt;::peek() {  </a:t>
            </a:r>
          </a:p>
          <a:p>
            <a:pPr>
              <a:buNone/>
            </a:pPr>
            <a:r>
              <a:rPr lang="en-GB" sz="2000" dirty="0" smtClean="0"/>
              <a:t>// if </a:t>
            </a:r>
            <a:r>
              <a:rPr lang="en-GB" sz="2000" dirty="0" err="1" smtClean="0"/>
              <a:t>isEmpty</a:t>
            </a:r>
            <a:r>
              <a:rPr lang="en-GB" sz="2000" dirty="0" smtClean="0"/>
              <a:t>() – this can be checked by the calling module</a:t>
            </a:r>
          </a:p>
          <a:p>
            <a:pPr>
              <a:buNone/>
            </a:pPr>
            <a:r>
              <a:rPr lang="en-GB" sz="2000" dirty="0" smtClean="0"/>
              <a:t>	 </a:t>
            </a:r>
            <a:r>
              <a:rPr lang="en-GB" dirty="0" smtClean="0"/>
              <a:t>if (</a:t>
            </a:r>
            <a:r>
              <a:rPr lang="en-GB" dirty="0" err="1" smtClean="0"/>
              <a:t>isEmpty</a:t>
            </a:r>
            <a:r>
              <a:rPr lang="en-GB" dirty="0" smtClean="0"/>
              <a:t>() ) throw </a:t>
            </a:r>
            <a:r>
              <a:rPr lang="en-US" dirty="0" err="1" smtClean="0"/>
              <a:t>EmptyStackException</a:t>
            </a:r>
            <a:r>
              <a:rPr lang="en-US" dirty="0" smtClean="0"/>
              <a:t>();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	return base[top];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Pointer implementation of Stack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dirty="0" smtClean="0"/>
              <a:t>Node Construction/Declaration:</a:t>
            </a:r>
          </a:p>
          <a:p>
            <a:pPr>
              <a:lnSpc>
                <a:spcPct val="80000"/>
              </a:lnSpc>
              <a:buNone/>
            </a:pPr>
            <a:r>
              <a:rPr lang="en-GB" dirty="0" smtClean="0"/>
              <a:t>	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dirty="0" smtClean="0"/>
              <a:t>	</a:t>
            </a:r>
            <a:r>
              <a:rPr lang="en-GB" dirty="0" err="1" smtClean="0"/>
              <a:t>struct</a:t>
            </a:r>
            <a:r>
              <a:rPr lang="en-GB" dirty="0" smtClean="0"/>
              <a:t> </a:t>
            </a:r>
            <a:r>
              <a:rPr lang="en-GB" dirty="0" err="1" smtClean="0"/>
              <a:t>stackNode</a:t>
            </a:r>
            <a:r>
              <a:rPr lang="en-GB" dirty="0" smtClean="0"/>
              <a:t> {</a:t>
            </a:r>
          </a:p>
          <a:p>
            <a:pPr>
              <a:lnSpc>
                <a:spcPct val="80000"/>
              </a:lnSpc>
              <a:buNone/>
            </a:pPr>
            <a:r>
              <a:rPr lang="en-GB" dirty="0" smtClean="0"/>
              <a:t>	      T		data;</a:t>
            </a:r>
          </a:p>
          <a:p>
            <a:pPr>
              <a:lnSpc>
                <a:spcPct val="80000"/>
              </a:lnSpc>
              <a:buNone/>
            </a:pPr>
            <a:r>
              <a:rPr lang="en-GB" dirty="0" smtClean="0"/>
              <a:t>	      </a:t>
            </a:r>
            <a:r>
              <a:rPr lang="en-GB" dirty="0" err="1" smtClean="0"/>
              <a:t>stackNode</a:t>
            </a:r>
            <a:r>
              <a:rPr lang="en-GB" dirty="0" smtClean="0"/>
              <a:t> </a:t>
            </a:r>
            <a:r>
              <a:rPr lang="en-GB" dirty="0" smtClean="0"/>
              <a:t>* 	next;</a:t>
            </a:r>
          </a:p>
          <a:p>
            <a:pPr>
              <a:lnSpc>
                <a:spcPct val="80000"/>
              </a:lnSpc>
              <a:buNone/>
            </a:pPr>
            <a:r>
              <a:rPr lang="en-GB" dirty="0" smtClean="0"/>
              <a:t>	};</a:t>
            </a:r>
          </a:p>
          <a:p>
            <a:pPr>
              <a:lnSpc>
                <a:spcPct val="80000"/>
              </a:lnSpc>
              <a:buNone/>
            </a:pPr>
            <a:r>
              <a:rPr lang="en-GB" dirty="0" smtClean="0"/>
              <a:t>Stack Construction:</a:t>
            </a:r>
          </a:p>
          <a:p>
            <a:pPr>
              <a:lnSpc>
                <a:spcPct val="80000"/>
              </a:lnSpc>
              <a:buNone/>
            </a:pPr>
            <a:r>
              <a:rPr lang="en-GB" dirty="0" smtClean="0"/>
              <a:t>	</a:t>
            </a:r>
            <a:r>
              <a:rPr lang="en-GB" dirty="0"/>
              <a:t> </a:t>
            </a:r>
            <a:r>
              <a:rPr lang="en-GB" dirty="0" err="1"/>
              <a:t>stackNode</a:t>
            </a:r>
            <a:r>
              <a:rPr lang="en-GB" dirty="0"/>
              <a:t> &lt;</a:t>
            </a:r>
            <a:r>
              <a:rPr lang="en-GB" dirty="0" smtClean="0"/>
              <a:t>float&gt; * top;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5295900" y="5226050"/>
            <a:ext cx="685800" cy="336550"/>
            <a:chOff x="1488" y="1996"/>
            <a:chExt cx="432" cy="212"/>
          </a:xfrm>
        </p:grpSpPr>
        <p:sp>
          <p:nvSpPr>
            <p:cNvPr id="7" name="Rectangle 6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" name="Line 6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 smtClean="0">
                  <a:solidFill>
                    <a:schemeClr val="bg1"/>
                  </a:solidFill>
                  <a:latin typeface="Helvetica" pitchFamily="34" charset="0"/>
                </a:rPr>
                <a:t>2</a:t>
              </a:r>
              <a:endParaRPr lang="en-US" sz="1600" b="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10" name="Line 6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5981700" y="5257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Line 66"/>
          <p:cNvSpPr>
            <a:spLocks noChangeShapeType="1"/>
          </p:cNvSpPr>
          <p:nvPr/>
        </p:nvSpPr>
        <p:spPr bwMode="auto">
          <a:xfrm>
            <a:off x="62865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3" name="Line 68"/>
          <p:cNvSpPr>
            <a:spLocks noChangeShapeType="1"/>
          </p:cNvSpPr>
          <p:nvPr/>
        </p:nvSpPr>
        <p:spPr bwMode="auto">
          <a:xfrm>
            <a:off x="63627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Rectangle 69"/>
          <p:cNvSpPr>
            <a:spLocks noChangeArrowheads="1"/>
          </p:cNvSpPr>
          <p:nvPr/>
        </p:nvSpPr>
        <p:spPr bwMode="auto">
          <a:xfrm>
            <a:off x="6667500" y="5257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70"/>
          <p:cNvSpPr>
            <a:spLocks noChangeShapeType="1"/>
          </p:cNvSpPr>
          <p:nvPr/>
        </p:nvSpPr>
        <p:spPr bwMode="auto">
          <a:xfrm>
            <a:off x="69723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Text Box 71"/>
          <p:cNvSpPr txBox="1">
            <a:spLocks noChangeArrowheads="1"/>
          </p:cNvSpPr>
          <p:nvPr/>
        </p:nvSpPr>
        <p:spPr bwMode="auto">
          <a:xfrm>
            <a:off x="6667500" y="5226050"/>
            <a:ext cx="249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b="0" dirty="0" smtClean="0">
                <a:solidFill>
                  <a:schemeClr val="bg1"/>
                </a:solidFill>
                <a:latin typeface="Helvetica" pitchFamily="34" charset="0"/>
              </a:rPr>
              <a:t>8</a:t>
            </a:r>
            <a:endParaRPr lang="en-US" sz="1600" b="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7" name="Line 72"/>
          <p:cNvSpPr>
            <a:spLocks noChangeShapeType="1"/>
          </p:cNvSpPr>
          <p:nvPr/>
        </p:nvSpPr>
        <p:spPr bwMode="auto">
          <a:xfrm>
            <a:off x="70485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8" name="Rectangle 73"/>
          <p:cNvSpPr>
            <a:spLocks noChangeArrowheads="1"/>
          </p:cNvSpPr>
          <p:nvPr/>
        </p:nvSpPr>
        <p:spPr bwMode="auto">
          <a:xfrm>
            <a:off x="7353300" y="5257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Line 74"/>
          <p:cNvSpPr>
            <a:spLocks noChangeShapeType="1"/>
          </p:cNvSpPr>
          <p:nvPr/>
        </p:nvSpPr>
        <p:spPr bwMode="auto">
          <a:xfrm>
            <a:off x="76581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0" name="Line 76"/>
          <p:cNvSpPr>
            <a:spLocks noChangeShapeType="1"/>
          </p:cNvSpPr>
          <p:nvPr/>
        </p:nvSpPr>
        <p:spPr bwMode="auto">
          <a:xfrm>
            <a:off x="7734300" y="541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1" name="Rectangle 77"/>
          <p:cNvSpPr>
            <a:spLocks noChangeArrowheads="1"/>
          </p:cNvSpPr>
          <p:nvPr/>
        </p:nvSpPr>
        <p:spPr bwMode="auto">
          <a:xfrm>
            <a:off x="8039100" y="5257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Line 78"/>
          <p:cNvSpPr>
            <a:spLocks noChangeShapeType="1"/>
          </p:cNvSpPr>
          <p:nvPr/>
        </p:nvSpPr>
        <p:spPr bwMode="auto">
          <a:xfrm>
            <a:off x="83439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3" name="Text Box 82"/>
          <p:cNvSpPr txBox="1">
            <a:spLocks noChangeArrowheads="1"/>
          </p:cNvSpPr>
          <p:nvPr/>
        </p:nvSpPr>
        <p:spPr bwMode="auto">
          <a:xfrm>
            <a:off x="4457700" y="4724400"/>
            <a:ext cx="389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Helvetica" pitchFamily="34" charset="0"/>
              </a:rPr>
              <a:t>top</a:t>
            </a:r>
            <a:endParaRPr lang="en-US" sz="1600" b="0" dirty="0">
              <a:latin typeface="Helvetica" pitchFamily="34" charset="0"/>
            </a:endParaRPr>
          </a:p>
        </p:txBody>
      </p:sp>
      <p:sp>
        <p:nvSpPr>
          <p:cNvPr id="24" name="Line 84"/>
          <p:cNvSpPr>
            <a:spLocks noChangeShapeType="1"/>
          </p:cNvSpPr>
          <p:nvPr/>
        </p:nvSpPr>
        <p:spPr bwMode="auto">
          <a:xfrm>
            <a:off x="4762500" y="49085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sm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8515350" y="543242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8972550" y="5432425"/>
            <a:ext cx="0" cy="342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8801100" y="5822950"/>
            <a:ext cx="342900" cy="95250"/>
            <a:chOff x="6300" y="5940"/>
            <a:chExt cx="540" cy="150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6300" y="59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6435" y="6090"/>
              <a:ext cx="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6420" y="6015"/>
              <a:ext cx="3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1" name="Group 60"/>
          <p:cNvGrpSpPr>
            <a:grpSpLocks/>
          </p:cNvGrpSpPr>
          <p:nvPr/>
        </p:nvGrpSpPr>
        <p:grpSpPr bwMode="auto">
          <a:xfrm>
            <a:off x="4610100" y="5257800"/>
            <a:ext cx="685800" cy="336550"/>
            <a:chOff x="1488" y="1996"/>
            <a:chExt cx="432" cy="212"/>
          </a:xfrm>
        </p:grpSpPr>
        <p:sp>
          <p:nvSpPr>
            <p:cNvPr id="32" name="Rectangle 61"/>
            <p:cNvSpPr>
              <a:spLocks noChangeArrowheads="1"/>
            </p:cNvSpPr>
            <p:nvPr/>
          </p:nvSpPr>
          <p:spPr bwMode="auto">
            <a:xfrm>
              <a:off x="1488" y="2016"/>
              <a:ext cx="28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Line 62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Text Box 63"/>
            <p:cNvSpPr txBox="1">
              <a:spLocks noChangeArrowheads="1"/>
            </p:cNvSpPr>
            <p:nvPr/>
          </p:nvSpPr>
          <p:spPr bwMode="auto">
            <a:xfrm>
              <a:off x="1488" y="1996"/>
              <a:ext cx="1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 dirty="0" smtClean="0">
                  <a:solidFill>
                    <a:schemeClr val="bg1"/>
                  </a:solidFill>
                  <a:latin typeface="Helvetica" pitchFamily="34" charset="0"/>
                </a:rPr>
                <a:t>0</a:t>
              </a:r>
              <a:endParaRPr lang="en-US" sz="1600" b="0" dirty="0">
                <a:solidFill>
                  <a:schemeClr val="bg1"/>
                </a:solidFill>
                <a:latin typeface="Helvetica" pitchFamily="34" charset="0"/>
              </a:endParaRPr>
            </a:p>
          </p:txBody>
        </p:sp>
        <p:sp>
          <p:nvSpPr>
            <p:cNvPr id="35" name="Line 64"/>
            <p:cNvSpPr>
              <a:spLocks noChangeShapeType="1"/>
            </p:cNvSpPr>
            <p:nvPr/>
          </p:nvSpPr>
          <p:spPr bwMode="auto">
            <a:xfrm>
              <a:off x="1728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612648"/>
          </a:xfrm>
        </p:spPr>
        <p:txBody>
          <a:bodyPr>
            <a:noAutofit/>
          </a:bodyPr>
          <a:lstStyle/>
          <a:p>
            <a:pPr algn="l"/>
            <a:r>
              <a:rPr lang="en-US" sz="3600" i="1" dirty="0" smtClean="0">
                <a:solidFill>
                  <a:schemeClr val="accent2"/>
                </a:solidFill>
              </a:rPr>
              <a:t>Stack Pointer implementation Specification</a:t>
            </a:r>
            <a:endParaRPr lang="en-US" sz="3600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45856" y="1066800"/>
            <a:ext cx="7772400" cy="51054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err="1"/>
              <a:t>MemoryException</a:t>
            </a:r>
            <a:r>
              <a:rPr lang="en-US" sz="2000" dirty="0"/>
              <a:t>: public </a:t>
            </a:r>
            <a:r>
              <a:rPr lang="en-US" sz="2000" dirty="0" err="1"/>
              <a:t>std</a:t>
            </a:r>
            <a:r>
              <a:rPr lang="en-US" sz="2000" dirty="0"/>
              <a:t>::exception{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</a:t>
            </a:r>
            <a:r>
              <a:rPr lang="en-US" sz="2000" dirty="0" err="1"/>
              <a:t>const</a:t>
            </a:r>
            <a:r>
              <a:rPr lang="en-US" sz="2000" dirty="0"/>
              <a:t> char * what () 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    return “Unable to allocate memory for </a:t>
            </a:r>
            <a:r>
              <a:rPr lang="en-US" sz="2000" dirty="0" smtClean="0"/>
              <a:t>a stack node!";</a:t>
            </a:r>
            <a:endParaRPr lang="en-US" sz="2000" dirty="0"/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/>
              <a:t>EmptyStackException</a:t>
            </a:r>
            <a:r>
              <a:rPr lang="en-US" sz="2000" dirty="0"/>
              <a:t>: public </a:t>
            </a:r>
            <a:r>
              <a:rPr lang="en-US" sz="2000" dirty="0" err="1"/>
              <a:t>std</a:t>
            </a:r>
            <a:r>
              <a:rPr lang="en-US" sz="2000" dirty="0"/>
              <a:t>::exception{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</a:t>
            </a:r>
            <a:r>
              <a:rPr lang="en-US" sz="2000" dirty="0" err="1"/>
              <a:t>const</a:t>
            </a:r>
            <a:r>
              <a:rPr lang="en-US" sz="2000" dirty="0"/>
              <a:t> char * what () {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    return “Popping an empty stack!";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};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template </a:t>
            </a:r>
            <a:r>
              <a:rPr lang="en-GB" sz="2000" dirty="0"/>
              <a:t>&lt;class T&gt;</a:t>
            </a:r>
          </a:p>
          <a:p>
            <a:pPr>
              <a:buNone/>
            </a:pPr>
            <a:r>
              <a:rPr lang="en-GB" sz="2000" dirty="0" err="1"/>
              <a:t>struct</a:t>
            </a:r>
            <a:r>
              <a:rPr lang="en-GB" sz="2000" dirty="0"/>
              <a:t> </a:t>
            </a:r>
            <a:r>
              <a:rPr lang="en-GB" sz="2000" dirty="0" err="1"/>
              <a:t>stackNode</a:t>
            </a:r>
            <a:r>
              <a:rPr lang="en-GB" sz="2000" dirty="0"/>
              <a:t>{</a:t>
            </a:r>
          </a:p>
          <a:p>
            <a:pPr>
              <a:buNone/>
            </a:pPr>
            <a:r>
              <a:rPr lang="en-GB" sz="2000" dirty="0"/>
              <a:t>    T </a:t>
            </a:r>
            <a:r>
              <a:rPr lang="en-GB" sz="2000" dirty="0" smtClean="0"/>
              <a:t>data; </a:t>
            </a:r>
          </a:p>
          <a:p>
            <a:pPr>
              <a:buNone/>
            </a:pPr>
            <a:r>
              <a:rPr lang="en-GB" sz="2000" dirty="0" smtClean="0"/>
              <a:t>     </a:t>
            </a:r>
            <a:r>
              <a:rPr lang="en-GB" sz="2000" dirty="0" err="1" smtClean="0"/>
              <a:t>stackNode</a:t>
            </a:r>
            <a:r>
              <a:rPr lang="en-GB" sz="2000" dirty="0" smtClean="0"/>
              <a:t>&lt;T</a:t>
            </a:r>
            <a:r>
              <a:rPr lang="en-GB" sz="2000" dirty="0"/>
              <a:t>&gt; * next;</a:t>
            </a:r>
          </a:p>
          <a:p>
            <a:pPr>
              <a:buNone/>
            </a:pPr>
            <a:r>
              <a:rPr lang="en-GB" sz="2000" dirty="0" smtClean="0"/>
              <a:t>};</a:t>
            </a:r>
            <a:endParaRPr lang="en-GB" sz="2000" dirty="0"/>
          </a:p>
          <a:p>
            <a:pPr>
              <a:buNone/>
            </a:pPr>
            <a:endParaRPr lang="en-GB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33824" y="9906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Stack Pointer implementation </a:t>
            </a:r>
            <a:r>
              <a:rPr lang="en-US" i="1" dirty="0" smtClean="0">
                <a:solidFill>
                  <a:schemeClr val="accent2"/>
                </a:solidFill>
              </a:rPr>
              <a:t>Specification…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1752600"/>
            <a:ext cx="7772400" cy="46482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sz="1800" dirty="0"/>
              <a:t>template &lt;class T&gt;</a:t>
            </a:r>
          </a:p>
          <a:p>
            <a:pPr>
              <a:buNone/>
            </a:pPr>
            <a:r>
              <a:rPr lang="en-GB" sz="1800" dirty="0"/>
              <a:t>class Stack{</a:t>
            </a:r>
          </a:p>
          <a:p>
            <a:pPr>
              <a:buNone/>
            </a:pPr>
            <a:r>
              <a:rPr lang="en-GB" sz="1800" dirty="0"/>
              <a:t>    public:</a:t>
            </a:r>
          </a:p>
          <a:p>
            <a:pPr>
              <a:buNone/>
            </a:pPr>
            <a:r>
              <a:rPr lang="en-GB" sz="1800" dirty="0"/>
              <a:t>        Stack();</a:t>
            </a:r>
          </a:p>
          <a:p>
            <a:pPr>
              <a:buNone/>
            </a:pPr>
            <a:r>
              <a:rPr lang="en-GB" sz="1800" dirty="0"/>
              <a:t>        virtual ~Stack();</a:t>
            </a:r>
          </a:p>
          <a:p>
            <a:pPr>
              <a:buNone/>
            </a:pPr>
            <a:r>
              <a:rPr lang="en-GB" sz="1800" dirty="0"/>
              <a:t>        void push(T data);</a:t>
            </a:r>
          </a:p>
          <a:p>
            <a:pPr>
              <a:buNone/>
            </a:pPr>
            <a:r>
              <a:rPr lang="en-GB" sz="1800" dirty="0"/>
              <a:t>        T pop();</a:t>
            </a:r>
          </a:p>
          <a:p>
            <a:pPr>
              <a:buNone/>
            </a:pPr>
            <a:r>
              <a:rPr lang="en-GB" sz="1800" dirty="0"/>
              <a:t>        T peep(){return top-&gt;data;}</a:t>
            </a:r>
          </a:p>
          <a:p>
            <a:pPr>
              <a:buNone/>
            </a:pPr>
            <a:r>
              <a:rPr lang="en-GB" sz="1800" dirty="0"/>
              <a:t>        bool </a:t>
            </a:r>
            <a:r>
              <a:rPr lang="en-GB" sz="1800" dirty="0" err="1"/>
              <a:t>isEmpty</a:t>
            </a:r>
            <a:r>
              <a:rPr lang="en-GB" sz="1800" dirty="0"/>
              <a:t>(){return count==0;}</a:t>
            </a:r>
          </a:p>
          <a:p>
            <a:pPr>
              <a:buNone/>
            </a:pPr>
            <a:r>
              <a:rPr lang="en-GB" sz="1800" dirty="0"/>
              <a:t>        </a:t>
            </a:r>
            <a:r>
              <a:rPr lang="en-GB" sz="1800" dirty="0" err="1"/>
              <a:t>int</a:t>
            </a:r>
            <a:r>
              <a:rPr lang="en-GB" sz="1800" dirty="0"/>
              <a:t> </a:t>
            </a:r>
            <a:r>
              <a:rPr lang="en-GB" sz="1800" dirty="0" err="1"/>
              <a:t>getCount</a:t>
            </a:r>
            <a:r>
              <a:rPr lang="en-GB" sz="1800" dirty="0"/>
              <a:t>(){return count;}</a:t>
            </a:r>
          </a:p>
          <a:p>
            <a:pPr>
              <a:buNone/>
            </a:pPr>
            <a:r>
              <a:rPr lang="en-GB" sz="1800" dirty="0"/>
              <a:t>        void empty();</a:t>
            </a:r>
          </a:p>
          <a:p>
            <a:pPr>
              <a:buNone/>
            </a:pPr>
            <a:r>
              <a:rPr lang="en-GB" sz="1800" dirty="0"/>
              <a:t>private:</a:t>
            </a:r>
          </a:p>
          <a:p>
            <a:pPr>
              <a:buNone/>
            </a:pPr>
            <a:r>
              <a:rPr lang="en-GB" sz="1800" dirty="0"/>
              <a:t>        </a:t>
            </a:r>
            <a:r>
              <a:rPr lang="en-GB" sz="1800" dirty="0" err="1"/>
              <a:t>stackNode</a:t>
            </a:r>
            <a:r>
              <a:rPr lang="en-GB" sz="1800" dirty="0"/>
              <a:t>&lt;T&gt; * top;</a:t>
            </a:r>
          </a:p>
          <a:p>
            <a:pPr>
              <a:buNone/>
            </a:pPr>
            <a:r>
              <a:rPr lang="en-GB" sz="1800" dirty="0"/>
              <a:t>        </a:t>
            </a:r>
            <a:r>
              <a:rPr lang="en-GB" sz="1800" dirty="0" err="1"/>
              <a:t>int</a:t>
            </a:r>
            <a:r>
              <a:rPr lang="en-GB" sz="1800" dirty="0"/>
              <a:t> count;</a:t>
            </a:r>
          </a:p>
          <a:p>
            <a:pPr>
              <a:buNone/>
            </a:pPr>
            <a:r>
              <a:rPr lang="en-GB" sz="1800" dirty="0"/>
              <a:t>};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447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8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Stack: Concept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0850" indent="-450850">
              <a:lnSpc>
                <a:spcPct val="80000"/>
              </a:lnSpc>
              <a:buFont typeface="Calibri" pitchFamily="34" charset="0"/>
              <a:buChar char="−"/>
            </a:pPr>
            <a:r>
              <a:rPr lang="en-GB" dirty="0" smtClean="0"/>
              <a:t>A list of data items processed via </a:t>
            </a:r>
            <a:r>
              <a:rPr lang="en-GB" dirty="0" smtClean="0">
                <a:solidFill>
                  <a:srgbClr val="FF0000"/>
                </a:solidFill>
              </a:rPr>
              <a:t>a last-in first-out (LIFO) </a:t>
            </a:r>
            <a:r>
              <a:rPr lang="en-GB" dirty="0" smtClean="0"/>
              <a:t>scheduling strategy is called a stack. </a:t>
            </a:r>
          </a:p>
          <a:p>
            <a:pPr marL="450850" indent="-450850">
              <a:lnSpc>
                <a:spcPct val="80000"/>
              </a:lnSpc>
              <a:buFont typeface="Calibri" pitchFamily="34" charset="0"/>
              <a:buChar char="−"/>
            </a:pPr>
            <a:r>
              <a:rPr lang="en-GB" dirty="0" smtClean="0"/>
              <a:t>It is a list(array or linked list) in which restriction is imposed on how data is entered in to or removed from the list.</a:t>
            </a:r>
          </a:p>
          <a:p>
            <a:pPr marL="450850" indent="-450850">
              <a:lnSpc>
                <a:spcPct val="80000"/>
              </a:lnSpc>
              <a:buFont typeface="Calibri" pitchFamily="34" charset="0"/>
              <a:buChar char="−"/>
            </a:pPr>
            <a:r>
              <a:rPr lang="en-GB" dirty="0" smtClean="0"/>
              <a:t>It is a list in which entries are added to and removed from </a:t>
            </a:r>
            <a:r>
              <a:rPr lang="en-GB" dirty="0" smtClean="0">
                <a:solidFill>
                  <a:srgbClr val="FF0000"/>
                </a:solidFill>
              </a:rPr>
              <a:t>one distinguished end</a:t>
            </a:r>
            <a:r>
              <a:rPr lang="en-GB" dirty="0" smtClean="0"/>
              <a:t>, called top.</a:t>
            </a:r>
          </a:p>
          <a:p>
            <a:pPr marL="450850" indent="-450850">
              <a:lnSpc>
                <a:spcPct val="80000"/>
              </a:lnSpc>
              <a:buFont typeface="Calibri" pitchFamily="34" charset="0"/>
              <a:buChar char="−"/>
            </a:pPr>
            <a:r>
              <a:rPr lang="en-GB" dirty="0" smtClean="0"/>
              <a:t>Stack is an abstract data structure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Stack Constructor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dirty="0" smtClean="0"/>
              <a:t>template &lt;class T&gt; </a:t>
            </a:r>
          </a:p>
          <a:p>
            <a:pPr>
              <a:buNone/>
            </a:pPr>
            <a:r>
              <a:rPr lang="en-GB" dirty="0"/>
              <a:t>Stack&lt;T&gt;:: </a:t>
            </a:r>
            <a:r>
              <a:rPr lang="en-GB" dirty="0" smtClean="0"/>
              <a:t>Stack() {</a:t>
            </a:r>
          </a:p>
          <a:p>
            <a:pPr>
              <a:buNone/>
            </a:pPr>
            <a:r>
              <a:rPr lang="en-GB" dirty="0" smtClean="0"/>
              <a:t>	top = NULL;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Empty: Empty stack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dirty="0" smtClean="0"/>
              <a:t>template &lt;class T&gt; </a:t>
            </a:r>
          </a:p>
          <a:p>
            <a:pPr>
              <a:buNone/>
            </a:pPr>
            <a:r>
              <a:rPr lang="en-GB" dirty="0"/>
              <a:t>v</a:t>
            </a:r>
            <a:r>
              <a:rPr lang="en-GB" dirty="0" smtClean="0"/>
              <a:t>oid Stack&lt;T&gt;::Empty() {</a:t>
            </a:r>
          </a:p>
          <a:p>
            <a:pPr>
              <a:buNone/>
            </a:pPr>
            <a:r>
              <a:rPr lang="en-GB" dirty="0" smtClean="0"/>
              <a:t>	//Exercise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Stack Destructor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dirty="0" smtClean="0"/>
              <a:t>template &lt;class T&gt; </a:t>
            </a:r>
          </a:p>
          <a:p>
            <a:pPr>
              <a:buNone/>
            </a:pPr>
            <a:r>
              <a:rPr lang="en-GB" dirty="0"/>
              <a:t>Stack&lt;T</a:t>
            </a:r>
            <a:r>
              <a:rPr lang="en-GB" dirty="0" smtClean="0"/>
              <a:t>&gt;::~Stack() {</a:t>
            </a:r>
          </a:p>
          <a:p>
            <a:pPr>
              <a:buNone/>
            </a:pPr>
            <a:r>
              <a:rPr lang="en-GB" dirty="0" smtClean="0"/>
              <a:t>	Empty();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Is Stack Empty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dirty="0" smtClean="0"/>
              <a:t>template &lt;class T&gt;</a:t>
            </a:r>
          </a:p>
          <a:p>
            <a:pPr>
              <a:lnSpc>
                <a:spcPct val="90000"/>
              </a:lnSpc>
              <a:buNone/>
            </a:pPr>
            <a:r>
              <a:rPr lang="en-GB" dirty="0"/>
              <a:t>b</a:t>
            </a:r>
            <a:r>
              <a:rPr lang="en-GB" dirty="0" smtClean="0"/>
              <a:t>ool Stack&lt;T&gt;::</a:t>
            </a:r>
            <a:r>
              <a:rPr lang="en-GB" dirty="0" err="1" smtClean="0"/>
              <a:t>isEmpty</a:t>
            </a:r>
            <a:r>
              <a:rPr lang="en-GB" dirty="0" smtClean="0"/>
              <a:t>() {</a:t>
            </a:r>
          </a:p>
          <a:p>
            <a:pPr>
              <a:lnSpc>
                <a:spcPct val="90000"/>
              </a:lnSpc>
              <a:buNone/>
            </a:pPr>
            <a:r>
              <a:rPr lang="en-GB" dirty="0" smtClean="0"/>
              <a:t>	return top == NULL;</a:t>
            </a:r>
          </a:p>
          <a:p>
            <a:pPr>
              <a:lnSpc>
                <a:spcPct val="90000"/>
              </a:lnSpc>
              <a:buNone/>
            </a:pPr>
            <a:r>
              <a:rPr lang="en-GB" dirty="0" smtClean="0"/>
              <a:t>}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Is Stack Full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sz="2800" dirty="0" smtClean="0"/>
              <a:t>It does not make sense in pointer implementation.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altLang="zh-TW" sz="2800" dirty="0" smtClean="0">
                <a:solidFill>
                  <a:srgbClr val="80A331"/>
                </a:solidFill>
                <a:ea typeface="PMingLiU" pitchFamily="18" charset="-120"/>
              </a:rPr>
              <a:t>					</a:t>
            </a:r>
            <a:endParaRPr lang="fr-FR" altLang="zh-TW" sz="2800" dirty="0" smtClean="0">
              <a:ea typeface="PMingLiU" pitchFamily="18" charset="-12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Push on to the Stack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7400" y="2781300"/>
            <a:ext cx="7313613" cy="1643063"/>
          </a:xfrm>
          <a:prstGeom prst="rect">
            <a:avLst/>
          </a:prstGeom>
          <a:noFill/>
          <a:ln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Push Item on to the Stack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void </a:t>
            </a:r>
            <a:r>
              <a:rPr lang="en-GB" sz="2400" dirty="0"/>
              <a:t>Stack&lt;T&gt;:: </a:t>
            </a:r>
            <a:r>
              <a:rPr lang="en-GB" sz="2400" dirty="0" smtClean="0"/>
              <a:t>push(T item) 	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</a:t>
            </a:r>
            <a:r>
              <a:rPr lang="en-GB" sz="2400" dirty="0" err="1" smtClean="0"/>
              <a:t>stackNode</a:t>
            </a:r>
            <a:r>
              <a:rPr lang="en-GB" sz="2400" dirty="0" smtClean="0"/>
              <a:t>&lt;T</a:t>
            </a:r>
            <a:r>
              <a:rPr lang="en-GB" sz="2400" dirty="0" smtClean="0"/>
              <a:t>&gt;  * p;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p = new (</a:t>
            </a:r>
            <a:r>
              <a:rPr lang="en-GB" sz="2400" dirty="0" err="1" smtClean="0"/>
              <a:t>nothrow</a:t>
            </a:r>
            <a:r>
              <a:rPr lang="en-GB" sz="2400" dirty="0" smtClean="0"/>
              <a:t>) node&lt;T&gt;;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if (p!=NULL) {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	p-&gt;data = item;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	p-&gt;next = top;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	top = p;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}else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		throw </a:t>
            </a:r>
            <a:r>
              <a:rPr lang="en-US" sz="2400" dirty="0" err="1" smtClean="0"/>
              <a:t>MemoryException</a:t>
            </a:r>
            <a:r>
              <a:rPr lang="en-US" sz="2400" dirty="0" smtClean="0"/>
              <a:t>()</a:t>
            </a:r>
            <a:r>
              <a:rPr lang="en-GB" sz="2400" dirty="0" smtClean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400" dirty="0" smtClean="0"/>
              <a:t>}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Pop from the Stack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3124200"/>
            <a:ext cx="7313612" cy="1581150"/>
          </a:xfrm>
          <a:prstGeom prst="rect">
            <a:avLst/>
          </a:prstGeom>
          <a:noFill/>
          <a:ln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 smtClean="0">
                <a:solidFill>
                  <a:schemeClr val="accent2"/>
                </a:solidFill>
              </a:rPr>
              <a:t>Remove the top and return it into item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T </a:t>
            </a:r>
            <a:r>
              <a:rPr lang="en-GB" sz="2800" dirty="0"/>
              <a:t>Stack&lt;T&gt;:: </a:t>
            </a:r>
            <a:r>
              <a:rPr lang="en-GB" sz="2800" dirty="0" smtClean="0"/>
              <a:t>pop() { 	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</a:t>
            </a:r>
            <a:r>
              <a:rPr lang="en-GB" sz="2800" dirty="0" err="1" smtClean="0"/>
              <a:t>stackNode</a:t>
            </a:r>
            <a:r>
              <a:rPr lang="en-GB" sz="2800" dirty="0" smtClean="0"/>
              <a:t>&lt;T</a:t>
            </a:r>
            <a:r>
              <a:rPr lang="en-GB" sz="2800" dirty="0" smtClean="0"/>
              <a:t>&gt; * p;</a:t>
            </a:r>
          </a:p>
          <a:p>
            <a:pPr>
              <a:buNone/>
            </a:pPr>
            <a:r>
              <a:rPr lang="en-GB" sz="2800" dirty="0" smtClean="0"/>
              <a:t> 	if (</a:t>
            </a:r>
            <a:r>
              <a:rPr lang="en-GB" sz="2800" dirty="0" err="1" smtClean="0"/>
              <a:t>isEmpty</a:t>
            </a:r>
            <a:r>
              <a:rPr lang="en-GB" sz="2800" dirty="0" smtClean="0"/>
              <a:t>() ) throw </a:t>
            </a:r>
            <a:r>
              <a:rPr lang="en-US" sz="2800" dirty="0" err="1"/>
              <a:t>EmptyStackException</a:t>
            </a:r>
            <a:r>
              <a:rPr lang="en-US" sz="2800" dirty="0"/>
              <a:t>()</a:t>
            </a:r>
            <a:r>
              <a:rPr lang="en-GB" sz="2800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item = top-&gt;data;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p = top;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top = top-&gt;next;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	delete p;</a:t>
            </a:r>
          </a:p>
          <a:p>
            <a:pPr>
              <a:lnSpc>
                <a:spcPct val="80000"/>
              </a:lnSpc>
              <a:buNone/>
            </a:pPr>
            <a:r>
              <a:rPr lang="en-GB" sz="2800" dirty="0" smtClean="0"/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GB" i="1" dirty="0" smtClean="0">
                <a:solidFill>
                  <a:schemeClr val="accent2"/>
                </a:solidFill>
              </a:rPr>
              <a:t>Copy the top and return it into item without removing it</a:t>
            </a:r>
            <a:endParaRPr lang="en-US" i="1" dirty="0" smtClean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sz="3000" dirty="0" smtClean="0"/>
              <a:t>template &lt;class T&gt;</a:t>
            </a:r>
          </a:p>
          <a:p>
            <a:pPr>
              <a:buNone/>
            </a:pPr>
            <a:r>
              <a:rPr lang="en-GB" sz="3000" dirty="0" smtClean="0"/>
              <a:t>T </a:t>
            </a:r>
            <a:r>
              <a:rPr lang="en-GB" sz="3000" dirty="0"/>
              <a:t>Stack&lt;T</a:t>
            </a:r>
            <a:r>
              <a:rPr lang="en-GB" sz="3000" dirty="0" smtClean="0"/>
              <a:t>&gt;::peek() {  </a:t>
            </a:r>
          </a:p>
          <a:p>
            <a:pPr>
              <a:buNone/>
            </a:pPr>
            <a:r>
              <a:rPr lang="en-GB" sz="3000" dirty="0" smtClean="0"/>
              <a:t>	if (</a:t>
            </a:r>
            <a:r>
              <a:rPr lang="en-GB" sz="3000" dirty="0" err="1" smtClean="0"/>
              <a:t>isEmpty</a:t>
            </a:r>
            <a:r>
              <a:rPr lang="en-GB" sz="3000" dirty="0" smtClean="0"/>
              <a:t>() ) throw </a:t>
            </a:r>
            <a:r>
              <a:rPr lang="en-US" sz="3000" dirty="0" err="1" smtClean="0"/>
              <a:t>EmptyStackException</a:t>
            </a:r>
            <a:r>
              <a:rPr lang="en-US" sz="3000" dirty="0"/>
              <a:t>()</a:t>
            </a:r>
            <a:r>
              <a:rPr lang="en-GB" sz="3000" dirty="0" smtClean="0"/>
              <a:t>;</a:t>
            </a:r>
          </a:p>
          <a:p>
            <a:pPr>
              <a:buNone/>
            </a:pPr>
            <a:r>
              <a:rPr lang="en-GB" sz="3000" dirty="0" smtClean="0"/>
              <a:t>	return top-&gt;data;</a:t>
            </a:r>
          </a:p>
          <a:p>
            <a:pPr>
              <a:buNone/>
            </a:pPr>
            <a:r>
              <a:rPr lang="en-GB" sz="3000" dirty="0" smtClean="0"/>
              <a:t>}</a:t>
            </a:r>
            <a:endParaRPr lang="en-GB" sz="3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Stack: Logical Level</a:t>
            </a:r>
            <a:endParaRPr lang="en-US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62000" y="2819400"/>
            <a:ext cx="7313612" cy="2097088"/>
          </a:xfrm>
          <a:prstGeom prst="rect">
            <a:avLst/>
          </a:prstGeom>
          <a:noFill/>
          <a:ln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smtClean="0">
                <a:solidFill>
                  <a:schemeClr val="accent2"/>
                </a:solidFill>
              </a:rPr>
              <a:t>Stack Operations </a:t>
            </a:r>
            <a:r>
              <a:rPr lang="en-US" i="1" dirty="0" smtClean="0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80000"/>
              </a:lnSpc>
              <a:buFont typeface="Wingdings" pitchFamily="2" charset="2"/>
              <a:buNone/>
              <a:tabLst>
                <a:tab pos="365125" algn="l"/>
              </a:tabLst>
            </a:pPr>
            <a:r>
              <a:rPr lang="en-GB" sz="2800" dirty="0" smtClean="0"/>
              <a:t>All operations other than empty and destructor are the order of a constant, O(1).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Application level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eriod"/>
              <a:tabLst>
                <a:tab pos="365125" algn="l"/>
              </a:tabLst>
            </a:pPr>
            <a:r>
              <a:rPr lang="en-US" sz="2400" dirty="0" smtClean="0"/>
              <a:t>programming language systems typically use a stack to keep track of function calls. The main function calls function A, which in turn calls function B, which in turn calls function C. When C finishes, control returns to B; when B finishes, control returns to A; and so on. The call-and-return sequence is essentially a </a:t>
            </a:r>
            <a:r>
              <a:rPr lang="en-US" sz="2400" b="1" dirty="0" smtClean="0"/>
              <a:t>LIFO </a:t>
            </a:r>
            <a:r>
              <a:rPr lang="en-US" sz="2400" dirty="0" smtClean="0"/>
              <a:t>sequence, so a stack is the perfect structure for tracking it. 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tabLst>
                <a:tab pos="365125" algn="l"/>
              </a:tabLst>
            </a:pPr>
            <a:r>
              <a:rPr lang="en-US" sz="2400" dirty="0" smtClean="0"/>
              <a:t>Compilers often use stacks to perform syntax analysis of language statements and to parse expression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  <a:tabLst>
                <a:tab pos="365125" algn="l"/>
              </a:tabLst>
            </a:pPr>
            <a:r>
              <a:rPr lang="en-US" sz="2400" dirty="0" smtClean="0"/>
              <a:t>Backtracking algorithms also require the use of stack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Exercise: Decimal to Binary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638175" indent="-554038">
              <a:lnSpc>
                <a:spcPct val="80000"/>
              </a:lnSpc>
              <a:buFont typeface="Wingdings" pitchFamily="2" charset="2"/>
              <a:buNone/>
              <a:tabLst>
                <a:tab pos="365125" algn="l"/>
              </a:tabLst>
            </a:pPr>
            <a:r>
              <a:rPr lang="en-GB" sz="1800" dirty="0" smtClean="0"/>
              <a:t>Write a program that converts decimal to binary using stack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Stack Application: Compiler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 wrap="square"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Compilers use an algorithm called </a:t>
            </a:r>
            <a:r>
              <a:rPr lang="en-US" sz="2200" b="1" dirty="0" smtClean="0"/>
              <a:t>operator precedence parsing to convert an infix expression to a </a:t>
            </a:r>
            <a:r>
              <a:rPr lang="en-US" sz="2200" dirty="0" smtClean="0"/>
              <a:t>postfix expression in order to evaluate the infix expression. The postfix form represents a natural way to evaluate because </a:t>
            </a:r>
            <a:r>
              <a:rPr lang="en-US" sz="2200" b="1" dirty="0" smtClean="0"/>
              <a:t>precedence rules are not required.</a:t>
            </a:r>
          </a:p>
          <a:p>
            <a:pPr marL="0" indent="0">
              <a:buNone/>
            </a:pPr>
            <a:r>
              <a:rPr lang="en-US" sz="2200" dirty="0" smtClean="0"/>
              <a:t>A postfix expression is a series of operators and operands. A </a:t>
            </a:r>
            <a:r>
              <a:rPr lang="en-US" sz="2200" b="1" dirty="0" smtClean="0"/>
              <a:t>postfix machine is used to evaluate a postfix expression as follows:</a:t>
            </a:r>
          </a:p>
          <a:p>
            <a:r>
              <a:rPr lang="en-US" sz="2200" dirty="0" smtClean="0"/>
              <a:t>When an operand</a:t>
            </a:r>
            <a:r>
              <a:rPr lang="en-US" sz="2200" b="1" dirty="0" smtClean="0"/>
              <a:t> is seen, push it on to the stack</a:t>
            </a:r>
          </a:p>
          <a:p>
            <a:r>
              <a:rPr lang="en-US" sz="2200" dirty="0" smtClean="0"/>
              <a:t>When an operator </a:t>
            </a:r>
            <a:r>
              <a:rPr lang="en-US" sz="2200" b="1" dirty="0" smtClean="0"/>
              <a:t>is seen, pop the appropriate number of operands, evaluate the operator, and then push the result onto the stack.</a:t>
            </a:r>
          </a:p>
          <a:p>
            <a:r>
              <a:rPr lang="en-US" sz="2200" dirty="0" smtClean="0"/>
              <a:t>When the complete postfix expression is evaluated, the result should be a single item on the stack that represents the answer.</a:t>
            </a:r>
            <a:endParaRPr lang="en-US" sz="22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2954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Exercise: Evaluate Postfix Expression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 wrap="squar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3  2  5  ^  *  1  -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3  2  -  4  2  ^  3  *  3 *  4  2  2  ^  ^  /  -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15240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765048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Infix To Postfix Conversion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05400"/>
          </a:xfrm>
        </p:spPr>
        <p:txBody>
          <a:bodyPr wrap="square">
            <a:noAutofit/>
          </a:bodyPr>
          <a:lstStyle/>
          <a:p>
            <a:r>
              <a:rPr lang="en-US" sz="2400" b="1" i="1" dirty="0" smtClean="0"/>
              <a:t>Operands</a:t>
            </a:r>
            <a:r>
              <a:rPr lang="en-US" sz="2400" i="1" dirty="0" smtClean="0"/>
              <a:t>: Immediately output.</a:t>
            </a:r>
          </a:p>
          <a:p>
            <a:r>
              <a:rPr lang="en-US" sz="2400" b="1" i="1" dirty="0" smtClean="0"/>
              <a:t>Operator</a:t>
            </a:r>
            <a:r>
              <a:rPr lang="en-US" sz="2400" i="1" dirty="0" smtClean="0"/>
              <a:t>: Pop and output all stack symbols until a symbol of lower precedence </a:t>
            </a:r>
            <a:r>
              <a:rPr lang="en-US" sz="2400" dirty="0" smtClean="0"/>
              <a:t>or a right-associative symbol of equal precedence appears. Then push the operator.</a:t>
            </a:r>
            <a:endParaRPr lang="en-US" sz="2400" i="1" dirty="0" smtClean="0"/>
          </a:p>
          <a:p>
            <a:r>
              <a:rPr lang="en-US" sz="2400" b="1" i="1" dirty="0" smtClean="0"/>
              <a:t>Close parenthesis</a:t>
            </a:r>
            <a:r>
              <a:rPr lang="en-US" sz="2400" i="1" dirty="0" smtClean="0"/>
              <a:t>: Pop stack symbols and output until an open parenthesis </a:t>
            </a:r>
            <a:r>
              <a:rPr lang="en-US" sz="2400" dirty="0" smtClean="0"/>
              <a:t>appears. Do not include  the </a:t>
            </a:r>
            <a:r>
              <a:rPr lang="en-US" sz="2400" i="1" dirty="0" smtClean="0"/>
              <a:t>parenthesis on the output.</a:t>
            </a:r>
            <a:endParaRPr lang="en-US" sz="2400" dirty="0" smtClean="0"/>
          </a:p>
          <a:p>
            <a:r>
              <a:rPr lang="en-US" sz="2400" b="1" i="1" dirty="0" smtClean="0"/>
              <a:t>Open Parenthesis</a:t>
            </a:r>
            <a:r>
              <a:rPr lang="en-US" sz="2400" dirty="0" smtClean="0"/>
              <a:t>: Push it on the stack. It is assumed to have a higher precedence than any operator when it is on the input and has the lowest precedence when it is on the stack .</a:t>
            </a:r>
          </a:p>
          <a:p>
            <a:r>
              <a:rPr lang="en-US" sz="2400" b="1" i="1" dirty="0" smtClean="0"/>
              <a:t>End of input</a:t>
            </a:r>
            <a:r>
              <a:rPr lang="en-US" sz="2400" i="1" dirty="0" smtClean="0"/>
              <a:t>: Pop and output all remaining stack symbols.</a:t>
            </a:r>
            <a:endParaRPr lang="en-US" sz="24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" y="11430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err="1" smtClean="0">
                <a:solidFill>
                  <a:schemeClr val="accent2"/>
                </a:solidFill>
              </a:rPr>
              <a:t>Associativity</a:t>
            </a:r>
            <a:r>
              <a:rPr lang="en-US" i="1" dirty="0" smtClean="0">
                <a:solidFill>
                  <a:schemeClr val="accent2"/>
                </a:solidFill>
              </a:rPr>
              <a:t>: When operators have equal precedence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 marL="638175" indent="-554038">
              <a:lnSpc>
                <a:spcPct val="80000"/>
              </a:lnSpc>
              <a:buNone/>
              <a:tabLst>
                <a:tab pos="365125" algn="l"/>
              </a:tabLst>
            </a:pPr>
            <a:endParaRPr lang="en-GB" sz="2800" dirty="0" smtClean="0"/>
          </a:p>
          <a:p>
            <a:pPr marL="0" indent="0">
              <a:lnSpc>
                <a:spcPct val="90000"/>
              </a:lnSpc>
              <a:buNone/>
            </a:pPr>
            <a:endParaRPr lang="en-US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2819400"/>
          <a:ext cx="792480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5038"/>
                <a:gridCol w="1617412"/>
                <a:gridCol w="1065798"/>
                <a:gridCol w="39065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Infix</a:t>
                      </a:r>
                    </a:p>
                    <a:p>
                      <a:r>
                        <a:rPr lang="en-US" sz="2400" dirty="0" smtClean="0"/>
                        <a:t> </a:t>
                      </a:r>
                      <a:r>
                        <a:rPr lang="en-US" sz="2400" dirty="0" err="1" smtClean="0"/>
                        <a:t>Expr</a:t>
                      </a:r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Post</a:t>
                      </a:r>
                      <a:r>
                        <a:rPr lang="en-US" sz="2400" baseline="0" dirty="0" smtClean="0"/>
                        <a:t>fix </a:t>
                      </a:r>
                    </a:p>
                    <a:p>
                      <a:r>
                        <a:rPr lang="en-US" sz="2400" baseline="0" dirty="0" err="1" smtClean="0"/>
                        <a:t>Expr</a:t>
                      </a:r>
                      <a:r>
                        <a:rPr lang="en-US" sz="2400" baseline="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Assoc.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Desc</a:t>
                      </a:r>
                      <a:r>
                        <a:rPr lang="en-US" sz="2400" dirty="0" smtClean="0"/>
                        <a:t>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+ 3 + 4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 3  +  4 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Input + is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lower than stack +.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 + 3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  3  +  4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Input - is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lower than stack +.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 * 3 /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2</a:t>
                      </a:r>
                      <a:r>
                        <a:rPr lang="en-US" sz="2400" baseline="0" dirty="0" smtClean="0"/>
                        <a:t>  3  * 4 /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Left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Input / is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dirty="0" smtClean="0"/>
                        <a:t>lower than stack *.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^ 3 ^</a:t>
                      </a:r>
                      <a:r>
                        <a:rPr lang="en-US" sz="2400" baseline="0" dirty="0" smtClean="0"/>
                        <a:t>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 3  4  ^  ^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 ^ is higher than stack ^.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Exercise: Infix To Postfix Conversion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 wrap="squar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2 + 9/3  *  2  ^  (5*2  -  6)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/>
              <a:t>1  - 2  ^  3  ^  3  -  ( 4  +  5  *  5 )  * 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( 1 + 2 ) * 3 - ( 4 ^ </a:t>
            </a:r>
            <a:r>
              <a:rPr lang="en-US" smtClean="0"/>
              <a:t>( 8 </a:t>
            </a:r>
            <a:r>
              <a:rPr lang="en-US" dirty="0" smtClean="0"/>
              <a:t>– 6 ) )</a:t>
            </a:r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15240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Exercise:</a:t>
            </a: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 wrap="square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i="1" dirty="0" smtClean="0"/>
              <a:t>Write a C++ function that takes a C++ source code file and checks whether symbols (parentheses, braces, and brackets) are balanced. Note  we should not consider a parenthesis as a symbol if it occurs inside a comment, string constant, or character constant. The function should report for the calling module the line number  and the position of the offending symbol.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i="1" dirty="0" smtClean="0"/>
              <a:t>Using the technique to implement compiler(discussed in the class), write a simple calculator that </a:t>
            </a:r>
            <a:r>
              <a:rPr lang="en-US" sz="2400" dirty="0" smtClean="0"/>
              <a:t>evaluate infix expressions </a:t>
            </a:r>
            <a:r>
              <a:rPr lang="en-US" sz="2400" i="1" dirty="0" smtClean="0"/>
              <a:t>that </a:t>
            </a:r>
            <a:r>
              <a:rPr lang="en-US" sz="2400" dirty="0" smtClean="0"/>
              <a:t>supports addition, subtraction, multiplication, division, and exponentiation. Assume the values as double data type.</a:t>
            </a:r>
            <a:endParaRPr lang="en-US" sz="2400" i="1" dirty="0" smtClean="0"/>
          </a:p>
          <a:p>
            <a:pPr marL="0" indent="0">
              <a:buNone/>
            </a:pP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85800" y="15240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smtClean="0">
                <a:solidFill>
                  <a:schemeClr val="accent2"/>
                </a:solidFill>
              </a:rPr>
              <a:t>Stack Operation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133601"/>
            <a:ext cx="8382000" cy="3962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200" dirty="0" smtClean="0"/>
              <a:t>create(): Create the stack</a:t>
            </a:r>
          </a:p>
          <a:p>
            <a:pPr>
              <a:lnSpc>
                <a:spcPct val="90000"/>
              </a:lnSpc>
            </a:pPr>
            <a:endParaRPr lang="en-GB" sz="2200" dirty="0" smtClean="0"/>
          </a:p>
          <a:p>
            <a:pPr>
              <a:lnSpc>
                <a:spcPct val="90000"/>
              </a:lnSpc>
            </a:pPr>
            <a:r>
              <a:rPr lang="en-GB" sz="2200" dirty="0" err="1" smtClean="0"/>
              <a:t>isEmpty</a:t>
            </a:r>
            <a:r>
              <a:rPr lang="en-GB" sz="2200" dirty="0" smtClean="0"/>
              <a:t>(): Check if stack is empty</a:t>
            </a:r>
          </a:p>
          <a:p>
            <a:pPr>
              <a:lnSpc>
                <a:spcPct val="90000"/>
              </a:lnSpc>
              <a:buNone/>
            </a:pPr>
            <a:endParaRPr lang="en-GB" sz="2200" dirty="0" smtClean="0"/>
          </a:p>
          <a:p>
            <a:pPr>
              <a:lnSpc>
                <a:spcPct val="90000"/>
              </a:lnSpc>
            </a:pPr>
            <a:r>
              <a:rPr lang="en-GB" sz="2200" dirty="0" err="1" smtClean="0"/>
              <a:t>isFull</a:t>
            </a:r>
            <a:r>
              <a:rPr lang="en-GB" sz="2200" dirty="0" smtClean="0"/>
              <a:t>(): Check if stack is full(applicable only for array implementation)</a:t>
            </a:r>
          </a:p>
          <a:p>
            <a:pPr>
              <a:lnSpc>
                <a:spcPct val="90000"/>
              </a:lnSpc>
            </a:pPr>
            <a:endParaRPr lang="en-GB" sz="2200" dirty="0" smtClean="0"/>
          </a:p>
          <a:p>
            <a:pPr>
              <a:lnSpc>
                <a:spcPct val="90000"/>
              </a:lnSpc>
            </a:pPr>
            <a:r>
              <a:rPr lang="en-GB" sz="2200" dirty="0" smtClean="0"/>
              <a:t>Push(): Add an item </a:t>
            </a:r>
            <a:r>
              <a:rPr lang="en-GB" sz="2200" b="1" dirty="0" smtClean="0">
                <a:solidFill>
                  <a:srgbClr val="FF0000"/>
                </a:solidFill>
              </a:rPr>
              <a:t>to the top </a:t>
            </a:r>
            <a:r>
              <a:rPr lang="en-GB" sz="2200" dirty="0" smtClean="0"/>
              <a:t>of the stack</a:t>
            </a:r>
          </a:p>
          <a:p>
            <a:pPr>
              <a:lnSpc>
                <a:spcPct val="90000"/>
              </a:lnSpc>
              <a:buNone/>
            </a:pPr>
            <a:endParaRPr lang="en-GB" sz="2200" dirty="0" smtClean="0"/>
          </a:p>
          <a:p>
            <a:pPr>
              <a:lnSpc>
                <a:spcPct val="90000"/>
              </a:lnSpc>
            </a:pPr>
            <a:r>
              <a:rPr lang="en-GB" sz="2200" dirty="0" smtClean="0"/>
              <a:t>pop(): Remove </a:t>
            </a:r>
            <a:r>
              <a:rPr lang="en-GB" sz="2200" b="1" dirty="0" smtClean="0">
                <a:solidFill>
                  <a:srgbClr val="FF0000"/>
                </a:solidFill>
              </a:rPr>
              <a:t>top item</a:t>
            </a:r>
            <a:r>
              <a:rPr lang="en-GB" sz="2200" dirty="0" smtClean="0"/>
              <a:t> from stack</a:t>
            </a:r>
          </a:p>
          <a:p>
            <a:pPr>
              <a:lnSpc>
                <a:spcPct val="90000"/>
              </a:lnSpc>
            </a:pPr>
            <a:endParaRPr lang="en-GB" sz="2200" dirty="0" smtClean="0"/>
          </a:p>
          <a:p>
            <a:pPr>
              <a:lnSpc>
                <a:spcPct val="90000"/>
              </a:lnSpc>
            </a:pPr>
            <a:r>
              <a:rPr lang="en-GB" sz="2200" dirty="0" smtClean="0"/>
              <a:t>Peep(): See the </a:t>
            </a:r>
            <a:r>
              <a:rPr lang="en-GB" sz="2200" b="1" dirty="0" smtClean="0">
                <a:solidFill>
                  <a:srgbClr val="FF0000"/>
                </a:solidFill>
              </a:rPr>
              <a:t>top item </a:t>
            </a:r>
            <a:r>
              <a:rPr lang="en-GB" sz="2200" dirty="0" smtClean="0"/>
              <a:t>without removing it</a:t>
            </a:r>
            <a:endParaRPr 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Stack Implementation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3152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2663030"/>
            <a:ext cx="7705725" cy="328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152400"/>
            <a:ext cx="8229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i="1" dirty="0" smtClean="0">
                <a:solidFill>
                  <a:schemeClr val="accent2"/>
                </a:solidFill>
              </a:rPr>
              <a:t>Array implementation of Stack Specification</a:t>
            </a:r>
            <a:endParaRPr lang="en-US" sz="3600" dirty="0"/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838200"/>
            <a:ext cx="7772400" cy="55626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1800" dirty="0"/>
              <a:t>template 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 err="1" smtClean="0"/>
              <a:t>const</a:t>
            </a:r>
            <a:r>
              <a:rPr lang="en-GB" sz="1800" dirty="0" smtClean="0"/>
              <a:t> </a:t>
            </a:r>
            <a:r>
              <a:rPr lang="en-GB" sz="1800" dirty="0" err="1" smtClean="0"/>
              <a:t>int</a:t>
            </a:r>
            <a:r>
              <a:rPr lang="en-GB" sz="1800" dirty="0" smtClean="0"/>
              <a:t> DEFAULT_SIZE=50, NIL=-1’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 smtClean="0"/>
              <a:t>MemoryException</a:t>
            </a:r>
            <a:r>
              <a:rPr lang="en-US" sz="1400" dirty="0" smtClean="0"/>
              <a:t>: </a:t>
            </a:r>
            <a:r>
              <a:rPr lang="en-US" sz="1400" dirty="0"/>
              <a:t>public </a:t>
            </a:r>
            <a:r>
              <a:rPr lang="en-US" sz="1400" dirty="0" err="1"/>
              <a:t>std</a:t>
            </a:r>
            <a:r>
              <a:rPr lang="en-US" sz="1400" dirty="0"/>
              <a:t>::exception{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/>
              <a:t>    </a:t>
            </a:r>
            <a:r>
              <a:rPr lang="en-US" sz="1400" dirty="0" err="1"/>
              <a:t>const</a:t>
            </a:r>
            <a:r>
              <a:rPr lang="en-US" sz="1400" dirty="0"/>
              <a:t> char * what () 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/>
              <a:t>        return </a:t>
            </a:r>
            <a:r>
              <a:rPr lang="en-US" sz="1400" dirty="0" smtClean="0"/>
              <a:t>“Unable to allocate memory for the stack!";</a:t>
            </a:r>
            <a:endParaRPr lang="en-US" sz="1400" dirty="0"/>
          </a:p>
          <a:p>
            <a:pPr>
              <a:lnSpc>
                <a:spcPct val="80000"/>
              </a:lnSpc>
              <a:buNone/>
            </a:pPr>
            <a:r>
              <a:rPr lang="en-US" sz="1400" dirty="0"/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 smtClean="0"/>
              <a:t>FullStackException</a:t>
            </a:r>
            <a:r>
              <a:rPr lang="en-US" sz="1400" dirty="0"/>
              <a:t>: public </a:t>
            </a:r>
            <a:r>
              <a:rPr lang="en-US" sz="1400" dirty="0" err="1"/>
              <a:t>std</a:t>
            </a:r>
            <a:r>
              <a:rPr lang="en-US" sz="1400" dirty="0"/>
              <a:t>::exception{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/>
              <a:t>    </a:t>
            </a:r>
            <a:r>
              <a:rPr lang="en-US" sz="1400" dirty="0" err="1"/>
              <a:t>const</a:t>
            </a:r>
            <a:r>
              <a:rPr lang="en-US" sz="1400" dirty="0"/>
              <a:t> char * what () 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/>
              <a:t>        return </a:t>
            </a:r>
            <a:r>
              <a:rPr lang="en-US" sz="1400" dirty="0" smtClean="0"/>
              <a:t>“Stack is full!";</a:t>
            </a:r>
            <a:endParaRPr lang="en-US" sz="1400" dirty="0"/>
          </a:p>
          <a:p>
            <a:pPr>
              <a:lnSpc>
                <a:spcPct val="80000"/>
              </a:lnSpc>
              <a:buNone/>
            </a:pPr>
            <a:r>
              <a:rPr lang="en-US" sz="1400" dirty="0"/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 smtClean="0"/>
              <a:t>EmptyStackException</a:t>
            </a:r>
            <a:r>
              <a:rPr lang="en-US" sz="1400" dirty="0"/>
              <a:t>: public </a:t>
            </a:r>
            <a:r>
              <a:rPr lang="en-US" sz="1400" dirty="0" err="1"/>
              <a:t>std</a:t>
            </a:r>
            <a:r>
              <a:rPr lang="en-US" sz="1400" dirty="0"/>
              <a:t>::exception{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/>
              <a:t>    </a:t>
            </a:r>
            <a:r>
              <a:rPr lang="en-US" sz="1400" dirty="0" err="1"/>
              <a:t>const</a:t>
            </a:r>
            <a:r>
              <a:rPr lang="en-US" sz="1400" dirty="0"/>
              <a:t> char * what () {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/>
              <a:t>        return </a:t>
            </a:r>
            <a:r>
              <a:rPr lang="en-US" sz="1400" dirty="0" smtClean="0"/>
              <a:t>“Popping an empty stack!";</a:t>
            </a:r>
            <a:endParaRPr lang="en-US" sz="1400" dirty="0"/>
          </a:p>
          <a:p>
            <a:pPr>
              <a:lnSpc>
                <a:spcPct val="80000"/>
              </a:lnSpc>
              <a:buNone/>
            </a:pPr>
            <a:r>
              <a:rPr lang="en-US" sz="1400" dirty="0"/>
              <a:t>    }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/>
              <a:t>};</a:t>
            </a:r>
            <a:endParaRPr lang="en-GB" sz="1400" dirty="0" smtClean="0"/>
          </a:p>
          <a:p>
            <a:pPr>
              <a:lnSpc>
                <a:spcPct val="80000"/>
              </a:lnSpc>
              <a:buNone/>
            </a:pPr>
            <a:r>
              <a:rPr lang="en-GB" sz="1800" dirty="0" smtClean="0"/>
              <a:t>template </a:t>
            </a:r>
            <a:r>
              <a:rPr lang="en-GB" sz="1800" dirty="0"/>
              <a:t>&lt;class T&gt;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class </a:t>
            </a:r>
            <a:r>
              <a:rPr lang="en-GB" sz="1800" dirty="0" smtClean="0"/>
              <a:t>Stack{</a:t>
            </a:r>
            <a:endParaRPr lang="en-GB" sz="1800" dirty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    public: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        Stack</a:t>
            </a:r>
            <a:r>
              <a:rPr lang="en-GB" sz="1800" dirty="0" smtClean="0"/>
              <a:t>(); //create the stack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</a:t>
            </a:r>
            <a:r>
              <a:rPr lang="en-GB" sz="1800" dirty="0" smtClean="0"/>
              <a:t> Stack(</a:t>
            </a:r>
            <a:r>
              <a:rPr lang="en-GB" sz="1800" dirty="0" err="1" smtClean="0"/>
              <a:t>int</a:t>
            </a:r>
            <a:r>
              <a:rPr lang="en-GB" sz="1800" dirty="0" smtClean="0"/>
              <a:t> </a:t>
            </a:r>
            <a:r>
              <a:rPr lang="en-GB" sz="1800" dirty="0" err="1" smtClean="0"/>
              <a:t>baseArraySize</a:t>
            </a:r>
            <a:r>
              <a:rPr lang="en-GB" sz="1800" dirty="0" smtClean="0"/>
              <a:t>);</a:t>
            </a:r>
            <a:r>
              <a:rPr lang="en-GB" sz="1800" dirty="0"/>
              <a:t> //create the stack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        virtual ~Stack</a:t>
            </a:r>
            <a:r>
              <a:rPr lang="en-GB" sz="1800" dirty="0" smtClean="0"/>
              <a:t>();</a:t>
            </a:r>
            <a:r>
              <a:rPr lang="en-GB" sz="1800" dirty="0"/>
              <a:t> </a:t>
            </a:r>
            <a:r>
              <a:rPr lang="en-GB" sz="1800" dirty="0" smtClean="0"/>
              <a:t>//destroy </a:t>
            </a:r>
            <a:r>
              <a:rPr lang="en-GB" sz="1800" dirty="0"/>
              <a:t>the stack</a:t>
            </a:r>
            <a:endParaRPr lang="en-GB" sz="1800" dirty="0" smtClean="0"/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 </a:t>
            </a:r>
            <a:r>
              <a:rPr lang="en-GB" sz="1800" dirty="0" smtClean="0"/>
              <a:t>       bool </a:t>
            </a:r>
            <a:r>
              <a:rPr lang="en-GB" sz="1800" dirty="0" err="1"/>
              <a:t>isEmpty</a:t>
            </a:r>
            <a:r>
              <a:rPr lang="en-GB" sz="1800" dirty="0" smtClean="0"/>
              <a:t>();</a:t>
            </a:r>
            <a:r>
              <a:rPr lang="en-GB" sz="1800" dirty="0"/>
              <a:t> //</a:t>
            </a:r>
            <a:r>
              <a:rPr lang="en-GB" sz="1800" dirty="0" smtClean="0"/>
              <a:t>checks </a:t>
            </a:r>
            <a:r>
              <a:rPr lang="en-GB" sz="1800" dirty="0"/>
              <a:t>the </a:t>
            </a:r>
            <a:r>
              <a:rPr lang="en-GB" sz="1800" dirty="0" smtClean="0"/>
              <a:t>stack is empty</a:t>
            </a:r>
          </a:p>
          <a:p>
            <a:pPr>
              <a:lnSpc>
                <a:spcPct val="80000"/>
              </a:lnSpc>
              <a:buNone/>
            </a:pPr>
            <a:r>
              <a:rPr lang="en-GB" sz="1800" dirty="0"/>
              <a:t>	 bool </a:t>
            </a:r>
            <a:r>
              <a:rPr lang="en-GB" sz="1800" dirty="0" err="1" smtClean="0"/>
              <a:t>isFull</a:t>
            </a:r>
            <a:r>
              <a:rPr lang="en-GB" sz="1800" dirty="0" smtClean="0"/>
              <a:t>();</a:t>
            </a:r>
            <a:r>
              <a:rPr lang="en-GB" sz="1800" dirty="0"/>
              <a:t> //checks the stack is </a:t>
            </a:r>
            <a:r>
              <a:rPr lang="en-GB" sz="1800" dirty="0" smtClean="0"/>
              <a:t>fu</a:t>
            </a:r>
            <a:r>
              <a:rPr lang="en-GB" sz="1600" dirty="0" smtClean="0"/>
              <a:t>ll</a:t>
            </a:r>
            <a:endParaRPr lang="en-GB" sz="16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3718" y="685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96200" y="2057400"/>
          <a:ext cx="666941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94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086600" y="2057400"/>
          <a:ext cx="467043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0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334000" y="4953000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top=3</a:t>
            </a:r>
            <a:endParaRPr lang="en-US" dirty="0"/>
          </a:p>
        </p:txBody>
      </p:sp>
      <p:cxnSp>
        <p:nvCxnSpPr>
          <p:cNvPr id="16" name="Elbow Connector 15"/>
          <p:cNvCxnSpPr>
            <a:stCxn id="12" idx="3"/>
          </p:cNvCxnSpPr>
          <p:nvPr/>
        </p:nvCxnSpPr>
        <p:spPr>
          <a:xfrm flipV="1">
            <a:off x="6069458" y="3733800"/>
            <a:ext cx="1779142" cy="14038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86600" y="6172200"/>
            <a:ext cx="11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array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41774" y="6481025"/>
            <a:ext cx="2895600" cy="365125"/>
          </a:xfrm>
        </p:spPr>
        <p:txBody>
          <a:bodyPr/>
          <a:lstStyle/>
          <a:p>
            <a:r>
              <a:rPr lang="en-US" dirty="0" err="1" smtClean="0"/>
              <a:t>CompiledBy</a:t>
            </a:r>
            <a:r>
              <a:rPr lang="en-US" dirty="0" smtClean="0"/>
              <a:t> </a:t>
            </a:r>
            <a:r>
              <a:rPr lang="en-US" dirty="0" err="1" smtClean="0"/>
              <a:t>Atnafu</a:t>
            </a:r>
            <a:r>
              <a:rPr lang="en-US" dirty="0" smtClean="0"/>
              <a:t> J.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7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7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74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74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745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745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745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745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474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745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745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745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745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4745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>
                <a:solidFill>
                  <a:schemeClr val="accent2"/>
                </a:solidFill>
              </a:rPr>
              <a:t>Array implementation of Stack </a:t>
            </a:r>
            <a:r>
              <a:rPr lang="en-US" i="1" dirty="0" smtClean="0">
                <a:solidFill>
                  <a:schemeClr val="accent2"/>
                </a:solidFill>
              </a:rPr>
              <a:t>Specification…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GB" sz="1800" dirty="0"/>
              <a:t> </a:t>
            </a:r>
            <a:r>
              <a:rPr lang="en-GB" sz="1800" dirty="0" smtClean="0"/>
              <a:t>	</a:t>
            </a:r>
            <a:r>
              <a:rPr lang="en-GB" sz="2000" dirty="0" smtClean="0"/>
              <a:t> void </a:t>
            </a:r>
            <a:r>
              <a:rPr lang="en-GB" sz="2000" dirty="0"/>
              <a:t>push(T data); //add a new element on top of the stack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T pop(); //remove element from top of the stack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T peep(); //return the top element without removing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 bool </a:t>
            </a:r>
            <a:r>
              <a:rPr lang="en-GB" sz="2000" dirty="0" err="1"/>
              <a:t>reSize</a:t>
            </a:r>
            <a:r>
              <a:rPr lang="en-GB" sz="2000" dirty="0"/>
              <a:t>(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byHowMuch</a:t>
            </a:r>
            <a:r>
              <a:rPr lang="en-GB" sz="2000" dirty="0"/>
              <a:t>); //resize the base array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err="1"/>
              <a:t>getCount</a:t>
            </a:r>
            <a:r>
              <a:rPr lang="en-GB" sz="2000" dirty="0"/>
              <a:t>(){return </a:t>
            </a:r>
            <a:r>
              <a:rPr lang="en-GB" sz="2000" dirty="0" smtClean="0"/>
              <a:t>top + 1</a:t>
            </a:r>
            <a:r>
              <a:rPr lang="en-GB" sz="2000" dirty="0" smtClean="0"/>
              <a:t>;} </a:t>
            </a:r>
            <a:r>
              <a:rPr lang="en-GB" sz="2000" dirty="0"/>
              <a:t>//returns the no of elements in stack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 void empty();//empty the stack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protected: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private: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	T * base; //the base array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</a:t>
            </a:r>
            <a:r>
              <a:rPr lang="en-GB" sz="2000" dirty="0" err="1"/>
              <a:t>int</a:t>
            </a:r>
            <a:r>
              <a:rPr lang="en-GB" sz="2000" dirty="0"/>
              <a:t> </a:t>
            </a:r>
            <a:r>
              <a:rPr lang="en-GB" sz="2000" dirty="0" smtClean="0"/>
              <a:t>capacity</a:t>
            </a:r>
            <a:r>
              <a:rPr lang="en-GB" sz="2000" dirty="0" smtClean="0"/>
              <a:t>; </a:t>
            </a:r>
            <a:r>
              <a:rPr lang="en-GB" sz="2000" dirty="0"/>
              <a:t>// size of the base array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       </a:t>
            </a:r>
            <a:r>
              <a:rPr lang="en-GB" sz="2000" dirty="0" err="1"/>
              <a:t>int</a:t>
            </a:r>
            <a:r>
              <a:rPr lang="en-GB" sz="2000" dirty="0"/>
              <a:t>  top; //contains the address of the top element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	bool create(</a:t>
            </a:r>
            <a:r>
              <a:rPr lang="en-GB" sz="2000" dirty="0" err="1"/>
              <a:t>int</a:t>
            </a:r>
            <a:r>
              <a:rPr lang="en-GB" sz="2000" dirty="0"/>
              <a:t> size=DEFAULT_SIZE); //initialize stack</a:t>
            </a:r>
          </a:p>
          <a:p>
            <a:pPr>
              <a:lnSpc>
                <a:spcPct val="80000"/>
              </a:lnSpc>
              <a:buNone/>
            </a:pPr>
            <a:r>
              <a:rPr lang="en-GB" sz="2000" dirty="0"/>
              <a:t>};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1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7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7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7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7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7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7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Create Stack: creates an empty stack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dirty="0"/>
              <a:t>template &lt;class T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/>
              <a:t>b</a:t>
            </a:r>
            <a:r>
              <a:rPr lang="en-GB" dirty="0" smtClean="0"/>
              <a:t>ool Stack&lt;T&gt;::create(</a:t>
            </a:r>
            <a:r>
              <a:rPr lang="en-GB" dirty="0" err="1" smtClean="0"/>
              <a:t>int</a:t>
            </a:r>
            <a:r>
              <a:rPr lang="en-GB" dirty="0" smtClean="0"/>
              <a:t> size) {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base= new (</a:t>
            </a:r>
            <a:r>
              <a:rPr lang="en-GB" dirty="0" err="1" smtClean="0"/>
              <a:t>nothrow</a:t>
            </a:r>
            <a:r>
              <a:rPr lang="en-GB" dirty="0" smtClean="0"/>
              <a:t>) T[size];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if(base==NULL) return false;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capacity</a:t>
            </a:r>
            <a:r>
              <a:rPr lang="en-GB" dirty="0" smtClean="0"/>
              <a:t>=size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dirty="0" smtClean="0"/>
              <a:t>top=NIL;</a:t>
            </a:r>
          </a:p>
          <a:p>
            <a:pPr>
              <a:buNone/>
            </a:pPr>
            <a:r>
              <a:rPr lang="en-GB" dirty="0" smtClean="0"/>
              <a:t>}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0352" y="30175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>
                <a:solidFill>
                  <a:schemeClr val="accent2"/>
                </a:solidFill>
              </a:rPr>
              <a:t>Constructors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474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1792" y="2286000"/>
            <a:ext cx="7772400" cy="41148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GB" dirty="0"/>
              <a:t>template &lt;class T</a:t>
            </a:r>
            <a:r>
              <a:rPr lang="en-GB" dirty="0" smtClean="0"/>
              <a:t>&gt;</a:t>
            </a:r>
          </a:p>
          <a:p>
            <a:pPr>
              <a:buNone/>
            </a:pPr>
            <a:r>
              <a:rPr lang="en-GB" dirty="0" smtClean="0"/>
              <a:t>Stack&lt;T&gt;::Stack() { //default constructor</a:t>
            </a:r>
          </a:p>
          <a:p>
            <a:pPr>
              <a:buNone/>
            </a:pPr>
            <a:r>
              <a:rPr lang="en-GB" dirty="0" smtClean="0"/>
              <a:t>	if(!create()) throw </a:t>
            </a:r>
            <a:r>
              <a:rPr lang="en-US" dirty="0" err="1" smtClean="0"/>
              <a:t>MemoryException</a:t>
            </a:r>
            <a:r>
              <a:rPr lang="en-US" dirty="0" smtClean="0"/>
              <a:t>()</a:t>
            </a:r>
            <a:r>
              <a:rPr lang="en-GB" dirty="0" smtClean="0"/>
              <a:t>;</a:t>
            </a:r>
          </a:p>
          <a:p>
            <a:pPr>
              <a:buNone/>
            </a:pPr>
            <a:r>
              <a:rPr lang="en-GB" dirty="0" smtClean="0"/>
              <a:t>}</a:t>
            </a:r>
          </a:p>
          <a:p>
            <a:pPr indent="0">
              <a:buNone/>
            </a:pPr>
            <a:r>
              <a:rPr lang="en-GB" dirty="0" smtClean="0"/>
              <a:t>Provide the implementation of the parameterized constructor</a:t>
            </a:r>
            <a:endParaRPr lang="en-GB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792" y="1828800"/>
            <a:ext cx="7848600" cy="1588"/>
          </a:xfrm>
          <a:prstGeom prst="line">
            <a:avLst/>
          </a:prstGeom>
          <a:ln w="539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44E82-0D97-4C44-BD32-01B99DA0AB1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CompiledBy Atnafu J.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1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1587</Words>
  <Application>Microsoft Office PowerPoint</Application>
  <PresentationFormat>On-screen Show (4:3)</PresentationFormat>
  <Paragraphs>367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CS623 : Data Structures &amp; Algorithm Analysis</vt:lpstr>
      <vt:lpstr>Stack: Concept</vt:lpstr>
      <vt:lpstr>Stack: Logical Level</vt:lpstr>
      <vt:lpstr>Stack Operation</vt:lpstr>
      <vt:lpstr>Stack Implementation</vt:lpstr>
      <vt:lpstr>Array implementation of Stack Specification</vt:lpstr>
      <vt:lpstr>Array implementation of Stack Specification…</vt:lpstr>
      <vt:lpstr>Create Stack: creates an empty stack</vt:lpstr>
      <vt:lpstr>Constructors</vt:lpstr>
      <vt:lpstr>Destructor</vt:lpstr>
      <vt:lpstr>IsEmpty, isFull and getCount</vt:lpstr>
      <vt:lpstr>Push: add an item on to the top of the stack</vt:lpstr>
      <vt:lpstr>Push: Implementation</vt:lpstr>
      <vt:lpstr>Pop: remove the top and return it through item</vt:lpstr>
      <vt:lpstr>Pop: Implementation</vt:lpstr>
      <vt:lpstr>Peek: Copy the top and return it into item without removing it</vt:lpstr>
      <vt:lpstr>Pointer implementation of Stack</vt:lpstr>
      <vt:lpstr>Stack Pointer implementation Specification</vt:lpstr>
      <vt:lpstr>Stack Pointer implementation Specification…</vt:lpstr>
      <vt:lpstr>Stack Constructor</vt:lpstr>
      <vt:lpstr>Empty: Empty stack</vt:lpstr>
      <vt:lpstr>Stack Destructor</vt:lpstr>
      <vt:lpstr>Is Stack Empty</vt:lpstr>
      <vt:lpstr>Is Stack Full</vt:lpstr>
      <vt:lpstr>Push on to the Stack</vt:lpstr>
      <vt:lpstr>Push Item on to the Stack</vt:lpstr>
      <vt:lpstr>Pop from the Stack</vt:lpstr>
      <vt:lpstr>Remove the top and return it into item</vt:lpstr>
      <vt:lpstr>Copy the top and return it into item without removing it</vt:lpstr>
      <vt:lpstr>Stack Operations Analysis</vt:lpstr>
      <vt:lpstr>Application level</vt:lpstr>
      <vt:lpstr>Exercise: Decimal to Binary</vt:lpstr>
      <vt:lpstr>Stack Application: Compiler</vt:lpstr>
      <vt:lpstr>Exercise: Evaluate Postfix Expression</vt:lpstr>
      <vt:lpstr>Infix To Postfix Conversion</vt:lpstr>
      <vt:lpstr>Associativity: When operators have equal precedence</vt:lpstr>
      <vt:lpstr>Exercise: Infix To Postfix Conversion</vt:lpstr>
      <vt:lpstr>Exercise: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Atnafu Jembere</dc:creator>
  <cp:lastModifiedBy>gaming</cp:lastModifiedBy>
  <cp:revision>500</cp:revision>
  <dcterms:created xsi:type="dcterms:W3CDTF">2014-01-21T23:03:24Z</dcterms:created>
  <dcterms:modified xsi:type="dcterms:W3CDTF">2022-04-06T15:48:37Z</dcterms:modified>
</cp:coreProperties>
</file>