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80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78" r:id="rId21"/>
    <p:sldId id="279" r:id="rId22"/>
    <p:sldId id="281" r:id="rId23"/>
    <p:sldId id="276" r:id="rId24"/>
    <p:sldId id="277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B2B85-4793-40EB-B044-F3CE11A202E2}" type="datetimeFigureOut">
              <a:rPr lang="en-US" smtClean="0"/>
              <a:pPr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D8A12-B2FC-4397-9D87-6663932BEE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B2B85-4793-40EB-B044-F3CE11A202E2}" type="datetimeFigureOut">
              <a:rPr lang="en-US" smtClean="0"/>
              <a:pPr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D8A12-B2FC-4397-9D87-6663932BEE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B2B85-4793-40EB-B044-F3CE11A202E2}" type="datetimeFigureOut">
              <a:rPr lang="en-US" smtClean="0"/>
              <a:pPr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D8A12-B2FC-4397-9D87-6663932BEE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B2B85-4793-40EB-B044-F3CE11A202E2}" type="datetimeFigureOut">
              <a:rPr lang="en-US" smtClean="0"/>
              <a:pPr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D8A12-B2FC-4397-9D87-6663932BEE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B2B85-4793-40EB-B044-F3CE11A202E2}" type="datetimeFigureOut">
              <a:rPr lang="en-US" smtClean="0"/>
              <a:pPr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D8A12-B2FC-4397-9D87-6663932BEE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B2B85-4793-40EB-B044-F3CE11A202E2}" type="datetimeFigureOut">
              <a:rPr lang="en-US" smtClean="0"/>
              <a:pPr/>
              <a:t>6/20/2024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D8A12-B2FC-4397-9D87-6663932BEE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B2B85-4793-40EB-B044-F3CE11A202E2}" type="datetimeFigureOut">
              <a:rPr lang="en-US" smtClean="0"/>
              <a:pPr/>
              <a:t>6/20/2024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D8A12-B2FC-4397-9D87-6663932BEE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B2B85-4793-40EB-B044-F3CE11A202E2}" type="datetimeFigureOut">
              <a:rPr lang="en-US" smtClean="0"/>
              <a:pPr/>
              <a:t>6/20/2024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D8A12-B2FC-4397-9D87-6663932BEE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B2B85-4793-40EB-B044-F3CE11A202E2}" type="datetimeFigureOut">
              <a:rPr lang="en-US" smtClean="0"/>
              <a:pPr/>
              <a:t>6/20/2024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D8A12-B2FC-4397-9D87-6663932BEE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B2B85-4793-40EB-B044-F3CE11A202E2}" type="datetimeFigureOut">
              <a:rPr lang="en-US" smtClean="0"/>
              <a:pPr/>
              <a:t>6/20/2024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D8A12-B2FC-4397-9D87-6663932BEE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B2B85-4793-40EB-B044-F3CE11A202E2}" type="datetimeFigureOut">
              <a:rPr lang="en-US" smtClean="0"/>
              <a:pPr/>
              <a:t>6/20/2024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D8A12-B2FC-4397-9D87-6663932BEE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B2B85-4793-40EB-B044-F3CE11A202E2}" type="datetimeFigureOut">
              <a:rPr lang="en-US" smtClean="0"/>
              <a:pPr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D8A12-B2FC-4397-9D87-6663932BEE1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Systems Analysis and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Two: Identification, Selection, and Planning phase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i="1" dirty="0"/>
              <a:t>Assessing Economic Feasibility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purpose of </a:t>
            </a:r>
            <a:r>
              <a:rPr lang="en-US" b="1" dirty="0"/>
              <a:t>economic feasibility  </a:t>
            </a:r>
            <a:r>
              <a:rPr lang="en-US" dirty="0"/>
              <a:t>study is to identify the financial </a:t>
            </a:r>
            <a:r>
              <a:rPr lang="en-US" b="1" dirty="0"/>
              <a:t>benefits</a:t>
            </a:r>
            <a:r>
              <a:rPr lang="en-US" dirty="0"/>
              <a:t> and </a:t>
            </a:r>
            <a:r>
              <a:rPr lang="en-US" b="1" dirty="0"/>
              <a:t>costs</a:t>
            </a:r>
            <a:r>
              <a:rPr lang="en-US" dirty="0"/>
              <a:t> associated with the development project</a:t>
            </a:r>
          </a:p>
          <a:p>
            <a:r>
              <a:rPr lang="en-US" dirty="0"/>
              <a:t>Benefits can be:</a:t>
            </a:r>
          </a:p>
          <a:p>
            <a:pPr lvl="1"/>
            <a:r>
              <a:rPr lang="en-US" dirty="0"/>
              <a:t>Tangible benefits ( measurable in terms of money)</a:t>
            </a:r>
          </a:p>
          <a:p>
            <a:pPr lvl="1"/>
            <a:r>
              <a:rPr lang="en-US" dirty="0"/>
              <a:t> Intangible benefits (not measurable)</a:t>
            </a:r>
          </a:p>
          <a:p>
            <a:r>
              <a:rPr lang="en-US" dirty="0"/>
              <a:t>Costs can be:</a:t>
            </a:r>
          </a:p>
          <a:p>
            <a:pPr lvl="1"/>
            <a:r>
              <a:rPr lang="en-US" dirty="0"/>
              <a:t>Tangible </a:t>
            </a:r>
          </a:p>
          <a:p>
            <a:pPr lvl="1"/>
            <a:r>
              <a:rPr lang="en-US" dirty="0"/>
              <a:t>Intangible</a:t>
            </a:r>
          </a:p>
          <a:p>
            <a:pPr lvl="1"/>
            <a:r>
              <a:rPr lang="en-US" dirty="0"/>
              <a:t>one-time cost (associated with </a:t>
            </a:r>
            <a:r>
              <a:rPr lang="en-US" dirty="0" err="1"/>
              <a:t>dev’t</a:t>
            </a:r>
            <a:r>
              <a:rPr lang="en-US" dirty="0"/>
              <a:t>  and system start-up)</a:t>
            </a:r>
          </a:p>
          <a:p>
            <a:pPr lvl="1"/>
            <a:r>
              <a:rPr lang="en-US" dirty="0"/>
              <a:t>recurring cost (associated with the ongoing use of the system)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Assessing Other Feasibility Concerns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Operational feasibility: </a:t>
            </a:r>
          </a:p>
          <a:p>
            <a:pPr lvl="1"/>
            <a:r>
              <a:rPr lang="en-US" dirty="0"/>
              <a:t>The process of assessing the degree to which a proposed system solves business problems or takes advantage of business opportunities. </a:t>
            </a:r>
          </a:p>
          <a:p>
            <a:pPr lvl="1"/>
            <a:r>
              <a:rPr lang="en-US" dirty="0"/>
              <a:t>It also means that </a:t>
            </a:r>
            <a:r>
              <a:rPr lang="en-GB" dirty="0"/>
              <a:t>a proposed system will be used effectively after it has been developed.</a:t>
            </a:r>
          </a:p>
          <a:p>
            <a:pPr lvl="1"/>
            <a:r>
              <a:rPr lang="en-GB" dirty="0"/>
              <a:t>If users have difficulty with a new system, it will not produce the expected benefits.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Cont’d..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Technical feasibility: </a:t>
            </a:r>
          </a:p>
          <a:p>
            <a:pPr lvl="1"/>
            <a:r>
              <a:rPr lang="en-US" dirty="0"/>
              <a:t>The process of assessing the development organization’s ability to construct a proposed system.</a:t>
            </a:r>
          </a:p>
          <a:p>
            <a:r>
              <a:rPr lang="en-US" b="1" dirty="0"/>
              <a:t>Schedule feasibility: </a:t>
            </a:r>
          </a:p>
          <a:p>
            <a:pPr lvl="1"/>
            <a:r>
              <a:rPr lang="en-US" dirty="0"/>
              <a:t>The process of assessing the degree to which the potential time frame and completion dates for all major activities within a project meet organizational deadlines and constraints for effecting change.</a:t>
            </a:r>
          </a:p>
          <a:p>
            <a:pPr lvl="1"/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7965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Legal and contractual Feasibility: </a:t>
            </a:r>
          </a:p>
          <a:p>
            <a:pPr lvl="1"/>
            <a:r>
              <a:rPr lang="en-US" dirty="0"/>
              <a:t>The process of assessing potential legal and contractual ramifications due to the construction of a system.</a:t>
            </a:r>
          </a:p>
          <a:p>
            <a:r>
              <a:rPr lang="en-US" b="1" dirty="0"/>
              <a:t>Political feasibility: </a:t>
            </a:r>
          </a:p>
          <a:p>
            <a:pPr lvl="1"/>
            <a:r>
              <a:rPr lang="en-US" dirty="0"/>
              <a:t>The process of evaluating how key stakeholders within the organization view the proposed system.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Work Breakdown Structure (WBS)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b="1" dirty="0"/>
              <a:t>Work breakdown structure (WBS) </a:t>
            </a:r>
            <a:r>
              <a:rPr lang="en-GB" dirty="0"/>
              <a:t>involves breaking a project down into a series of smaller tasks.</a:t>
            </a:r>
          </a:p>
          <a:p>
            <a:r>
              <a:rPr lang="en-GB" dirty="0"/>
              <a:t>Managing a project as one task is impossible.</a:t>
            </a:r>
          </a:p>
          <a:p>
            <a:r>
              <a:rPr lang="en-GB" dirty="0"/>
              <a:t>WBS is useful because it helps us manage a project in terms of smaller manageable set of tasks. </a:t>
            </a:r>
          </a:p>
          <a:p>
            <a:r>
              <a:rPr lang="en-GB" dirty="0"/>
              <a:t>A work breakdown structure must clearly identify each task and include an estimated duration.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37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Cont’d..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A </a:t>
            </a:r>
            <a:r>
              <a:rPr lang="en-GB" b="1" dirty="0"/>
              <a:t>task</a:t>
            </a:r>
            <a:r>
              <a:rPr lang="en-GB" dirty="0"/>
              <a:t>, or </a:t>
            </a:r>
            <a:r>
              <a:rPr lang="en-GB" b="1" dirty="0"/>
              <a:t>activity</a:t>
            </a:r>
            <a:r>
              <a:rPr lang="en-GB" dirty="0"/>
              <a:t>, is any work that has a beginning and an end and requires the use of company resources such as people, time, or money.</a:t>
            </a:r>
          </a:p>
          <a:p>
            <a:r>
              <a:rPr lang="en-GB" dirty="0"/>
              <a:t>Examples of tasks include conducting interviews, designing a report, selecting software, waiting for the delivery of equipment, or training users.</a:t>
            </a:r>
          </a:p>
          <a:p>
            <a:r>
              <a:rPr lang="en-GB" dirty="0"/>
              <a:t>Tasks are basic units of work that the project manager plans, schedules, and monitors — so they should be relatively small and manageable.</a:t>
            </a:r>
          </a:p>
        </p:txBody>
      </p:sp>
    </p:spTree>
    <p:extLst>
      <p:ext uri="{BB962C8B-B14F-4D97-AF65-F5344CB8AC3E}">
        <p14:creationId xmlns:p14="http://schemas.microsoft.com/office/powerpoint/2010/main" val="22401185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Cont’d..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The important activities in WBS are identifying :</a:t>
            </a:r>
          </a:p>
          <a:p>
            <a:pPr lvl="1"/>
            <a:r>
              <a:rPr lang="en-GB" dirty="0"/>
              <a:t>The tasks</a:t>
            </a:r>
          </a:p>
          <a:p>
            <a:pPr lvl="1"/>
            <a:r>
              <a:rPr lang="en-GB" dirty="0"/>
              <a:t>The duration of the tasks and </a:t>
            </a:r>
          </a:p>
          <a:p>
            <a:pPr lvl="1"/>
            <a:r>
              <a:rPr lang="en-GB" dirty="0"/>
              <a:t>Task patterns</a:t>
            </a:r>
          </a:p>
          <a:p>
            <a:r>
              <a:rPr lang="en-GB" dirty="0"/>
              <a:t>Task pattern refers to the logically arranged sequence of tasks of the project.</a:t>
            </a:r>
          </a:p>
          <a:p>
            <a:r>
              <a:rPr lang="en-GB" dirty="0"/>
              <a:t>Task patterns can involve dependent tasks, multiple successor tasks, and multiple predecessor tasks.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76921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Cont’d..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060" y="1676400"/>
            <a:ext cx="8229600" cy="4525963"/>
          </a:xfrm>
        </p:spPr>
        <p:txBody>
          <a:bodyPr/>
          <a:lstStyle/>
          <a:p>
            <a:r>
              <a:rPr lang="en-GB" b="1" dirty="0"/>
              <a:t>DEPENDENT TASKS </a:t>
            </a:r>
          </a:p>
          <a:p>
            <a:pPr lvl="1"/>
            <a:r>
              <a:rPr lang="en-GB" dirty="0"/>
              <a:t>are tasks that in order to begin depend on the finishing of other tasks.</a:t>
            </a:r>
          </a:p>
          <a:p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276600"/>
            <a:ext cx="6884120" cy="2126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16769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r>
              <a:rPr lang="en-GB" dirty="0"/>
              <a:t>Cont’d..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36637"/>
            <a:ext cx="8229600" cy="4525963"/>
          </a:xfrm>
        </p:spPr>
        <p:txBody>
          <a:bodyPr>
            <a:normAutofit/>
          </a:bodyPr>
          <a:lstStyle/>
          <a:p>
            <a:r>
              <a:rPr lang="en-GB" b="1" dirty="0"/>
              <a:t>MULTIPLE SUCCESSOR TASKS </a:t>
            </a:r>
          </a:p>
          <a:p>
            <a:pPr lvl="1"/>
            <a:r>
              <a:rPr lang="en-GB" dirty="0"/>
              <a:t>when </a:t>
            </a:r>
            <a:r>
              <a:rPr lang="en-GB" b="1" dirty="0"/>
              <a:t>concurrent tasks</a:t>
            </a:r>
            <a:r>
              <a:rPr lang="en-GB" dirty="0"/>
              <a:t>, which are tasks that start at the same time, depend on the finishing of another task in order to begin, each concurrent task is called a </a:t>
            </a:r>
            <a:r>
              <a:rPr lang="en-GB" b="1" dirty="0"/>
              <a:t>successor task</a:t>
            </a:r>
            <a:r>
              <a:rPr lang="en-GB" dirty="0"/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471863"/>
            <a:ext cx="5160654" cy="3309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02301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27"/>
            <a:ext cx="8229600" cy="1143000"/>
          </a:xfrm>
        </p:spPr>
        <p:txBody>
          <a:bodyPr/>
          <a:lstStyle/>
          <a:p>
            <a:r>
              <a:rPr lang="en-GB" dirty="0"/>
              <a:t>Cont’d..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60437"/>
            <a:ext cx="8229600" cy="4525963"/>
          </a:xfrm>
        </p:spPr>
        <p:txBody>
          <a:bodyPr/>
          <a:lstStyle/>
          <a:p>
            <a:r>
              <a:rPr lang="en-GB" b="1" dirty="0"/>
              <a:t>MULTIPLE PREDECESSOR TASKS </a:t>
            </a:r>
          </a:p>
          <a:p>
            <a:pPr lvl="1"/>
            <a:r>
              <a:rPr lang="en-GB" dirty="0"/>
              <a:t>Are tasks that come before a task and that the task depends on their completion in order to begin.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895600"/>
            <a:ext cx="5943600" cy="3434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045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1. Identifying and Selecting 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first activity of the systems planning and selection phase of the SDLC is project identification and selection.</a:t>
            </a:r>
          </a:p>
          <a:p>
            <a:r>
              <a:rPr lang="en-US" dirty="0"/>
              <a:t>Project identification and selection consists of:</a:t>
            </a:r>
          </a:p>
          <a:p>
            <a:pPr lvl="1"/>
            <a:r>
              <a:rPr lang="en-US" dirty="0"/>
              <a:t>Identifying potential development projects</a:t>
            </a:r>
          </a:p>
          <a:p>
            <a:pPr lvl="1"/>
            <a:r>
              <a:rPr lang="en-US" dirty="0"/>
              <a:t>classifying and ranking projects</a:t>
            </a:r>
          </a:p>
          <a:p>
            <a:pPr lvl="1"/>
            <a:r>
              <a:rPr lang="en-US" dirty="0"/>
              <a:t>selecting projects for development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/>
              <a:t>The </a:t>
            </a:r>
            <a:r>
              <a:rPr lang="en-GB" b="1" dirty="0"/>
              <a:t>Program Evaluation Review Technique (PERT) </a:t>
            </a:r>
            <a:r>
              <a:rPr lang="en-GB" dirty="0"/>
              <a:t>was developed by the U.S. Navy to manage very complex projects, such as the construction of nuclear submarines.</a:t>
            </a:r>
          </a:p>
          <a:p>
            <a:r>
              <a:rPr lang="en-GB" dirty="0"/>
              <a:t>PERT is a </a:t>
            </a:r>
            <a:r>
              <a:rPr lang="en-GB" b="1" dirty="0"/>
              <a:t>bottom-up technique</a:t>
            </a:r>
            <a:r>
              <a:rPr lang="en-GB" dirty="0"/>
              <a:t>, because </a:t>
            </a:r>
            <a:r>
              <a:rPr lang="en-GB"/>
              <a:t>it analyses </a:t>
            </a:r>
            <a:r>
              <a:rPr lang="en-GB" dirty="0"/>
              <a:t>a large, complex project as a series of individual tasks. </a:t>
            </a:r>
          </a:p>
          <a:p>
            <a:r>
              <a:rPr lang="en-GB" dirty="0"/>
              <a:t>To create a PERT chart:</a:t>
            </a:r>
          </a:p>
          <a:p>
            <a:pPr lvl="1"/>
            <a:r>
              <a:rPr lang="en-GB" dirty="0"/>
              <a:t>Identify all the project tasks </a:t>
            </a:r>
          </a:p>
          <a:p>
            <a:pPr lvl="1"/>
            <a:r>
              <a:rPr lang="en-GB" dirty="0"/>
              <a:t>estimate how much time each task will take to perform. </a:t>
            </a:r>
          </a:p>
          <a:p>
            <a:pPr lvl="1"/>
            <a:r>
              <a:rPr lang="en-GB" dirty="0"/>
              <a:t>determine the logical order in which the tasks must be performed.</a:t>
            </a:r>
          </a:p>
        </p:txBody>
      </p:sp>
    </p:spTree>
    <p:extLst>
      <p:ext uri="{BB962C8B-B14F-4D97-AF65-F5344CB8AC3E}">
        <p14:creationId xmlns:p14="http://schemas.microsoft.com/office/powerpoint/2010/main" val="35083010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GB" dirty="0"/>
              <a:t>Cont’d..</a:t>
            </a: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33400"/>
            <a:ext cx="9144000" cy="5212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718F1AB-CB95-8BBA-D763-8DA2236FE7EB}"/>
              </a:ext>
            </a:extLst>
          </p:cNvPr>
          <p:cNvSpPr txBox="1"/>
          <p:nvPr/>
        </p:nvSpPr>
        <p:spPr>
          <a:xfrm>
            <a:off x="533400" y="5791200"/>
            <a:ext cx="807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0" i="0" u="none" strike="noStrike" baseline="0" dirty="0">
                <a:latin typeface="SabonLTStd-Roman"/>
              </a:rPr>
              <a:t>A </a:t>
            </a:r>
            <a:r>
              <a:rPr lang="en-GB" sz="2000" b="1" i="0" u="none" strike="noStrike" baseline="0" dirty="0">
                <a:latin typeface="SabonLTStd-Bold"/>
              </a:rPr>
              <a:t>critical path </a:t>
            </a:r>
            <a:r>
              <a:rPr lang="en-GB" sz="2000" b="0" i="0" u="none" strike="noStrike" baseline="0" dirty="0">
                <a:latin typeface="SabonLTStd-Roman"/>
              </a:rPr>
              <a:t>is a series of tasks which, if delayed, would affect the completion date of the overall project</a:t>
            </a:r>
            <a:r>
              <a:rPr lang="en-GB" sz="2000" dirty="0">
                <a:latin typeface="SabonLTStd-Roman"/>
              </a:rPr>
              <a:t>. In the above example, the </a:t>
            </a:r>
            <a:r>
              <a:rPr lang="en-GB" sz="2000" b="0" i="0" u="none" strike="noStrike" baseline="0" dirty="0">
                <a:latin typeface="SabonLTStd-Roman"/>
              </a:rPr>
              <a:t>tasks coloured in red form the critical path. 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6003798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76979-C10E-E83F-2DE1-30ADBF8AD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305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GB" dirty="0"/>
              <a:t>Cont’d..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7C226-BF2B-1CDF-92D2-1934D8AEC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685800"/>
          </a:xfrm>
        </p:spPr>
        <p:txBody>
          <a:bodyPr/>
          <a:lstStyle/>
          <a:p>
            <a:r>
              <a:rPr lang="en-GB" dirty="0"/>
              <a:t>What is the critical path?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C30005-0E08-2E0E-509D-1EE3529B4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5400"/>
            <a:ext cx="9144000" cy="27415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A5E20D-DA6C-CDF3-BD85-06E5103844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33414"/>
            <a:ext cx="9144000" cy="282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169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Gantt Chart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Gantt charts were developed almost 100 years ago by Henry L. Gantt, a mechanical engineer and management consultant</a:t>
            </a:r>
          </a:p>
          <a:p>
            <a:r>
              <a:rPr lang="en-GB" dirty="0"/>
              <a:t>A </a:t>
            </a:r>
            <a:r>
              <a:rPr lang="en-GB" b="1" dirty="0"/>
              <a:t>Gantt chart </a:t>
            </a:r>
            <a:r>
              <a:rPr lang="en-GB" dirty="0"/>
              <a:t>is a horizontal bar chart that represents a set of tasks.</a:t>
            </a:r>
          </a:p>
          <a:p>
            <a:r>
              <a:rPr lang="en-GB" dirty="0"/>
              <a:t>The position of the bar shows the planned starting and ending time of each task, and the length of the bar indicates its duration</a:t>
            </a:r>
          </a:p>
          <a:p>
            <a:r>
              <a:rPr lang="en-GB" dirty="0"/>
              <a:t>A Gantt chart can show task status by adding a contrasting colour to the horizontal bars.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14503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27"/>
            <a:ext cx="8229600" cy="1143000"/>
          </a:xfrm>
        </p:spPr>
        <p:txBody>
          <a:bodyPr/>
          <a:lstStyle/>
          <a:p>
            <a:r>
              <a:rPr lang="en-GB" dirty="0"/>
              <a:t>Cont’d..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066800"/>
            <a:ext cx="8321278" cy="5103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1023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en-US" sz="3200" b="1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Identifying potential development projects</a:t>
            </a:r>
            <a:br>
              <a:rPr lang="en-US" sz="1400" b="1" i="1" dirty="0"/>
            </a:br>
            <a:endParaRPr lang="en-US" sz="14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process can be performed by:</a:t>
            </a:r>
          </a:p>
          <a:p>
            <a:pPr lvl="1"/>
            <a:r>
              <a:rPr lang="en-US" dirty="0"/>
              <a:t>A key member of top management</a:t>
            </a:r>
          </a:p>
          <a:p>
            <a:pPr lvl="1"/>
            <a:r>
              <a:rPr lang="en-US" dirty="0"/>
              <a:t>A steering committee</a:t>
            </a:r>
          </a:p>
          <a:p>
            <a:pPr lvl="1"/>
            <a:r>
              <a:rPr lang="en-US" dirty="0"/>
              <a:t>User departments</a:t>
            </a:r>
          </a:p>
          <a:p>
            <a:pPr lvl="1"/>
            <a:r>
              <a:rPr lang="en-US" dirty="0"/>
              <a:t>The development group or a senior IS manager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ctr" rtl="0">
              <a:spcBef>
                <a:spcPct val="0"/>
              </a:spcBef>
            </a:pPr>
            <a:r>
              <a:rPr lang="en-US" sz="3200" b="1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Classifying and ranking IS development 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Assessing the merit of potential projects is the second major activity in the project identification and selection phase.</a:t>
            </a:r>
          </a:p>
          <a:p>
            <a:r>
              <a:rPr lang="en-US" dirty="0"/>
              <a:t>The criteria used to evaluate projects usually varies by organization</a:t>
            </a:r>
          </a:p>
          <a:p>
            <a:r>
              <a:rPr lang="en-US" dirty="0"/>
              <a:t>Possible evaluation criteria when classifying and ranking projects are:</a:t>
            </a:r>
          </a:p>
          <a:p>
            <a:pPr lvl="1"/>
            <a:r>
              <a:rPr lang="en-US" dirty="0"/>
              <a:t>Value chain analysis</a:t>
            </a:r>
          </a:p>
          <a:p>
            <a:pPr lvl="1"/>
            <a:r>
              <a:rPr lang="en-US" dirty="0"/>
              <a:t>Strategic alignment</a:t>
            </a:r>
          </a:p>
          <a:p>
            <a:pPr lvl="1"/>
            <a:r>
              <a:rPr lang="en-US" dirty="0"/>
              <a:t>Potential benefits</a:t>
            </a:r>
          </a:p>
          <a:p>
            <a:pPr lvl="1"/>
            <a:r>
              <a:rPr lang="en-US" dirty="0"/>
              <a:t>Resource availability</a:t>
            </a:r>
          </a:p>
          <a:p>
            <a:pPr lvl="1"/>
            <a:r>
              <a:rPr lang="en-US" dirty="0"/>
              <a:t>Project size/duration</a:t>
            </a:r>
          </a:p>
          <a:p>
            <a:pPr lvl="1"/>
            <a:r>
              <a:rPr lang="en-US" dirty="0"/>
              <a:t>Technical risk/difficulty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sz="3200" b="1" i="1" dirty="0"/>
              <a:t>Selecting IS development 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selection of projects is the final activity in the project identification and selection phase.</a:t>
            </a:r>
          </a:p>
          <a:p>
            <a:r>
              <a:rPr lang="en-US" dirty="0"/>
              <a:t>Numerous factors are considered when selecting a project including:</a:t>
            </a:r>
          </a:p>
          <a:p>
            <a:pPr lvl="1"/>
            <a:r>
              <a:rPr lang="en-US" sz="2400" dirty="0"/>
              <a:t> </a:t>
            </a:r>
            <a:r>
              <a:rPr lang="en-US" dirty="0"/>
              <a:t>Perceived needs of the organization</a:t>
            </a:r>
          </a:p>
          <a:p>
            <a:pPr lvl="1"/>
            <a:r>
              <a:rPr lang="en-US" sz="2400" dirty="0"/>
              <a:t> </a:t>
            </a:r>
            <a:r>
              <a:rPr lang="en-US" dirty="0"/>
              <a:t>Existing systems and ongoing projects</a:t>
            </a:r>
          </a:p>
          <a:p>
            <a:pPr lvl="1"/>
            <a:r>
              <a:rPr lang="en-US" sz="2400" dirty="0"/>
              <a:t> </a:t>
            </a:r>
            <a:r>
              <a:rPr lang="en-US" dirty="0"/>
              <a:t>Resource availability</a:t>
            </a:r>
          </a:p>
          <a:p>
            <a:pPr lvl="1"/>
            <a:r>
              <a:rPr lang="en-US" sz="2400" dirty="0"/>
              <a:t> </a:t>
            </a:r>
            <a:r>
              <a:rPr lang="en-US" dirty="0"/>
              <a:t>Evaluation criteria</a:t>
            </a:r>
          </a:p>
          <a:p>
            <a:pPr lvl="1"/>
            <a:r>
              <a:rPr lang="en-US" sz="2400" dirty="0"/>
              <a:t> </a:t>
            </a:r>
            <a:r>
              <a:rPr lang="en-US" dirty="0"/>
              <a:t>Current business conditions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2. Initiating and Planning Systems Development 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initiation focuses on activities that will help organize a team to conduct project planning. Among the activities performed are:</a:t>
            </a:r>
          </a:p>
          <a:p>
            <a:pPr lvl="1"/>
            <a:r>
              <a:rPr lang="en-US" dirty="0"/>
              <a:t>Establishing the project initiation team</a:t>
            </a:r>
          </a:p>
          <a:p>
            <a:pPr lvl="1"/>
            <a:r>
              <a:rPr lang="en-US" dirty="0"/>
              <a:t>Establishing a relationship with the customer</a:t>
            </a:r>
          </a:p>
          <a:p>
            <a:pPr lvl="1"/>
            <a:r>
              <a:rPr lang="en-US" dirty="0"/>
              <a:t>Establishing the project initiation plan</a:t>
            </a:r>
          </a:p>
          <a:p>
            <a:pPr lvl="1"/>
            <a:r>
              <a:rPr lang="en-US" dirty="0"/>
              <a:t>Establishing management procedures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/>
              <a:t>Project planning focuses </a:t>
            </a:r>
            <a:r>
              <a:rPr lang="en-US" dirty="0"/>
              <a:t>on defining clear, discrete tasks and the work needed to complete each task</a:t>
            </a:r>
          </a:p>
          <a:p>
            <a:r>
              <a:rPr lang="en-US" dirty="0"/>
              <a:t>Among the activities performed are:</a:t>
            </a:r>
          </a:p>
          <a:p>
            <a:pPr lvl="1"/>
            <a:r>
              <a:rPr lang="en-US" dirty="0"/>
              <a:t>Describing the project scope, alternatives, and feasibility</a:t>
            </a:r>
          </a:p>
          <a:p>
            <a:pPr lvl="1"/>
            <a:r>
              <a:rPr lang="en-US" dirty="0"/>
              <a:t>Dividing the project into manageable tasks</a:t>
            </a:r>
          </a:p>
          <a:p>
            <a:pPr lvl="1"/>
            <a:r>
              <a:rPr lang="en-US" dirty="0"/>
              <a:t>Estimating resources and creating a resource plan</a:t>
            </a:r>
          </a:p>
          <a:p>
            <a:pPr lvl="1"/>
            <a:r>
              <a:rPr lang="en-US" dirty="0"/>
              <a:t>Developing a preliminary schedule</a:t>
            </a:r>
          </a:p>
          <a:p>
            <a:pPr lvl="1"/>
            <a:r>
              <a:rPr lang="en-US" dirty="0"/>
              <a:t>Developing a communication plan</a:t>
            </a:r>
          </a:p>
          <a:p>
            <a:pPr lvl="1"/>
            <a:r>
              <a:rPr lang="en-US" dirty="0"/>
              <a:t>Developing a project scope statement</a:t>
            </a:r>
          </a:p>
          <a:p>
            <a:pPr lvl="1"/>
            <a:r>
              <a:rPr lang="en-US" dirty="0"/>
              <a:t>Setting a baseline project plan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major outcomes and deliverables from project initiation and planning are the baseline project plan and the project scope statement</a:t>
            </a:r>
          </a:p>
          <a:p>
            <a:r>
              <a:rPr lang="en-US" dirty="0"/>
              <a:t>The </a:t>
            </a:r>
            <a:r>
              <a:rPr lang="en-US" b="1" dirty="0"/>
              <a:t>baseline project plan (BPP) </a:t>
            </a:r>
            <a:r>
              <a:rPr lang="en-US" dirty="0"/>
              <a:t>contains all information collected and analyzed during the project initiation and planning activity</a:t>
            </a:r>
          </a:p>
          <a:p>
            <a:r>
              <a:rPr lang="en-US" dirty="0"/>
              <a:t>The </a:t>
            </a:r>
            <a:r>
              <a:rPr lang="en-US" b="1" dirty="0"/>
              <a:t>project scope statement (PSS)</a:t>
            </a:r>
            <a:r>
              <a:rPr lang="en-US" dirty="0"/>
              <a:t> clearly describes what the project will deliver and outlines generally at a high level all work required to complete the project.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Assessing Project Feasibility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Assessing project feasibility is an important task that can be a large undertaking because it requires you to evaluate a wide range of factors such as:</a:t>
            </a:r>
          </a:p>
          <a:p>
            <a:pPr lvl="1"/>
            <a:r>
              <a:rPr lang="en-US" dirty="0"/>
              <a:t>Economic</a:t>
            </a:r>
          </a:p>
          <a:p>
            <a:pPr lvl="1"/>
            <a:r>
              <a:rPr lang="en-US" dirty="0"/>
              <a:t>Operational</a:t>
            </a:r>
          </a:p>
          <a:p>
            <a:pPr lvl="1"/>
            <a:r>
              <a:rPr lang="en-US" dirty="0"/>
              <a:t>Technical</a:t>
            </a:r>
          </a:p>
          <a:p>
            <a:pPr lvl="1"/>
            <a:r>
              <a:rPr lang="en-US" dirty="0"/>
              <a:t>Schedule</a:t>
            </a:r>
          </a:p>
          <a:p>
            <a:pPr lvl="1"/>
            <a:r>
              <a:rPr lang="en-US" dirty="0"/>
              <a:t>Legal and Contractual</a:t>
            </a:r>
          </a:p>
          <a:p>
            <a:pPr lvl="1"/>
            <a:r>
              <a:rPr lang="en-US" dirty="0"/>
              <a:t>Political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7240</TotalTime>
  <Words>1150</Words>
  <Application>Microsoft Office PowerPoint</Application>
  <PresentationFormat>On-screen Show (4:3)</PresentationFormat>
  <Paragraphs>124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SabonLTStd-Bold</vt:lpstr>
      <vt:lpstr>SabonLTStd-Roman</vt:lpstr>
      <vt:lpstr>Office Theme</vt:lpstr>
      <vt:lpstr>Systems Analysis and Design</vt:lpstr>
      <vt:lpstr>1. Identifying and Selecting Projects</vt:lpstr>
      <vt:lpstr>Identifying potential development projects </vt:lpstr>
      <vt:lpstr>Classifying and ranking IS development projects</vt:lpstr>
      <vt:lpstr> Selecting IS development projects</vt:lpstr>
      <vt:lpstr>2. Initiating and Planning Systems Development Projects</vt:lpstr>
      <vt:lpstr>PowerPoint Presentation</vt:lpstr>
      <vt:lpstr>PowerPoint Presentation</vt:lpstr>
      <vt:lpstr>Assessing Project Feasibility</vt:lpstr>
      <vt:lpstr>Assessing Economic Feasibility</vt:lpstr>
      <vt:lpstr>Assessing Other Feasibility Concerns</vt:lpstr>
      <vt:lpstr>Cont’d..</vt:lpstr>
      <vt:lpstr>PowerPoint Presentation</vt:lpstr>
      <vt:lpstr>Work Breakdown Structure (WBS)</vt:lpstr>
      <vt:lpstr>Cont’d..</vt:lpstr>
      <vt:lpstr>Cont’d.. </vt:lpstr>
      <vt:lpstr>Cont’d..</vt:lpstr>
      <vt:lpstr>Cont’d..</vt:lpstr>
      <vt:lpstr>Cont’d..</vt:lpstr>
      <vt:lpstr>PERT</vt:lpstr>
      <vt:lpstr>Cont’d..</vt:lpstr>
      <vt:lpstr>Cont’d..</vt:lpstr>
      <vt:lpstr>Gantt Chart</vt:lpstr>
      <vt:lpstr>Cont’d..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System Analysis And Design</dc:title>
  <dc:creator>miftah</dc:creator>
  <cp:lastModifiedBy>Miftah Hassen Jemal</cp:lastModifiedBy>
  <cp:revision>90</cp:revision>
  <dcterms:created xsi:type="dcterms:W3CDTF">2012-11-10T01:04:18Z</dcterms:created>
  <dcterms:modified xsi:type="dcterms:W3CDTF">2024-06-20T04:51:01Z</dcterms:modified>
</cp:coreProperties>
</file>