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8"/>
  </p:notesMasterIdLst>
  <p:sldIdLst>
    <p:sldId id="256" r:id="rId2"/>
    <p:sldId id="257" r:id="rId3"/>
    <p:sldId id="258" r:id="rId4"/>
    <p:sldId id="358" r:id="rId5"/>
    <p:sldId id="259" r:id="rId6"/>
    <p:sldId id="260" r:id="rId7"/>
    <p:sldId id="261" r:id="rId8"/>
    <p:sldId id="262" r:id="rId9"/>
    <p:sldId id="263" r:id="rId10"/>
    <p:sldId id="276" r:id="rId11"/>
    <p:sldId id="277"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8" r:id="rId25"/>
    <p:sldId id="279" r:id="rId26"/>
    <p:sldId id="280" r:id="rId27"/>
    <p:sldId id="281" r:id="rId28"/>
    <p:sldId id="282" r:id="rId29"/>
    <p:sldId id="283" r:id="rId30"/>
    <p:sldId id="359" r:id="rId31"/>
    <p:sldId id="284" r:id="rId32"/>
    <p:sldId id="360" r:id="rId33"/>
    <p:sldId id="285" r:id="rId34"/>
    <p:sldId id="361"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notesMaster" Target="notesMasters/notes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D31D74-8463-4ACE-8DDC-11A00650ADB1}" type="datetimeFigureOut">
              <a:rPr lang="en-US" smtClean="0"/>
              <a:pPr/>
              <a:t>6/27/2024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A4DCE2-9E6B-439B-9409-25971BBE4916}" type="slidenum">
              <a:rPr lang="en-US" smtClean="0"/>
              <a:pPr/>
              <a:t>‹#›</a:t>
            </a:fld>
            <a:endParaRPr lang="en-US"/>
          </a:p>
        </p:txBody>
      </p:sp>
    </p:spTree>
    <p:extLst>
      <p:ext uri="{BB962C8B-B14F-4D97-AF65-F5344CB8AC3E}">
        <p14:creationId xmlns:p14="http://schemas.microsoft.com/office/powerpoint/2010/main" val="4201761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8A4DCE2-9E6B-439B-9409-25971BBE4916}" type="slidenum">
              <a:rPr lang="en-US" smtClean="0"/>
              <a:pPr/>
              <a:t>65</a:t>
            </a:fld>
            <a:endParaRPr lang="en-US"/>
          </a:p>
        </p:txBody>
      </p:sp>
    </p:spTree>
    <p:extLst>
      <p:ext uri="{BB962C8B-B14F-4D97-AF65-F5344CB8AC3E}">
        <p14:creationId xmlns:p14="http://schemas.microsoft.com/office/powerpoint/2010/main" val="16220844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62BC83C-311F-45C3-A867-2ED551702F1E}" type="datetimeFigureOut">
              <a:rPr lang="en-US" smtClean="0"/>
              <a:pPr/>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658257-1731-4DEB-B39C-42418A86205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2BC83C-311F-45C3-A867-2ED551702F1E}" type="datetimeFigureOut">
              <a:rPr lang="en-US" smtClean="0"/>
              <a:pPr/>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658257-1731-4DEB-B39C-42418A86205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2BC83C-311F-45C3-A867-2ED551702F1E}" type="datetimeFigureOut">
              <a:rPr lang="en-US" smtClean="0"/>
              <a:pPr/>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658257-1731-4DEB-B39C-42418A86205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2BC83C-311F-45C3-A867-2ED551702F1E}" type="datetimeFigureOut">
              <a:rPr lang="en-US" smtClean="0"/>
              <a:pPr/>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658257-1731-4DEB-B39C-42418A86205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2BC83C-311F-45C3-A867-2ED551702F1E}" type="datetimeFigureOut">
              <a:rPr lang="en-US" smtClean="0"/>
              <a:pPr/>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658257-1731-4DEB-B39C-42418A86205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62BC83C-311F-45C3-A867-2ED551702F1E}" type="datetimeFigureOut">
              <a:rPr lang="en-US" smtClean="0"/>
              <a:pPr/>
              <a:t>6/27/2024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658257-1731-4DEB-B39C-42418A86205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62BC83C-311F-45C3-A867-2ED551702F1E}" type="datetimeFigureOut">
              <a:rPr lang="en-US" smtClean="0"/>
              <a:pPr/>
              <a:t>6/27/2024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658257-1731-4DEB-B39C-42418A86205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62BC83C-311F-45C3-A867-2ED551702F1E}" type="datetimeFigureOut">
              <a:rPr lang="en-US" smtClean="0"/>
              <a:pPr/>
              <a:t>6/27/2024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658257-1731-4DEB-B39C-42418A86205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2BC83C-311F-45C3-A867-2ED551702F1E}" type="datetimeFigureOut">
              <a:rPr lang="en-US" smtClean="0"/>
              <a:pPr/>
              <a:t>6/27/2024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658257-1731-4DEB-B39C-42418A86205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2BC83C-311F-45C3-A867-2ED551702F1E}" type="datetimeFigureOut">
              <a:rPr lang="en-US" smtClean="0"/>
              <a:pPr/>
              <a:t>6/27/2024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658257-1731-4DEB-B39C-42418A86205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2BC83C-311F-45C3-A867-2ED551702F1E}" type="datetimeFigureOut">
              <a:rPr lang="en-US" smtClean="0"/>
              <a:pPr/>
              <a:t>6/27/2024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658257-1731-4DEB-B39C-42418A86205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2BC83C-311F-45C3-A867-2ED551702F1E}" type="datetimeFigureOut">
              <a:rPr lang="en-US" smtClean="0"/>
              <a:pPr/>
              <a:t>6/27/2024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658257-1731-4DEB-B39C-42418A86205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TW"/>
              <a:t>Systems </a:t>
            </a:r>
            <a:r>
              <a:rPr lang="en-US" altLang="zh-TW" dirty="0"/>
              <a:t>Analysis And Design</a:t>
            </a:r>
            <a:endParaRPr lang="en-US" dirty="0"/>
          </a:p>
        </p:txBody>
      </p:sp>
      <p:sp>
        <p:nvSpPr>
          <p:cNvPr id="3" name="Subtitle 2"/>
          <p:cNvSpPr>
            <a:spLocks noGrp="1"/>
          </p:cNvSpPr>
          <p:nvPr>
            <p:ph type="subTitle" idx="1"/>
          </p:nvPr>
        </p:nvSpPr>
        <p:spPr/>
        <p:txBody>
          <a:bodyPr/>
          <a:lstStyle/>
          <a:p>
            <a:r>
              <a:rPr lang="en-US" dirty="0"/>
              <a:t>Chapter Three: Systems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Administering Questionnaires</a:t>
            </a:r>
            <a:br>
              <a:rPr lang="en-US" dirty="0"/>
            </a:br>
            <a:endParaRPr lang="en-US" dirty="0"/>
          </a:p>
        </p:txBody>
      </p:sp>
      <p:sp>
        <p:nvSpPr>
          <p:cNvPr id="3" name="Content Placeholder 2"/>
          <p:cNvSpPr>
            <a:spLocks noGrp="1"/>
          </p:cNvSpPr>
          <p:nvPr>
            <p:ph idx="1"/>
          </p:nvPr>
        </p:nvSpPr>
        <p:spPr/>
        <p:txBody>
          <a:bodyPr/>
          <a:lstStyle/>
          <a:p>
            <a:r>
              <a:rPr lang="en-US" dirty="0"/>
              <a:t>More cost-effective than interviews</a:t>
            </a:r>
          </a:p>
          <a:p>
            <a:r>
              <a:rPr lang="en-US" dirty="0"/>
              <a:t>Choosing respondents</a:t>
            </a:r>
          </a:p>
          <a:p>
            <a:pPr lvl="1"/>
            <a:r>
              <a:rPr lang="en-US" dirty="0"/>
              <a:t>Should be representative of all users</a:t>
            </a:r>
          </a:p>
          <a:p>
            <a:pPr lvl="1"/>
            <a:r>
              <a:rPr lang="en-US" dirty="0"/>
              <a:t>Types of samples</a:t>
            </a:r>
          </a:p>
          <a:p>
            <a:pPr lvl="2"/>
            <a:r>
              <a:rPr lang="en-US" dirty="0"/>
              <a:t>Convenient</a:t>
            </a:r>
          </a:p>
          <a:p>
            <a:pPr lvl="2"/>
            <a:r>
              <a:rPr lang="en-US" dirty="0"/>
              <a:t>Random sample</a:t>
            </a:r>
          </a:p>
          <a:p>
            <a:pPr lvl="2"/>
            <a:r>
              <a:rPr lang="en-US" dirty="0"/>
              <a:t>Purposeful sample</a:t>
            </a:r>
          </a:p>
          <a:p>
            <a:pPr lvl="2"/>
            <a:r>
              <a:rPr lang="en-US" dirty="0"/>
              <a:t>Stratified sample</a:t>
            </a:r>
          </a:p>
          <a:p>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2"/>
          <a:srcRect/>
          <a:stretch>
            <a:fillRect/>
          </a:stretch>
        </p:blipFill>
        <p:spPr bwMode="auto">
          <a:xfrm>
            <a:off x="-63795" y="1371600"/>
            <a:ext cx="9232331" cy="4586287"/>
          </a:xfrm>
          <a:prstGeom prst="rect">
            <a:avLst/>
          </a:prstGeom>
          <a:noFill/>
          <a:ln w="9525">
            <a:noFill/>
            <a:miter lim="800000"/>
            <a:headEnd/>
            <a:tailEnd/>
          </a:ln>
          <a:effectLst/>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t>Issues to Consider in Generating Alternatives</a:t>
            </a:r>
            <a:endParaRPr lang="en-US" dirty="0"/>
          </a:p>
        </p:txBody>
      </p:sp>
      <p:sp>
        <p:nvSpPr>
          <p:cNvPr id="3" name="Content Placeholder 2"/>
          <p:cNvSpPr>
            <a:spLocks noGrp="1"/>
          </p:cNvSpPr>
          <p:nvPr>
            <p:ph idx="1"/>
          </p:nvPr>
        </p:nvSpPr>
        <p:spPr>
          <a:xfrm>
            <a:off x="457200" y="1600200"/>
            <a:ext cx="8229600" cy="4953000"/>
          </a:xfrm>
        </p:spPr>
        <p:txBody>
          <a:bodyPr>
            <a:normAutofit fontScale="92500" lnSpcReduction="20000"/>
          </a:bodyPr>
          <a:lstStyle/>
          <a:p>
            <a:r>
              <a:rPr lang="en-US" altLang="en-US" dirty="0"/>
              <a:t>Outsourcing</a:t>
            </a:r>
          </a:p>
          <a:p>
            <a:pPr lvl="1"/>
            <a:r>
              <a:rPr lang="en-US" altLang="en-US" dirty="0"/>
              <a:t>The practice of turning over responsibility of some to all of an organization’s information systems applications and operations to an outside firm</a:t>
            </a:r>
          </a:p>
          <a:p>
            <a:pPr lvl="1"/>
            <a:r>
              <a:rPr lang="en-US" altLang="en-US" dirty="0"/>
              <a:t>Can provide a cost effective solution</a:t>
            </a:r>
          </a:p>
          <a:p>
            <a:r>
              <a:rPr lang="en-US" altLang="en-US" dirty="0"/>
              <a:t>Sources of Software</a:t>
            </a:r>
          </a:p>
          <a:p>
            <a:pPr lvl="1"/>
            <a:r>
              <a:rPr lang="en-US" altLang="en-US" dirty="0"/>
              <a:t>Hardware manufacturers</a:t>
            </a:r>
          </a:p>
          <a:p>
            <a:pPr lvl="1"/>
            <a:r>
              <a:rPr lang="en-US" altLang="en-US" dirty="0"/>
              <a:t>Packaged software producers</a:t>
            </a:r>
          </a:p>
          <a:p>
            <a:pPr lvl="1"/>
            <a:r>
              <a:rPr lang="en-US" altLang="en-US" dirty="0"/>
              <a:t>Custom software producers</a:t>
            </a:r>
          </a:p>
          <a:p>
            <a:pPr lvl="1"/>
            <a:r>
              <a:rPr lang="en-US" altLang="en-US" dirty="0"/>
              <a:t>Enterprise solution software</a:t>
            </a:r>
          </a:p>
          <a:p>
            <a:pPr lvl="1"/>
            <a:r>
              <a:rPr lang="en-US" altLang="en-US" dirty="0"/>
              <a:t>Application Service Providers</a:t>
            </a:r>
          </a:p>
          <a:p>
            <a:pPr lvl="1"/>
            <a:r>
              <a:rPr lang="en-US" altLang="en-US" dirty="0"/>
              <a:t>In-house development</a:t>
            </a:r>
          </a:p>
          <a:p>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srcRect/>
          <a:stretch>
            <a:fillRect/>
          </a:stretch>
        </p:blipFill>
        <p:spPr bwMode="auto">
          <a:xfrm>
            <a:off x="7090" y="381000"/>
            <a:ext cx="9136669" cy="6004966"/>
          </a:xfrm>
          <a:prstGeom prst="rect">
            <a:avLst/>
          </a:prstGeom>
          <a:noFill/>
          <a:ln w="9525">
            <a:noFill/>
            <a:miter lim="800000"/>
            <a:headEnd/>
            <a:tailEnd/>
          </a:ln>
          <a:effectLst/>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t>Criteria for Choosing </a:t>
            </a:r>
            <a:br>
              <a:rPr lang="en-US" altLang="en-US" dirty="0"/>
            </a:br>
            <a:r>
              <a:rPr lang="en-US" altLang="en-US" dirty="0"/>
              <a:t>Off-the-Shelf Software</a:t>
            </a:r>
            <a:endParaRPr lang="en-US" dirty="0"/>
          </a:p>
        </p:txBody>
      </p:sp>
      <p:sp>
        <p:nvSpPr>
          <p:cNvPr id="3" name="Content Placeholder 2"/>
          <p:cNvSpPr>
            <a:spLocks noGrp="1"/>
          </p:cNvSpPr>
          <p:nvPr>
            <p:ph idx="1"/>
          </p:nvPr>
        </p:nvSpPr>
        <p:spPr/>
        <p:txBody>
          <a:bodyPr/>
          <a:lstStyle/>
          <a:p>
            <a:pPr>
              <a:lnSpc>
                <a:spcPct val="90000"/>
              </a:lnSpc>
            </a:pPr>
            <a:r>
              <a:rPr lang="en-US" altLang="en-US" sz="2800" dirty="0"/>
              <a:t>Cost</a:t>
            </a:r>
          </a:p>
          <a:p>
            <a:pPr lvl="1">
              <a:lnSpc>
                <a:spcPct val="90000"/>
              </a:lnSpc>
            </a:pPr>
            <a:r>
              <a:rPr lang="en-US" altLang="en-US" sz="2400" dirty="0"/>
              <a:t>In-House versus purchased</a:t>
            </a:r>
          </a:p>
          <a:p>
            <a:pPr>
              <a:lnSpc>
                <a:spcPct val="90000"/>
              </a:lnSpc>
            </a:pPr>
            <a:r>
              <a:rPr lang="en-US" altLang="en-US" sz="2800" dirty="0"/>
              <a:t>Functionality</a:t>
            </a:r>
          </a:p>
          <a:p>
            <a:pPr lvl="1">
              <a:lnSpc>
                <a:spcPct val="90000"/>
              </a:lnSpc>
            </a:pPr>
            <a:r>
              <a:rPr lang="en-US" altLang="en-US" sz="2400" dirty="0"/>
              <a:t>Mandatory, essential and desired features</a:t>
            </a:r>
          </a:p>
          <a:p>
            <a:pPr>
              <a:lnSpc>
                <a:spcPct val="90000"/>
              </a:lnSpc>
            </a:pPr>
            <a:r>
              <a:rPr lang="en-US" altLang="en-US" sz="2800" dirty="0"/>
              <a:t>Vendor Support</a:t>
            </a:r>
          </a:p>
          <a:p>
            <a:pPr lvl="1">
              <a:lnSpc>
                <a:spcPct val="90000"/>
              </a:lnSpc>
            </a:pPr>
            <a:r>
              <a:rPr lang="en-US" altLang="en-US" sz="2400" dirty="0"/>
              <a:t>Installation</a:t>
            </a:r>
          </a:p>
          <a:p>
            <a:pPr lvl="1">
              <a:lnSpc>
                <a:spcPct val="90000"/>
              </a:lnSpc>
            </a:pPr>
            <a:r>
              <a:rPr lang="en-US" altLang="en-US" sz="2400" dirty="0"/>
              <a:t>Training</a:t>
            </a:r>
          </a:p>
          <a:p>
            <a:pPr lvl="1">
              <a:lnSpc>
                <a:spcPct val="90000"/>
              </a:lnSpc>
            </a:pPr>
            <a:r>
              <a:rPr lang="en-US" altLang="en-US" sz="2400" dirty="0"/>
              <a:t>Technical Support</a:t>
            </a:r>
          </a:p>
          <a:p>
            <a:pPr>
              <a:lnSpc>
                <a:spcPct val="90000"/>
              </a:lnSpc>
            </a:pPr>
            <a:r>
              <a:rPr lang="en-US" altLang="en-US" sz="2800" dirty="0"/>
              <a:t>Viability of Vendor</a:t>
            </a:r>
          </a:p>
          <a:p>
            <a:pPr>
              <a:lnSpc>
                <a:spcPct val="90000"/>
              </a:lnSpc>
              <a:buFont typeface="Wingdings" pitchFamily="2" charset="2"/>
              <a:buNone/>
            </a:pPr>
            <a:endParaRPr lang="en-US" altLang="en-US" sz="2800" dirty="0"/>
          </a:p>
          <a:p>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t>Criteria for Choosing </a:t>
            </a:r>
            <a:br>
              <a:rPr lang="en-US" altLang="en-US" dirty="0"/>
            </a:br>
            <a:r>
              <a:rPr lang="en-US" altLang="en-US" dirty="0"/>
              <a:t>Off-the-Shelf Software</a:t>
            </a:r>
            <a:endParaRPr lang="en-US" dirty="0"/>
          </a:p>
        </p:txBody>
      </p:sp>
      <p:sp>
        <p:nvSpPr>
          <p:cNvPr id="3" name="Content Placeholder 2"/>
          <p:cNvSpPr>
            <a:spLocks noGrp="1"/>
          </p:cNvSpPr>
          <p:nvPr>
            <p:ph idx="1"/>
          </p:nvPr>
        </p:nvSpPr>
        <p:spPr/>
        <p:txBody>
          <a:bodyPr/>
          <a:lstStyle/>
          <a:p>
            <a:r>
              <a:rPr lang="en-US" altLang="en-US" dirty="0"/>
              <a:t>Flexibility</a:t>
            </a:r>
          </a:p>
          <a:p>
            <a:pPr lvl="1"/>
            <a:r>
              <a:rPr lang="en-US" altLang="en-US" dirty="0"/>
              <a:t>Ease of customization</a:t>
            </a:r>
          </a:p>
          <a:p>
            <a:r>
              <a:rPr lang="en-US" altLang="en-US" dirty="0"/>
              <a:t>Documentation</a:t>
            </a:r>
          </a:p>
          <a:p>
            <a:pPr lvl="1"/>
            <a:r>
              <a:rPr lang="en-US" altLang="en-US" dirty="0"/>
              <a:t>User documentation</a:t>
            </a:r>
          </a:p>
          <a:p>
            <a:pPr lvl="1"/>
            <a:r>
              <a:rPr lang="en-US" altLang="en-US" dirty="0"/>
              <a:t>Technical documentation</a:t>
            </a:r>
          </a:p>
          <a:p>
            <a:r>
              <a:rPr lang="en-US" altLang="en-US" dirty="0"/>
              <a:t>Response Time</a:t>
            </a:r>
          </a:p>
          <a:p>
            <a:r>
              <a:rPr lang="en-US" altLang="en-US" dirty="0"/>
              <a:t>Ease of Installation</a:t>
            </a:r>
          </a:p>
          <a:p>
            <a:pPr>
              <a:buFont typeface="Wingdings" pitchFamily="2" charset="2"/>
              <a:buNone/>
            </a:pPr>
            <a:endParaRPr lang="en-US" altLang="en-US" dirty="0"/>
          </a:p>
          <a:p>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t>Validating Purchased Software Information</a:t>
            </a:r>
            <a:endParaRPr lang="en-US" dirty="0"/>
          </a:p>
        </p:txBody>
      </p:sp>
      <p:sp>
        <p:nvSpPr>
          <p:cNvPr id="3" name="Content Placeholder 2"/>
          <p:cNvSpPr>
            <a:spLocks noGrp="1"/>
          </p:cNvSpPr>
          <p:nvPr>
            <p:ph idx="1"/>
          </p:nvPr>
        </p:nvSpPr>
        <p:spPr/>
        <p:txBody>
          <a:bodyPr/>
          <a:lstStyle/>
          <a:p>
            <a:pPr marL="533400" indent="-533400"/>
            <a:r>
              <a:rPr lang="en-US" altLang="en-US" sz="2800" dirty="0"/>
              <a:t>Information from vendor</a:t>
            </a:r>
          </a:p>
          <a:p>
            <a:pPr marL="914400" lvl="1" indent="-457200"/>
            <a:r>
              <a:rPr lang="en-US" altLang="en-US" sz="2400" dirty="0"/>
              <a:t>Request for proposal</a:t>
            </a:r>
          </a:p>
          <a:p>
            <a:pPr marL="1295400" lvl="2" indent="-381000"/>
            <a:r>
              <a:rPr lang="en-US" altLang="en-US" sz="2000" dirty="0"/>
              <a:t>A document provided to vendors to ask them to propose hardware and system software that will meet the requirements of your new system</a:t>
            </a:r>
          </a:p>
          <a:p>
            <a:pPr marL="533400" indent="-533400"/>
            <a:r>
              <a:rPr lang="en-US" altLang="en-US" sz="2800" dirty="0"/>
              <a:t>Software evaluation period</a:t>
            </a:r>
          </a:p>
          <a:p>
            <a:pPr marL="533400" indent="-533400"/>
            <a:r>
              <a:rPr lang="en-US" altLang="en-US" sz="2800" dirty="0"/>
              <a:t>Customer references from vendor</a:t>
            </a:r>
          </a:p>
          <a:p>
            <a:pPr marL="533400" indent="-533400"/>
            <a:r>
              <a:rPr lang="en-US" altLang="en-US" sz="2800" dirty="0"/>
              <a:t>Independent software testing service</a:t>
            </a:r>
          </a:p>
          <a:p>
            <a:pPr marL="533400" indent="-533400"/>
            <a:r>
              <a:rPr lang="en-US" altLang="en-US" sz="2800" dirty="0"/>
              <a:t>Trade publications</a:t>
            </a:r>
          </a:p>
          <a:p>
            <a:pPr marL="533400" indent="-533400">
              <a:buFont typeface="Wingdings" pitchFamily="2" charset="2"/>
              <a:buNone/>
            </a:pPr>
            <a:endParaRPr lang="en-US" altLang="en-US" sz="2800" dirty="0"/>
          </a:p>
          <a:p>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t>Implementation and Organizational Issues</a:t>
            </a:r>
            <a:endParaRPr lang="en-US" dirty="0"/>
          </a:p>
        </p:txBody>
      </p:sp>
      <p:sp>
        <p:nvSpPr>
          <p:cNvPr id="4" name="Rectangle 3" descr="Rectangle: Click to edit Master text styles&#10;Second level&#10;Third level&#10;Fourth level&#10;Fifth level"/>
          <p:cNvSpPr>
            <a:spLocks noGrp="1" noChangeArrowheads="1"/>
          </p:cNvSpPr>
          <p:nvPr>
            <p:ph idx="1"/>
          </p:nvPr>
        </p:nvSpPr>
        <p:spPr/>
        <p:txBody>
          <a:bodyPr/>
          <a:lstStyle/>
          <a:p>
            <a:r>
              <a:rPr lang="en-US" altLang="en-US" sz="2800" dirty="0"/>
              <a:t>Implementation Issues</a:t>
            </a:r>
          </a:p>
          <a:p>
            <a:pPr lvl="1"/>
            <a:r>
              <a:rPr lang="en-US" altLang="en-US" sz="2400" dirty="0"/>
              <a:t>Technical and social aspects of implementation need to be addressed</a:t>
            </a:r>
          </a:p>
          <a:p>
            <a:pPr lvl="1"/>
            <a:r>
              <a:rPr lang="en-US" altLang="en-US" sz="2400" dirty="0"/>
              <a:t>Training</a:t>
            </a:r>
          </a:p>
          <a:p>
            <a:pPr lvl="1"/>
            <a:r>
              <a:rPr lang="en-US" altLang="en-US" sz="2400" dirty="0"/>
              <a:t>Disruption of work</a:t>
            </a:r>
          </a:p>
          <a:p>
            <a:r>
              <a:rPr lang="en-US" altLang="en-US" sz="2800" dirty="0"/>
              <a:t>Organizational Issues</a:t>
            </a:r>
          </a:p>
          <a:p>
            <a:pPr lvl="1"/>
            <a:r>
              <a:rPr lang="en-US" altLang="en-US" sz="2400" dirty="0"/>
              <a:t>Overall cost and availability of funding</a:t>
            </a:r>
          </a:p>
          <a:p>
            <a:pPr lvl="1"/>
            <a:r>
              <a:rPr lang="en-US" altLang="en-US" sz="2400" dirty="0"/>
              <a:t>Management support</a:t>
            </a:r>
          </a:p>
          <a:p>
            <a:pPr lvl="1"/>
            <a:r>
              <a:rPr lang="en-US" altLang="en-US" sz="2400" dirty="0"/>
              <a:t>User acceptance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nSpc>
                <a:spcPct val="90000"/>
              </a:lnSpc>
            </a:pPr>
            <a:r>
              <a:rPr lang="en-US" dirty="0"/>
              <a:t>Questionnaires</a:t>
            </a:r>
          </a:p>
          <a:p>
            <a:pPr lvl="1">
              <a:lnSpc>
                <a:spcPct val="90000"/>
              </a:lnSpc>
            </a:pPr>
            <a:r>
              <a:rPr lang="en-US" dirty="0"/>
              <a:t>Design</a:t>
            </a:r>
          </a:p>
          <a:p>
            <a:pPr lvl="2">
              <a:lnSpc>
                <a:spcPct val="90000"/>
              </a:lnSpc>
            </a:pPr>
            <a:r>
              <a:rPr lang="en-US" dirty="0"/>
              <a:t>Mostly closed-ended questions</a:t>
            </a:r>
          </a:p>
          <a:p>
            <a:pPr lvl="2">
              <a:lnSpc>
                <a:spcPct val="90000"/>
              </a:lnSpc>
            </a:pPr>
            <a:r>
              <a:rPr lang="en-US" dirty="0"/>
              <a:t>Can be administered over the phone, </a:t>
            </a:r>
            <a:r>
              <a:rPr lang="en-US"/>
              <a:t>on the web, </a:t>
            </a:r>
            <a:r>
              <a:rPr lang="en-US" dirty="0"/>
              <a:t>or in person</a:t>
            </a:r>
          </a:p>
          <a:p>
            <a:pPr lvl="1">
              <a:lnSpc>
                <a:spcPct val="90000"/>
              </a:lnSpc>
            </a:pPr>
            <a:r>
              <a:rPr lang="en-US" dirty="0"/>
              <a:t>Vs. Interviews</a:t>
            </a:r>
          </a:p>
          <a:p>
            <a:pPr lvl="2">
              <a:lnSpc>
                <a:spcPct val="90000"/>
              </a:lnSpc>
            </a:pPr>
            <a:r>
              <a:rPr lang="en-US" dirty="0"/>
              <a:t>Interviews cost more but yield more information</a:t>
            </a:r>
          </a:p>
          <a:p>
            <a:pPr lvl="2">
              <a:lnSpc>
                <a:spcPct val="90000"/>
              </a:lnSpc>
            </a:pPr>
            <a:r>
              <a:rPr lang="en-US" dirty="0"/>
              <a:t>Questionnaires are more cost-effective</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Observation</a:t>
            </a:r>
          </a:p>
        </p:txBody>
      </p:sp>
      <p:sp>
        <p:nvSpPr>
          <p:cNvPr id="3" name="Content Placeholder 2"/>
          <p:cNvSpPr>
            <a:spLocks noGrp="1"/>
          </p:cNvSpPr>
          <p:nvPr>
            <p:ph idx="1"/>
          </p:nvPr>
        </p:nvSpPr>
        <p:spPr/>
        <p:txBody>
          <a:bodyPr>
            <a:normAutofit fontScale="92500" lnSpcReduction="20000"/>
          </a:bodyPr>
          <a:lstStyle/>
          <a:p>
            <a:r>
              <a:rPr lang="en-US" b="1" dirty="0"/>
              <a:t>Observation</a:t>
            </a:r>
            <a:r>
              <a:rPr lang="en-US" dirty="0"/>
              <a:t> is a fact finding technique in which the systems analyst either participates in or watches a person (user or manager) perform activities to learn about the system. </a:t>
            </a:r>
          </a:p>
          <a:p>
            <a:r>
              <a:rPr lang="en-US" dirty="0"/>
              <a:t>Observation information substantiates those information that are obtained from interview and questionnaire</a:t>
            </a:r>
          </a:p>
          <a:p>
            <a:r>
              <a:rPr lang="en-US" dirty="0"/>
              <a:t>Though observation and obtaining objective measures are desirable ways to collect pertinent information, such methods are not always possible in real organizational settings</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Example</a:t>
            </a:r>
          </a:p>
          <a:p>
            <a:pPr lvl="1"/>
            <a:r>
              <a:rPr lang="en-US" dirty="0"/>
              <a:t>Observation can cause people to change their normal operating behavior</a:t>
            </a:r>
          </a:p>
          <a:p>
            <a:pPr lvl="1"/>
            <a:r>
              <a:rPr lang="en-US" dirty="0"/>
              <a:t>Employees who know they are being observed may be nervous and make more mistakes than normal</a:t>
            </a:r>
          </a:p>
          <a:p>
            <a:pPr lvl="1"/>
            <a:r>
              <a:rPr lang="en-US" dirty="0"/>
              <a:t>Employees under observation may follow exact procedures more carefully than they typically do</a:t>
            </a:r>
          </a:p>
          <a:p>
            <a:pPr lvl="1"/>
            <a:r>
              <a:rPr lang="en-US" dirty="0"/>
              <a:t>Because observation typically cannot be continuous, you receive only a snapshot image of the person or task you observe which may not include important events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Document Analysis</a:t>
            </a:r>
          </a:p>
        </p:txBody>
      </p:sp>
      <p:sp>
        <p:nvSpPr>
          <p:cNvPr id="3" name="Content Placeholder 2"/>
          <p:cNvSpPr>
            <a:spLocks noGrp="1"/>
          </p:cNvSpPr>
          <p:nvPr>
            <p:ph idx="1"/>
          </p:nvPr>
        </p:nvSpPr>
        <p:spPr/>
        <p:txBody>
          <a:bodyPr>
            <a:normAutofit fontScale="92500" lnSpcReduction="20000"/>
          </a:bodyPr>
          <a:lstStyle/>
          <a:p>
            <a:r>
              <a:rPr lang="en-US" dirty="0"/>
              <a:t>Methods for determining system requirements can be enhanced by examining system and organizational documentation to discover more details about current systems and the organization they support</a:t>
            </a:r>
          </a:p>
          <a:p>
            <a:r>
              <a:rPr lang="en-US" dirty="0"/>
              <a:t>Among the useful documents for systems analysis are:</a:t>
            </a:r>
          </a:p>
          <a:p>
            <a:pPr lvl="1"/>
            <a:r>
              <a:rPr lang="en-US" dirty="0"/>
              <a:t>A written work procedure</a:t>
            </a:r>
          </a:p>
          <a:p>
            <a:pPr lvl="1"/>
            <a:r>
              <a:rPr lang="en-US" dirty="0"/>
              <a:t>A business form</a:t>
            </a:r>
          </a:p>
          <a:p>
            <a:pPr lvl="1"/>
            <a:r>
              <a:rPr lang="en-US" dirty="0"/>
              <a:t>Report generated by current system</a:t>
            </a:r>
          </a:p>
          <a:p>
            <a:pPr lvl="1"/>
            <a:r>
              <a:rPr lang="en-US" dirty="0"/>
              <a:t>A document about current information systems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endParaRPr lang="en-US" dirty="0"/>
          </a:p>
        </p:txBody>
      </p:sp>
      <p:sp>
        <p:nvSpPr>
          <p:cNvPr id="3" name="Content Placeholder 2"/>
          <p:cNvSpPr>
            <a:spLocks noGrp="1"/>
          </p:cNvSpPr>
          <p:nvPr>
            <p:ph idx="1"/>
          </p:nvPr>
        </p:nvSpPr>
        <p:spPr>
          <a:xfrm>
            <a:off x="457200" y="1189037"/>
            <a:ext cx="8229600" cy="5592763"/>
          </a:xfrm>
        </p:spPr>
        <p:txBody>
          <a:bodyPr>
            <a:normAutofit fontScale="92500" lnSpcReduction="20000"/>
          </a:bodyPr>
          <a:lstStyle/>
          <a:p>
            <a:r>
              <a:rPr lang="en-US" dirty="0"/>
              <a:t>In documents you can find information about:</a:t>
            </a:r>
          </a:p>
          <a:p>
            <a:pPr lvl="1"/>
            <a:r>
              <a:rPr lang="en-US" dirty="0"/>
              <a:t>Problems with existing systems</a:t>
            </a:r>
          </a:p>
          <a:p>
            <a:pPr lvl="1"/>
            <a:r>
              <a:rPr lang="en-US" dirty="0"/>
              <a:t>Opportunities to meet new needs if only certain information or information processing were available</a:t>
            </a:r>
          </a:p>
          <a:p>
            <a:pPr lvl="1"/>
            <a:r>
              <a:rPr lang="en-US" dirty="0"/>
              <a:t>Titles and names of key individuals who have an interest in relevant existing systems</a:t>
            </a:r>
          </a:p>
          <a:p>
            <a:pPr lvl="1"/>
            <a:r>
              <a:rPr lang="en-US" dirty="0"/>
              <a:t>Special information-processing circumstances that occur irregularly that may not be identified by any other requirements determination technique</a:t>
            </a:r>
          </a:p>
          <a:p>
            <a:pPr lvl="1"/>
            <a:r>
              <a:rPr lang="en-US" dirty="0"/>
              <a:t>The reason why current systems are designed as they are, which can suggest features left out of current software that may now be feasible and desirable</a:t>
            </a:r>
          </a:p>
          <a:p>
            <a:pPr lvl="1"/>
            <a:r>
              <a:rPr lang="en-US" dirty="0"/>
              <a:t>Data, rules for processing data, and principles by which the organization operates that must be enforced by the information system</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Modern Methods for Determining System Requirements</a:t>
            </a:r>
          </a:p>
        </p:txBody>
      </p:sp>
      <p:sp>
        <p:nvSpPr>
          <p:cNvPr id="3" name="Content Placeholder 2"/>
          <p:cNvSpPr>
            <a:spLocks noGrp="1"/>
          </p:cNvSpPr>
          <p:nvPr>
            <p:ph idx="1"/>
          </p:nvPr>
        </p:nvSpPr>
        <p:spPr/>
        <p:txBody>
          <a:bodyPr>
            <a:normAutofit fontScale="92500"/>
          </a:bodyPr>
          <a:lstStyle/>
          <a:p>
            <a:r>
              <a:rPr lang="en-US" dirty="0"/>
              <a:t>In addition to the traditional methods, today more techniques are available to collect information about the current system, the organizational area requesting the new system, and what the new system should be like</a:t>
            </a:r>
          </a:p>
          <a:p>
            <a:r>
              <a:rPr lang="en-US" dirty="0"/>
              <a:t>Modern methods like </a:t>
            </a:r>
            <a:r>
              <a:rPr lang="en-US" b="1" dirty="0"/>
              <a:t>Joint Application Design (JAD) </a:t>
            </a:r>
            <a:r>
              <a:rPr lang="en-US" dirty="0"/>
              <a:t>and </a:t>
            </a:r>
            <a:r>
              <a:rPr lang="en-US" b="1" dirty="0"/>
              <a:t>Prototyping</a:t>
            </a:r>
            <a:r>
              <a:rPr lang="en-US" dirty="0"/>
              <a:t> can support effective information collection and structuring while reducing the amount of time required for analysis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Joint Application Design</a:t>
            </a:r>
          </a:p>
        </p:txBody>
      </p:sp>
      <p:sp>
        <p:nvSpPr>
          <p:cNvPr id="3" name="Content Placeholder 2"/>
          <p:cNvSpPr>
            <a:spLocks noGrp="1"/>
          </p:cNvSpPr>
          <p:nvPr>
            <p:ph idx="1"/>
          </p:nvPr>
        </p:nvSpPr>
        <p:spPr/>
        <p:txBody>
          <a:bodyPr>
            <a:normAutofit lnSpcReduction="10000"/>
          </a:bodyPr>
          <a:lstStyle/>
          <a:p>
            <a:r>
              <a:rPr lang="en-US" dirty="0"/>
              <a:t>The primary purpose of using JAD in the analysis phase is to collect systems requirements simultaneously from the key people involved with the system</a:t>
            </a:r>
          </a:p>
          <a:p>
            <a:r>
              <a:rPr lang="en-US" dirty="0"/>
              <a:t>JAD sessions are usually conducted in a location away from where the people involved normally work, in order to limit distractions and help participants better concentrate on systems analysis.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dirty="0"/>
              <a:t>A typical JAD participants include:</a:t>
            </a:r>
          </a:p>
          <a:p>
            <a:pPr lvl="1"/>
            <a:r>
              <a:rPr lang="en-US" b="1" dirty="0"/>
              <a:t>JAD session leader:</a:t>
            </a:r>
          </a:p>
          <a:p>
            <a:pPr lvl="1"/>
            <a:r>
              <a:rPr lang="en-US" b="1" dirty="0"/>
              <a:t>Users</a:t>
            </a:r>
          </a:p>
          <a:p>
            <a:pPr lvl="1"/>
            <a:r>
              <a:rPr lang="en-US" b="1" dirty="0"/>
              <a:t>Managers</a:t>
            </a:r>
          </a:p>
          <a:p>
            <a:pPr lvl="1"/>
            <a:r>
              <a:rPr lang="en-US" b="1" dirty="0"/>
              <a:t>Sponsors</a:t>
            </a:r>
          </a:p>
          <a:p>
            <a:pPr lvl="1"/>
            <a:r>
              <a:rPr lang="en-US" b="1" dirty="0"/>
              <a:t>Systems analysts</a:t>
            </a:r>
          </a:p>
          <a:p>
            <a:pPr lvl="1"/>
            <a:r>
              <a:rPr lang="en-US" b="1" dirty="0"/>
              <a:t>Scribe</a:t>
            </a:r>
          </a:p>
          <a:p>
            <a:pPr lvl="1"/>
            <a:r>
              <a:rPr lang="en-US" b="1" dirty="0"/>
              <a:t>IS staff</a:t>
            </a:r>
          </a:p>
          <a:p>
            <a:r>
              <a:rPr lang="en-US" dirty="0"/>
              <a:t>The end result of a completed JAD is a set of documents that detail the workings of the current system and the features </a:t>
            </a:r>
            <a:r>
              <a:rPr lang="en-US"/>
              <a:t>of the </a:t>
            </a:r>
            <a:r>
              <a:rPr lang="en-US" dirty="0"/>
              <a:t>replacement system</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JAD.png"/>
          <p:cNvPicPr>
            <a:picLocks noGrp="1" noChangeAspect="1"/>
          </p:cNvPicPr>
          <p:nvPr>
            <p:ph idx="1"/>
          </p:nvPr>
        </p:nvPicPr>
        <p:blipFill>
          <a:blip r:embed="rId2"/>
          <a:stretch>
            <a:fillRect/>
          </a:stretch>
        </p:blipFill>
        <p:spPr>
          <a:xfrm>
            <a:off x="304800" y="579437"/>
            <a:ext cx="8540106" cy="5745163"/>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ystems analysis.png"/>
          <p:cNvPicPr>
            <a:picLocks noGrp="1" noChangeAspect="1"/>
          </p:cNvPicPr>
          <p:nvPr>
            <p:ph idx="1"/>
          </p:nvPr>
        </p:nvPicPr>
        <p:blipFill>
          <a:blip r:embed="rId2"/>
          <a:stretch>
            <a:fillRect/>
          </a:stretch>
        </p:blipFill>
        <p:spPr>
          <a:xfrm>
            <a:off x="971164" y="636925"/>
            <a:ext cx="7182236" cy="5535275"/>
          </a:xfr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Using Prototyping during Requirements Determination</a:t>
            </a:r>
          </a:p>
        </p:txBody>
      </p:sp>
      <p:sp>
        <p:nvSpPr>
          <p:cNvPr id="3" name="Content Placeholder 2"/>
          <p:cNvSpPr>
            <a:spLocks noGrp="1"/>
          </p:cNvSpPr>
          <p:nvPr>
            <p:ph idx="1"/>
          </p:nvPr>
        </p:nvSpPr>
        <p:spPr/>
        <p:txBody>
          <a:bodyPr>
            <a:normAutofit fontScale="85000" lnSpcReduction="20000"/>
          </a:bodyPr>
          <a:lstStyle/>
          <a:p>
            <a:r>
              <a:rPr lang="en-US" b="1" dirty="0"/>
              <a:t>Prototyping</a:t>
            </a:r>
            <a:r>
              <a:rPr lang="en-US" dirty="0"/>
              <a:t> is basically a repetitive process in which analysts and users build a rudimentary version of an information system based on user feedback</a:t>
            </a:r>
          </a:p>
          <a:p>
            <a:r>
              <a:rPr lang="en-US" dirty="0"/>
              <a:t>It can replace the systems development life cycle or augment it</a:t>
            </a:r>
          </a:p>
          <a:p>
            <a:r>
              <a:rPr lang="en-US" dirty="0"/>
              <a:t>Prototyping allows you to quickly convert basic requirements into a working, though limited, version of the desired information system</a:t>
            </a:r>
          </a:p>
          <a:p>
            <a:r>
              <a:rPr lang="en-US" dirty="0"/>
              <a:t>The goal with using prototyping to support requirements determination is to develop concrete specifications for the ultimate system, not to build the ultimate system</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t>Prototyping is most useful for requirements determination when:</a:t>
            </a:r>
          </a:p>
          <a:p>
            <a:pPr lvl="1"/>
            <a:r>
              <a:rPr lang="en-US" dirty="0"/>
              <a:t>User requirements are not clear or well understood, which is often the case for totally new systems.</a:t>
            </a:r>
          </a:p>
          <a:p>
            <a:pPr lvl="1"/>
            <a:r>
              <a:rPr lang="en-US" dirty="0"/>
              <a:t>One or a few users and other stakeholders are involved with the system.</a:t>
            </a:r>
          </a:p>
          <a:p>
            <a:pPr lvl="1"/>
            <a:r>
              <a:rPr lang="en-US" dirty="0"/>
              <a:t>Possible designs are complex and require concrete form to evaluate fully.</a:t>
            </a:r>
          </a:p>
          <a:p>
            <a:pPr lvl="1"/>
            <a:r>
              <a:rPr lang="en-US" dirty="0"/>
              <a:t>Communication problems have existed in the past between users and analysts, and both parties want to be sure that system requirements are as specific as possible.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t>Prototyping also has some drawbacks as a tool for requirements determination. They include: </a:t>
            </a:r>
          </a:p>
          <a:p>
            <a:pPr lvl="1"/>
            <a:r>
              <a:rPr lang="en-US" dirty="0"/>
              <a:t>A tendency to avoid creating formal documentation of system requirements, which can then make the system more difficult to develop into a fully working system.</a:t>
            </a:r>
          </a:p>
          <a:p>
            <a:pPr lvl="1"/>
            <a:r>
              <a:rPr lang="en-US" dirty="0"/>
              <a:t>Prototypes can become idiosyncratic to the initial user and difficult to diffuse or adapt to other potential users.</a:t>
            </a:r>
          </a:p>
          <a:p>
            <a:pPr lvl="1"/>
            <a:r>
              <a:rPr lang="en-US" dirty="0"/>
              <a:t>Prototypes are often built as stand-alone systems, thus ignoring issues of sharing data and interactions with other existing </a:t>
            </a:r>
            <a:r>
              <a:rPr lang="en-US"/>
              <a:t>systems.</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System requirement specification </a:t>
            </a:r>
          </a:p>
        </p:txBody>
      </p:sp>
      <p:sp>
        <p:nvSpPr>
          <p:cNvPr id="3" name="Content Placeholder 2"/>
          <p:cNvSpPr>
            <a:spLocks noGrp="1"/>
          </p:cNvSpPr>
          <p:nvPr>
            <p:ph idx="1"/>
          </p:nvPr>
        </p:nvSpPr>
        <p:spPr/>
        <p:txBody>
          <a:bodyPr>
            <a:normAutofit fontScale="92500" lnSpcReduction="10000"/>
          </a:bodyPr>
          <a:lstStyle/>
          <a:p>
            <a:r>
              <a:rPr lang="en-US" dirty="0"/>
              <a:t>Systems requirement specification (SRS)  is a document that contains such things as functional and non-functional requirement</a:t>
            </a:r>
          </a:p>
          <a:p>
            <a:r>
              <a:rPr lang="en-US" dirty="0"/>
              <a:t>SRS is the most referenced document through out the system development process.</a:t>
            </a:r>
          </a:p>
          <a:p>
            <a:r>
              <a:rPr lang="en-US" b="1" dirty="0"/>
              <a:t>Functional requirements: </a:t>
            </a:r>
            <a:r>
              <a:rPr lang="en-US" dirty="0"/>
              <a:t>refer to major functionalities of the system that it should possess.</a:t>
            </a:r>
          </a:p>
          <a:p>
            <a:r>
              <a:rPr lang="en-US" b="1" dirty="0"/>
              <a:t>Non-Functional requirements : </a:t>
            </a:r>
            <a:r>
              <a:rPr lang="en-US" dirty="0"/>
              <a:t>refer to additional features of the system </a:t>
            </a:r>
          </a:p>
          <a:p>
            <a:endParaRPr lang="en-US" dirty="0"/>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req structuring.png"/>
          <p:cNvPicPr>
            <a:picLocks noGrp="1" noChangeAspect="1"/>
          </p:cNvPicPr>
          <p:nvPr>
            <p:ph idx="1"/>
          </p:nvPr>
        </p:nvPicPr>
        <p:blipFill>
          <a:blip r:embed="rId2"/>
          <a:stretch>
            <a:fillRect/>
          </a:stretch>
        </p:blipFill>
        <p:spPr>
          <a:xfrm>
            <a:off x="500611" y="533400"/>
            <a:ext cx="8109989" cy="5867400"/>
          </a:xfr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Modeling</a:t>
            </a:r>
          </a:p>
        </p:txBody>
      </p:sp>
      <p:sp>
        <p:nvSpPr>
          <p:cNvPr id="3" name="Content Placeholder 2"/>
          <p:cNvSpPr>
            <a:spLocks noGrp="1"/>
          </p:cNvSpPr>
          <p:nvPr>
            <p:ph idx="1"/>
          </p:nvPr>
        </p:nvSpPr>
        <p:spPr/>
        <p:txBody>
          <a:bodyPr/>
          <a:lstStyle/>
          <a:p>
            <a:r>
              <a:rPr lang="en-US" b="1" dirty="0"/>
              <a:t>Process modeling </a:t>
            </a:r>
            <a:r>
              <a:rPr lang="en-US" dirty="0"/>
              <a:t>involves graphically representing the processes, or actions, that capture, manipulate, store, and distribute data between a system and its environment and among components within a system.</a:t>
            </a:r>
          </a:p>
          <a:p>
            <a:r>
              <a:rPr lang="en-US" dirty="0"/>
              <a:t>A common form of a process model is a </a:t>
            </a:r>
            <a:r>
              <a:rPr lang="en-US" b="1" dirty="0"/>
              <a:t>data-flow diagram (DFD)</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Data-Flow Diagramming Mechanics</a:t>
            </a:r>
          </a:p>
        </p:txBody>
      </p:sp>
      <p:sp>
        <p:nvSpPr>
          <p:cNvPr id="3" name="Content Placeholder 2"/>
          <p:cNvSpPr>
            <a:spLocks noGrp="1"/>
          </p:cNvSpPr>
          <p:nvPr>
            <p:ph idx="1"/>
          </p:nvPr>
        </p:nvSpPr>
        <p:spPr/>
        <p:txBody>
          <a:bodyPr/>
          <a:lstStyle/>
          <a:p>
            <a:r>
              <a:rPr lang="en-US" dirty="0"/>
              <a:t>Data-flow diagrams are versatile diagramming tools.</a:t>
            </a:r>
          </a:p>
          <a:p>
            <a:r>
              <a:rPr lang="en-US" dirty="0"/>
              <a:t>With only four symbols, data-flow diagrams can represent both physical and logical information systems.</a:t>
            </a:r>
          </a:p>
          <a:p>
            <a:r>
              <a:rPr lang="en-US" dirty="0"/>
              <a:t>The four symbols used in DFDs represent </a:t>
            </a:r>
            <a:r>
              <a:rPr lang="en-US" b="1" dirty="0"/>
              <a:t>data</a:t>
            </a:r>
            <a:r>
              <a:rPr lang="en-US" dirty="0"/>
              <a:t> </a:t>
            </a:r>
            <a:r>
              <a:rPr lang="en-US" b="1" dirty="0"/>
              <a:t>flows</a:t>
            </a:r>
            <a:r>
              <a:rPr lang="en-US" dirty="0"/>
              <a:t>, </a:t>
            </a:r>
            <a:r>
              <a:rPr lang="en-US" b="1" dirty="0"/>
              <a:t>data</a:t>
            </a:r>
            <a:r>
              <a:rPr lang="en-US" dirty="0"/>
              <a:t> </a:t>
            </a:r>
            <a:r>
              <a:rPr lang="en-US" b="1" dirty="0"/>
              <a:t>stores</a:t>
            </a:r>
            <a:r>
              <a:rPr lang="en-US" dirty="0"/>
              <a:t>, </a:t>
            </a:r>
            <a:r>
              <a:rPr lang="en-US" b="1" dirty="0"/>
              <a:t>processes</a:t>
            </a:r>
            <a:r>
              <a:rPr lang="en-US" dirty="0"/>
              <a:t>, and </a:t>
            </a:r>
            <a:r>
              <a:rPr lang="en-US" b="1" dirty="0"/>
              <a:t>sources/sinks</a:t>
            </a:r>
            <a:r>
              <a:rPr lang="en-US" dirty="0"/>
              <a:t> (or external entities)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b="1" dirty="0"/>
              <a:t>A data flow:</a:t>
            </a:r>
          </a:p>
          <a:p>
            <a:pPr lvl="1"/>
            <a:r>
              <a:rPr lang="en-US" dirty="0"/>
              <a:t>is data that are in motion and moving as a unit from one place in a system to another</a:t>
            </a:r>
          </a:p>
          <a:p>
            <a:pPr lvl="1"/>
            <a:r>
              <a:rPr lang="en-US" dirty="0"/>
              <a:t>A data flow could represent:</a:t>
            </a:r>
          </a:p>
          <a:p>
            <a:pPr lvl="2"/>
            <a:r>
              <a:rPr lang="en-US" dirty="0"/>
              <a:t>data on a customer order form or a payroll check</a:t>
            </a:r>
          </a:p>
          <a:p>
            <a:pPr lvl="2"/>
            <a:r>
              <a:rPr lang="en-US" dirty="0"/>
              <a:t>a query to a database</a:t>
            </a:r>
          </a:p>
          <a:p>
            <a:pPr lvl="2"/>
            <a:r>
              <a:rPr lang="en-US" dirty="0"/>
              <a:t>the contents of a printed report</a:t>
            </a:r>
          </a:p>
          <a:p>
            <a:pPr lvl="2"/>
            <a:r>
              <a:rPr lang="en-US" dirty="0"/>
              <a:t>data on a data-entry computer display form</a:t>
            </a:r>
          </a:p>
          <a:p>
            <a:pPr lvl="1"/>
            <a:r>
              <a:rPr lang="en-US" dirty="0"/>
              <a:t>A data flow can be composed of many individual pieces of data that are generated at the same time and that flow together to common destinations</a:t>
            </a:r>
            <a:endParaRPr lang="en-US" b="1"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4876800" cy="4525963"/>
          </a:xfrm>
        </p:spPr>
        <p:txBody>
          <a:bodyPr>
            <a:normAutofit fontScale="77500" lnSpcReduction="20000"/>
          </a:bodyPr>
          <a:lstStyle/>
          <a:p>
            <a:r>
              <a:rPr lang="en-US" b="1" dirty="0"/>
              <a:t>A</a:t>
            </a:r>
            <a:r>
              <a:rPr lang="en-US" dirty="0"/>
              <a:t> </a:t>
            </a:r>
            <a:r>
              <a:rPr lang="en-US" b="1" dirty="0"/>
              <a:t>data store:</a:t>
            </a:r>
          </a:p>
          <a:p>
            <a:pPr lvl="1"/>
            <a:r>
              <a:rPr lang="en-US" dirty="0"/>
              <a:t>is data at rest</a:t>
            </a:r>
          </a:p>
          <a:p>
            <a:pPr lvl="1"/>
            <a:r>
              <a:rPr lang="en-US" dirty="0"/>
              <a:t>may represent one of many different physical locations for data, including a file folder, one or more computer-based file(s), or a notebook</a:t>
            </a:r>
          </a:p>
          <a:p>
            <a:pPr lvl="1"/>
            <a:r>
              <a:rPr lang="en-US" dirty="0"/>
              <a:t>might contain data about customers, students, customer orders, or supplier invoices</a:t>
            </a:r>
          </a:p>
          <a:p>
            <a:r>
              <a:rPr lang="en-US" b="1" dirty="0"/>
              <a:t>A</a:t>
            </a:r>
            <a:r>
              <a:rPr lang="en-US" dirty="0"/>
              <a:t> </a:t>
            </a:r>
            <a:r>
              <a:rPr lang="en-US" b="1" dirty="0"/>
              <a:t>process:</a:t>
            </a:r>
          </a:p>
          <a:p>
            <a:pPr lvl="1"/>
            <a:r>
              <a:rPr lang="en-US" dirty="0"/>
              <a:t>is the work or actions performed on data so that they are transformed, stored, or distributed</a:t>
            </a:r>
          </a:p>
          <a:p>
            <a:endParaRPr lang="en-US" dirty="0"/>
          </a:p>
        </p:txBody>
      </p:sp>
      <p:pic>
        <p:nvPicPr>
          <p:cNvPr id="4" name="Picture 3" descr="process modeling symbols.png"/>
          <p:cNvPicPr>
            <a:picLocks noChangeAspect="1"/>
          </p:cNvPicPr>
          <p:nvPr/>
        </p:nvPicPr>
        <p:blipFill>
          <a:blip r:embed="rId2"/>
          <a:stretch>
            <a:fillRect/>
          </a:stretch>
        </p:blipFill>
        <p:spPr>
          <a:xfrm>
            <a:off x="5562600" y="1447800"/>
            <a:ext cx="3048000" cy="5225142"/>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b="1" dirty="0"/>
              <a:t>A source/sink:</a:t>
            </a:r>
          </a:p>
          <a:p>
            <a:pPr lvl="1"/>
            <a:r>
              <a:rPr lang="en-US" dirty="0"/>
              <a:t>is the origin and/or destination of the data</a:t>
            </a:r>
          </a:p>
          <a:p>
            <a:pPr lvl="1"/>
            <a:r>
              <a:rPr lang="en-US" dirty="0"/>
              <a:t>are sometimes referred to as </a:t>
            </a:r>
            <a:r>
              <a:rPr lang="en-US" i="1" dirty="0"/>
              <a:t>external entities because they are </a:t>
            </a:r>
            <a:r>
              <a:rPr lang="en-US" dirty="0"/>
              <a:t>outside the system</a:t>
            </a:r>
          </a:p>
          <a:p>
            <a:pPr lvl="1"/>
            <a:r>
              <a:rPr lang="en-US" dirty="0"/>
              <a:t>Because sources and sinks are outside the system, many of their characteristics are of no interest to us</a:t>
            </a:r>
          </a:p>
          <a:p>
            <a:pPr lvl="1"/>
            <a:r>
              <a:rPr lang="en-US" dirty="0"/>
              <a:t>A source/sink might consist of the following:</a:t>
            </a:r>
          </a:p>
          <a:p>
            <a:pPr lvl="2"/>
            <a:r>
              <a:rPr lang="en-US" dirty="0"/>
              <a:t>Another organization or organizational unit that sends data to or receives information from the system you are analyzing</a:t>
            </a:r>
          </a:p>
          <a:p>
            <a:pPr lvl="2"/>
            <a:r>
              <a:rPr lang="en-US" dirty="0"/>
              <a:t>A person inside or outside the business unit supported by the system you are analyzing and who interacts with the system</a:t>
            </a:r>
          </a:p>
          <a:p>
            <a:pPr lvl="2"/>
            <a:r>
              <a:rPr lang="en-US" dirty="0"/>
              <a:t>Another information system with which the system you are analyzing exchanges information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Determining Requirements</a:t>
            </a:r>
          </a:p>
        </p:txBody>
      </p:sp>
      <p:sp>
        <p:nvSpPr>
          <p:cNvPr id="3" name="Content Placeholder 2"/>
          <p:cNvSpPr>
            <a:spLocks noGrp="1"/>
          </p:cNvSpPr>
          <p:nvPr>
            <p:ph idx="1"/>
          </p:nvPr>
        </p:nvSpPr>
        <p:spPr/>
        <p:txBody>
          <a:bodyPr>
            <a:normAutofit/>
          </a:bodyPr>
          <a:lstStyle/>
          <a:p>
            <a:r>
              <a:rPr lang="en-US" dirty="0"/>
              <a:t>During requirements determination, information on what the system should do is gathered from as many sources as possible.</a:t>
            </a:r>
          </a:p>
          <a:p>
            <a:r>
              <a:rPr lang="en-US" dirty="0"/>
              <a:t>Gathering system requirements is like conducting an investigation and therefore requires careful scrutiny.</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noAutofit/>
          </a:bodyPr>
          <a:lstStyle/>
          <a:p>
            <a:r>
              <a:rPr lang="en-GB" sz="3300" b="1" dirty="0"/>
              <a:t>The four symbols with their meaning and example </a:t>
            </a:r>
          </a:p>
        </p:txBody>
      </p:sp>
      <p:pic>
        <p:nvPicPr>
          <p:cNvPr id="4" name="Picture 3"/>
          <p:cNvPicPr>
            <a:picLocks noChangeAspect="1"/>
          </p:cNvPicPr>
          <p:nvPr/>
        </p:nvPicPr>
        <p:blipFill>
          <a:blip r:embed="rId2"/>
          <a:stretch>
            <a:fillRect/>
          </a:stretch>
        </p:blipFill>
        <p:spPr>
          <a:xfrm>
            <a:off x="762000" y="992312"/>
            <a:ext cx="7467600" cy="5789488"/>
          </a:xfrm>
          <a:prstGeom prst="rect">
            <a:avLst/>
          </a:prstGeom>
        </p:spPr>
      </p:pic>
    </p:spTree>
    <p:extLst>
      <p:ext uri="{BB962C8B-B14F-4D97-AF65-F5344CB8AC3E}">
        <p14:creationId xmlns:p14="http://schemas.microsoft.com/office/powerpoint/2010/main" val="8056201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Developing DFDs: An Example</a:t>
            </a:r>
          </a:p>
        </p:txBody>
      </p:sp>
      <p:sp>
        <p:nvSpPr>
          <p:cNvPr id="3" name="Content Placeholder 2"/>
          <p:cNvSpPr>
            <a:spLocks noGrp="1"/>
          </p:cNvSpPr>
          <p:nvPr>
            <p:ph idx="1"/>
          </p:nvPr>
        </p:nvSpPr>
        <p:spPr>
          <a:xfrm>
            <a:off x="457200" y="1600200"/>
            <a:ext cx="8077200" cy="4525963"/>
          </a:xfrm>
        </p:spPr>
        <p:txBody>
          <a:bodyPr>
            <a:normAutofit fontScale="92500" lnSpcReduction="20000"/>
          </a:bodyPr>
          <a:lstStyle/>
          <a:p>
            <a:r>
              <a:rPr lang="en-US" b="1" dirty="0"/>
              <a:t>Context diagram:</a:t>
            </a:r>
          </a:p>
          <a:p>
            <a:pPr lvl="1"/>
            <a:r>
              <a:rPr lang="en-US" dirty="0"/>
              <a:t>is a  data-flow diagram of the scope of an organizational system that shows the system boundaries, external entities that interact with the system, and the major information flows between the entities and the system.</a:t>
            </a:r>
          </a:p>
          <a:p>
            <a:pPr lvl="1"/>
            <a:r>
              <a:rPr lang="en-GB" dirty="0"/>
              <a:t>It is the most general one and the broadest possible conceptualization of the system</a:t>
            </a:r>
          </a:p>
          <a:p>
            <a:pPr lvl="1"/>
            <a:r>
              <a:rPr lang="en-GB" dirty="0"/>
              <a:t>The process in the context diagram is given the value 0.</a:t>
            </a:r>
          </a:p>
          <a:p>
            <a:pPr lvl="1"/>
            <a:r>
              <a:rPr lang="en-GB" dirty="0"/>
              <a:t>It shows all the Sources/sinks and the corresponding data flows but no data store is shown. </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Context diagram: Example</a:t>
            </a:r>
          </a:p>
        </p:txBody>
      </p:sp>
      <p:pic>
        <p:nvPicPr>
          <p:cNvPr id="4" name="Content Placeholder 3" descr="context diagram.png"/>
          <p:cNvPicPr>
            <a:picLocks noGrp="1" noChangeAspect="1"/>
          </p:cNvPicPr>
          <p:nvPr>
            <p:ph idx="1"/>
          </p:nvPr>
        </p:nvPicPr>
        <p:blipFill>
          <a:blip r:embed="rId2"/>
          <a:stretch>
            <a:fillRect/>
          </a:stretch>
        </p:blipFill>
        <p:spPr>
          <a:xfrm>
            <a:off x="1676400" y="1503879"/>
            <a:ext cx="5715000" cy="4820721"/>
          </a:xfrm>
          <a:prstGeom prst="rect">
            <a:avLst/>
          </a:prstGeom>
        </p:spPr>
      </p:pic>
    </p:spTree>
    <p:extLst>
      <p:ext uri="{BB962C8B-B14F-4D97-AF65-F5344CB8AC3E}">
        <p14:creationId xmlns:p14="http://schemas.microsoft.com/office/powerpoint/2010/main" val="37069456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Level-0 diagram</a:t>
            </a:r>
            <a:endParaRPr lang="en-US" dirty="0"/>
          </a:p>
        </p:txBody>
      </p:sp>
      <p:sp>
        <p:nvSpPr>
          <p:cNvPr id="3" name="Content Placeholder 2"/>
          <p:cNvSpPr>
            <a:spLocks noGrp="1"/>
          </p:cNvSpPr>
          <p:nvPr>
            <p:ph idx="1"/>
          </p:nvPr>
        </p:nvSpPr>
        <p:spPr>
          <a:xfrm>
            <a:off x="381000" y="1447800"/>
            <a:ext cx="8305800" cy="4953000"/>
          </a:xfrm>
        </p:spPr>
        <p:txBody>
          <a:bodyPr>
            <a:normAutofit/>
          </a:bodyPr>
          <a:lstStyle/>
          <a:p>
            <a:r>
              <a:rPr lang="en-US" dirty="0"/>
              <a:t>Level-0 diagram is a data-flow diagram that represents a system’s major processes, data flows, and data stores at a high level of detail.</a:t>
            </a:r>
          </a:p>
          <a:p>
            <a:r>
              <a:rPr lang="en-GB" dirty="0"/>
              <a:t>Each process has a number that ends in .0</a:t>
            </a:r>
            <a:endParaRPr lang="en-US" dirty="0"/>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r>
              <a:rPr lang="en-GB" b="1" dirty="0"/>
              <a:t>Level-0 diagram </a:t>
            </a:r>
          </a:p>
        </p:txBody>
      </p:sp>
      <p:pic>
        <p:nvPicPr>
          <p:cNvPr id="4" name="Picture 3" descr="level 0 diagram.png"/>
          <p:cNvPicPr>
            <a:picLocks noChangeAspect="1"/>
          </p:cNvPicPr>
          <p:nvPr/>
        </p:nvPicPr>
        <p:blipFill>
          <a:blip r:embed="rId2"/>
          <a:stretch>
            <a:fillRect/>
          </a:stretch>
        </p:blipFill>
        <p:spPr>
          <a:xfrm>
            <a:off x="1066800" y="533400"/>
            <a:ext cx="6934200" cy="6258333"/>
          </a:xfrm>
          <a:prstGeom prst="rect">
            <a:avLst/>
          </a:prstGeom>
        </p:spPr>
      </p:pic>
    </p:spTree>
    <p:extLst>
      <p:ext uri="{BB962C8B-B14F-4D97-AF65-F5344CB8AC3E}">
        <p14:creationId xmlns:p14="http://schemas.microsoft.com/office/powerpoint/2010/main" val="28326007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Data-Flow Diagramming Rules</a:t>
            </a:r>
          </a:p>
        </p:txBody>
      </p:sp>
      <p:sp>
        <p:nvSpPr>
          <p:cNvPr id="3" name="Content Placeholder 2"/>
          <p:cNvSpPr>
            <a:spLocks noGrp="1"/>
          </p:cNvSpPr>
          <p:nvPr>
            <p:ph idx="1"/>
          </p:nvPr>
        </p:nvSpPr>
        <p:spPr/>
        <p:txBody>
          <a:bodyPr>
            <a:normAutofit/>
          </a:bodyPr>
          <a:lstStyle/>
          <a:p>
            <a:r>
              <a:rPr lang="en-US" b="1" dirty="0"/>
              <a:t>Process</a:t>
            </a:r>
          </a:p>
          <a:p>
            <a:pPr marL="971550" lvl="1" indent="-514350">
              <a:buFont typeface="+mj-lt"/>
              <a:buAutoNum type="alphaUcPeriod"/>
            </a:pPr>
            <a:r>
              <a:rPr lang="en-US" dirty="0"/>
              <a:t>No process can have only outputs. It is making data from nothing (a miracle). If an object has only outputs, then it must be a source</a:t>
            </a:r>
          </a:p>
          <a:p>
            <a:pPr marL="971550" lvl="1" indent="-514350">
              <a:buFont typeface="+mj-lt"/>
              <a:buAutoNum type="alphaUcPeriod"/>
            </a:pPr>
            <a:r>
              <a:rPr lang="en-US" dirty="0"/>
              <a:t>No process can have only inputs (a black hole). If an object has only inputs, then it must be a sink.</a:t>
            </a:r>
          </a:p>
          <a:p>
            <a:pPr marL="971550" lvl="1" indent="-514350">
              <a:buFont typeface="+mj-lt"/>
              <a:buAutoNum type="alphaUcPeriod"/>
            </a:pPr>
            <a:r>
              <a:rPr lang="en-US" dirty="0"/>
              <a:t>A process has a verb-phrase label.</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b="1" dirty="0"/>
              <a:t>Data Store</a:t>
            </a:r>
          </a:p>
          <a:p>
            <a:pPr marL="971550" lvl="1" indent="-514350">
              <a:buFont typeface="+mj-lt"/>
              <a:buAutoNum type="alphaUcPeriod"/>
            </a:pPr>
            <a:r>
              <a:rPr lang="en-US" dirty="0"/>
              <a:t> Data cannot move directly from one data store to another data store. Data must be moved by a process.</a:t>
            </a:r>
          </a:p>
          <a:p>
            <a:pPr marL="971550" lvl="1" indent="-514350">
              <a:buFont typeface="+mj-lt"/>
              <a:buAutoNum type="alphaUcPeriod"/>
            </a:pPr>
            <a:r>
              <a:rPr lang="en-US" dirty="0"/>
              <a:t>Data cannot move directly from an outside source to a data store. Data must be moved by a process that receives data from the source and places the data into the data store</a:t>
            </a:r>
          </a:p>
          <a:p>
            <a:pPr marL="971550" lvl="1" indent="-514350">
              <a:buFont typeface="+mj-lt"/>
              <a:buAutoNum type="alphaUcPeriod"/>
            </a:pPr>
            <a:r>
              <a:rPr lang="en-US" dirty="0"/>
              <a:t>Data cannot move directly to an outside sink from a data store. Data must be moved by a process.</a:t>
            </a:r>
          </a:p>
          <a:p>
            <a:pPr marL="971550" lvl="1" indent="-514350">
              <a:buFont typeface="+mj-lt"/>
              <a:buAutoNum type="alphaUcPeriod"/>
            </a:pPr>
            <a:r>
              <a:rPr lang="en-US" dirty="0"/>
              <a:t>A data store has a noun-phrase label.</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b="1" dirty="0"/>
              <a:t>Source/Sink</a:t>
            </a:r>
          </a:p>
          <a:p>
            <a:pPr marL="971550" lvl="1" indent="-514350">
              <a:buFont typeface="+mj-lt"/>
              <a:buAutoNum type="alphaUcPeriod"/>
            </a:pPr>
            <a:r>
              <a:rPr lang="en-US" dirty="0"/>
              <a:t>Data cannot move directly from a source to a sink. They must be moved by a process if the data are of any concern to our system. Otherwise, the data flow is not shown on the DFD.</a:t>
            </a:r>
          </a:p>
          <a:p>
            <a:pPr marL="971550" lvl="1" indent="-514350">
              <a:buFont typeface="+mj-lt"/>
              <a:buAutoNum type="alphaUcPeriod"/>
            </a:pPr>
            <a:r>
              <a:rPr lang="en-US" dirty="0"/>
              <a:t>A source/sink has a noun-phrase label.</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92500" lnSpcReduction="20000"/>
          </a:bodyPr>
          <a:lstStyle/>
          <a:p>
            <a:r>
              <a:rPr lang="en-US" b="1" dirty="0"/>
              <a:t>Data Flow</a:t>
            </a:r>
          </a:p>
          <a:p>
            <a:pPr marL="971550" lvl="1" indent="-514350">
              <a:buFont typeface="+mj-lt"/>
              <a:buAutoNum type="alphaUcPeriod"/>
            </a:pPr>
            <a:r>
              <a:rPr lang="en-US" dirty="0"/>
              <a:t>A data flow has only one direction of flow between symbols. It may flow in both directions between a process and a data store to show a read before an update. The latter is usually indicated, however, by two separate arrows because the read and update usually happen at different times.</a:t>
            </a:r>
          </a:p>
          <a:p>
            <a:pPr marL="971550" lvl="1" indent="-514350">
              <a:buFont typeface="+mj-lt"/>
              <a:buAutoNum type="alphaUcPeriod"/>
            </a:pPr>
            <a:r>
              <a:rPr lang="en-US" dirty="0"/>
              <a:t>A fork in a data flow means that exactly the same data go from a common location to two or more different processes, data stores, or sources/sinks (it usually indicates different copies of the same data going to different locations).</a:t>
            </a:r>
          </a:p>
          <a:p>
            <a:pPr marL="971550" lvl="1" indent="-514350">
              <a:buFont typeface="+mj-lt"/>
              <a:buAutoNum type="alphaUcPeriod"/>
            </a:pPr>
            <a:r>
              <a:rPr lang="en-US" dirty="0"/>
              <a:t>A join in a data flow means that exactly the same data come from any of two or more different processes, data stores, or sources/sinks to a common location.</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a:bodyPr>
          <a:lstStyle/>
          <a:p>
            <a:r>
              <a:rPr lang="en-US" b="1" dirty="0"/>
              <a:t>Data Flow (cont’d)</a:t>
            </a:r>
          </a:p>
          <a:p>
            <a:pPr marL="971550" lvl="1" indent="-514350">
              <a:buAutoNum type="alphaUcPeriod" startAt="4"/>
            </a:pPr>
            <a:r>
              <a:rPr lang="en-US" dirty="0"/>
              <a:t>A data flow cannot go directly back to the same process it leaves. At least one other process must handle the data flow, produce some other data flow, and return the original data flow to the beginning process.</a:t>
            </a:r>
          </a:p>
          <a:p>
            <a:pPr marL="971550" lvl="1" indent="-514350">
              <a:buAutoNum type="alphaUcPeriod" startAt="4"/>
            </a:pPr>
            <a:r>
              <a:rPr lang="en-US" dirty="0"/>
              <a:t>A data flow to a data store means update (delete or change).</a:t>
            </a:r>
          </a:p>
          <a:p>
            <a:pPr marL="971550" lvl="1" indent="-514350">
              <a:buAutoNum type="alphaUcPeriod" startAt="4"/>
            </a:pPr>
            <a:r>
              <a:rPr lang="en-US" dirty="0"/>
              <a:t>A data flow from a data store means retrieve or use.</a:t>
            </a:r>
            <a:endParaRPr lang="en-US"/>
          </a:p>
          <a:p>
            <a:pPr marL="971550" lvl="1" indent="-514350">
              <a:buAutoNum type="alphaUcPeriod" startAt="4"/>
            </a:pPr>
            <a:r>
              <a:rPr lang="en-US"/>
              <a:t>A </a:t>
            </a:r>
            <a:r>
              <a:rPr lang="en-US" dirty="0"/>
              <a:t>data flow has a noun-phrase label. More than one dataflow noun phrase can appear on a single arrow as long as all of the flows on the same arrow move together as one package.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45716" y="159126"/>
            <a:ext cx="8493484" cy="6317874"/>
          </a:xfrm>
          <a:prstGeom prst="rect">
            <a:avLst/>
          </a:prstGeom>
        </p:spPr>
      </p:pic>
    </p:spTree>
    <p:extLst>
      <p:ext uri="{BB962C8B-B14F-4D97-AF65-F5344CB8AC3E}">
        <p14:creationId xmlns:p14="http://schemas.microsoft.com/office/powerpoint/2010/main" val="12859982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Decomposition of DFDs</a:t>
            </a:r>
          </a:p>
        </p:txBody>
      </p:sp>
      <p:sp>
        <p:nvSpPr>
          <p:cNvPr id="3" name="Content Placeholder 2"/>
          <p:cNvSpPr>
            <a:spLocks noGrp="1"/>
          </p:cNvSpPr>
          <p:nvPr>
            <p:ph idx="1"/>
          </p:nvPr>
        </p:nvSpPr>
        <p:spPr/>
        <p:txBody>
          <a:bodyPr>
            <a:normAutofit fontScale="92500"/>
          </a:bodyPr>
          <a:lstStyle/>
          <a:p>
            <a:r>
              <a:rPr lang="en-US" dirty="0"/>
              <a:t>The act of going from a single system to its component processes is called </a:t>
            </a:r>
            <a:r>
              <a:rPr lang="en-US" i="1" dirty="0"/>
              <a:t>(functional) decomposition</a:t>
            </a:r>
          </a:p>
          <a:p>
            <a:r>
              <a:rPr lang="en-US" dirty="0"/>
              <a:t>Functional decomposition is a repetitive process of breaking the description or perspective of a system down into finer and finer detail</a:t>
            </a:r>
          </a:p>
          <a:p>
            <a:r>
              <a:rPr lang="en-US" dirty="0"/>
              <a:t>Decomposition continues until no sub-process can logically be broken down any further</a:t>
            </a:r>
          </a:p>
          <a:p>
            <a:r>
              <a:rPr lang="en-US" dirty="0"/>
              <a:t>The lowest level of DFDs is called a primitive DFD</a:t>
            </a:r>
            <a:endParaRPr lang="en-US" i="1" dirty="0"/>
          </a:p>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1: Decomposing a level-0 DFD</a:t>
            </a:r>
          </a:p>
        </p:txBody>
      </p:sp>
      <p:sp>
        <p:nvSpPr>
          <p:cNvPr id="3" name="Content Placeholder 2"/>
          <p:cNvSpPr>
            <a:spLocks noGrp="1"/>
          </p:cNvSpPr>
          <p:nvPr>
            <p:ph idx="1"/>
          </p:nvPr>
        </p:nvSpPr>
        <p:spPr/>
        <p:txBody>
          <a:bodyPr>
            <a:normAutofit lnSpcReduction="10000"/>
          </a:bodyPr>
          <a:lstStyle/>
          <a:p>
            <a:r>
              <a:rPr lang="en-US" dirty="0"/>
              <a:t>This example shows us decomposing the process called “Receive and Transform Customer Food Order” into:</a:t>
            </a:r>
          </a:p>
          <a:p>
            <a:pPr lvl="1"/>
            <a:r>
              <a:rPr lang="en-US" dirty="0"/>
              <a:t>Receive a customer order</a:t>
            </a:r>
          </a:p>
          <a:p>
            <a:pPr lvl="1"/>
            <a:r>
              <a:rPr lang="en-US" dirty="0"/>
              <a:t>transform the entered order into a printed receipt for the customer</a:t>
            </a:r>
          </a:p>
          <a:p>
            <a:pPr lvl="1"/>
            <a:r>
              <a:rPr lang="en-US" dirty="0"/>
              <a:t>transform the order into a form meaningful for the kitchen’s system</a:t>
            </a:r>
          </a:p>
          <a:p>
            <a:pPr lvl="1"/>
            <a:r>
              <a:rPr lang="en-US" dirty="0"/>
              <a:t>transform the order into goods sold data, and</a:t>
            </a:r>
          </a:p>
          <a:p>
            <a:pPr lvl="1"/>
            <a:r>
              <a:rPr lang="en-US" dirty="0"/>
              <a:t>transform the order into inventory data</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level 1 dfd.png"/>
          <p:cNvPicPr>
            <a:picLocks noGrp="1" noChangeAspect="1"/>
          </p:cNvPicPr>
          <p:nvPr>
            <p:ph idx="1"/>
          </p:nvPr>
        </p:nvPicPr>
        <p:blipFill>
          <a:blip r:embed="rId2"/>
          <a:stretch>
            <a:fillRect/>
          </a:stretch>
        </p:blipFill>
        <p:spPr>
          <a:xfrm>
            <a:off x="1066800" y="1884884"/>
            <a:ext cx="7123363" cy="5049316"/>
          </a:xfrm>
        </p:spPr>
      </p:pic>
      <p:pic>
        <p:nvPicPr>
          <p:cNvPr id="5" name="Picture 4" descr="receive and ...png"/>
          <p:cNvPicPr>
            <a:picLocks noChangeAspect="1"/>
          </p:cNvPicPr>
          <p:nvPr/>
        </p:nvPicPr>
        <p:blipFill>
          <a:blip r:embed="rId3"/>
          <a:stretch>
            <a:fillRect/>
          </a:stretch>
        </p:blipFill>
        <p:spPr>
          <a:xfrm>
            <a:off x="3524883" y="-9643"/>
            <a:ext cx="1275717" cy="1305043"/>
          </a:xfrm>
          <a:prstGeom prst="rect">
            <a:avLst/>
          </a:prstGeom>
        </p:spPr>
      </p:pic>
      <p:sp>
        <p:nvSpPr>
          <p:cNvPr id="7" name="Down Arrow 6"/>
          <p:cNvSpPr/>
          <p:nvPr/>
        </p:nvSpPr>
        <p:spPr>
          <a:xfrm>
            <a:off x="3686176" y="1247776"/>
            <a:ext cx="9144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t>Note in the previous slide that:</a:t>
            </a:r>
          </a:p>
          <a:p>
            <a:pPr lvl="1"/>
            <a:r>
              <a:rPr lang="en-US" dirty="0"/>
              <a:t> each of the five processes are labeled as sub-processes of Process 1.0: Process 1.1, Process 1.2, and so on</a:t>
            </a:r>
          </a:p>
          <a:p>
            <a:pPr lvl="1"/>
            <a:r>
              <a:rPr lang="en-US" dirty="0"/>
              <a:t>each of the processes and data flows are named</a:t>
            </a:r>
          </a:p>
          <a:p>
            <a:pPr lvl="1"/>
            <a:r>
              <a:rPr lang="en-US" dirty="0"/>
              <a:t>No sources or sinks are represented</a:t>
            </a:r>
          </a:p>
          <a:p>
            <a:r>
              <a:rPr lang="en-US" dirty="0"/>
              <a:t>This type of data-flow diagram is called a </a:t>
            </a:r>
            <a:r>
              <a:rPr lang="en-US" i="1" dirty="0"/>
              <a:t>level-1 diagram</a:t>
            </a:r>
            <a:endParaRPr lang="en-US" dirty="0"/>
          </a:p>
          <a:p>
            <a:r>
              <a:rPr lang="en-US" dirty="0"/>
              <a:t>In general, a </a:t>
            </a:r>
            <a:r>
              <a:rPr lang="en-US" b="1" dirty="0"/>
              <a:t>level-</a:t>
            </a:r>
            <a:r>
              <a:rPr lang="en-US" b="1" i="1" dirty="0"/>
              <a:t>n diagram is a DFD that is generated from n nested </a:t>
            </a:r>
            <a:r>
              <a:rPr lang="en-US" dirty="0"/>
              <a:t>decompositions from a level-0 diagram.</a:t>
            </a:r>
          </a:p>
          <a:p>
            <a:pPr lvl="1"/>
            <a:endParaRPr lang="en-US" dirty="0"/>
          </a:p>
          <a:p>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2: Decomposing a level-0 DFD</a:t>
            </a:r>
          </a:p>
        </p:txBody>
      </p:sp>
      <p:sp>
        <p:nvSpPr>
          <p:cNvPr id="3" name="Content Placeholder 2"/>
          <p:cNvSpPr>
            <a:spLocks noGrp="1"/>
          </p:cNvSpPr>
          <p:nvPr>
            <p:ph idx="1"/>
          </p:nvPr>
        </p:nvSpPr>
        <p:spPr/>
        <p:txBody>
          <a:bodyPr/>
          <a:lstStyle/>
          <a:p>
            <a:r>
              <a:rPr lang="en-US" dirty="0"/>
              <a:t>This example shows us decomposing the process called “Produce Management Reports” into:</a:t>
            </a:r>
          </a:p>
          <a:p>
            <a:pPr lvl="1"/>
            <a:r>
              <a:rPr lang="en-US" dirty="0"/>
              <a:t>Access Goods Sold and Inventory Data</a:t>
            </a:r>
          </a:p>
          <a:p>
            <a:pPr lvl="1"/>
            <a:r>
              <a:rPr lang="en-US" dirty="0"/>
              <a:t>Aggregate Goods Sold and Inventory Data</a:t>
            </a:r>
          </a:p>
          <a:p>
            <a:pPr lvl="1"/>
            <a:r>
              <a:rPr lang="en-US" dirty="0"/>
              <a:t>Prepare Management Reports</a:t>
            </a:r>
          </a:p>
          <a:p>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level 1 dfd 2.png"/>
          <p:cNvPicPr>
            <a:picLocks noGrp="1" noChangeAspect="1"/>
          </p:cNvPicPr>
          <p:nvPr>
            <p:ph idx="1"/>
          </p:nvPr>
        </p:nvPicPr>
        <p:blipFill>
          <a:blip r:embed="rId2"/>
          <a:stretch>
            <a:fillRect/>
          </a:stretch>
        </p:blipFill>
        <p:spPr>
          <a:xfrm>
            <a:off x="990600" y="1882421"/>
            <a:ext cx="7086600" cy="4899379"/>
          </a:xfrm>
        </p:spPr>
      </p:pic>
      <p:pic>
        <p:nvPicPr>
          <p:cNvPr id="1026" name="Picture 2"/>
          <p:cNvPicPr>
            <a:picLocks noChangeAspect="1" noChangeArrowheads="1"/>
          </p:cNvPicPr>
          <p:nvPr/>
        </p:nvPicPr>
        <p:blipFill>
          <a:blip r:embed="rId3"/>
          <a:srcRect/>
          <a:stretch>
            <a:fillRect/>
          </a:stretch>
        </p:blipFill>
        <p:spPr bwMode="auto">
          <a:xfrm>
            <a:off x="3352800" y="-1"/>
            <a:ext cx="1295400" cy="1311007"/>
          </a:xfrm>
          <a:prstGeom prst="rect">
            <a:avLst/>
          </a:prstGeom>
          <a:noFill/>
          <a:ln w="9525">
            <a:noFill/>
            <a:miter lim="800000"/>
            <a:headEnd/>
            <a:tailEnd/>
          </a:ln>
          <a:effectLst/>
        </p:spPr>
      </p:pic>
      <p:sp>
        <p:nvSpPr>
          <p:cNvPr id="5" name="Down Arrow 4"/>
          <p:cNvSpPr/>
          <p:nvPr/>
        </p:nvSpPr>
        <p:spPr>
          <a:xfrm>
            <a:off x="3657600" y="1371600"/>
            <a:ext cx="8382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level-2 diagram</a:t>
            </a:r>
          </a:p>
        </p:txBody>
      </p:sp>
      <p:pic>
        <p:nvPicPr>
          <p:cNvPr id="2050" name="Picture 2"/>
          <p:cNvPicPr>
            <a:picLocks noGrp="1" noChangeAspect="1" noChangeArrowheads="1"/>
          </p:cNvPicPr>
          <p:nvPr>
            <p:ph idx="1"/>
          </p:nvPr>
        </p:nvPicPr>
        <p:blipFill>
          <a:blip r:embed="rId2"/>
          <a:srcRect/>
          <a:stretch>
            <a:fillRect/>
          </a:stretch>
        </p:blipFill>
        <p:spPr bwMode="auto">
          <a:xfrm>
            <a:off x="3505200" y="1201479"/>
            <a:ext cx="1524000" cy="1541721"/>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1263821" y="3806182"/>
            <a:ext cx="6584779" cy="3051818"/>
          </a:xfrm>
          <a:prstGeom prst="rect">
            <a:avLst/>
          </a:prstGeom>
          <a:noFill/>
          <a:ln w="9525">
            <a:noFill/>
            <a:miter lim="800000"/>
            <a:headEnd/>
            <a:tailEnd/>
          </a:ln>
          <a:effectLst/>
        </p:spPr>
      </p:pic>
      <p:sp>
        <p:nvSpPr>
          <p:cNvPr id="7" name="Down Arrow 6"/>
          <p:cNvSpPr/>
          <p:nvPr/>
        </p:nvSpPr>
        <p:spPr>
          <a:xfrm>
            <a:off x="3886200" y="2819400"/>
            <a:ext cx="914400"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Balancing DFDs</a:t>
            </a:r>
          </a:p>
        </p:txBody>
      </p:sp>
      <p:sp>
        <p:nvSpPr>
          <p:cNvPr id="3" name="Content Placeholder 2"/>
          <p:cNvSpPr>
            <a:spLocks noGrp="1"/>
          </p:cNvSpPr>
          <p:nvPr>
            <p:ph idx="1"/>
          </p:nvPr>
        </p:nvSpPr>
        <p:spPr/>
        <p:txBody>
          <a:bodyPr>
            <a:normAutofit/>
          </a:bodyPr>
          <a:lstStyle/>
          <a:p>
            <a:r>
              <a:rPr lang="en-US" dirty="0"/>
              <a:t>Balancing refers to the conservation of inputs and outputs to a data-flow diagram process when that process is decomposed to a lower level.</a:t>
            </a:r>
          </a:p>
          <a:p>
            <a:r>
              <a:rPr lang="en-US" dirty="0"/>
              <a:t>For example, Process 1.0, which appears in a level-0 diagram, must have the same inputs and outputs when decomposed into a level-1 diagram</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An unbalanced set of data flow diagrams</a:t>
            </a:r>
          </a:p>
        </p:txBody>
      </p:sp>
      <p:pic>
        <p:nvPicPr>
          <p:cNvPr id="3074" name="Picture 2"/>
          <p:cNvPicPr>
            <a:picLocks noGrp="1" noChangeAspect="1" noChangeArrowheads="1"/>
          </p:cNvPicPr>
          <p:nvPr>
            <p:ph idx="1"/>
          </p:nvPr>
        </p:nvPicPr>
        <p:blipFill>
          <a:blip r:embed="rId2"/>
          <a:srcRect/>
          <a:stretch>
            <a:fillRect/>
          </a:stretch>
        </p:blipFill>
        <p:spPr bwMode="auto">
          <a:xfrm>
            <a:off x="762000" y="1600200"/>
            <a:ext cx="7635952" cy="5105400"/>
          </a:xfrm>
          <a:prstGeom prst="rect">
            <a:avLst/>
          </a:prstGeom>
          <a:noFill/>
          <a:ln w="9525">
            <a:noFill/>
            <a:miter lim="800000"/>
            <a:headEnd/>
            <a:tailEnd/>
          </a:ln>
          <a:effec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 data flow consisting of several sub-flows on a level-</a:t>
            </a:r>
            <a:r>
              <a:rPr lang="en-US" i="1" dirty="0"/>
              <a:t>n diagram can be split </a:t>
            </a:r>
            <a:r>
              <a:rPr lang="en-US" dirty="0"/>
              <a:t>apart on </a:t>
            </a:r>
            <a:r>
              <a:rPr lang="en-US"/>
              <a:t>a level-</a:t>
            </a:r>
            <a:r>
              <a:rPr lang="en-US" i="1"/>
              <a:t>n+1 </a:t>
            </a:r>
            <a:r>
              <a:rPr lang="en-US" i="1" dirty="0"/>
              <a:t>diagram for a process that accepts this composite data flow </a:t>
            </a:r>
            <a:r>
              <a:rPr lang="en-US" dirty="0"/>
              <a:t>as input</a:t>
            </a:r>
          </a:p>
          <a:p>
            <a:endParaRPr lang="en-US" dirty="0"/>
          </a:p>
          <a:p>
            <a:endParaRPr lang="en-US" dirty="0"/>
          </a:p>
        </p:txBody>
      </p:sp>
      <p:pic>
        <p:nvPicPr>
          <p:cNvPr id="4099" name="Picture 3"/>
          <p:cNvPicPr>
            <a:picLocks noChangeAspect="1" noChangeArrowheads="1"/>
          </p:cNvPicPr>
          <p:nvPr/>
        </p:nvPicPr>
        <p:blipFill>
          <a:blip r:embed="rId2"/>
          <a:srcRect/>
          <a:stretch>
            <a:fillRect/>
          </a:stretch>
        </p:blipFill>
        <p:spPr bwMode="auto">
          <a:xfrm>
            <a:off x="1143000" y="3710354"/>
            <a:ext cx="6996278" cy="31242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81600"/>
          </a:xfrm>
        </p:spPr>
        <p:txBody>
          <a:bodyPr>
            <a:noAutofit/>
          </a:bodyPr>
          <a:lstStyle/>
          <a:p>
            <a:r>
              <a:rPr lang="en-US" sz="2800" b="1" dirty="0"/>
              <a:t>Understanding of the following components of an organization is crucial:</a:t>
            </a:r>
          </a:p>
          <a:p>
            <a:pPr lvl="1"/>
            <a:r>
              <a:rPr lang="en-US" sz="2200" dirty="0"/>
              <a:t>The business objectives that drive what and how work is done</a:t>
            </a:r>
          </a:p>
          <a:p>
            <a:pPr lvl="1"/>
            <a:r>
              <a:rPr lang="en-US" sz="2200" dirty="0"/>
              <a:t>The information people need to do their jobs</a:t>
            </a:r>
          </a:p>
          <a:p>
            <a:pPr lvl="1"/>
            <a:r>
              <a:rPr lang="en-US" sz="2200" dirty="0"/>
              <a:t>The data handled within the organization to support the jobs</a:t>
            </a:r>
          </a:p>
          <a:p>
            <a:pPr lvl="1"/>
            <a:r>
              <a:rPr lang="en-US" sz="2200" dirty="0"/>
              <a:t>When, how, and by whom or what the data are moved, transformed, and stored</a:t>
            </a:r>
          </a:p>
          <a:p>
            <a:pPr lvl="1"/>
            <a:r>
              <a:rPr lang="en-US" sz="2200" dirty="0"/>
              <a:t>The sequence and other dependencies among different data-handling activities</a:t>
            </a:r>
          </a:p>
          <a:p>
            <a:pPr lvl="1"/>
            <a:r>
              <a:rPr lang="en-US" sz="2200" dirty="0"/>
              <a:t>The rules governing how data are handled and processed</a:t>
            </a:r>
          </a:p>
          <a:p>
            <a:pPr lvl="1"/>
            <a:r>
              <a:rPr lang="en-US" sz="2200" dirty="0"/>
              <a:t>Policies and guidelines that describe the nature of the business, the market, and the environment in which it operates</a:t>
            </a:r>
          </a:p>
          <a:p>
            <a:pPr lvl="1"/>
            <a:r>
              <a:rPr lang="en-US" sz="2200" dirty="0"/>
              <a:t>Key events affecting data values and when these events occur</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Guidelines for Drawing DFDs</a:t>
            </a:r>
          </a:p>
        </p:txBody>
      </p:sp>
      <p:sp>
        <p:nvSpPr>
          <p:cNvPr id="3" name="Content Placeholder 2"/>
          <p:cNvSpPr>
            <a:spLocks noGrp="1"/>
          </p:cNvSpPr>
          <p:nvPr>
            <p:ph idx="1"/>
          </p:nvPr>
        </p:nvSpPr>
        <p:spPr/>
        <p:txBody>
          <a:bodyPr>
            <a:normAutofit fontScale="92500" lnSpcReduction="10000"/>
          </a:bodyPr>
          <a:lstStyle/>
          <a:p>
            <a:r>
              <a:rPr lang="en-US" dirty="0"/>
              <a:t>An understanding of how to correctly use a DFD is important because data-flow diagrams are essential tools for the structured analysis process.</a:t>
            </a:r>
          </a:p>
          <a:p>
            <a:r>
              <a:rPr lang="en-US" dirty="0"/>
              <a:t>The guidelines for effective structuring </a:t>
            </a:r>
            <a:r>
              <a:rPr lang="en-US"/>
              <a:t>of the analysis </a:t>
            </a:r>
            <a:r>
              <a:rPr lang="en-US" dirty="0"/>
              <a:t>process include:</a:t>
            </a:r>
          </a:p>
          <a:p>
            <a:pPr lvl="1"/>
            <a:r>
              <a:rPr lang="en-US" dirty="0"/>
              <a:t>Completeness</a:t>
            </a:r>
          </a:p>
          <a:p>
            <a:pPr lvl="1"/>
            <a:r>
              <a:rPr lang="en-US" dirty="0"/>
              <a:t>Consistency</a:t>
            </a:r>
          </a:p>
          <a:p>
            <a:pPr lvl="1"/>
            <a:r>
              <a:rPr lang="en-US" dirty="0"/>
              <a:t>Timing considerations</a:t>
            </a:r>
          </a:p>
          <a:p>
            <a:pPr lvl="1"/>
            <a:r>
              <a:rPr lang="en-US" dirty="0"/>
              <a:t>The iterative nature of drawing DFD</a:t>
            </a:r>
          </a:p>
          <a:p>
            <a:pPr lvl="1"/>
            <a:r>
              <a:rPr lang="en-US" dirty="0"/>
              <a:t>Drawing primitive DFD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b="1" dirty="0"/>
              <a:t>DFD completeness: </a:t>
            </a:r>
            <a:r>
              <a:rPr lang="en-US" dirty="0"/>
              <a:t>refers to the extent to which all necessary components of the system  have been included and fully described in the model.</a:t>
            </a:r>
          </a:p>
          <a:p>
            <a:r>
              <a:rPr lang="en-US" b="1" dirty="0"/>
              <a:t>DFD consistency: </a:t>
            </a:r>
            <a:r>
              <a:rPr lang="en-US" dirty="0"/>
              <a:t>refers to the extent to which information contained on one level of a set of nested data-flow diagrams is also included on other levels.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b="1" dirty="0"/>
              <a:t>DFD Timing: </a:t>
            </a:r>
            <a:r>
              <a:rPr lang="en-US" dirty="0"/>
              <a:t>refers to drawing the DFD as if the system you are modeling has never started and will never stop</a:t>
            </a:r>
          </a:p>
          <a:p>
            <a:r>
              <a:rPr lang="en-US" b="1" dirty="0"/>
              <a:t>DFD Iterative Development: </a:t>
            </a:r>
            <a:r>
              <a:rPr lang="en-US" dirty="0"/>
              <a:t>refers to counting  on drawing the same diagram over and over again, in an iterative fashion. Iterative DFD development recognizes that requirements determination and requirements structuring are interacting, not sequential, sub-phases of the analysis phase of the SDLC.</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Primitive DFDs: </a:t>
            </a:r>
            <a:r>
              <a:rPr lang="en-US" dirty="0"/>
              <a:t>One of the more difficult decisions you need to make when drawing DFDs is when to stop decomposing processes.</a:t>
            </a:r>
          </a:p>
          <a:p>
            <a:r>
              <a:rPr lang="en-US" dirty="0"/>
              <a:t>One rule is to stop drawing when you have reached the lowest logical level; however, it is not always easy to know what the lowest logical level is</a:t>
            </a:r>
          </a:p>
          <a:p>
            <a:pPr lvl="1"/>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 Modeling</a:t>
            </a:r>
          </a:p>
        </p:txBody>
      </p:sp>
      <p:sp>
        <p:nvSpPr>
          <p:cNvPr id="3" name="Content Placeholder 2"/>
          <p:cNvSpPr>
            <a:spLocks noGrp="1"/>
          </p:cNvSpPr>
          <p:nvPr>
            <p:ph idx="1"/>
          </p:nvPr>
        </p:nvSpPr>
        <p:spPr/>
        <p:txBody>
          <a:bodyPr>
            <a:normAutofit fontScale="92500" lnSpcReduction="10000"/>
          </a:bodyPr>
          <a:lstStyle/>
          <a:p>
            <a:r>
              <a:rPr lang="en-US" dirty="0"/>
              <a:t>Although data-flow diagrams are good for identifying processes, they do not show the logic inside the processes</a:t>
            </a:r>
          </a:p>
          <a:p>
            <a:r>
              <a:rPr lang="en-US" dirty="0"/>
              <a:t>Because data-flow diagrams are not really designed to show the detailed logic of processes, you must model process logic using other techniques</a:t>
            </a:r>
          </a:p>
          <a:p>
            <a:r>
              <a:rPr lang="en-US" dirty="0"/>
              <a:t>Logic modeling involves representing the internal structure and functionality of the processes represented on data-flow diagrams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Modeling Logic with Decision Tables</a:t>
            </a:r>
          </a:p>
        </p:txBody>
      </p:sp>
      <p:sp>
        <p:nvSpPr>
          <p:cNvPr id="3" name="Content Placeholder 2"/>
          <p:cNvSpPr>
            <a:spLocks noGrp="1"/>
          </p:cNvSpPr>
          <p:nvPr>
            <p:ph idx="1"/>
          </p:nvPr>
        </p:nvSpPr>
        <p:spPr/>
        <p:txBody>
          <a:bodyPr>
            <a:normAutofit fontScale="92500" lnSpcReduction="20000"/>
          </a:bodyPr>
          <a:lstStyle/>
          <a:p>
            <a:r>
              <a:rPr lang="en-US" b="1" dirty="0"/>
              <a:t>Decision table </a:t>
            </a:r>
            <a:r>
              <a:rPr lang="en-US" dirty="0"/>
              <a:t>is a matrix representation of the logic of a decision, which specifies the possible conditions for the decision and the resulting actions.</a:t>
            </a:r>
          </a:p>
          <a:p>
            <a:r>
              <a:rPr lang="en-US" dirty="0"/>
              <a:t>A decision table has three parts:</a:t>
            </a:r>
          </a:p>
          <a:p>
            <a:pPr lvl="1"/>
            <a:r>
              <a:rPr lang="en-US" b="1" dirty="0"/>
              <a:t>Condition stubs </a:t>
            </a:r>
            <a:r>
              <a:rPr lang="en-US" dirty="0"/>
              <a:t>is part of a decision table that lists the conditions relevant to the decision.</a:t>
            </a:r>
          </a:p>
          <a:p>
            <a:pPr lvl="1"/>
            <a:r>
              <a:rPr lang="en-US" b="1" dirty="0"/>
              <a:t>Action stubs </a:t>
            </a:r>
            <a:r>
              <a:rPr lang="en-US" dirty="0"/>
              <a:t>is part of a decision table that lists the actions that result for a given set of conditions.</a:t>
            </a:r>
          </a:p>
          <a:p>
            <a:pPr lvl="1"/>
            <a:r>
              <a:rPr lang="en-US" b="1" dirty="0"/>
              <a:t>Rules </a:t>
            </a:r>
            <a:r>
              <a:rPr lang="en-US" dirty="0"/>
              <a:t>is part of a decision table that specifies which actions are to be followed for a given set of conditions.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p:txBody>
      </p:sp>
      <p:pic>
        <p:nvPicPr>
          <p:cNvPr id="5122" name="Picture 2"/>
          <p:cNvPicPr>
            <a:picLocks noChangeAspect="1" noChangeArrowheads="1"/>
          </p:cNvPicPr>
          <p:nvPr/>
        </p:nvPicPr>
        <p:blipFill>
          <a:blip r:embed="rId2"/>
          <a:srcRect/>
          <a:stretch>
            <a:fillRect/>
          </a:stretch>
        </p:blipFill>
        <p:spPr bwMode="auto">
          <a:xfrm>
            <a:off x="304800" y="2057401"/>
            <a:ext cx="8731879" cy="3809999"/>
          </a:xfrm>
          <a:prstGeom prst="rect">
            <a:avLst/>
          </a:prstGeom>
          <a:noFill/>
          <a:ln w="9525">
            <a:noFill/>
            <a:miter lim="800000"/>
            <a:headEnd/>
            <a:tailEnd/>
          </a:ln>
          <a:effec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b="1" dirty="0"/>
              <a:t>Indifferent condition</a:t>
            </a:r>
            <a:r>
              <a:rPr lang="en-US" b="1"/>
              <a:t>: </a:t>
            </a:r>
            <a:r>
              <a:rPr lang="en-US"/>
              <a:t>is </a:t>
            </a:r>
            <a:r>
              <a:rPr lang="en-US" dirty="0"/>
              <a:t>a condition whose value does not affect which actions are taken for two or more rules.</a:t>
            </a:r>
          </a:p>
          <a:p>
            <a:r>
              <a:rPr lang="en-US" dirty="0"/>
              <a:t>The number of hours worked does not affect the outcome for rules 1, 3, or 5 in the example of the previous slide. For these rules, hours worked is an </a:t>
            </a:r>
            <a:r>
              <a:rPr lang="en-US" b="1" dirty="0"/>
              <a:t>indifferent condition, </a:t>
            </a:r>
            <a:r>
              <a:rPr lang="en-US" dirty="0"/>
              <a:t>in that its value does not affect the action taken</a:t>
            </a:r>
          </a:p>
          <a:p>
            <a:r>
              <a:rPr lang="en-US" dirty="0"/>
              <a:t>Such conditions can be used to reduce the number of rules and thereby simplifying the table as shown in the next slide</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6" name="Picture 2"/>
          <p:cNvPicPr>
            <a:picLocks noGrp="1" noChangeAspect="1" noChangeArrowheads="1"/>
          </p:cNvPicPr>
          <p:nvPr>
            <p:ph idx="1"/>
          </p:nvPr>
        </p:nvPicPr>
        <p:blipFill>
          <a:blip r:embed="rId2"/>
          <a:srcRect/>
          <a:stretch>
            <a:fillRect/>
          </a:stretch>
        </p:blipFill>
        <p:spPr bwMode="auto">
          <a:xfrm>
            <a:off x="576690" y="1676400"/>
            <a:ext cx="7935507" cy="4343399"/>
          </a:xfrm>
          <a:prstGeom prst="rect">
            <a:avLst/>
          </a:prstGeom>
          <a:noFill/>
          <a:ln w="9525">
            <a:noFill/>
            <a:miter lim="800000"/>
            <a:headEnd/>
            <a:tailEnd/>
          </a:ln>
          <a:effec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Table Basic Procedures</a:t>
            </a:r>
          </a:p>
        </p:txBody>
      </p:sp>
      <p:sp>
        <p:nvSpPr>
          <p:cNvPr id="3" name="Content Placeholder 2"/>
          <p:cNvSpPr>
            <a:spLocks noGrp="1"/>
          </p:cNvSpPr>
          <p:nvPr>
            <p:ph idx="1"/>
          </p:nvPr>
        </p:nvSpPr>
        <p:spPr/>
        <p:txBody>
          <a:bodyPr/>
          <a:lstStyle/>
          <a:p>
            <a:r>
              <a:rPr lang="en-US" dirty="0"/>
              <a:t>In constructing decision tables, the general set of basic procedures to be followed are:</a:t>
            </a:r>
          </a:p>
          <a:p>
            <a:pPr lvl="1"/>
            <a:r>
              <a:rPr lang="en-US" i="1" dirty="0"/>
              <a:t>Name the conditions and the values each condition can assume.</a:t>
            </a:r>
          </a:p>
          <a:p>
            <a:pPr lvl="1"/>
            <a:r>
              <a:rPr lang="en-US" i="1" dirty="0"/>
              <a:t>Name all possible actions that can occur.</a:t>
            </a:r>
          </a:p>
          <a:p>
            <a:pPr lvl="1"/>
            <a:r>
              <a:rPr lang="en-US" i="1" dirty="0"/>
              <a:t>List all possible rules.</a:t>
            </a:r>
          </a:p>
          <a:p>
            <a:pPr lvl="1"/>
            <a:r>
              <a:rPr lang="en-US" i="1" dirty="0"/>
              <a:t>Define the actions for each rule.</a:t>
            </a:r>
          </a:p>
          <a:p>
            <a:pPr lvl="1"/>
            <a:r>
              <a:rPr lang="en-US" i="1" dirty="0"/>
              <a:t>Simplify the decision table.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Traditional Methods for Determining Requirements</a:t>
            </a:r>
          </a:p>
        </p:txBody>
      </p:sp>
      <p:sp>
        <p:nvSpPr>
          <p:cNvPr id="3" name="Content Placeholder 2"/>
          <p:cNvSpPr>
            <a:spLocks noGrp="1"/>
          </p:cNvSpPr>
          <p:nvPr>
            <p:ph idx="1"/>
          </p:nvPr>
        </p:nvSpPr>
        <p:spPr/>
        <p:txBody>
          <a:bodyPr/>
          <a:lstStyle/>
          <a:p>
            <a:r>
              <a:rPr lang="en-US" dirty="0"/>
              <a:t>Collection of information is at the core of systems analysis</a:t>
            </a:r>
          </a:p>
          <a:p>
            <a:r>
              <a:rPr lang="en-US" dirty="0"/>
              <a:t>One of the best ways to get this information is to talk to those directly or indirectly involved in the different parts of the organization</a:t>
            </a:r>
          </a:p>
          <a:p>
            <a:r>
              <a:rPr lang="en-US" dirty="0"/>
              <a:t>Another way is to gather copies of documentation relevant to current systems and business processes</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Modeling Logic with Decision Trees</a:t>
            </a:r>
            <a:endParaRPr lang="en-US" dirty="0"/>
          </a:p>
        </p:txBody>
      </p:sp>
      <p:sp>
        <p:nvSpPr>
          <p:cNvPr id="3" name="Content Placeholder 2"/>
          <p:cNvSpPr>
            <a:spLocks noGrp="1"/>
          </p:cNvSpPr>
          <p:nvPr>
            <p:ph idx="1"/>
          </p:nvPr>
        </p:nvSpPr>
        <p:spPr/>
        <p:txBody>
          <a:bodyPr/>
          <a:lstStyle/>
          <a:p>
            <a:r>
              <a:rPr lang="en-US" altLang="en-US" dirty="0"/>
              <a:t>A graphical representation of a decision situation</a:t>
            </a:r>
          </a:p>
          <a:p>
            <a:r>
              <a:rPr lang="en-US" altLang="en-US" dirty="0"/>
              <a:t>Decision situation points are connected together by arcs and terminate in ovals</a:t>
            </a:r>
          </a:p>
          <a:p>
            <a:r>
              <a:rPr lang="en-US" altLang="en-US" dirty="0"/>
              <a:t>Two main components</a:t>
            </a:r>
          </a:p>
          <a:p>
            <a:pPr lvl="1"/>
            <a:r>
              <a:rPr lang="en-US" altLang="en-US" dirty="0"/>
              <a:t>Decision points represented by nodes</a:t>
            </a:r>
          </a:p>
          <a:p>
            <a:pPr lvl="1"/>
            <a:r>
              <a:rPr lang="en-US" altLang="en-US" dirty="0"/>
              <a:t>Actions represented by ovals</a:t>
            </a:r>
          </a:p>
          <a:p>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ltLang="en-US" dirty="0"/>
              <a:t>Read from left to right</a:t>
            </a:r>
          </a:p>
          <a:p>
            <a:r>
              <a:rPr lang="en-US" altLang="en-US" dirty="0"/>
              <a:t>Each node corresponds to a numbered choice on a legend</a:t>
            </a:r>
          </a:p>
          <a:p>
            <a:r>
              <a:rPr lang="en-US" altLang="en-US" dirty="0"/>
              <a:t>All possible actions are listed on the far right</a:t>
            </a:r>
          </a:p>
          <a:p>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pic>
        <p:nvPicPr>
          <p:cNvPr id="4" name="Picture 6" descr="09-00090.bmp                                                   00034ACFbartleby                       ABA78158:"/>
          <p:cNvPicPr>
            <a:picLocks noGrp="1" noChangeAspect="1" noChangeArrowheads="1"/>
          </p:cNvPicPr>
          <p:nvPr>
            <p:ph idx="1"/>
          </p:nvPr>
        </p:nvPicPr>
        <p:blipFill>
          <a:blip r:embed="rId2"/>
          <a:srcRect/>
          <a:stretch>
            <a:fillRect/>
          </a:stretch>
        </p:blipFill>
        <p:spPr bwMode="auto">
          <a:xfrm>
            <a:off x="457200" y="1371600"/>
            <a:ext cx="8229600" cy="4800600"/>
          </a:xfrm>
          <a:prstGeom prst="rect">
            <a:avLst/>
          </a:prstGeom>
          <a:noFill/>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t>Modeling Logic with Structured English</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t>Structured</a:t>
            </a:r>
            <a:r>
              <a:rPr lang="en-US" dirty="0"/>
              <a:t> </a:t>
            </a:r>
            <a:r>
              <a:rPr lang="en-US" b="1" dirty="0"/>
              <a:t>English</a:t>
            </a:r>
            <a:r>
              <a:rPr lang="en-US" dirty="0"/>
              <a:t> is a modified form of the English language used to specify the logic of information system processes.</a:t>
            </a:r>
          </a:p>
          <a:p>
            <a:r>
              <a:rPr lang="en-US" dirty="0"/>
              <a:t>Although there is no single standard, structured English typically relies on action verbs and noun phrases and contains no adjectives or adverbs.</a:t>
            </a:r>
          </a:p>
          <a:p>
            <a:r>
              <a:rPr lang="en-US" dirty="0"/>
              <a:t>It is possible to use Structured English to represent all three processes typical of structured programming: sequence, conditional statements, and repetition.</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r>
              <a:rPr lang="en-US" sz="2800" b="1" dirty="0"/>
              <a:t>Conditional statement</a:t>
            </a:r>
          </a:p>
          <a:p>
            <a:pPr lvl="2">
              <a:buNone/>
            </a:pPr>
            <a:r>
              <a:rPr lang="en-US" dirty="0"/>
              <a:t>BEGIN IF</a:t>
            </a:r>
          </a:p>
          <a:p>
            <a:pPr lvl="2">
              <a:buNone/>
            </a:pPr>
            <a:r>
              <a:rPr lang="en-US" sz="1800" dirty="0"/>
              <a:t>	IF Quantity-in-stock is less than Minimum-order-quantity</a:t>
            </a:r>
          </a:p>
          <a:p>
            <a:pPr lvl="2">
              <a:buNone/>
            </a:pPr>
            <a:r>
              <a:rPr lang="en-US" sz="1800" dirty="0"/>
              <a:t>	THEN GENERATE new order</a:t>
            </a:r>
          </a:p>
          <a:p>
            <a:pPr lvl="2">
              <a:buNone/>
            </a:pPr>
            <a:r>
              <a:rPr lang="en-US" sz="1800" dirty="0"/>
              <a:t>	ELSE DO nothing</a:t>
            </a:r>
          </a:p>
          <a:p>
            <a:pPr lvl="2">
              <a:buNone/>
            </a:pPr>
            <a:r>
              <a:rPr lang="en-US" sz="1800" dirty="0"/>
              <a:t>END IF</a:t>
            </a:r>
          </a:p>
          <a:p>
            <a:r>
              <a:rPr lang="en-US" b="1" dirty="0"/>
              <a:t>Repetition</a:t>
            </a:r>
          </a:p>
          <a:p>
            <a:pPr lvl="2">
              <a:buNone/>
            </a:pPr>
            <a:r>
              <a:rPr lang="en-US" dirty="0"/>
              <a:t>DO</a:t>
            </a:r>
          </a:p>
          <a:p>
            <a:pPr lvl="3">
              <a:buNone/>
            </a:pPr>
            <a:r>
              <a:rPr lang="en-US" sz="1800" dirty="0"/>
              <a:t>BEGIN IF</a:t>
            </a:r>
          </a:p>
          <a:p>
            <a:pPr lvl="3">
              <a:buNone/>
            </a:pPr>
            <a:r>
              <a:rPr lang="en-US" sz="1600" dirty="0"/>
              <a:t>	IF Quantity-in-stock is less than Minimum-order-quantity</a:t>
            </a:r>
          </a:p>
          <a:p>
            <a:pPr lvl="3">
              <a:buNone/>
            </a:pPr>
            <a:r>
              <a:rPr lang="en-US" sz="1600" dirty="0"/>
              <a:t>	THEN GENERATE new order</a:t>
            </a:r>
          </a:p>
          <a:p>
            <a:pPr lvl="3">
              <a:buNone/>
            </a:pPr>
            <a:r>
              <a:rPr lang="en-US" sz="1600" dirty="0"/>
              <a:t>	ELSE DO nothing</a:t>
            </a:r>
          </a:p>
          <a:p>
            <a:pPr lvl="3">
              <a:buNone/>
            </a:pPr>
            <a:r>
              <a:rPr lang="en-US" sz="1600" dirty="0"/>
              <a:t>END IF</a:t>
            </a:r>
          </a:p>
          <a:p>
            <a:pPr lvl="2">
              <a:buNone/>
            </a:pPr>
            <a:r>
              <a:rPr lang="en-US" dirty="0"/>
              <a:t>UNTIL End-of-file</a:t>
            </a:r>
          </a:p>
          <a:p>
            <a:pPr lvl="3">
              <a:buNone/>
            </a:pPr>
            <a:r>
              <a:rPr lang="en-US" sz="1600" dirty="0"/>
              <a:t>							</a:t>
            </a:r>
          </a:p>
          <a:p>
            <a:pPr lvl="1">
              <a:buNone/>
            </a:pPr>
            <a:endParaRPr lang="en-US" sz="2400"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Conceptual Data Modeling</a:t>
            </a:r>
          </a:p>
        </p:txBody>
      </p:sp>
      <p:sp>
        <p:nvSpPr>
          <p:cNvPr id="3" name="Content Placeholder 2"/>
          <p:cNvSpPr>
            <a:spLocks noGrp="1"/>
          </p:cNvSpPr>
          <p:nvPr>
            <p:ph idx="1"/>
          </p:nvPr>
        </p:nvSpPr>
        <p:spPr/>
        <p:txBody>
          <a:bodyPr>
            <a:normAutofit fontScale="92500" lnSpcReduction="10000"/>
          </a:bodyPr>
          <a:lstStyle/>
          <a:p>
            <a:r>
              <a:rPr lang="en-US" dirty="0"/>
              <a:t>A </a:t>
            </a:r>
            <a:r>
              <a:rPr lang="en-US" b="1" dirty="0"/>
              <a:t>conceptual</a:t>
            </a:r>
            <a:r>
              <a:rPr lang="en-US" dirty="0"/>
              <a:t> </a:t>
            </a:r>
            <a:r>
              <a:rPr lang="en-US" b="1" dirty="0"/>
              <a:t>data</a:t>
            </a:r>
            <a:r>
              <a:rPr lang="en-US" dirty="0"/>
              <a:t> </a:t>
            </a:r>
            <a:r>
              <a:rPr lang="en-US" b="1" dirty="0"/>
              <a:t>model</a:t>
            </a:r>
            <a:r>
              <a:rPr lang="en-US" dirty="0"/>
              <a:t> is a representation of organizational data. </a:t>
            </a:r>
            <a:endParaRPr lang="am-ET" dirty="0"/>
          </a:p>
          <a:p>
            <a:r>
              <a:rPr lang="en-US" dirty="0"/>
              <a:t>The purpose</a:t>
            </a:r>
            <a:r>
              <a:rPr lang="am-ET" dirty="0"/>
              <a:t> </a:t>
            </a:r>
            <a:r>
              <a:rPr lang="en-US" dirty="0"/>
              <a:t>of a conceptual data model is to show as many rules about the meaning</a:t>
            </a:r>
            <a:r>
              <a:rPr lang="am-ET" dirty="0"/>
              <a:t> </a:t>
            </a:r>
            <a:r>
              <a:rPr lang="en-US" dirty="0"/>
              <a:t>and interrelationships among data as possible, independent of any database</a:t>
            </a:r>
            <a:r>
              <a:rPr lang="am-ET" dirty="0"/>
              <a:t> </a:t>
            </a:r>
            <a:r>
              <a:rPr lang="en-US" dirty="0"/>
              <a:t>management system or other implementation considerations.</a:t>
            </a:r>
            <a:endParaRPr lang="am-ET" dirty="0"/>
          </a:p>
          <a:p>
            <a:r>
              <a:rPr lang="en-US" b="1" dirty="0"/>
              <a:t>Entity-relationship (E-R) </a:t>
            </a:r>
            <a:r>
              <a:rPr lang="en-US" dirty="0"/>
              <a:t>data model is a commonly used diagram </a:t>
            </a:r>
            <a:r>
              <a:rPr lang="en-US"/>
              <a:t>that shows</a:t>
            </a:r>
            <a:r>
              <a:rPr lang="am-ET"/>
              <a:t> </a:t>
            </a:r>
            <a:r>
              <a:rPr lang="en-US" dirty="0"/>
              <a:t>how data are organized in an information system.</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The main goal of conceptual data modeling is to create accurate E-R diagrams</a:t>
            </a:r>
          </a:p>
          <a:p>
            <a:r>
              <a:rPr lang="en-US" dirty="0"/>
              <a:t>Methods such as interviewing, questionnaires, and JAD sessions can be used to collect information for conceptual data modeling</a:t>
            </a:r>
          </a:p>
          <a:p>
            <a:r>
              <a:rPr lang="en-US" dirty="0"/>
              <a:t>On larger systems development teams, a subset of the project team concentrates on data modeling while other team members focus attention on process or logic modeling</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endParaRPr lang="en-US" dirty="0"/>
          </a:p>
        </p:txBody>
      </p:sp>
      <p:sp>
        <p:nvSpPr>
          <p:cNvPr id="3" name="Content Placeholder 2"/>
          <p:cNvSpPr>
            <a:spLocks noGrp="1"/>
          </p:cNvSpPr>
          <p:nvPr>
            <p:ph idx="1"/>
          </p:nvPr>
        </p:nvSpPr>
        <p:spPr>
          <a:xfrm>
            <a:off x="457200" y="914400"/>
            <a:ext cx="8229600" cy="5211763"/>
          </a:xfrm>
        </p:spPr>
        <p:txBody>
          <a:bodyPr>
            <a:normAutofit fontScale="92500" lnSpcReduction="10000"/>
          </a:bodyPr>
          <a:lstStyle/>
          <a:p>
            <a:r>
              <a:rPr lang="en-US" dirty="0"/>
              <a:t>Since the process flow, decision logic, and data-model descriptions of a system describe different but complementary views of the same information system, they must be consistent and complete.</a:t>
            </a:r>
          </a:p>
          <a:p>
            <a:r>
              <a:rPr lang="en-US" dirty="0"/>
              <a:t>For example, the names of data stores on primitive-level DFDs often correspond to the names of data entities in entity-relationship diagrams, and the data elements in data flows on DFDs must be attributes of entities and relationships in entity-relationship diagrams</a:t>
            </a:r>
          </a:p>
          <a:p>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Introduction to Entity-Relationship Modeling</a:t>
            </a:r>
          </a:p>
        </p:txBody>
      </p:sp>
      <p:sp>
        <p:nvSpPr>
          <p:cNvPr id="3" name="Content Placeholder 2"/>
          <p:cNvSpPr>
            <a:spLocks noGrp="1"/>
          </p:cNvSpPr>
          <p:nvPr>
            <p:ph idx="1"/>
          </p:nvPr>
        </p:nvSpPr>
        <p:spPr/>
        <p:txBody>
          <a:bodyPr>
            <a:normAutofit lnSpcReduction="10000"/>
          </a:bodyPr>
          <a:lstStyle/>
          <a:p>
            <a:r>
              <a:rPr lang="en-US" dirty="0"/>
              <a:t>The basic entity-relationship modeling notation uses three main constructs:</a:t>
            </a:r>
          </a:p>
          <a:p>
            <a:pPr lvl="1"/>
            <a:r>
              <a:rPr lang="en-US" dirty="0"/>
              <a:t>data entities</a:t>
            </a:r>
          </a:p>
          <a:p>
            <a:pPr lvl="1"/>
            <a:r>
              <a:rPr lang="en-US" dirty="0"/>
              <a:t>relationships, and</a:t>
            </a:r>
          </a:p>
          <a:p>
            <a:pPr lvl="1"/>
            <a:r>
              <a:rPr lang="en-US" dirty="0"/>
              <a:t>Attributes</a:t>
            </a:r>
          </a:p>
          <a:p>
            <a:r>
              <a:rPr lang="en-US" dirty="0"/>
              <a:t>An </a:t>
            </a:r>
            <a:r>
              <a:rPr lang="en-US" b="1" dirty="0"/>
              <a:t>entity-relationship</a:t>
            </a:r>
            <a:r>
              <a:rPr lang="en-US" dirty="0"/>
              <a:t> </a:t>
            </a:r>
            <a:r>
              <a:rPr lang="en-US" b="1" dirty="0"/>
              <a:t>diagram</a:t>
            </a:r>
            <a:r>
              <a:rPr lang="en-US" dirty="0"/>
              <a:t> (</a:t>
            </a:r>
            <a:r>
              <a:rPr lang="en-US" b="1" dirty="0"/>
              <a:t>or E-R diagram</a:t>
            </a:r>
            <a:r>
              <a:rPr lang="en-US" dirty="0"/>
              <a:t> ) is a detailed, logical, and graphical representation of the data for an organization or business area</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E-R diagram is a model of entities in the business environment, the relationships or associations among those entities, and the attributes or properties of both the entities and their relationships</a:t>
            </a:r>
          </a:p>
          <a:p>
            <a:r>
              <a:rPr lang="en-US" dirty="0"/>
              <a:t>A rectangle is used to represent an entity, and lines are used to represent the relationship between two or more entities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Interviewing</a:t>
            </a:r>
          </a:p>
        </p:txBody>
      </p:sp>
      <p:sp>
        <p:nvSpPr>
          <p:cNvPr id="3" name="Content Placeholder 2"/>
          <p:cNvSpPr>
            <a:spLocks noGrp="1"/>
          </p:cNvSpPr>
          <p:nvPr>
            <p:ph idx="1"/>
          </p:nvPr>
        </p:nvSpPr>
        <p:spPr/>
        <p:txBody>
          <a:bodyPr/>
          <a:lstStyle/>
          <a:p>
            <a:r>
              <a:rPr lang="en-US" dirty="0"/>
              <a:t>Interviewing is one of the primary ways analysts gather information about an information systems project.</a:t>
            </a:r>
          </a:p>
          <a:p>
            <a:r>
              <a:rPr lang="en-US" dirty="0"/>
              <a:t>During interviewing, you gather facts, opinions, and speculation and observe body language, emotions, and other signs of what people want and how they assess current systems</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Entities</a:t>
            </a:r>
          </a:p>
        </p:txBody>
      </p:sp>
      <p:sp>
        <p:nvSpPr>
          <p:cNvPr id="3" name="Content Placeholder 2"/>
          <p:cNvSpPr>
            <a:spLocks noGrp="1"/>
          </p:cNvSpPr>
          <p:nvPr>
            <p:ph idx="1"/>
          </p:nvPr>
        </p:nvSpPr>
        <p:spPr/>
        <p:txBody>
          <a:bodyPr>
            <a:normAutofit fontScale="92500" lnSpcReduction="20000"/>
          </a:bodyPr>
          <a:lstStyle/>
          <a:p>
            <a:r>
              <a:rPr lang="en-US" dirty="0"/>
              <a:t>An </a:t>
            </a:r>
            <a:r>
              <a:rPr lang="en-US" b="1" dirty="0"/>
              <a:t>entity</a:t>
            </a:r>
            <a:r>
              <a:rPr lang="en-US" dirty="0"/>
              <a:t> is a person, place, object, event, or concept in the user environment about which the organization wishes to maintain data</a:t>
            </a:r>
          </a:p>
          <a:p>
            <a:r>
              <a:rPr lang="en-US" dirty="0"/>
              <a:t>An entity has its own identity, which distinguishes it from every other entity</a:t>
            </a:r>
          </a:p>
          <a:p>
            <a:r>
              <a:rPr lang="en-US" dirty="0"/>
              <a:t>Some examples of entities are:</a:t>
            </a:r>
          </a:p>
          <a:p>
            <a:pPr lvl="1"/>
            <a:r>
              <a:rPr lang="en-US" dirty="0"/>
              <a:t>Person: EMPLOYEE, STUDENT, PATIENT</a:t>
            </a:r>
          </a:p>
          <a:p>
            <a:pPr lvl="1"/>
            <a:r>
              <a:rPr lang="en-US" dirty="0"/>
              <a:t>Place: CITY, REGION, COUNTRY, BRANCH</a:t>
            </a:r>
          </a:p>
          <a:p>
            <a:pPr lvl="1"/>
            <a:r>
              <a:rPr lang="en-US" dirty="0"/>
              <a:t>Object: MACHINE, BUILDING, AUTOMOBILE, PRODUCT</a:t>
            </a:r>
          </a:p>
          <a:p>
            <a:pPr lvl="1"/>
            <a:r>
              <a:rPr lang="en-US" dirty="0"/>
              <a:t>Event: SALE, REGISTRATION, RENEWAL</a:t>
            </a:r>
          </a:p>
          <a:p>
            <a:pPr lvl="1"/>
            <a:r>
              <a:rPr lang="en-US" dirty="0"/>
              <a:t>Concept: ACCOUNT, COURSE</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type</a:t>
            </a:r>
          </a:p>
        </p:txBody>
      </p:sp>
      <p:sp>
        <p:nvSpPr>
          <p:cNvPr id="3" name="Content Placeholder 2"/>
          <p:cNvSpPr>
            <a:spLocks noGrp="1"/>
          </p:cNvSpPr>
          <p:nvPr>
            <p:ph idx="1"/>
          </p:nvPr>
        </p:nvSpPr>
        <p:spPr/>
        <p:txBody>
          <a:bodyPr>
            <a:normAutofit fontScale="92500"/>
          </a:bodyPr>
          <a:lstStyle/>
          <a:p>
            <a:r>
              <a:rPr lang="en-US" b="1" dirty="0"/>
              <a:t>Entity</a:t>
            </a:r>
            <a:r>
              <a:rPr lang="en-US" dirty="0"/>
              <a:t> </a:t>
            </a:r>
            <a:r>
              <a:rPr lang="en-US" b="1" dirty="0"/>
              <a:t>type</a:t>
            </a:r>
            <a:r>
              <a:rPr lang="en-US" dirty="0"/>
              <a:t> is a collection of entities that share common properties or characteristics.</a:t>
            </a:r>
          </a:p>
          <a:p>
            <a:r>
              <a:rPr lang="en-US" dirty="0"/>
              <a:t>Each entity type in an E-R model is given a name</a:t>
            </a:r>
          </a:p>
          <a:p>
            <a:r>
              <a:rPr lang="en-US" dirty="0"/>
              <a:t>The name is written in singular form</a:t>
            </a:r>
          </a:p>
          <a:p>
            <a:r>
              <a:rPr lang="en-US" dirty="0"/>
              <a:t>A simple noun is used to name an entity type</a:t>
            </a:r>
          </a:p>
          <a:p>
            <a:r>
              <a:rPr lang="en-US" dirty="0"/>
              <a:t>Capital letters are used in naming an entity type, and in an E-R diagram, the name is placed inside a rectangle representing the entity</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Example of Entity type:</a:t>
            </a:r>
          </a:p>
          <a:p>
            <a:pPr lvl="1"/>
            <a:endParaRPr lang="en-US" dirty="0"/>
          </a:p>
        </p:txBody>
      </p:sp>
      <p:pic>
        <p:nvPicPr>
          <p:cNvPr id="1027" name="Picture 3"/>
          <p:cNvPicPr>
            <a:picLocks noChangeAspect="1" noChangeArrowheads="1"/>
          </p:cNvPicPr>
          <p:nvPr/>
        </p:nvPicPr>
        <p:blipFill>
          <a:blip r:embed="rId2"/>
          <a:srcRect/>
          <a:stretch>
            <a:fillRect/>
          </a:stretch>
        </p:blipFill>
        <p:spPr bwMode="auto">
          <a:xfrm>
            <a:off x="737199" y="2947989"/>
            <a:ext cx="7568601" cy="1960074"/>
          </a:xfrm>
          <a:prstGeom prst="rect">
            <a:avLst/>
          </a:prstGeom>
          <a:noFill/>
          <a:ln w="9525">
            <a:noFill/>
            <a:miter lim="800000"/>
            <a:headEnd/>
            <a:tailEnd/>
          </a:ln>
          <a:effectLst/>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Entity instance</a:t>
            </a:r>
          </a:p>
        </p:txBody>
      </p:sp>
      <p:sp>
        <p:nvSpPr>
          <p:cNvPr id="3" name="Content Placeholder 2"/>
          <p:cNvSpPr>
            <a:spLocks noGrp="1"/>
          </p:cNvSpPr>
          <p:nvPr>
            <p:ph idx="1"/>
          </p:nvPr>
        </p:nvSpPr>
        <p:spPr/>
        <p:txBody>
          <a:bodyPr>
            <a:normAutofit fontScale="92500"/>
          </a:bodyPr>
          <a:lstStyle/>
          <a:p>
            <a:r>
              <a:rPr lang="en-US" dirty="0"/>
              <a:t>An entity instance (or instance) is a single occurrence of an entity type</a:t>
            </a:r>
          </a:p>
          <a:p>
            <a:r>
              <a:rPr lang="en-US" dirty="0"/>
              <a:t>An entity type is described just once in a data model, whereas many instances of that entity type may be represented by data stored in the database</a:t>
            </a:r>
          </a:p>
          <a:p>
            <a:r>
              <a:rPr lang="en-US" dirty="0"/>
              <a:t>For example, most organizations have one EMPLOYEE entity type, but hundreds of instances of this entity type may be stored in the database</a:t>
            </a:r>
          </a:p>
          <a:p>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Attributes</a:t>
            </a:r>
          </a:p>
        </p:txBody>
      </p:sp>
      <p:sp>
        <p:nvSpPr>
          <p:cNvPr id="3" name="Content Placeholder 2"/>
          <p:cNvSpPr>
            <a:spLocks noGrp="1"/>
          </p:cNvSpPr>
          <p:nvPr>
            <p:ph idx="1"/>
          </p:nvPr>
        </p:nvSpPr>
        <p:spPr/>
        <p:txBody>
          <a:bodyPr>
            <a:normAutofit fontScale="92500" lnSpcReduction="20000"/>
          </a:bodyPr>
          <a:lstStyle/>
          <a:p>
            <a:r>
              <a:rPr lang="en-US" dirty="0"/>
              <a:t>Each entity type has a set of attributes associated with it</a:t>
            </a:r>
          </a:p>
          <a:p>
            <a:r>
              <a:rPr lang="en-US" dirty="0"/>
              <a:t>An  attribute is a property or characteristic of an entity that is of interest to the organization</a:t>
            </a:r>
          </a:p>
          <a:p>
            <a:r>
              <a:rPr lang="en-US" dirty="0"/>
              <a:t>Following are some typical entity types and associated attributes:</a:t>
            </a:r>
          </a:p>
          <a:p>
            <a:pPr lvl="1"/>
            <a:r>
              <a:rPr lang="en-US" dirty="0"/>
              <a:t>STUDENT: </a:t>
            </a:r>
            <a:r>
              <a:rPr lang="en-US" dirty="0" err="1"/>
              <a:t>Student_ID</a:t>
            </a:r>
            <a:r>
              <a:rPr lang="en-US" dirty="0"/>
              <a:t>, </a:t>
            </a:r>
            <a:r>
              <a:rPr lang="en-US" dirty="0" err="1"/>
              <a:t>Student_Name</a:t>
            </a:r>
            <a:r>
              <a:rPr lang="en-US" dirty="0"/>
              <a:t>, Address, </a:t>
            </a:r>
            <a:r>
              <a:rPr lang="en-US" dirty="0" err="1"/>
              <a:t>Phone_Number</a:t>
            </a:r>
            <a:r>
              <a:rPr lang="en-US" dirty="0"/>
              <a:t>, Major</a:t>
            </a:r>
          </a:p>
          <a:p>
            <a:pPr lvl="1"/>
            <a:r>
              <a:rPr lang="en-US" dirty="0"/>
              <a:t>AUTOMOBILE: </a:t>
            </a:r>
            <a:r>
              <a:rPr lang="en-US" dirty="0" err="1"/>
              <a:t>Vehicle_ID</a:t>
            </a:r>
            <a:r>
              <a:rPr lang="en-US" dirty="0"/>
              <a:t>, Color, Weight, Horsepower</a:t>
            </a:r>
          </a:p>
          <a:p>
            <a:pPr lvl="1"/>
            <a:r>
              <a:rPr lang="en-US" dirty="0"/>
              <a:t>EMPLOYEE: </a:t>
            </a:r>
            <a:r>
              <a:rPr lang="en-US" dirty="0" err="1"/>
              <a:t>Employee_ID</a:t>
            </a:r>
            <a:r>
              <a:rPr lang="en-US" dirty="0"/>
              <a:t>, </a:t>
            </a:r>
            <a:r>
              <a:rPr lang="en-US" dirty="0" err="1"/>
              <a:t>Employee_Name</a:t>
            </a:r>
            <a:r>
              <a:rPr lang="en-US" dirty="0"/>
              <a:t>, Address, Skill</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We use nouns with an initial capital letter followed by lowercase letters in naming an attribute</a:t>
            </a:r>
          </a:p>
          <a:p>
            <a:r>
              <a:rPr lang="en-US" dirty="0"/>
              <a:t>In E-R diagrams, we represent an attribute by placing its name inside the rectangle that represents the associated entity</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Candidate Keys and Identifiers</a:t>
            </a:r>
          </a:p>
        </p:txBody>
      </p:sp>
      <p:sp>
        <p:nvSpPr>
          <p:cNvPr id="3" name="Content Placeholder 2"/>
          <p:cNvSpPr>
            <a:spLocks noGrp="1"/>
          </p:cNvSpPr>
          <p:nvPr>
            <p:ph idx="1"/>
          </p:nvPr>
        </p:nvSpPr>
        <p:spPr/>
        <p:txBody>
          <a:bodyPr/>
          <a:lstStyle/>
          <a:p>
            <a:r>
              <a:rPr lang="en-US" dirty="0"/>
              <a:t>Every entity type must have an attribute or set of attributes that distinguishes one instance from other instances of the same type</a:t>
            </a:r>
          </a:p>
          <a:p>
            <a:r>
              <a:rPr lang="en-US" dirty="0"/>
              <a:t>A  candidate key is an attribute (or combination of attributes) that uniquely identifies each instance of an entity type</a:t>
            </a:r>
          </a:p>
          <a:p>
            <a:r>
              <a:rPr lang="en-US" dirty="0"/>
              <a:t>A candidate key for a STUDENT entity type might be </a:t>
            </a:r>
            <a:r>
              <a:rPr lang="en-US" dirty="0" err="1"/>
              <a:t>Student_ID</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a:t>Some entities may have more than one candidate key</a:t>
            </a:r>
          </a:p>
          <a:p>
            <a:r>
              <a:rPr lang="en-US" dirty="0"/>
              <a:t>One candidate key for EMPLOYEE is </a:t>
            </a:r>
            <a:r>
              <a:rPr lang="en-US" dirty="0" err="1"/>
              <a:t>Employee_ID</a:t>
            </a:r>
            <a:r>
              <a:rPr lang="en-US" dirty="0"/>
              <a:t>; a second is the combination of </a:t>
            </a:r>
            <a:r>
              <a:rPr lang="en-US" dirty="0" err="1"/>
              <a:t>Employee_Name</a:t>
            </a:r>
            <a:r>
              <a:rPr lang="en-US" dirty="0"/>
              <a:t> and Address (assuming that no two employees with the same name live at the same address)</a:t>
            </a:r>
          </a:p>
          <a:p>
            <a:r>
              <a:rPr lang="en-US" dirty="0"/>
              <a:t>An </a:t>
            </a:r>
            <a:r>
              <a:rPr lang="en-US" b="1" dirty="0"/>
              <a:t>identifier</a:t>
            </a:r>
            <a:r>
              <a:rPr lang="en-US" dirty="0"/>
              <a:t> is a candidate key that has been selected to be used as the unique characteristic for an entity type</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For each entity, the name of the identifier is underlined on an E-R diagram.</a:t>
            </a:r>
          </a:p>
        </p:txBody>
      </p:sp>
      <p:pic>
        <p:nvPicPr>
          <p:cNvPr id="2050" name="Picture 2"/>
          <p:cNvPicPr>
            <a:picLocks noChangeAspect="1" noChangeArrowheads="1"/>
          </p:cNvPicPr>
          <p:nvPr/>
        </p:nvPicPr>
        <p:blipFill>
          <a:blip r:embed="rId2"/>
          <a:srcRect/>
          <a:stretch>
            <a:fillRect/>
          </a:stretch>
        </p:blipFill>
        <p:spPr bwMode="auto">
          <a:xfrm>
            <a:off x="2255748" y="2928938"/>
            <a:ext cx="4297452" cy="2520852"/>
          </a:xfrm>
          <a:prstGeom prst="rect">
            <a:avLst/>
          </a:prstGeom>
          <a:noFill/>
          <a:ln w="9525">
            <a:noFill/>
            <a:miter lim="800000"/>
            <a:headEnd/>
            <a:tailEnd/>
          </a:ln>
          <a:effectLst/>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Multivalued</a:t>
            </a:r>
            <a:r>
              <a:rPr lang="en-US" dirty="0"/>
              <a:t> Attributes</a:t>
            </a:r>
          </a:p>
        </p:txBody>
      </p:sp>
      <p:sp>
        <p:nvSpPr>
          <p:cNvPr id="3" name="Content Placeholder 2"/>
          <p:cNvSpPr>
            <a:spLocks noGrp="1"/>
          </p:cNvSpPr>
          <p:nvPr>
            <p:ph idx="1"/>
          </p:nvPr>
        </p:nvSpPr>
        <p:spPr/>
        <p:txBody>
          <a:bodyPr>
            <a:normAutofit lnSpcReduction="10000"/>
          </a:bodyPr>
          <a:lstStyle/>
          <a:p>
            <a:r>
              <a:rPr lang="en-US" dirty="0"/>
              <a:t>A </a:t>
            </a:r>
            <a:r>
              <a:rPr lang="en-US" dirty="0" err="1"/>
              <a:t>multivalued</a:t>
            </a:r>
            <a:r>
              <a:rPr lang="en-US" dirty="0"/>
              <a:t> attribute may take on more than one value for each entity instance</a:t>
            </a:r>
          </a:p>
          <a:p>
            <a:r>
              <a:rPr lang="en-US" dirty="0"/>
              <a:t>Suppose that, Skill is one of the attributes of EMPLOYEE. If each employee can have more than one Skill, then it is a </a:t>
            </a:r>
            <a:r>
              <a:rPr lang="en-US" dirty="0" err="1"/>
              <a:t>multivalued</a:t>
            </a:r>
            <a:r>
              <a:rPr lang="en-US" dirty="0"/>
              <a:t> attribute</a:t>
            </a:r>
          </a:p>
          <a:p>
            <a:r>
              <a:rPr lang="en-US" dirty="0"/>
              <a:t>During conceptual design, two common special symbols or notations are used to high-light </a:t>
            </a:r>
            <a:r>
              <a:rPr lang="en-US" dirty="0" err="1"/>
              <a:t>multivalued</a:t>
            </a:r>
            <a:r>
              <a:rPr lang="en-US" dirty="0"/>
              <a:t> attributes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sp>
        <p:nvSpPr>
          <p:cNvPr id="3" name="Content Placeholder 2"/>
          <p:cNvSpPr>
            <a:spLocks noGrp="1"/>
          </p:cNvSpPr>
          <p:nvPr>
            <p:ph idx="1"/>
          </p:nvPr>
        </p:nvSpPr>
        <p:spPr/>
        <p:txBody>
          <a:bodyPr/>
          <a:lstStyle/>
          <a:p>
            <a:r>
              <a:rPr lang="en-US" dirty="0"/>
              <a:t>Guidelines for Effective Interviewing</a:t>
            </a:r>
          </a:p>
          <a:p>
            <a:pPr lvl="1"/>
            <a:r>
              <a:rPr lang="en-US" dirty="0"/>
              <a:t>Plan the interview</a:t>
            </a:r>
          </a:p>
          <a:p>
            <a:pPr lvl="1"/>
            <a:r>
              <a:rPr lang="en-US" dirty="0"/>
              <a:t>Be neutral</a:t>
            </a:r>
          </a:p>
          <a:p>
            <a:pPr lvl="1"/>
            <a:r>
              <a:rPr lang="en-US" dirty="0"/>
              <a:t>Listen and take notes</a:t>
            </a:r>
          </a:p>
          <a:p>
            <a:pPr lvl="1"/>
            <a:r>
              <a:rPr lang="en-US" dirty="0"/>
              <a:t>Review notes</a:t>
            </a:r>
          </a:p>
          <a:p>
            <a:pPr lvl="1"/>
            <a:r>
              <a:rPr lang="en-US" dirty="0"/>
              <a:t>Seek diverse views</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dirty="0"/>
              <a:t>curly brackets are one type of notations used  around the name of the multivalued attribute</a:t>
            </a:r>
          </a:p>
          <a:p>
            <a:endParaRPr lang="en-US" dirty="0"/>
          </a:p>
        </p:txBody>
      </p:sp>
      <p:pic>
        <p:nvPicPr>
          <p:cNvPr id="3074" name="Picture 2"/>
          <p:cNvPicPr>
            <a:picLocks noChangeAspect="1" noChangeArrowheads="1"/>
          </p:cNvPicPr>
          <p:nvPr/>
        </p:nvPicPr>
        <p:blipFill>
          <a:blip r:embed="rId2"/>
          <a:srcRect/>
          <a:stretch>
            <a:fillRect/>
          </a:stretch>
        </p:blipFill>
        <p:spPr bwMode="auto">
          <a:xfrm>
            <a:off x="2460923" y="2919414"/>
            <a:ext cx="3863677" cy="2322548"/>
          </a:xfrm>
          <a:prstGeom prst="rect">
            <a:avLst/>
          </a:prstGeom>
          <a:noFill/>
          <a:ln w="9525">
            <a:noFill/>
            <a:miter lim="800000"/>
            <a:headEnd/>
            <a:tailEnd/>
          </a:ln>
          <a:effectLst/>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534400" cy="6477000"/>
          </a:xfrm>
        </p:spPr>
        <p:txBody>
          <a:bodyPr>
            <a:normAutofit fontScale="92500"/>
          </a:bodyPr>
          <a:lstStyle/>
          <a:p>
            <a:pPr algn="just"/>
            <a:r>
              <a:rPr lang="en-US" dirty="0"/>
              <a:t>a second approach is to represent the multivalued attribute as another entity, called a weak (or attributive) entity, and then using a relationship link the weak entity to its associated regular entity</a:t>
            </a:r>
          </a:p>
          <a:p>
            <a:endParaRPr lang="en-US" dirty="0"/>
          </a:p>
          <a:p>
            <a:endParaRPr lang="en-US" dirty="0"/>
          </a:p>
          <a:p>
            <a:endParaRPr lang="en-US" dirty="0"/>
          </a:p>
          <a:p>
            <a:endParaRPr lang="en-US" dirty="0"/>
          </a:p>
          <a:p>
            <a:endParaRPr lang="en-US" dirty="0"/>
          </a:p>
          <a:p>
            <a:pPr algn="just"/>
            <a:r>
              <a:rPr lang="en-US" dirty="0"/>
              <a:t>The approach also easily handles several attributes that repeat together, called a </a:t>
            </a:r>
            <a:r>
              <a:rPr lang="en-US" b="1" dirty="0"/>
              <a:t>repeating group</a:t>
            </a:r>
            <a:r>
              <a:rPr lang="en-US" dirty="0"/>
              <a:t> as shown in the above example.</a:t>
            </a:r>
          </a:p>
        </p:txBody>
      </p:sp>
      <p:pic>
        <p:nvPicPr>
          <p:cNvPr id="4098" name="Picture 2"/>
          <p:cNvPicPr>
            <a:picLocks noChangeAspect="1" noChangeArrowheads="1"/>
          </p:cNvPicPr>
          <p:nvPr/>
        </p:nvPicPr>
        <p:blipFill>
          <a:blip r:embed="rId2"/>
          <a:srcRect/>
          <a:stretch>
            <a:fillRect/>
          </a:stretch>
        </p:blipFill>
        <p:spPr bwMode="auto">
          <a:xfrm>
            <a:off x="1371600" y="2144373"/>
            <a:ext cx="5459714" cy="2884827"/>
          </a:xfrm>
          <a:prstGeom prst="rect">
            <a:avLst/>
          </a:prstGeom>
          <a:noFill/>
          <a:ln w="9525">
            <a:noFill/>
            <a:miter lim="800000"/>
            <a:headEnd/>
            <a:tailEnd/>
          </a:ln>
          <a:effectLst/>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Relationships</a:t>
            </a:r>
          </a:p>
        </p:txBody>
      </p:sp>
      <p:sp>
        <p:nvSpPr>
          <p:cNvPr id="3" name="Content Placeholder 2"/>
          <p:cNvSpPr>
            <a:spLocks noGrp="1"/>
          </p:cNvSpPr>
          <p:nvPr>
            <p:ph idx="1"/>
          </p:nvPr>
        </p:nvSpPr>
        <p:spPr/>
        <p:txBody>
          <a:bodyPr>
            <a:normAutofit fontScale="92500" lnSpcReduction="10000"/>
          </a:bodyPr>
          <a:lstStyle/>
          <a:p>
            <a:r>
              <a:rPr lang="en-US" dirty="0"/>
              <a:t>Relationships are the glue that hold together the various components of an E-R model</a:t>
            </a:r>
          </a:p>
          <a:p>
            <a:r>
              <a:rPr lang="en-US" dirty="0"/>
              <a:t>A relationship is an association between the instances of one or more entity types that are of interest to the organization</a:t>
            </a:r>
          </a:p>
          <a:p>
            <a:r>
              <a:rPr lang="en-US" dirty="0"/>
              <a:t>An association usually means that </a:t>
            </a:r>
            <a:r>
              <a:rPr lang="en-US"/>
              <a:t>there is an event or </a:t>
            </a:r>
            <a:r>
              <a:rPr lang="en-US" dirty="0"/>
              <a:t>that some natural linkage exists between entity instances</a:t>
            </a:r>
          </a:p>
          <a:p>
            <a:r>
              <a:rPr lang="en-US" dirty="0"/>
              <a:t>For this reason, relationships are labeled with verb phrases</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For example, a training department in a company is interested in tracking which training courses each of its employees has completed</a:t>
            </a:r>
          </a:p>
        </p:txBody>
      </p:sp>
      <p:pic>
        <p:nvPicPr>
          <p:cNvPr id="5122" name="Picture 2"/>
          <p:cNvPicPr>
            <a:picLocks noChangeAspect="1" noChangeArrowheads="1"/>
          </p:cNvPicPr>
          <p:nvPr/>
        </p:nvPicPr>
        <p:blipFill>
          <a:blip r:embed="rId2"/>
          <a:srcRect/>
          <a:stretch>
            <a:fillRect/>
          </a:stretch>
        </p:blipFill>
        <p:spPr bwMode="auto">
          <a:xfrm>
            <a:off x="381000" y="3810000"/>
            <a:ext cx="8382000" cy="1993956"/>
          </a:xfrm>
          <a:prstGeom prst="rect">
            <a:avLst/>
          </a:prstGeom>
          <a:noFill/>
          <a:ln w="9525">
            <a:noFill/>
            <a:miter lim="800000"/>
            <a:headEnd/>
            <a:tailEnd/>
          </a:ln>
          <a:effectLst/>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Degree of a Relationship</a:t>
            </a:r>
          </a:p>
        </p:txBody>
      </p:sp>
      <p:sp>
        <p:nvSpPr>
          <p:cNvPr id="3" name="Content Placeholder 2"/>
          <p:cNvSpPr>
            <a:spLocks noGrp="1"/>
          </p:cNvSpPr>
          <p:nvPr>
            <p:ph idx="1"/>
          </p:nvPr>
        </p:nvSpPr>
        <p:spPr/>
        <p:txBody>
          <a:bodyPr/>
          <a:lstStyle/>
          <a:p>
            <a:r>
              <a:rPr lang="en-US" dirty="0"/>
              <a:t>The degree of a relationship is the number of entity types that participate in that relationship</a:t>
            </a:r>
          </a:p>
          <a:p>
            <a:r>
              <a:rPr lang="en-US" dirty="0"/>
              <a:t>The three most common relationships in E-R diagrams are:</a:t>
            </a:r>
          </a:p>
          <a:p>
            <a:pPr lvl="1"/>
            <a:r>
              <a:rPr lang="en-US" dirty="0"/>
              <a:t>unary (degree one)</a:t>
            </a:r>
          </a:p>
          <a:p>
            <a:pPr lvl="1"/>
            <a:r>
              <a:rPr lang="en-US" dirty="0"/>
              <a:t>binary (degree two), and</a:t>
            </a:r>
          </a:p>
          <a:p>
            <a:pPr lvl="1"/>
            <a:r>
              <a:rPr lang="en-US" dirty="0"/>
              <a:t>ternary (degree three)</a:t>
            </a:r>
          </a:p>
          <a:p>
            <a:endParaRPr lang="en-US" dirty="0"/>
          </a:p>
          <a:p>
            <a:endParaRPr lang="en-US" dirty="0"/>
          </a:p>
          <a:p>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Unary Relationship</a:t>
            </a:r>
          </a:p>
        </p:txBody>
      </p:sp>
      <p:sp>
        <p:nvSpPr>
          <p:cNvPr id="3" name="Content Placeholder 2"/>
          <p:cNvSpPr>
            <a:spLocks noGrp="1"/>
          </p:cNvSpPr>
          <p:nvPr>
            <p:ph idx="1"/>
          </p:nvPr>
        </p:nvSpPr>
        <p:spPr/>
        <p:txBody>
          <a:bodyPr/>
          <a:lstStyle/>
          <a:p>
            <a:r>
              <a:rPr lang="en-US" dirty="0"/>
              <a:t>Unary relationship (recursive relationship) is a relationship between the instances of one entity type.</a:t>
            </a:r>
          </a:p>
        </p:txBody>
      </p:sp>
      <p:pic>
        <p:nvPicPr>
          <p:cNvPr id="7170" name="Picture 2"/>
          <p:cNvPicPr>
            <a:picLocks noChangeAspect="1" noChangeArrowheads="1"/>
          </p:cNvPicPr>
          <p:nvPr/>
        </p:nvPicPr>
        <p:blipFill>
          <a:blip r:embed="rId2"/>
          <a:srcRect/>
          <a:stretch>
            <a:fillRect/>
          </a:stretch>
        </p:blipFill>
        <p:spPr bwMode="auto">
          <a:xfrm>
            <a:off x="1066800" y="3581400"/>
            <a:ext cx="3296264" cy="2057400"/>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a:srcRect/>
          <a:stretch>
            <a:fillRect/>
          </a:stretch>
        </p:blipFill>
        <p:spPr bwMode="auto">
          <a:xfrm>
            <a:off x="4935505" y="3509963"/>
            <a:ext cx="3294095" cy="2128837"/>
          </a:xfrm>
          <a:prstGeom prst="rect">
            <a:avLst/>
          </a:prstGeom>
          <a:noFill/>
          <a:ln w="9525">
            <a:noFill/>
            <a:miter lim="800000"/>
            <a:headEnd/>
            <a:tailEnd/>
          </a:ln>
          <a:effectLst/>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Relationship</a:t>
            </a:r>
          </a:p>
        </p:txBody>
      </p:sp>
      <p:sp>
        <p:nvSpPr>
          <p:cNvPr id="3" name="Content Placeholder 2"/>
          <p:cNvSpPr>
            <a:spLocks noGrp="1"/>
          </p:cNvSpPr>
          <p:nvPr>
            <p:ph idx="1"/>
          </p:nvPr>
        </p:nvSpPr>
        <p:spPr/>
        <p:txBody>
          <a:bodyPr/>
          <a:lstStyle/>
          <a:p>
            <a:r>
              <a:rPr lang="en-US" dirty="0"/>
              <a:t>A binary relationship is a relationship between instances of two entity types and is the most common type of relationship encountered in data modeling</a:t>
            </a:r>
          </a:p>
          <a:p>
            <a:endParaRPr lang="en-US" dirty="0"/>
          </a:p>
        </p:txBody>
      </p:sp>
      <p:pic>
        <p:nvPicPr>
          <p:cNvPr id="8195" name="Picture 3"/>
          <p:cNvPicPr>
            <a:picLocks noChangeAspect="1" noChangeArrowheads="1"/>
          </p:cNvPicPr>
          <p:nvPr/>
        </p:nvPicPr>
        <p:blipFill>
          <a:blip r:embed="rId2"/>
          <a:srcRect/>
          <a:stretch>
            <a:fillRect/>
          </a:stretch>
        </p:blipFill>
        <p:spPr bwMode="auto">
          <a:xfrm>
            <a:off x="457200" y="3886200"/>
            <a:ext cx="8206738" cy="1709737"/>
          </a:xfrm>
          <a:prstGeom prst="rect">
            <a:avLst/>
          </a:prstGeom>
          <a:noFill/>
          <a:ln w="9525">
            <a:noFill/>
            <a:miter lim="800000"/>
            <a:headEnd/>
            <a:tailEnd/>
          </a:ln>
          <a:effectLst/>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Ternary Relationship</a:t>
            </a:r>
          </a:p>
        </p:txBody>
      </p:sp>
      <p:sp>
        <p:nvSpPr>
          <p:cNvPr id="3" name="Content Placeholder 2"/>
          <p:cNvSpPr>
            <a:spLocks noGrp="1"/>
          </p:cNvSpPr>
          <p:nvPr>
            <p:ph idx="1"/>
          </p:nvPr>
        </p:nvSpPr>
        <p:spPr/>
        <p:txBody>
          <a:bodyPr/>
          <a:lstStyle/>
          <a:p>
            <a:r>
              <a:rPr lang="en-US" dirty="0"/>
              <a:t>A ternary relationship is a simultaneous relationship among instances of three entity types</a:t>
            </a:r>
          </a:p>
          <a:p>
            <a:endParaRPr lang="en-US" dirty="0"/>
          </a:p>
        </p:txBody>
      </p:sp>
      <p:pic>
        <p:nvPicPr>
          <p:cNvPr id="9218" name="Picture 2"/>
          <p:cNvPicPr>
            <a:picLocks noChangeAspect="1" noChangeArrowheads="1"/>
          </p:cNvPicPr>
          <p:nvPr/>
        </p:nvPicPr>
        <p:blipFill>
          <a:blip r:embed="rId2"/>
          <a:srcRect/>
          <a:stretch>
            <a:fillRect/>
          </a:stretch>
        </p:blipFill>
        <p:spPr bwMode="auto">
          <a:xfrm>
            <a:off x="1981201" y="2743200"/>
            <a:ext cx="6476999" cy="3985261"/>
          </a:xfrm>
          <a:prstGeom prst="rect">
            <a:avLst/>
          </a:prstGeom>
          <a:noFill/>
          <a:ln w="9525">
            <a:noFill/>
            <a:miter lim="800000"/>
            <a:headEnd/>
            <a:tailEnd/>
          </a:ln>
          <a:effectLst/>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Cardinalities in Relationships</a:t>
            </a:r>
          </a:p>
        </p:txBody>
      </p:sp>
      <p:sp>
        <p:nvSpPr>
          <p:cNvPr id="3" name="Content Placeholder 2"/>
          <p:cNvSpPr>
            <a:spLocks noGrp="1"/>
          </p:cNvSpPr>
          <p:nvPr>
            <p:ph idx="1"/>
          </p:nvPr>
        </p:nvSpPr>
        <p:spPr/>
        <p:txBody>
          <a:bodyPr/>
          <a:lstStyle/>
          <a:p>
            <a:r>
              <a:rPr lang="en-US" b="1" dirty="0"/>
              <a:t>Cardinality</a:t>
            </a:r>
            <a:r>
              <a:rPr lang="en-US" dirty="0"/>
              <a:t> is the number of instances of entity B that can (or must) be associated with each instance of entity A</a:t>
            </a:r>
          </a:p>
          <a:p>
            <a:endParaRPr lang="en-US" dirty="0"/>
          </a:p>
          <a:p>
            <a:endParaRPr lang="en-US" dirty="0"/>
          </a:p>
        </p:txBody>
      </p:sp>
      <p:pic>
        <p:nvPicPr>
          <p:cNvPr id="1026" name="Picture 2"/>
          <p:cNvPicPr>
            <a:picLocks noChangeAspect="1" noChangeArrowheads="1"/>
          </p:cNvPicPr>
          <p:nvPr/>
        </p:nvPicPr>
        <p:blipFill>
          <a:blip r:embed="rId2"/>
          <a:srcRect/>
          <a:stretch>
            <a:fillRect/>
          </a:stretch>
        </p:blipFill>
        <p:spPr bwMode="auto">
          <a:xfrm>
            <a:off x="762000" y="3581401"/>
            <a:ext cx="7772400" cy="1840832"/>
          </a:xfrm>
          <a:prstGeom prst="rect">
            <a:avLst/>
          </a:prstGeom>
          <a:noFill/>
          <a:ln w="9525">
            <a:noFill/>
            <a:miter lim="800000"/>
            <a:headEnd/>
            <a:tailEnd/>
          </a:ln>
          <a:effectLst/>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Minimum and Maximum Cardinalities	</a:t>
            </a:r>
          </a:p>
        </p:txBody>
      </p:sp>
      <p:sp>
        <p:nvSpPr>
          <p:cNvPr id="3" name="Content Placeholder 2"/>
          <p:cNvSpPr>
            <a:spLocks noGrp="1"/>
          </p:cNvSpPr>
          <p:nvPr>
            <p:ph idx="1"/>
          </p:nvPr>
        </p:nvSpPr>
        <p:spPr/>
        <p:txBody>
          <a:bodyPr>
            <a:normAutofit fontScale="92500"/>
          </a:bodyPr>
          <a:lstStyle/>
          <a:p>
            <a:r>
              <a:rPr lang="en-US" dirty="0"/>
              <a:t>The minimum cardinality of a relationship is the minimum number of instances of entity B that may be associated with each instance of entity A</a:t>
            </a:r>
          </a:p>
          <a:p>
            <a:r>
              <a:rPr lang="en-US" dirty="0"/>
              <a:t>When the minimum cardinality of a relationship is zero, then we say entity B is an optional participant in the relationship</a:t>
            </a:r>
          </a:p>
          <a:p>
            <a:r>
              <a:rPr lang="en-US" dirty="0"/>
              <a:t>When the minimum cardinality of a relationship is one, then we say entity B is a mandatory participant in the relationship</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b="1" i="1" dirty="0"/>
              <a:t>Choosing Interview Questions</a:t>
            </a:r>
            <a:r>
              <a:rPr lang="en-US" dirty="0"/>
              <a:t>: it is important to decide on the mix and sequence of open-ended and closed-ended questions to use.</a:t>
            </a:r>
          </a:p>
          <a:p>
            <a:r>
              <a:rPr lang="en-US" b="1" dirty="0"/>
              <a:t>Open-ended questions: </a:t>
            </a:r>
            <a:r>
              <a:rPr lang="en-US" dirty="0"/>
              <a:t>Questions in interviews and on questionnaires that have no prespecified answers.</a:t>
            </a:r>
          </a:p>
          <a:p>
            <a:r>
              <a:rPr lang="en-US" b="1" dirty="0"/>
              <a:t>Closed-ended questions: </a:t>
            </a:r>
            <a:r>
              <a:rPr lang="en-US" dirty="0"/>
              <a:t>Questions in interviews and on questionnaires that ask those responding to choose from among a set of specified responses.</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lnSpcReduction="10000"/>
          </a:bodyPr>
          <a:lstStyle/>
          <a:p>
            <a:r>
              <a:rPr lang="en-US" dirty="0"/>
              <a:t>The maximum cardinality is the maximum number of instances</a:t>
            </a:r>
          </a:p>
          <a:p>
            <a:endParaRPr lang="en-US" dirty="0"/>
          </a:p>
          <a:p>
            <a:endParaRPr lang="en-US" dirty="0"/>
          </a:p>
          <a:p>
            <a:endParaRPr lang="en-US" dirty="0"/>
          </a:p>
          <a:p>
            <a:endParaRPr lang="en-US" dirty="0"/>
          </a:p>
          <a:p>
            <a:r>
              <a:rPr lang="en-US" dirty="0"/>
              <a:t>The zero through the line near the DVD entity means a minimum cardinality of zero, whereas the crow’s-foot notation means a “many” maximum cardinality.</a:t>
            </a:r>
          </a:p>
          <a:p>
            <a:r>
              <a:rPr lang="en-US" dirty="0"/>
              <a:t>It is possible for the maximum cardinality to be a fixed number, not an arbitrary “many” value</a:t>
            </a:r>
          </a:p>
        </p:txBody>
      </p:sp>
      <p:pic>
        <p:nvPicPr>
          <p:cNvPr id="2050" name="Picture 2"/>
          <p:cNvPicPr>
            <a:picLocks noChangeAspect="1" noChangeArrowheads="1"/>
          </p:cNvPicPr>
          <p:nvPr/>
        </p:nvPicPr>
        <p:blipFill>
          <a:blip r:embed="rId2"/>
          <a:srcRect/>
          <a:stretch>
            <a:fillRect/>
          </a:stretch>
        </p:blipFill>
        <p:spPr bwMode="auto">
          <a:xfrm>
            <a:off x="609600" y="1371600"/>
            <a:ext cx="7911612" cy="1820371"/>
          </a:xfrm>
          <a:prstGeom prst="rect">
            <a:avLst/>
          </a:prstGeom>
          <a:noFill/>
          <a:ln w="9525">
            <a:noFill/>
            <a:miter lim="800000"/>
            <a:headEnd/>
            <a:tailEnd/>
          </a:ln>
          <a:effectLst/>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Associative Entities</a:t>
            </a:r>
          </a:p>
        </p:txBody>
      </p:sp>
      <p:sp>
        <p:nvSpPr>
          <p:cNvPr id="3" name="Content Placeholder 2"/>
          <p:cNvSpPr>
            <a:spLocks noGrp="1"/>
          </p:cNvSpPr>
          <p:nvPr>
            <p:ph idx="1"/>
          </p:nvPr>
        </p:nvSpPr>
        <p:spPr/>
        <p:txBody>
          <a:bodyPr/>
          <a:lstStyle/>
          <a:p>
            <a:r>
              <a:rPr lang="en-US" dirty="0"/>
              <a:t> Attributes sometimes may be associated with a many-to-many relationship</a:t>
            </a:r>
          </a:p>
          <a:p>
            <a:r>
              <a:rPr lang="en-US" dirty="0"/>
              <a:t>For example, suppose that an organization wishes to record the date (month and year) when an employee completes each course</a:t>
            </a:r>
          </a:p>
          <a:p>
            <a:endParaRPr lang="en-US" dirty="0"/>
          </a:p>
          <a:p>
            <a:endParaRPr lang="en-US" dirty="0"/>
          </a:p>
        </p:txBody>
      </p:sp>
      <p:pic>
        <p:nvPicPr>
          <p:cNvPr id="3074" name="Picture 2"/>
          <p:cNvPicPr>
            <a:picLocks noChangeAspect="1" noChangeArrowheads="1"/>
          </p:cNvPicPr>
          <p:nvPr/>
        </p:nvPicPr>
        <p:blipFill>
          <a:blip r:embed="rId2"/>
          <a:srcRect/>
          <a:stretch>
            <a:fillRect/>
          </a:stretch>
        </p:blipFill>
        <p:spPr bwMode="auto">
          <a:xfrm>
            <a:off x="381000" y="4376738"/>
            <a:ext cx="8367644" cy="1262062"/>
          </a:xfrm>
          <a:prstGeom prst="rect">
            <a:avLst/>
          </a:prstGeom>
          <a:noFill/>
          <a:ln w="9525">
            <a:noFill/>
            <a:miter lim="800000"/>
            <a:headEnd/>
            <a:tailEnd/>
          </a:ln>
          <a:effectLst/>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762000"/>
            <a:ext cx="8229600" cy="4525963"/>
          </a:xfrm>
        </p:spPr>
        <p:txBody>
          <a:bodyPr>
            <a:normAutofit lnSpcReduction="10000"/>
          </a:bodyPr>
          <a:lstStyle/>
          <a:p>
            <a:r>
              <a:rPr lang="en-US" dirty="0"/>
              <a:t>From the data of the previous slide you can conclude that the attribute Date-Completed is not a property of the entity EMPLOYEE. Nor is Date-Completed a property of COURSE, because a particular course may be completed on different dates</a:t>
            </a:r>
          </a:p>
          <a:p>
            <a:r>
              <a:rPr lang="en-US" dirty="0"/>
              <a:t> Instead, Date-Completed is a property of the relationship between EMPLOYEE and COURSE as depicted below</a:t>
            </a:r>
          </a:p>
        </p:txBody>
      </p:sp>
      <p:pic>
        <p:nvPicPr>
          <p:cNvPr id="4098" name="Picture 2"/>
          <p:cNvPicPr>
            <a:picLocks noChangeAspect="1" noChangeArrowheads="1"/>
          </p:cNvPicPr>
          <p:nvPr/>
        </p:nvPicPr>
        <p:blipFill>
          <a:blip r:embed="rId2"/>
          <a:srcRect/>
          <a:stretch>
            <a:fillRect/>
          </a:stretch>
        </p:blipFill>
        <p:spPr bwMode="auto">
          <a:xfrm>
            <a:off x="0" y="5053013"/>
            <a:ext cx="9129487" cy="1423987"/>
          </a:xfrm>
          <a:prstGeom prst="rect">
            <a:avLst/>
          </a:prstGeom>
          <a:noFill/>
          <a:ln w="9525">
            <a:noFill/>
            <a:miter lim="800000"/>
            <a:headEnd/>
            <a:tailEnd/>
          </a:ln>
          <a:effectLst/>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Selecting the Best Alternative Design Strategy</a:t>
            </a:r>
          </a:p>
        </p:txBody>
      </p:sp>
      <p:sp>
        <p:nvSpPr>
          <p:cNvPr id="3" name="Content Placeholder 2"/>
          <p:cNvSpPr>
            <a:spLocks noGrp="1"/>
          </p:cNvSpPr>
          <p:nvPr>
            <p:ph idx="1"/>
          </p:nvPr>
        </p:nvSpPr>
        <p:spPr/>
        <p:txBody>
          <a:bodyPr>
            <a:normAutofit/>
          </a:bodyPr>
          <a:lstStyle/>
          <a:p>
            <a:r>
              <a:rPr lang="en-US" dirty="0"/>
              <a:t>Selecting the best alternative system involves at least two basic steps:</a:t>
            </a:r>
          </a:p>
          <a:p>
            <a:pPr marL="971550" lvl="1" indent="-514350">
              <a:buAutoNum type="arabicParenBoth"/>
            </a:pPr>
            <a:r>
              <a:rPr lang="en-US" dirty="0"/>
              <a:t>generating a comprehensive set of alternative design strategies, and </a:t>
            </a:r>
          </a:p>
          <a:p>
            <a:pPr marL="971550" lvl="1" indent="-514350">
              <a:buNone/>
            </a:pPr>
            <a:r>
              <a:rPr lang="en-US" dirty="0"/>
              <a:t>(2) selecting the one that is most likely to result in the desired information system, given all of the organizational, economic, and technical constraints that limit what can be done</a:t>
            </a:r>
          </a:p>
          <a:p>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A system </a:t>
            </a:r>
            <a:r>
              <a:rPr lang="en-US" b="1" dirty="0"/>
              <a:t>design</a:t>
            </a:r>
            <a:r>
              <a:rPr lang="en-US" dirty="0"/>
              <a:t> </a:t>
            </a:r>
            <a:r>
              <a:rPr lang="en-US" b="1" dirty="0"/>
              <a:t>strategy</a:t>
            </a:r>
            <a:r>
              <a:rPr lang="en-US" dirty="0"/>
              <a:t> represents a particular approach to developing the system</a:t>
            </a:r>
          </a:p>
          <a:p>
            <a:r>
              <a:rPr lang="en-US" dirty="0"/>
              <a:t>Selecting a strategy requires you to answer questions about the system’s functionality, hardware and system software platform, and method for acquisition</a:t>
            </a:r>
          </a:p>
          <a:p>
            <a:r>
              <a:rPr lang="en-US" dirty="0"/>
              <a:t>After the system requirements have been structured in terms of process flow and data, analysts again work with users to package the requirements into different system configurations</a:t>
            </a:r>
          </a:p>
          <a:p>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92500" lnSpcReduction="10000"/>
          </a:bodyPr>
          <a:lstStyle/>
          <a:p>
            <a:r>
              <a:rPr lang="en-US" dirty="0"/>
              <a:t>Shaping alternative system design strategies involves the following processes:</a:t>
            </a:r>
          </a:p>
          <a:p>
            <a:pPr lvl="1"/>
            <a:r>
              <a:rPr lang="en-US" dirty="0"/>
              <a:t>Dividing requirements into different sets of capabilities, ranging from the bare minimum that users would accept to the most elaborate and advanced system the company could afford  to develop</a:t>
            </a:r>
          </a:p>
          <a:p>
            <a:pPr lvl="1"/>
            <a:r>
              <a:rPr lang="en-US" dirty="0"/>
              <a:t>Enumerating different potential implementation environments that could be used to deliver the different sets of capabilities</a:t>
            </a:r>
          </a:p>
          <a:p>
            <a:pPr lvl="1"/>
            <a:r>
              <a:rPr lang="en-US" dirty="0"/>
              <a:t>Proposing different ways </a:t>
            </a:r>
            <a:r>
              <a:rPr lang="en-US"/>
              <a:t>to acquire </a:t>
            </a:r>
            <a:r>
              <a:rPr lang="en-US" dirty="0"/>
              <a:t>the various sets of capabilities for the different implementation environments.</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fontScale="92500"/>
          </a:bodyPr>
          <a:lstStyle/>
          <a:p>
            <a:r>
              <a:rPr lang="en-US" dirty="0"/>
              <a:t>A good number of alternatives for analysts to generate is three because three alternatives can neatly represent low, middle, and high ranges of potential solutions</a:t>
            </a:r>
          </a:p>
          <a:p>
            <a:pPr lvl="1"/>
            <a:r>
              <a:rPr lang="en-US" dirty="0"/>
              <a:t>Low-end alternatives are the most conservative in terms of the effort, cost, and technology involved in developing a new system</a:t>
            </a:r>
          </a:p>
          <a:p>
            <a:pPr lvl="1"/>
            <a:r>
              <a:rPr lang="en-US" dirty="0"/>
              <a:t>High-end alternatives go beyond simply solving the problem in question and focus instead on systems that contain many extra features users may desire</a:t>
            </a:r>
          </a:p>
          <a:p>
            <a:pPr lvl="1"/>
            <a:r>
              <a:rPr lang="fr-FR" dirty="0" err="1"/>
              <a:t>Midrange</a:t>
            </a:r>
            <a:r>
              <a:rPr lang="fr-FR" dirty="0"/>
              <a:t> alternatives repesent compromise solutions</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How do you know where to draw bounds around the potential solution space?</a:t>
            </a:r>
          </a:p>
          <a:p>
            <a:r>
              <a:rPr lang="en-US" dirty="0"/>
              <a:t>At the end of analysis, a survey can be conducted to rate different features of the system as mandatory and desired features.</a:t>
            </a:r>
          </a:p>
          <a:p>
            <a:pPr lvl="1"/>
            <a:r>
              <a:rPr lang="en-US" b="1" dirty="0"/>
              <a:t>Mandatory</a:t>
            </a:r>
            <a:r>
              <a:rPr lang="en-US" dirty="0"/>
              <a:t> </a:t>
            </a:r>
            <a:r>
              <a:rPr lang="en-US" b="1" dirty="0"/>
              <a:t>features</a:t>
            </a:r>
            <a:r>
              <a:rPr lang="en-US" dirty="0"/>
              <a:t> are the ones that everyone agrees are necessary to solve the problem or meet the opportunity</a:t>
            </a:r>
          </a:p>
          <a:p>
            <a:pPr lvl="1"/>
            <a:r>
              <a:rPr lang="en-US" b="1" dirty="0"/>
              <a:t>Desired</a:t>
            </a:r>
            <a:r>
              <a:rPr lang="en-US" dirty="0"/>
              <a:t> </a:t>
            </a:r>
            <a:r>
              <a:rPr lang="en-US" b="1" dirty="0"/>
              <a:t>features</a:t>
            </a:r>
            <a:r>
              <a:rPr lang="en-US" dirty="0"/>
              <a:t> are those that users could live without</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fontScale="92500" lnSpcReduction="10000"/>
          </a:bodyPr>
          <a:lstStyle/>
          <a:p>
            <a:r>
              <a:rPr lang="en-US" dirty="0"/>
              <a:t>Features can take many different forms as:</a:t>
            </a:r>
          </a:p>
          <a:p>
            <a:pPr lvl="1"/>
            <a:r>
              <a:rPr lang="en-US" b="1" dirty="0"/>
              <a:t>Data kept in system files</a:t>
            </a:r>
            <a:r>
              <a:rPr lang="en-US" dirty="0"/>
              <a:t>: For example, multiple customer addresses so that bills can be sent to addresses different from where we ship goods.</a:t>
            </a:r>
          </a:p>
          <a:p>
            <a:pPr lvl="1"/>
            <a:r>
              <a:rPr lang="en-US" b="1" dirty="0"/>
              <a:t>System outputs</a:t>
            </a:r>
            <a:r>
              <a:rPr lang="en-US" dirty="0"/>
              <a:t>: Printed reports, online displays, transaction documents (for example, a paycheck or sales summary graph).</a:t>
            </a:r>
          </a:p>
          <a:p>
            <a:pPr lvl="1"/>
            <a:r>
              <a:rPr lang="en-US" b="1" dirty="0"/>
              <a:t>Analyses to generate the information in system outputs</a:t>
            </a:r>
            <a:r>
              <a:rPr lang="en-US" dirty="0"/>
              <a:t>: For example, a sales forecasting module or an installment billing routine.</a:t>
            </a:r>
          </a:p>
          <a:p>
            <a:pPr lvl="1"/>
            <a:r>
              <a:rPr lang="en-US" b="1" dirty="0"/>
              <a:t>Expectations on accessibility, response time, or turnaround time  for system functions</a:t>
            </a:r>
            <a:r>
              <a:rPr lang="en-US" dirty="0"/>
              <a:t>: For example, online, real-time updating of inventory files</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normAutofit/>
          </a:bodyPr>
          <a:lstStyle/>
          <a:p>
            <a:r>
              <a:rPr lang="en-US" dirty="0"/>
              <a:t>Constraints that are used in drawing bounds around alternative strategies include:</a:t>
            </a:r>
          </a:p>
          <a:p>
            <a:pPr lvl="1"/>
            <a:r>
              <a:rPr lang="en-US" i="1" dirty="0"/>
              <a:t>A date when the replacement system is needed.</a:t>
            </a:r>
          </a:p>
          <a:p>
            <a:pPr lvl="1"/>
            <a:r>
              <a:rPr lang="en-US" i="1" dirty="0"/>
              <a:t>Available financial and human resources.</a:t>
            </a:r>
          </a:p>
          <a:p>
            <a:pPr lvl="1"/>
            <a:r>
              <a:rPr lang="en-US" i="1" dirty="0"/>
              <a:t>Elements of the current system that cannot change.</a:t>
            </a:r>
          </a:p>
          <a:p>
            <a:pPr lvl="1"/>
            <a:r>
              <a:rPr lang="en-US" i="1" dirty="0"/>
              <a:t>Legal and contractual restrictions</a:t>
            </a:r>
          </a:p>
          <a:p>
            <a:pPr lvl="1"/>
            <a:r>
              <a:rPr lang="en-US" i="1" dirty="0"/>
              <a:t>The importance or dynamics of the problem that may limit how the system can be acquired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21547</TotalTime>
  <Words>5227</Words>
  <Application>Microsoft Office PowerPoint</Application>
  <PresentationFormat>On-screen Show (4:3)</PresentationFormat>
  <Paragraphs>444</Paragraphs>
  <Slides>106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106</vt:i4>
      </vt:variant>
    </vt:vector>
  </HeadingPairs>
  <TitlesOfParts>
    <vt:vector size="110" baseType="lpstr">
      <vt:lpstr>Arial</vt:lpstr>
      <vt:lpstr>Calibri</vt:lpstr>
      <vt:lpstr>Wingdings</vt:lpstr>
      <vt:lpstr>Office Theme</vt:lpstr>
      <vt:lpstr>Systems Analysis And Design</vt:lpstr>
      <vt:lpstr>PowerPoint Presentation</vt:lpstr>
      <vt:lpstr>Determining Requirements</vt:lpstr>
      <vt:lpstr>PowerPoint Presentation</vt:lpstr>
      <vt:lpstr>PowerPoint Presentation</vt:lpstr>
      <vt:lpstr>Traditional Methods for Determining Requirements</vt:lpstr>
      <vt:lpstr>Interviewing</vt:lpstr>
      <vt:lpstr>PowerPoint Presentation</vt:lpstr>
      <vt:lpstr>PowerPoint Presentation</vt:lpstr>
      <vt:lpstr>Administering Questionnaires </vt:lpstr>
      <vt:lpstr>PowerPoint Presentation</vt:lpstr>
      <vt:lpstr>Observation</vt:lpstr>
      <vt:lpstr>PowerPoint Presentation</vt:lpstr>
      <vt:lpstr>Document Analysis</vt:lpstr>
      <vt:lpstr>PowerPoint Presentation</vt:lpstr>
      <vt:lpstr>Modern Methods for Determining System Requirements</vt:lpstr>
      <vt:lpstr>Joint Application Design</vt:lpstr>
      <vt:lpstr>PowerPoint Presentation</vt:lpstr>
      <vt:lpstr>PowerPoint Presentation</vt:lpstr>
      <vt:lpstr>Using Prototyping during Requirements Determination</vt:lpstr>
      <vt:lpstr>PowerPoint Presentation</vt:lpstr>
      <vt:lpstr>PowerPoint Presentation</vt:lpstr>
      <vt:lpstr>System requirement specification </vt:lpstr>
      <vt:lpstr>PowerPoint Presentation</vt:lpstr>
      <vt:lpstr>Process Modeling</vt:lpstr>
      <vt:lpstr>Data-Flow Diagramming Mechanics</vt:lpstr>
      <vt:lpstr>PowerPoint Presentation</vt:lpstr>
      <vt:lpstr>PowerPoint Presentation</vt:lpstr>
      <vt:lpstr>PowerPoint Presentation</vt:lpstr>
      <vt:lpstr>The four symbols with their meaning and example </vt:lpstr>
      <vt:lpstr>Developing DFDs: An Example</vt:lpstr>
      <vt:lpstr>Context diagram: Example</vt:lpstr>
      <vt:lpstr>Level-0 diagram</vt:lpstr>
      <vt:lpstr>Level-0 diagram </vt:lpstr>
      <vt:lpstr>Data-Flow Diagramming Rules</vt:lpstr>
      <vt:lpstr>PowerPoint Presentation</vt:lpstr>
      <vt:lpstr>PowerPoint Presentation</vt:lpstr>
      <vt:lpstr>PowerPoint Presentation</vt:lpstr>
      <vt:lpstr>PowerPoint Presentation</vt:lpstr>
      <vt:lpstr>Decomposition of DFDs</vt:lpstr>
      <vt:lpstr>Example 1: Decomposing a level-0 DFD</vt:lpstr>
      <vt:lpstr>PowerPoint Presentation</vt:lpstr>
      <vt:lpstr>PowerPoint Presentation</vt:lpstr>
      <vt:lpstr>Example 2: Decomposing a level-0 DFD</vt:lpstr>
      <vt:lpstr>PowerPoint Presentation</vt:lpstr>
      <vt:lpstr>Creating a level-2 diagram</vt:lpstr>
      <vt:lpstr>Balancing DFDs</vt:lpstr>
      <vt:lpstr>Example: An unbalanced set of data flow diagrams</vt:lpstr>
      <vt:lpstr>PowerPoint Presentation</vt:lpstr>
      <vt:lpstr>Guidelines for Drawing DFDs</vt:lpstr>
      <vt:lpstr>PowerPoint Presentation</vt:lpstr>
      <vt:lpstr>PowerPoint Presentation</vt:lpstr>
      <vt:lpstr>PowerPoint Presentation</vt:lpstr>
      <vt:lpstr>Logic Modeling</vt:lpstr>
      <vt:lpstr>Modeling Logic with Decision Tables</vt:lpstr>
      <vt:lpstr>Example</vt:lpstr>
      <vt:lpstr>PowerPoint Presentation</vt:lpstr>
      <vt:lpstr>PowerPoint Presentation</vt:lpstr>
      <vt:lpstr>Decision Table Basic Procedures</vt:lpstr>
      <vt:lpstr>Modeling Logic with Decision Trees</vt:lpstr>
      <vt:lpstr>PowerPoint Presentation</vt:lpstr>
      <vt:lpstr>Example</vt:lpstr>
      <vt:lpstr>Modeling Logic with Structured English</vt:lpstr>
      <vt:lpstr>PowerPoint Presentation</vt:lpstr>
      <vt:lpstr>Conceptual Data Modeling</vt:lpstr>
      <vt:lpstr>PowerPoint Presentation</vt:lpstr>
      <vt:lpstr>PowerPoint Presentation</vt:lpstr>
      <vt:lpstr>Introduction to Entity-Relationship Modeling</vt:lpstr>
      <vt:lpstr>PowerPoint Presentation</vt:lpstr>
      <vt:lpstr>Entities</vt:lpstr>
      <vt:lpstr>Entity type</vt:lpstr>
      <vt:lpstr>PowerPoint Presentation</vt:lpstr>
      <vt:lpstr>Entity instance</vt:lpstr>
      <vt:lpstr>Attributes</vt:lpstr>
      <vt:lpstr>PowerPoint Presentation</vt:lpstr>
      <vt:lpstr>Candidate Keys and Identifiers</vt:lpstr>
      <vt:lpstr>PowerPoint Presentation</vt:lpstr>
      <vt:lpstr>PowerPoint Presentation</vt:lpstr>
      <vt:lpstr>Multivalued Attributes</vt:lpstr>
      <vt:lpstr>PowerPoint Presentation</vt:lpstr>
      <vt:lpstr>PowerPoint Presentation</vt:lpstr>
      <vt:lpstr>Relationships</vt:lpstr>
      <vt:lpstr>PowerPoint Presentation</vt:lpstr>
      <vt:lpstr>Degree of a Relationship</vt:lpstr>
      <vt:lpstr>Unary Relationship</vt:lpstr>
      <vt:lpstr>Binary Relationship</vt:lpstr>
      <vt:lpstr>Ternary Relationship</vt:lpstr>
      <vt:lpstr>Cardinalities in Relationships</vt:lpstr>
      <vt:lpstr>Minimum and Maximum Cardinalities </vt:lpstr>
      <vt:lpstr>PowerPoint Presentation</vt:lpstr>
      <vt:lpstr>Associative Entities</vt:lpstr>
      <vt:lpstr>PowerPoint Presentation</vt:lpstr>
      <vt:lpstr>Selecting the Best Alternative Design Strategy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Issues to Consider in Generating Alternatives</vt:lpstr>
      <vt:lpstr>PowerPoint Presentation</vt:lpstr>
      <vt:lpstr>Criteria for Choosing  Off-the-Shelf Software</vt:lpstr>
      <vt:lpstr>Criteria for Choosing  Off-the-Shelf Software</vt:lpstr>
      <vt:lpstr>Validating Purchased Software Information</vt:lpstr>
      <vt:lpstr>Implementation and Organizational Issues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System Analysis And Design</dc:title>
  <dc:creator>miftah</dc:creator>
  <cp:lastModifiedBy>Miftah Hassen Jemal</cp:lastModifiedBy>
  <cp:revision>347</cp:revision>
  <dcterms:created xsi:type="dcterms:W3CDTF">2012-11-17T02:57:44Z</dcterms:created>
  <dcterms:modified xsi:type="dcterms:W3CDTF">2024-06-27T04:39:42Z</dcterms:modified>
</cp:coreProperties>
</file>