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5"/>
  </p:notesMasterIdLst>
  <p:sldIdLst>
    <p:sldId id="256" r:id="rId2"/>
    <p:sldId id="361" r:id="rId3"/>
    <p:sldId id="362" r:id="rId4"/>
    <p:sldId id="363" r:id="rId5"/>
    <p:sldId id="364" r:id="rId6"/>
    <p:sldId id="365" r:id="rId7"/>
    <p:sldId id="366" r:id="rId8"/>
    <p:sldId id="367" r:id="rId9"/>
    <p:sldId id="368" r:id="rId10"/>
    <p:sldId id="369" r:id="rId11"/>
    <p:sldId id="370" r:id="rId12"/>
    <p:sldId id="371" r:id="rId13"/>
    <p:sldId id="372" r:id="rId14"/>
    <p:sldId id="373" r:id="rId15"/>
    <p:sldId id="374" r:id="rId16"/>
    <p:sldId id="375" r:id="rId17"/>
    <p:sldId id="376" r:id="rId18"/>
    <p:sldId id="377" r:id="rId19"/>
    <p:sldId id="378" r:id="rId20"/>
    <p:sldId id="379" r:id="rId21"/>
    <p:sldId id="380" r:id="rId22"/>
    <p:sldId id="381" r:id="rId23"/>
    <p:sldId id="382" r:id="rId24"/>
    <p:sldId id="383" r:id="rId25"/>
    <p:sldId id="384" r:id="rId26"/>
    <p:sldId id="385" r:id="rId27"/>
    <p:sldId id="386" r:id="rId28"/>
    <p:sldId id="387" r:id="rId29"/>
    <p:sldId id="388" r:id="rId30"/>
    <p:sldId id="389" r:id="rId31"/>
    <p:sldId id="343" r:id="rId32"/>
    <p:sldId id="341" r:id="rId33"/>
    <p:sldId id="332" r:id="rId34"/>
    <p:sldId id="307" r:id="rId35"/>
    <p:sldId id="308" r:id="rId36"/>
    <p:sldId id="309" r:id="rId37"/>
    <p:sldId id="310" r:id="rId38"/>
    <p:sldId id="311" r:id="rId39"/>
    <p:sldId id="312" r:id="rId40"/>
    <p:sldId id="313" r:id="rId41"/>
    <p:sldId id="314" r:id="rId42"/>
    <p:sldId id="315" r:id="rId43"/>
    <p:sldId id="316" r:id="rId44"/>
    <p:sldId id="344" r:id="rId45"/>
    <p:sldId id="345" r:id="rId46"/>
    <p:sldId id="317" r:id="rId47"/>
    <p:sldId id="346" r:id="rId48"/>
    <p:sldId id="347" r:id="rId49"/>
    <p:sldId id="318" r:id="rId50"/>
    <p:sldId id="319" r:id="rId51"/>
    <p:sldId id="320" r:id="rId52"/>
    <p:sldId id="321" r:id="rId53"/>
    <p:sldId id="322" r:id="rId54"/>
    <p:sldId id="323" r:id="rId55"/>
    <p:sldId id="324" r:id="rId56"/>
    <p:sldId id="325" r:id="rId57"/>
    <p:sldId id="326" r:id="rId58"/>
    <p:sldId id="327" r:id="rId59"/>
    <p:sldId id="328" r:id="rId60"/>
    <p:sldId id="329" r:id="rId61"/>
    <p:sldId id="330" r:id="rId62"/>
    <p:sldId id="348" r:id="rId63"/>
    <p:sldId id="349" r:id="rId64"/>
    <p:sldId id="350" r:id="rId65"/>
    <p:sldId id="351" r:id="rId66"/>
    <p:sldId id="352" r:id="rId67"/>
    <p:sldId id="353" r:id="rId68"/>
    <p:sldId id="354" r:id="rId69"/>
    <p:sldId id="356" r:id="rId70"/>
    <p:sldId id="357" r:id="rId71"/>
    <p:sldId id="358" r:id="rId72"/>
    <p:sldId id="359" r:id="rId73"/>
    <p:sldId id="360"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21" autoAdjust="0"/>
  </p:normalViewPr>
  <p:slideViewPr>
    <p:cSldViewPr>
      <p:cViewPr varScale="1">
        <p:scale>
          <a:sx n="59" d="100"/>
          <a:sy n="59" d="100"/>
        </p:scale>
        <p:origin x="171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A52FD8-75B9-4D62-A4D8-23926D3B79CA}" type="datetimeFigureOut">
              <a:rPr lang="en-US" smtClean="0"/>
              <a:t>12/14/2022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4D5186-077C-416C-888A-400328B615F5}" type="slidenum">
              <a:rPr lang="en-US" smtClean="0"/>
              <a:t>‹#›</a:t>
            </a:fld>
            <a:endParaRPr lang="en-US"/>
          </a:p>
        </p:txBody>
      </p:sp>
    </p:spTree>
    <p:extLst>
      <p:ext uri="{BB962C8B-B14F-4D97-AF65-F5344CB8AC3E}">
        <p14:creationId xmlns:p14="http://schemas.microsoft.com/office/powerpoint/2010/main" val="3829397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4D5186-077C-416C-888A-400328B615F5}" type="slidenum">
              <a:rPr lang="en-US" smtClean="0"/>
              <a:t>1</a:t>
            </a:fld>
            <a:endParaRPr lang="en-US"/>
          </a:p>
        </p:txBody>
      </p:sp>
    </p:spTree>
    <p:extLst>
      <p:ext uri="{BB962C8B-B14F-4D97-AF65-F5344CB8AC3E}">
        <p14:creationId xmlns:p14="http://schemas.microsoft.com/office/powerpoint/2010/main" val="449509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4D5186-077C-416C-888A-400328B615F5}" type="slidenum">
              <a:rPr lang="en-US" smtClean="0"/>
              <a:t>39</a:t>
            </a:fld>
            <a:endParaRPr lang="en-US"/>
          </a:p>
        </p:txBody>
      </p:sp>
    </p:spTree>
    <p:extLst>
      <p:ext uri="{BB962C8B-B14F-4D97-AF65-F5344CB8AC3E}">
        <p14:creationId xmlns:p14="http://schemas.microsoft.com/office/powerpoint/2010/main" val="3059296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4D5186-077C-416C-888A-400328B615F5}" type="slidenum">
              <a:rPr lang="en-US" smtClean="0"/>
              <a:t>40</a:t>
            </a:fld>
            <a:endParaRPr lang="en-US"/>
          </a:p>
        </p:txBody>
      </p:sp>
    </p:spTree>
    <p:extLst>
      <p:ext uri="{BB962C8B-B14F-4D97-AF65-F5344CB8AC3E}">
        <p14:creationId xmlns:p14="http://schemas.microsoft.com/office/powerpoint/2010/main" val="2403386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4D5186-077C-416C-888A-400328B615F5}" type="slidenum">
              <a:rPr lang="en-US" smtClean="0"/>
              <a:t>41</a:t>
            </a:fld>
            <a:endParaRPr lang="en-US"/>
          </a:p>
        </p:txBody>
      </p:sp>
    </p:spTree>
    <p:extLst>
      <p:ext uri="{BB962C8B-B14F-4D97-AF65-F5344CB8AC3E}">
        <p14:creationId xmlns:p14="http://schemas.microsoft.com/office/powerpoint/2010/main" val="761021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4D5186-077C-416C-888A-400328B615F5}" type="slidenum">
              <a:rPr lang="en-US" smtClean="0"/>
              <a:t>42</a:t>
            </a:fld>
            <a:endParaRPr lang="en-US"/>
          </a:p>
        </p:txBody>
      </p:sp>
    </p:spTree>
    <p:extLst>
      <p:ext uri="{BB962C8B-B14F-4D97-AF65-F5344CB8AC3E}">
        <p14:creationId xmlns:p14="http://schemas.microsoft.com/office/powerpoint/2010/main" val="3911181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4D5186-077C-416C-888A-400328B615F5}" type="slidenum">
              <a:rPr lang="en-US" smtClean="0"/>
              <a:t>43</a:t>
            </a:fld>
            <a:endParaRPr lang="en-US"/>
          </a:p>
        </p:txBody>
      </p:sp>
    </p:spTree>
    <p:extLst>
      <p:ext uri="{BB962C8B-B14F-4D97-AF65-F5344CB8AC3E}">
        <p14:creationId xmlns:p14="http://schemas.microsoft.com/office/powerpoint/2010/main" val="3155250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4D5186-077C-416C-888A-400328B615F5}" type="slidenum">
              <a:rPr lang="en-US" smtClean="0"/>
              <a:t>46</a:t>
            </a:fld>
            <a:endParaRPr lang="en-US"/>
          </a:p>
        </p:txBody>
      </p:sp>
    </p:spTree>
    <p:extLst>
      <p:ext uri="{BB962C8B-B14F-4D97-AF65-F5344CB8AC3E}">
        <p14:creationId xmlns:p14="http://schemas.microsoft.com/office/powerpoint/2010/main" val="3370304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4D5186-077C-416C-888A-400328B615F5}" type="slidenum">
              <a:rPr lang="en-US" smtClean="0"/>
              <a:t>49</a:t>
            </a:fld>
            <a:endParaRPr lang="en-US"/>
          </a:p>
        </p:txBody>
      </p:sp>
    </p:spTree>
    <p:extLst>
      <p:ext uri="{BB962C8B-B14F-4D97-AF65-F5344CB8AC3E}">
        <p14:creationId xmlns:p14="http://schemas.microsoft.com/office/powerpoint/2010/main" val="3530173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4D5186-077C-416C-888A-400328B615F5}" type="slidenum">
              <a:rPr lang="en-US" smtClean="0"/>
              <a:t>50</a:t>
            </a:fld>
            <a:endParaRPr lang="en-US"/>
          </a:p>
        </p:txBody>
      </p:sp>
    </p:spTree>
    <p:extLst>
      <p:ext uri="{BB962C8B-B14F-4D97-AF65-F5344CB8AC3E}">
        <p14:creationId xmlns:p14="http://schemas.microsoft.com/office/powerpoint/2010/main" val="4165347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4D5186-077C-416C-888A-400328B615F5}" type="slidenum">
              <a:rPr lang="en-US" smtClean="0"/>
              <a:t>51</a:t>
            </a:fld>
            <a:endParaRPr lang="en-US"/>
          </a:p>
        </p:txBody>
      </p:sp>
    </p:spTree>
    <p:extLst>
      <p:ext uri="{BB962C8B-B14F-4D97-AF65-F5344CB8AC3E}">
        <p14:creationId xmlns:p14="http://schemas.microsoft.com/office/powerpoint/2010/main" val="33804484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4D5186-077C-416C-888A-400328B615F5}" type="slidenum">
              <a:rPr lang="en-US" smtClean="0"/>
              <a:t>52</a:t>
            </a:fld>
            <a:endParaRPr lang="en-US"/>
          </a:p>
        </p:txBody>
      </p:sp>
    </p:spTree>
    <p:extLst>
      <p:ext uri="{BB962C8B-B14F-4D97-AF65-F5344CB8AC3E}">
        <p14:creationId xmlns:p14="http://schemas.microsoft.com/office/powerpoint/2010/main" val="4149133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4D5186-077C-416C-888A-400328B615F5}" type="slidenum">
              <a:rPr lang="en-US" smtClean="0"/>
              <a:t>31</a:t>
            </a:fld>
            <a:endParaRPr lang="en-US"/>
          </a:p>
        </p:txBody>
      </p:sp>
    </p:spTree>
    <p:extLst>
      <p:ext uri="{BB962C8B-B14F-4D97-AF65-F5344CB8AC3E}">
        <p14:creationId xmlns:p14="http://schemas.microsoft.com/office/powerpoint/2010/main" val="34359071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4D5186-077C-416C-888A-400328B615F5}" type="slidenum">
              <a:rPr lang="en-US" smtClean="0"/>
              <a:t>53</a:t>
            </a:fld>
            <a:endParaRPr lang="en-US"/>
          </a:p>
        </p:txBody>
      </p:sp>
    </p:spTree>
    <p:extLst>
      <p:ext uri="{BB962C8B-B14F-4D97-AF65-F5344CB8AC3E}">
        <p14:creationId xmlns:p14="http://schemas.microsoft.com/office/powerpoint/2010/main" val="17110037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4D5186-077C-416C-888A-400328B615F5}" type="slidenum">
              <a:rPr lang="en-US" smtClean="0"/>
              <a:t>54</a:t>
            </a:fld>
            <a:endParaRPr lang="en-US"/>
          </a:p>
        </p:txBody>
      </p:sp>
    </p:spTree>
    <p:extLst>
      <p:ext uri="{BB962C8B-B14F-4D97-AF65-F5344CB8AC3E}">
        <p14:creationId xmlns:p14="http://schemas.microsoft.com/office/powerpoint/2010/main" val="3596042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4D5186-077C-416C-888A-400328B615F5}" type="slidenum">
              <a:rPr lang="en-US" smtClean="0"/>
              <a:t>55</a:t>
            </a:fld>
            <a:endParaRPr lang="en-US"/>
          </a:p>
        </p:txBody>
      </p:sp>
    </p:spTree>
    <p:extLst>
      <p:ext uri="{BB962C8B-B14F-4D97-AF65-F5344CB8AC3E}">
        <p14:creationId xmlns:p14="http://schemas.microsoft.com/office/powerpoint/2010/main" val="21117173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4D5186-077C-416C-888A-400328B615F5}" type="slidenum">
              <a:rPr lang="en-US" smtClean="0"/>
              <a:t>56</a:t>
            </a:fld>
            <a:endParaRPr lang="en-US"/>
          </a:p>
        </p:txBody>
      </p:sp>
    </p:spTree>
    <p:extLst>
      <p:ext uri="{BB962C8B-B14F-4D97-AF65-F5344CB8AC3E}">
        <p14:creationId xmlns:p14="http://schemas.microsoft.com/office/powerpoint/2010/main" val="36217290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4D5186-077C-416C-888A-400328B615F5}" type="slidenum">
              <a:rPr lang="en-US" smtClean="0"/>
              <a:t>57</a:t>
            </a:fld>
            <a:endParaRPr lang="en-US"/>
          </a:p>
        </p:txBody>
      </p:sp>
    </p:spTree>
    <p:extLst>
      <p:ext uri="{BB962C8B-B14F-4D97-AF65-F5344CB8AC3E}">
        <p14:creationId xmlns:p14="http://schemas.microsoft.com/office/powerpoint/2010/main" val="18470596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4D5186-077C-416C-888A-400328B615F5}" type="slidenum">
              <a:rPr lang="en-US" smtClean="0"/>
              <a:t>58</a:t>
            </a:fld>
            <a:endParaRPr lang="en-US"/>
          </a:p>
        </p:txBody>
      </p:sp>
    </p:spTree>
    <p:extLst>
      <p:ext uri="{BB962C8B-B14F-4D97-AF65-F5344CB8AC3E}">
        <p14:creationId xmlns:p14="http://schemas.microsoft.com/office/powerpoint/2010/main" val="22834412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4D5186-077C-416C-888A-400328B615F5}" type="slidenum">
              <a:rPr lang="en-US" smtClean="0"/>
              <a:t>59</a:t>
            </a:fld>
            <a:endParaRPr lang="en-US"/>
          </a:p>
        </p:txBody>
      </p:sp>
    </p:spTree>
    <p:extLst>
      <p:ext uri="{BB962C8B-B14F-4D97-AF65-F5344CB8AC3E}">
        <p14:creationId xmlns:p14="http://schemas.microsoft.com/office/powerpoint/2010/main" val="32071094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4D5186-077C-416C-888A-400328B615F5}" type="slidenum">
              <a:rPr lang="en-US" smtClean="0"/>
              <a:t>60</a:t>
            </a:fld>
            <a:endParaRPr lang="en-US"/>
          </a:p>
        </p:txBody>
      </p:sp>
    </p:spTree>
    <p:extLst>
      <p:ext uri="{BB962C8B-B14F-4D97-AF65-F5344CB8AC3E}">
        <p14:creationId xmlns:p14="http://schemas.microsoft.com/office/powerpoint/2010/main" val="7380402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4D5186-077C-416C-888A-400328B615F5}" type="slidenum">
              <a:rPr lang="en-US" smtClean="0"/>
              <a:t>61</a:t>
            </a:fld>
            <a:endParaRPr lang="en-US"/>
          </a:p>
        </p:txBody>
      </p:sp>
    </p:spTree>
    <p:extLst>
      <p:ext uri="{BB962C8B-B14F-4D97-AF65-F5344CB8AC3E}">
        <p14:creationId xmlns:p14="http://schemas.microsoft.com/office/powerpoint/2010/main" val="2103345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4D5186-077C-416C-888A-400328B615F5}" type="slidenum">
              <a:rPr lang="en-US" smtClean="0"/>
              <a:t>32</a:t>
            </a:fld>
            <a:endParaRPr lang="en-US"/>
          </a:p>
        </p:txBody>
      </p:sp>
    </p:spTree>
    <p:extLst>
      <p:ext uri="{BB962C8B-B14F-4D97-AF65-F5344CB8AC3E}">
        <p14:creationId xmlns:p14="http://schemas.microsoft.com/office/powerpoint/2010/main" val="1275445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4D5186-077C-416C-888A-400328B615F5}" type="slidenum">
              <a:rPr lang="en-US" smtClean="0"/>
              <a:t>33</a:t>
            </a:fld>
            <a:endParaRPr lang="en-US"/>
          </a:p>
        </p:txBody>
      </p:sp>
    </p:spTree>
    <p:extLst>
      <p:ext uri="{BB962C8B-B14F-4D97-AF65-F5344CB8AC3E}">
        <p14:creationId xmlns:p14="http://schemas.microsoft.com/office/powerpoint/2010/main" val="3484613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4D5186-077C-416C-888A-400328B615F5}" type="slidenum">
              <a:rPr lang="en-US" smtClean="0"/>
              <a:t>34</a:t>
            </a:fld>
            <a:endParaRPr lang="en-US"/>
          </a:p>
        </p:txBody>
      </p:sp>
    </p:spTree>
    <p:extLst>
      <p:ext uri="{BB962C8B-B14F-4D97-AF65-F5344CB8AC3E}">
        <p14:creationId xmlns:p14="http://schemas.microsoft.com/office/powerpoint/2010/main" val="2873918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4D5186-077C-416C-888A-400328B615F5}" type="slidenum">
              <a:rPr lang="en-US" smtClean="0"/>
              <a:t>35</a:t>
            </a:fld>
            <a:endParaRPr lang="en-US"/>
          </a:p>
        </p:txBody>
      </p:sp>
    </p:spTree>
    <p:extLst>
      <p:ext uri="{BB962C8B-B14F-4D97-AF65-F5344CB8AC3E}">
        <p14:creationId xmlns:p14="http://schemas.microsoft.com/office/powerpoint/2010/main" val="3423794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4D5186-077C-416C-888A-400328B615F5}" type="slidenum">
              <a:rPr lang="en-US" smtClean="0"/>
              <a:t>36</a:t>
            </a:fld>
            <a:endParaRPr lang="en-US"/>
          </a:p>
        </p:txBody>
      </p:sp>
    </p:spTree>
    <p:extLst>
      <p:ext uri="{BB962C8B-B14F-4D97-AF65-F5344CB8AC3E}">
        <p14:creationId xmlns:p14="http://schemas.microsoft.com/office/powerpoint/2010/main" val="3084486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4D5186-077C-416C-888A-400328B615F5}" type="slidenum">
              <a:rPr lang="en-US" smtClean="0"/>
              <a:t>37</a:t>
            </a:fld>
            <a:endParaRPr lang="en-US"/>
          </a:p>
        </p:txBody>
      </p:sp>
    </p:spTree>
    <p:extLst>
      <p:ext uri="{BB962C8B-B14F-4D97-AF65-F5344CB8AC3E}">
        <p14:creationId xmlns:p14="http://schemas.microsoft.com/office/powerpoint/2010/main" val="400968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4D5186-077C-416C-888A-400328B615F5}" type="slidenum">
              <a:rPr lang="en-US" smtClean="0"/>
              <a:t>38</a:t>
            </a:fld>
            <a:endParaRPr lang="en-US"/>
          </a:p>
        </p:txBody>
      </p:sp>
    </p:spTree>
    <p:extLst>
      <p:ext uri="{BB962C8B-B14F-4D97-AF65-F5344CB8AC3E}">
        <p14:creationId xmlns:p14="http://schemas.microsoft.com/office/powerpoint/2010/main" val="2524775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E0FA762-49A5-4976-B0DA-1CC37E2D8DB7}" type="datetime1">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83394-0DCA-4F82-913F-32D5D29A734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760EBF-82D9-404B-A96B-86E42D28C3A9}" type="datetime1">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83394-0DCA-4F82-913F-32D5D29A734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FB10A0-FD74-47F8-91E8-5471B1934CC9}" type="datetime1">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83394-0DCA-4F82-913F-32D5D29A734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1A6BA3-C2F2-414E-BE65-F4AD676099DE}" type="datetime1">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83394-0DCA-4F82-913F-32D5D29A734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47BBB5-14F1-43B5-A154-6A65C59AA1B1}" type="datetime1">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83394-0DCA-4F82-913F-32D5D29A734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79F2A7-BE37-482B-BDC5-339145DE3EC7}" type="datetime1">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83394-0DCA-4F82-913F-32D5D29A734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5AC3B73-2A7D-481F-9518-CE4EF4766027}" type="datetime1">
              <a:rPr lang="en-US" smtClean="0"/>
              <a:t>12/14/2022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E83394-0DCA-4F82-913F-32D5D29A734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485AD0-A896-4D3C-A1EC-607B0299A2E8}" type="datetime1">
              <a:rPr lang="en-US" smtClean="0"/>
              <a:t>12/14/2022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E83394-0DCA-4F82-913F-32D5D29A734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24995-FC0D-422D-80ED-9787787491DE}" type="datetime1">
              <a:rPr lang="en-US" smtClean="0"/>
              <a:t>12/14/2022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E83394-0DCA-4F82-913F-32D5D29A734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310D6D-47A9-4D3F-B5DF-C7B2EF73741F}" type="datetime1">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83394-0DCA-4F82-913F-32D5D29A734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62B56F-A9FD-4FB3-9B35-2F80BB746B75}" type="datetime1">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83394-0DCA-4F82-913F-32D5D29A734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E742F4-FA76-43E9-8B50-6056F1FDFCA4}" type="datetime1">
              <a:rPr lang="en-US" smtClean="0"/>
              <a:t>12/14/2022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E83394-0DCA-4F82-913F-32D5D29A734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a:t>Systems </a:t>
            </a:r>
            <a:r>
              <a:rPr lang="en-US" altLang="zh-TW" dirty="0"/>
              <a:t>Analysis And Design</a:t>
            </a:r>
            <a:endParaRPr lang="en-US" dirty="0"/>
          </a:p>
        </p:txBody>
      </p:sp>
      <p:sp>
        <p:nvSpPr>
          <p:cNvPr id="3" name="Subtitle 2"/>
          <p:cNvSpPr>
            <a:spLocks noGrp="1"/>
          </p:cNvSpPr>
          <p:nvPr>
            <p:ph type="subTitle" idx="1"/>
          </p:nvPr>
        </p:nvSpPr>
        <p:spPr/>
        <p:txBody>
          <a:bodyPr/>
          <a:lstStyle/>
          <a:p>
            <a:r>
              <a:rPr lang="en-US" dirty="0"/>
              <a:t>Chapter Four</a:t>
            </a:r>
            <a:r>
              <a:rPr lang="en-US"/>
              <a:t>: Systems </a:t>
            </a:r>
            <a:r>
              <a:rPr lang="en-US" dirty="0"/>
              <a:t>Design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2286000"/>
          </a:xfrm>
        </p:spPr>
        <p:txBody>
          <a:bodyPr/>
          <a:lstStyle/>
          <a:p>
            <a:pPr>
              <a:buNone/>
            </a:pPr>
            <a:r>
              <a:rPr lang="en-US" b="1" dirty="0"/>
              <a:t>Sample Design</a:t>
            </a:r>
          </a:p>
          <a:p>
            <a:r>
              <a:rPr lang="en-US" dirty="0"/>
              <a:t>The sample design presents the look and feel of the actual form or report using some standard development tools. </a:t>
            </a:r>
          </a:p>
          <a:p>
            <a:endParaRPr lang="en-US" dirty="0"/>
          </a:p>
          <a:p>
            <a:endParaRPr lang="en-US" dirty="0"/>
          </a:p>
        </p:txBody>
      </p:sp>
    </p:spTree>
    <p:extLst>
      <p:ext uri="{BB962C8B-B14F-4D97-AF65-F5344CB8AC3E}">
        <p14:creationId xmlns:p14="http://schemas.microsoft.com/office/powerpoint/2010/main" val="1389078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8860" y="609600"/>
            <a:ext cx="9178174" cy="5791200"/>
          </a:xfrm>
          <a:prstGeom prst="rect">
            <a:avLst/>
          </a:prstGeom>
          <a:noFill/>
          <a:ln w="9525">
            <a:noFill/>
            <a:miter lim="800000"/>
            <a:headEnd/>
            <a:tailEnd/>
          </a:ln>
          <a:effectLst/>
        </p:spPr>
      </p:pic>
    </p:spTree>
    <p:extLst>
      <p:ext uri="{BB962C8B-B14F-4D97-AF65-F5344CB8AC3E}">
        <p14:creationId xmlns:p14="http://schemas.microsoft.com/office/powerpoint/2010/main" val="3069376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a:t>Testing and usability assessment</a:t>
            </a:r>
          </a:p>
          <a:p>
            <a:r>
              <a:rPr lang="en-US" dirty="0"/>
              <a:t>Here the focus is on assessment of the forms and reports using different parameters like consistency, accuracy and the like.</a:t>
            </a:r>
          </a:p>
          <a:p>
            <a:endParaRPr lang="en-US" dirty="0"/>
          </a:p>
        </p:txBody>
      </p:sp>
    </p:spTree>
    <p:extLst>
      <p:ext uri="{BB962C8B-B14F-4D97-AF65-F5344CB8AC3E}">
        <p14:creationId xmlns:p14="http://schemas.microsoft.com/office/powerpoint/2010/main" val="3544835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97203" y="1752601"/>
            <a:ext cx="8970597" cy="2915444"/>
          </a:xfrm>
          <a:prstGeom prst="rect">
            <a:avLst/>
          </a:prstGeom>
          <a:noFill/>
          <a:ln w="9525">
            <a:noFill/>
            <a:miter lim="800000"/>
            <a:headEnd/>
            <a:tailEnd/>
          </a:ln>
          <a:effectLst/>
        </p:spPr>
      </p:pic>
    </p:spTree>
    <p:extLst>
      <p:ext uri="{BB962C8B-B14F-4D97-AF65-F5344CB8AC3E}">
        <p14:creationId xmlns:p14="http://schemas.microsoft.com/office/powerpoint/2010/main" val="680224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685800" y="-20063"/>
            <a:ext cx="7924800" cy="6911733"/>
          </a:xfrm>
          <a:prstGeom prst="rect">
            <a:avLst/>
          </a:prstGeom>
          <a:noFill/>
          <a:ln w="9525">
            <a:noFill/>
            <a:miter lim="800000"/>
            <a:headEnd/>
            <a:tailEnd/>
          </a:ln>
          <a:effectLst/>
        </p:spPr>
      </p:pic>
    </p:spTree>
    <p:extLst>
      <p:ext uri="{BB962C8B-B14F-4D97-AF65-F5344CB8AC3E}">
        <p14:creationId xmlns:p14="http://schemas.microsoft.com/office/powerpoint/2010/main" val="1358645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762" y="1285875"/>
            <a:ext cx="9134475" cy="4286250"/>
          </a:xfrm>
          <a:prstGeom prst="rect">
            <a:avLst/>
          </a:prstGeom>
        </p:spPr>
      </p:pic>
    </p:spTree>
    <p:extLst>
      <p:ext uri="{BB962C8B-B14F-4D97-AF65-F5344CB8AC3E}">
        <p14:creationId xmlns:p14="http://schemas.microsoft.com/office/powerpoint/2010/main" val="2510302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914400" y="45106"/>
            <a:ext cx="7239000" cy="6820422"/>
          </a:xfrm>
          <a:prstGeom prst="rect">
            <a:avLst/>
          </a:prstGeom>
          <a:noFill/>
          <a:ln w="9525">
            <a:noFill/>
            <a:miter lim="800000"/>
            <a:headEnd/>
            <a:tailEnd/>
          </a:ln>
          <a:effectLst/>
        </p:spPr>
      </p:pic>
    </p:spTree>
    <p:extLst>
      <p:ext uri="{BB962C8B-B14F-4D97-AF65-F5344CB8AC3E}">
        <p14:creationId xmlns:p14="http://schemas.microsoft.com/office/powerpoint/2010/main" val="3234016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76200" y="1467952"/>
            <a:ext cx="8991600" cy="3789848"/>
          </a:xfrm>
          <a:prstGeom prst="rect">
            <a:avLst/>
          </a:prstGeom>
          <a:noFill/>
          <a:ln w="9525">
            <a:noFill/>
            <a:miter lim="800000"/>
            <a:headEnd/>
            <a:tailEnd/>
          </a:ln>
          <a:effectLst/>
        </p:spPr>
      </p:pic>
    </p:spTree>
    <p:extLst>
      <p:ext uri="{BB962C8B-B14F-4D97-AF65-F5344CB8AC3E}">
        <p14:creationId xmlns:p14="http://schemas.microsoft.com/office/powerpoint/2010/main" val="2961102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0" y="421456"/>
            <a:ext cx="9155438" cy="5979344"/>
          </a:xfrm>
          <a:prstGeom prst="rect">
            <a:avLst/>
          </a:prstGeom>
          <a:noFill/>
          <a:ln w="9525">
            <a:noFill/>
            <a:miter lim="800000"/>
            <a:headEnd/>
            <a:tailEnd/>
          </a:ln>
          <a:effectLst/>
        </p:spPr>
      </p:pic>
    </p:spTree>
    <p:extLst>
      <p:ext uri="{BB962C8B-B14F-4D97-AF65-F5344CB8AC3E}">
        <p14:creationId xmlns:p14="http://schemas.microsoft.com/office/powerpoint/2010/main" val="2529190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Interfaces and Dialogues</a:t>
            </a:r>
          </a:p>
        </p:txBody>
      </p:sp>
      <p:sp>
        <p:nvSpPr>
          <p:cNvPr id="3" name="Content Placeholder 2"/>
          <p:cNvSpPr>
            <a:spLocks noGrp="1"/>
          </p:cNvSpPr>
          <p:nvPr>
            <p:ph idx="1"/>
          </p:nvPr>
        </p:nvSpPr>
        <p:spPr/>
        <p:txBody>
          <a:bodyPr>
            <a:normAutofit lnSpcReduction="10000"/>
          </a:bodyPr>
          <a:lstStyle/>
          <a:p>
            <a:r>
              <a:rPr lang="en-US" dirty="0"/>
              <a:t>Interface and dialogue design focuses on how information is provided to and captured from users</a:t>
            </a:r>
          </a:p>
          <a:p>
            <a:r>
              <a:rPr lang="en-US" dirty="0"/>
              <a:t>The grammatical rules followed by each person during a conversation are analogous to the human-computer interface</a:t>
            </a:r>
          </a:p>
          <a:p>
            <a:r>
              <a:rPr lang="en-US" dirty="0"/>
              <a:t>A good human-computer interface provides a uniform structure for finding, viewing, and invoking the different components of a system</a:t>
            </a:r>
          </a:p>
        </p:txBody>
      </p:sp>
    </p:spTree>
    <p:extLst>
      <p:ext uri="{BB962C8B-B14F-4D97-AF65-F5344CB8AC3E}">
        <p14:creationId xmlns:p14="http://schemas.microsoft.com/office/powerpoint/2010/main" val="819577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Information system design involves tasks related to  the specification of a detailed computer based solution: also called physical design to differentiate  from data modeling, which is basically a logical design</a:t>
            </a:r>
          </a:p>
          <a:p>
            <a:r>
              <a:rPr lang="en-US" dirty="0"/>
              <a:t>System </a:t>
            </a:r>
            <a:r>
              <a:rPr lang="en-US"/>
              <a:t>analysis emphasizes </a:t>
            </a:r>
            <a:r>
              <a:rPr lang="en-US" dirty="0"/>
              <a:t>the business-problem  while system design focuses on the technical or implementation concerns of the new system</a:t>
            </a:r>
          </a:p>
        </p:txBody>
      </p:sp>
    </p:spTree>
    <p:extLst>
      <p:ext uri="{BB962C8B-B14F-4D97-AF65-F5344CB8AC3E}">
        <p14:creationId xmlns:p14="http://schemas.microsoft.com/office/powerpoint/2010/main" val="3541921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Similar to designing forms and reports, the process of designing interfaces and dialogues is a user-focused activity</a:t>
            </a:r>
          </a:p>
          <a:p>
            <a:r>
              <a:rPr lang="en-US" dirty="0"/>
              <a:t>You follow a prototyping methodology of iteratively collecting information, constructing a prototype, assessing usability, and making refinements</a:t>
            </a:r>
          </a:p>
          <a:p>
            <a:endParaRPr lang="en-US" dirty="0"/>
          </a:p>
        </p:txBody>
      </p:sp>
    </p:spTree>
    <p:extLst>
      <p:ext uri="{BB962C8B-B14F-4D97-AF65-F5344CB8AC3E}">
        <p14:creationId xmlns:p14="http://schemas.microsoft.com/office/powerpoint/2010/main" val="1240508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Interfaces</a:t>
            </a:r>
          </a:p>
        </p:txBody>
      </p:sp>
      <p:sp>
        <p:nvSpPr>
          <p:cNvPr id="3" name="Content Placeholder 2"/>
          <p:cNvSpPr>
            <a:spLocks noGrp="1"/>
          </p:cNvSpPr>
          <p:nvPr>
            <p:ph idx="1"/>
          </p:nvPr>
        </p:nvSpPr>
        <p:spPr/>
        <p:txBody>
          <a:bodyPr/>
          <a:lstStyle/>
          <a:p>
            <a:pPr marL="514350" indent="-514350">
              <a:buFont typeface="+mj-lt"/>
              <a:buAutoNum type="arabicPeriod"/>
            </a:pPr>
            <a:r>
              <a:rPr lang="en-US" b="1" dirty="0"/>
              <a:t>Designing Layouts</a:t>
            </a:r>
          </a:p>
          <a:p>
            <a:pPr>
              <a:buNone/>
            </a:pPr>
            <a:r>
              <a:rPr lang="en-US" dirty="0"/>
              <a:t>	To ease user training and data recording, use standard formats for computer-based forms and reports similar to paper-based forms and reports for recording or reporting information</a:t>
            </a:r>
          </a:p>
          <a:p>
            <a:pPr>
              <a:buNone/>
            </a:pPr>
            <a:endParaRPr lang="en-US" dirty="0"/>
          </a:p>
          <a:p>
            <a:pPr>
              <a:buNone/>
            </a:pPr>
            <a:r>
              <a:rPr lang="en-US" dirty="0"/>
              <a:t>	A typical paper-based form and its computer-based counterpart are shown in the next slide</a:t>
            </a:r>
          </a:p>
        </p:txBody>
      </p:sp>
    </p:spTree>
    <p:extLst>
      <p:ext uri="{BB962C8B-B14F-4D97-AF65-F5344CB8AC3E}">
        <p14:creationId xmlns:p14="http://schemas.microsoft.com/office/powerpoint/2010/main" val="1235630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0" y="0"/>
            <a:ext cx="4495800" cy="5864714"/>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4610621" y="514350"/>
            <a:ext cx="4533379" cy="5048250"/>
          </a:xfrm>
          <a:prstGeom prst="rect">
            <a:avLst/>
          </a:prstGeom>
          <a:noFill/>
          <a:ln w="9525">
            <a:noFill/>
            <a:miter lim="800000"/>
            <a:headEnd/>
            <a:tailEnd/>
          </a:ln>
          <a:effectLst/>
        </p:spPr>
      </p:pic>
    </p:spTree>
    <p:extLst>
      <p:ext uri="{BB962C8B-B14F-4D97-AF65-F5344CB8AC3E}">
        <p14:creationId xmlns:p14="http://schemas.microsoft.com/office/powerpoint/2010/main" val="2178342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buAutoNum type="arabicPeriod" startAt="2"/>
            </a:pPr>
            <a:r>
              <a:rPr lang="en-US" b="1" dirty="0"/>
              <a:t>Structuring Data Entry</a:t>
            </a:r>
          </a:p>
          <a:p>
            <a:pPr marL="914400" lvl="1" indent="-514350"/>
            <a:r>
              <a:rPr lang="en-US" dirty="0"/>
              <a:t>You should consider several guidelines when structuring data-entry fields on a form</a:t>
            </a:r>
          </a:p>
          <a:p>
            <a:pPr marL="914400" lvl="1" indent="-514350"/>
            <a:r>
              <a:rPr lang="en-US" dirty="0"/>
              <a:t>See the guidelines for structuring data entry in the next slide</a:t>
            </a:r>
          </a:p>
        </p:txBody>
      </p:sp>
    </p:spTree>
    <p:extLst>
      <p:ext uri="{BB962C8B-B14F-4D97-AF65-F5344CB8AC3E}">
        <p14:creationId xmlns:p14="http://schemas.microsoft.com/office/powerpoint/2010/main" val="595710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p:cNvPicPr>
            <a:picLocks noChangeAspect="1" noChangeArrowheads="1"/>
          </p:cNvPicPr>
          <p:nvPr/>
        </p:nvPicPr>
        <p:blipFill>
          <a:blip r:embed="rId2"/>
          <a:srcRect/>
          <a:stretch>
            <a:fillRect/>
          </a:stretch>
        </p:blipFill>
        <p:spPr bwMode="auto">
          <a:xfrm>
            <a:off x="724658" y="46611"/>
            <a:ext cx="7733542" cy="6768859"/>
          </a:xfrm>
          <a:prstGeom prst="rect">
            <a:avLst/>
          </a:prstGeom>
          <a:noFill/>
          <a:ln w="9525">
            <a:noFill/>
            <a:miter lim="800000"/>
            <a:headEnd/>
            <a:tailEnd/>
          </a:ln>
          <a:effectLst/>
        </p:spPr>
      </p:pic>
    </p:spTree>
    <p:extLst>
      <p:ext uri="{BB962C8B-B14F-4D97-AF65-F5344CB8AC3E}">
        <p14:creationId xmlns:p14="http://schemas.microsoft.com/office/powerpoint/2010/main" val="1881926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normAutofit fontScale="85000" lnSpcReduction="10000"/>
          </a:bodyPr>
          <a:lstStyle/>
          <a:p>
            <a:pPr marL="514350" indent="-514350">
              <a:buNone/>
            </a:pPr>
            <a:r>
              <a:rPr lang="en-US" b="1" dirty="0"/>
              <a:t>3. Controlling Data Input</a:t>
            </a:r>
          </a:p>
          <a:p>
            <a:pPr marL="514350" indent="-514350"/>
            <a:r>
              <a:rPr lang="en-US" dirty="0"/>
              <a:t>One objective of interface design is to reduce data-entry errors</a:t>
            </a:r>
          </a:p>
          <a:p>
            <a:pPr marL="514350" indent="-514350"/>
            <a:r>
              <a:rPr lang="en-US" dirty="0"/>
              <a:t>As data are entered into an information system, steps must be taken to ensure that the input is valid</a:t>
            </a:r>
          </a:p>
          <a:p>
            <a:pPr marL="514350" indent="-514350"/>
            <a:r>
              <a:rPr lang="en-US" dirty="0"/>
              <a:t>Systems analysts are expected to anticipate the types of errors users may make and design features into the system’s interfaces to avoid, detect, and correct data-entry mistakes</a:t>
            </a:r>
          </a:p>
          <a:p>
            <a:pPr marL="514350" indent="-514350"/>
            <a:r>
              <a:rPr lang="en-US" dirty="0"/>
              <a:t>See the guideline for detecting data errors in the next slide</a:t>
            </a:r>
          </a:p>
        </p:txBody>
      </p:sp>
    </p:spTree>
    <p:extLst>
      <p:ext uri="{BB962C8B-B14F-4D97-AF65-F5344CB8AC3E}">
        <p14:creationId xmlns:p14="http://schemas.microsoft.com/office/powerpoint/2010/main" val="9548560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2"/>
          <a:srcRect/>
          <a:stretch>
            <a:fillRect/>
          </a:stretch>
        </p:blipFill>
        <p:spPr bwMode="auto">
          <a:xfrm>
            <a:off x="976853" y="21265"/>
            <a:ext cx="7328947" cy="6813037"/>
          </a:xfrm>
          <a:prstGeom prst="rect">
            <a:avLst/>
          </a:prstGeom>
          <a:noFill/>
          <a:ln w="9525">
            <a:noFill/>
            <a:miter lim="800000"/>
            <a:headEnd/>
            <a:tailEnd/>
          </a:ln>
          <a:effectLst/>
        </p:spPr>
      </p:pic>
    </p:spTree>
    <p:extLst>
      <p:ext uri="{BB962C8B-B14F-4D97-AF65-F5344CB8AC3E}">
        <p14:creationId xmlns:p14="http://schemas.microsoft.com/office/powerpoint/2010/main" val="2175552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Dialogues</a:t>
            </a:r>
          </a:p>
        </p:txBody>
      </p:sp>
      <p:sp>
        <p:nvSpPr>
          <p:cNvPr id="3" name="Content Placeholder 2"/>
          <p:cNvSpPr>
            <a:spLocks noGrp="1"/>
          </p:cNvSpPr>
          <p:nvPr>
            <p:ph idx="1"/>
          </p:nvPr>
        </p:nvSpPr>
        <p:spPr/>
        <p:txBody>
          <a:bodyPr/>
          <a:lstStyle/>
          <a:p>
            <a:r>
              <a:rPr lang="en-US" dirty="0"/>
              <a:t>The process of designing the overall sequences that users follow to interact with an information system is called  </a:t>
            </a:r>
            <a:r>
              <a:rPr lang="en-US" b="1" dirty="0"/>
              <a:t>dialogue</a:t>
            </a:r>
            <a:r>
              <a:rPr lang="en-US" dirty="0"/>
              <a:t> </a:t>
            </a:r>
            <a:r>
              <a:rPr lang="en-US" b="1" dirty="0"/>
              <a:t>design</a:t>
            </a:r>
          </a:p>
          <a:p>
            <a:r>
              <a:rPr lang="en-US" dirty="0"/>
              <a:t>A dialogue is the sequence in which information is displayed to and obtained from a user</a:t>
            </a:r>
          </a:p>
        </p:txBody>
      </p:sp>
    </p:spTree>
    <p:extLst>
      <p:ext uri="{BB962C8B-B14F-4D97-AF65-F5344CB8AC3E}">
        <p14:creationId xmlns:p14="http://schemas.microsoft.com/office/powerpoint/2010/main" val="31293475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primary design guideline for designing dialogues is consistency; dialogues need to be consistent in sequence of actions, keystrokes, and terminology</a:t>
            </a:r>
          </a:p>
          <a:p>
            <a:r>
              <a:rPr lang="en-US" dirty="0"/>
              <a:t> In other words, use the same labels for the same operations on all screens and the same location of the same information on all displays.</a:t>
            </a:r>
          </a:p>
        </p:txBody>
      </p:sp>
    </p:spTree>
    <p:extLst>
      <p:ext uri="{BB962C8B-B14F-4D97-AF65-F5344CB8AC3E}">
        <p14:creationId xmlns:p14="http://schemas.microsoft.com/office/powerpoint/2010/main" val="635207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i="1" dirty="0"/>
              <a:t>Designing the Dialogue Sequence</a:t>
            </a:r>
          </a:p>
        </p:txBody>
      </p:sp>
      <p:sp>
        <p:nvSpPr>
          <p:cNvPr id="3" name="Content Placeholder 2"/>
          <p:cNvSpPr>
            <a:spLocks noGrp="1"/>
          </p:cNvSpPr>
          <p:nvPr>
            <p:ph idx="1"/>
          </p:nvPr>
        </p:nvSpPr>
        <p:spPr/>
        <p:txBody>
          <a:bodyPr>
            <a:normAutofit/>
          </a:bodyPr>
          <a:lstStyle/>
          <a:p>
            <a:r>
              <a:rPr lang="en-US" dirty="0"/>
              <a:t>Your first step in dialogue design is to define the sequence.</a:t>
            </a:r>
          </a:p>
          <a:p>
            <a:r>
              <a:rPr lang="en-US" dirty="0"/>
              <a:t>A method for designing and representing dialogues is  </a:t>
            </a:r>
            <a:r>
              <a:rPr lang="en-US" b="1" dirty="0"/>
              <a:t>dialogue</a:t>
            </a:r>
            <a:r>
              <a:rPr lang="en-US" dirty="0"/>
              <a:t> </a:t>
            </a:r>
            <a:r>
              <a:rPr lang="en-US" b="1" dirty="0"/>
              <a:t>diagramming</a:t>
            </a:r>
            <a:r>
              <a:rPr lang="en-US" dirty="0"/>
              <a:t>.</a:t>
            </a:r>
          </a:p>
          <a:p>
            <a:r>
              <a:rPr lang="en-US" dirty="0"/>
              <a:t>Dialogue diagrams have only one symbol, a box with three sections; each box represents one display (which might be a full screen or a specific form or window) within a dialogue</a:t>
            </a:r>
          </a:p>
        </p:txBody>
      </p:sp>
    </p:spTree>
    <p:extLst>
      <p:ext uri="{BB962C8B-B14F-4D97-AF65-F5344CB8AC3E}">
        <p14:creationId xmlns:p14="http://schemas.microsoft.com/office/powerpoint/2010/main" val="702431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62000" y="76200"/>
            <a:ext cx="7664362" cy="6727398"/>
          </a:xfrm>
          <a:prstGeom prst="rect">
            <a:avLst/>
          </a:prstGeom>
          <a:noFill/>
          <a:ln w="9525">
            <a:noFill/>
            <a:miter lim="800000"/>
            <a:headEnd/>
            <a:tailEnd/>
          </a:ln>
          <a:effectLst/>
        </p:spPr>
      </p:pic>
    </p:spTree>
    <p:extLst>
      <p:ext uri="{BB962C8B-B14F-4D97-AF65-F5344CB8AC3E}">
        <p14:creationId xmlns:p14="http://schemas.microsoft.com/office/powerpoint/2010/main" val="24320357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71600"/>
            <a:ext cx="8229600" cy="4754563"/>
          </a:xfrm>
        </p:spPr>
        <p:txBody>
          <a:bodyPr>
            <a:normAutofit lnSpcReduction="10000"/>
          </a:bodyPr>
          <a:lstStyle/>
          <a:p>
            <a:r>
              <a:rPr lang="en-US" dirty="0"/>
              <a:t>The three sections of the box are used as follows</a:t>
            </a:r>
          </a:p>
          <a:p>
            <a:pPr lvl="1">
              <a:buNone/>
            </a:pPr>
            <a:r>
              <a:rPr lang="en-US" dirty="0"/>
              <a:t>1. Top: Contains a unique display reference number used by other displays for referencing it</a:t>
            </a:r>
          </a:p>
          <a:p>
            <a:pPr lvl="1">
              <a:buNone/>
            </a:pPr>
            <a:r>
              <a:rPr lang="en-US" dirty="0"/>
              <a:t>2. Middle: Contains the name or description of the display</a:t>
            </a:r>
          </a:p>
          <a:p>
            <a:pPr lvl="1">
              <a:buNone/>
            </a:pPr>
            <a:r>
              <a:rPr lang="en-US" dirty="0"/>
              <a:t>3. Bottom: Contains display reference numbers that can be accessed from the current display</a:t>
            </a:r>
          </a:p>
          <a:p>
            <a:r>
              <a:rPr lang="en-US" dirty="0"/>
              <a:t>See the example in the next slide</a:t>
            </a:r>
          </a:p>
          <a:p>
            <a:pPr lvl="1">
              <a:buNone/>
            </a:pPr>
            <a:r>
              <a:rPr lang="en-US" dirty="0"/>
              <a:t>					</a:t>
            </a:r>
          </a:p>
        </p:txBody>
      </p:sp>
    </p:spTree>
    <p:extLst>
      <p:ext uri="{BB962C8B-B14F-4D97-AF65-F5344CB8AC3E}">
        <p14:creationId xmlns:p14="http://schemas.microsoft.com/office/powerpoint/2010/main" val="2903363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3" name="Picture 3" descr="FIG08_18"/>
          <p:cNvPicPr>
            <a:picLocks noChangeAspect="1" noChangeArrowheads="1"/>
          </p:cNvPicPr>
          <p:nvPr/>
        </p:nvPicPr>
        <p:blipFill rotWithShape="1">
          <a:blip r:embed="rId3"/>
          <a:srcRect t="20000"/>
          <a:stretch/>
        </p:blipFill>
        <p:spPr bwMode="auto">
          <a:xfrm>
            <a:off x="1447800" y="914400"/>
            <a:ext cx="6324600" cy="45720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CCE83394-0DCA-4F82-913F-32D5D29A7342}" type="slidenum">
              <a:rPr lang="en-US" smtClean="0"/>
              <a:t>31</a:t>
            </a:fld>
            <a:endParaRPr lang="en-US"/>
          </a:p>
        </p:txBody>
      </p:sp>
    </p:spTree>
    <p:extLst>
      <p:ext uri="{BB962C8B-B14F-4D97-AF65-F5344CB8AC3E}">
        <p14:creationId xmlns:p14="http://schemas.microsoft.com/office/powerpoint/2010/main" val="14322775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3"/>
          <a:srcRect/>
          <a:stretch>
            <a:fillRect/>
          </a:stretch>
        </p:blipFill>
        <p:spPr bwMode="auto">
          <a:xfrm>
            <a:off x="596685" y="152400"/>
            <a:ext cx="8090115" cy="6629400"/>
          </a:xfrm>
          <a:prstGeom prst="rect">
            <a:avLst/>
          </a:prstGeom>
          <a:noFill/>
          <a:ln w="9525">
            <a:noFill/>
            <a:miter lim="800000"/>
            <a:headEnd/>
            <a:tailEnd/>
          </a:ln>
          <a:effectLst/>
        </p:spPr>
      </p:pic>
    </p:spTree>
    <p:extLst>
      <p:ext uri="{BB962C8B-B14F-4D97-AF65-F5344CB8AC3E}">
        <p14:creationId xmlns:p14="http://schemas.microsoft.com/office/powerpoint/2010/main" val="2076287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42972" t="42708" r="31259" b="16667"/>
          <a:stretch/>
        </p:blipFill>
        <p:spPr>
          <a:xfrm>
            <a:off x="896815" y="206086"/>
            <a:ext cx="7332785" cy="6499514"/>
          </a:xfrm>
          <a:prstGeom prst="rect">
            <a:avLst/>
          </a:prstGeom>
        </p:spPr>
      </p:pic>
      <p:sp>
        <p:nvSpPr>
          <p:cNvPr id="5" name="Slide Number Placeholder 4"/>
          <p:cNvSpPr>
            <a:spLocks noGrp="1"/>
          </p:cNvSpPr>
          <p:nvPr>
            <p:ph type="sldNum" sz="quarter" idx="12"/>
          </p:nvPr>
        </p:nvSpPr>
        <p:spPr/>
        <p:txBody>
          <a:bodyPr/>
          <a:lstStyle/>
          <a:p>
            <a:fld id="{CCE83394-0DCA-4F82-913F-32D5D29A7342}" type="slidenum">
              <a:rPr lang="en-US" smtClean="0"/>
              <a:t>33</a:t>
            </a:fld>
            <a:endParaRPr lang="en-US"/>
          </a:p>
        </p:txBody>
      </p:sp>
    </p:spTree>
    <p:extLst>
      <p:ext uri="{BB962C8B-B14F-4D97-AF65-F5344CB8AC3E}">
        <p14:creationId xmlns:p14="http://schemas.microsoft.com/office/powerpoint/2010/main" val="14531251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685800" y="533400"/>
            <a:ext cx="7772400" cy="838200"/>
          </a:xfrm>
        </p:spPr>
        <p:txBody>
          <a:bodyPr>
            <a:normAutofit/>
          </a:bodyPr>
          <a:lstStyle/>
          <a:p>
            <a:pPr marL="484632" eaLnBrk="1" fontAlgn="auto" hangingPunct="1">
              <a:spcAft>
                <a:spcPts val="0"/>
              </a:spcAft>
              <a:defRPr/>
            </a:pPr>
            <a:r>
              <a:rPr lang="en-US">
                <a:solidFill>
                  <a:schemeClr val="accent1">
                    <a:tint val="83000"/>
                    <a:satMod val="150000"/>
                  </a:schemeClr>
                </a:solidFill>
              </a:rPr>
              <a:t>Deliverables and Outcomes</a:t>
            </a:r>
          </a:p>
        </p:txBody>
      </p:sp>
      <p:sp>
        <p:nvSpPr>
          <p:cNvPr id="23554" name="Rectangle 3" descr="Rectangle: Click to edit Master text styles&#10;Second level&#10;Third level&#10;Fourth level&#10;Fifth level"/>
          <p:cNvSpPr>
            <a:spLocks noGrp="1" noChangeArrowheads="1"/>
          </p:cNvSpPr>
          <p:nvPr>
            <p:ph idx="1"/>
          </p:nvPr>
        </p:nvSpPr>
        <p:spPr>
          <a:xfrm>
            <a:off x="838200" y="1447800"/>
            <a:ext cx="7772400" cy="4572000"/>
          </a:xfrm>
        </p:spPr>
        <p:txBody>
          <a:bodyPr/>
          <a:lstStyle/>
          <a:p>
            <a:r>
              <a:rPr lang="en-US" b="1" dirty="0"/>
              <a:t>Logical database </a:t>
            </a:r>
            <a:r>
              <a:rPr lang="en-US" dirty="0"/>
              <a:t>is the representation of data using a model like relational database model, which represents data in simple tables with common columns to link related tables.</a:t>
            </a:r>
          </a:p>
          <a:p>
            <a:r>
              <a:rPr lang="en-US" b="1" dirty="0"/>
              <a:t>Physical database </a:t>
            </a:r>
            <a:r>
              <a:rPr lang="en-US" dirty="0"/>
              <a:t>is the representation of  relations into files</a:t>
            </a:r>
          </a:p>
          <a:p>
            <a:pPr eaLnBrk="1" hangingPunct="1">
              <a:buFont typeface="Wingdings" pitchFamily="2" charset="2"/>
              <a:buNone/>
            </a:pPr>
            <a:endParaRPr lang="en-US" dirty="0"/>
          </a:p>
        </p:txBody>
      </p:sp>
      <p:sp>
        <p:nvSpPr>
          <p:cNvPr id="2" name="Slide Number Placeholder 1"/>
          <p:cNvSpPr>
            <a:spLocks noGrp="1"/>
          </p:cNvSpPr>
          <p:nvPr>
            <p:ph type="sldNum" sz="quarter" idx="12"/>
          </p:nvPr>
        </p:nvSpPr>
        <p:spPr/>
        <p:txBody>
          <a:bodyPr/>
          <a:lstStyle/>
          <a:p>
            <a:fld id="{CCE83394-0DCA-4F82-913F-32D5D29A7342}" type="slidenum">
              <a:rPr lang="en-US" smtClean="0"/>
              <a:t>34</a:t>
            </a:fld>
            <a:endParaRPr lang="en-US"/>
          </a:p>
        </p:txBody>
      </p:sp>
    </p:spTree>
    <p:extLst>
      <p:ext uri="{BB962C8B-B14F-4D97-AF65-F5344CB8AC3E}">
        <p14:creationId xmlns:p14="http://schemas.microsoft.com/office/powerpoint/2010/main" val="3644922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marL="484632" eaLnBrk="1" fontAlgn="auto" hangingPunct="1">
              <a:spcAft>
                <a:spcPts val="0"/>
              </a:spcAft>
              <a:defRPr/>
            </a:pPr>
            <a:r>
              <a:rPr lang="en-US">
                <a:solidFill>
                  <a:schemeClr val="accent1">
                    <a:tint val="83000"/>
                    <a:satMod val="150000"/>
                  </a:schemeClr>
                </a:solidFill>
              </a:rPr>
              <a:t>Process of Database Design </a:t>
            </a:r>
          </a:p>
        </p:txBody>
      </p:sp>
      <p:sp>
        <p:nvSpPr>
          <p:cNvPr id="189443" name="Rectangle 3" descr="Rectangle: Click to edit Master text styles&#10;Second level&#10;Third level&#10;Fourth level&#10;Fifth level"/>
          <p:cNvSpPr>
            <a:spLocks noGrp="1" noChangeArrowheads="1"/>
          </p:cNvSpPr>
          <p:nvPr>
            <p:ph idx="1"/>
          </p:nvPr>
        </p:nvSpPr>
        <p:spPr>
          <a:xfrm>
            <a:off x="838200" y="1524000"/>
            <a:ext cx="7772400" cy="4724400"/>
          </a:xfrm>
        </p:spPr>
        <p:txBody>
          <a:bodyPr>
            <a:normAutofit/>
          </a:bodyPr>
          <a:lstStyle/>
          <a:p>
            <a:pPr marL="609600" indent="-609600" eaLnBrk="1" fontAlgn="auto" hangingPunct="1">
              <a:lnSpc>
                <a:spcPct val="90000"/>
              </a:lnSpc>
              <a:spcAft>
                <a:spcPts val="0"/>
              </a:spcAft>
              <a:buFont typeface="Wingdings 2"/>
              <a:buChar char=""/>
              <a:defRPr/>
            </a:pPr>
            <a:r>
              <a:rPr lang="en-US" sz="2800" dirty="0"/>
              <a:t>Logical Design</a:t>
            </a:r>
          </a:p>
          <a:p>
            <a:pPr marL="990600" lvl="1" indent="-533400" eaLnBrk="1" fontAlgn="auto" hangingPunct="1">
              <a:lnSpc>
                <a:spcPct val="90000"/>
              </a:lnSpc>
              <a:spcAft>
                <a:spcPts val="0"/>
              </a:spcAft>
              <a:buFont typeface="Verdana"/>
              <a:buChar char="›"/>
              <a:defRPr/>
            </a:pPr>
            <a:r>
              <a:rPr lang="en-US" sz="2400" dirty="0"/>
              <a:t>Four key steps:</a:t>
            </a:r>
          </a:p>
          <a:p>
            <a:pPr marL="1371600" lvl="2" indent="-457200" eaLnBrk="1" fontAlgn="auto" hangingPunct="1">
              <a:lnSpc>
                <a:spcPct val="90000"/>
              </a:lnSpc>
              <a:spcAft>
                <a:spcPts val="0"/>
              </a:spcAft>
              <a:buFont typeface="Wingdings" pitchFamily="2" charset="2"/>
              <a:buNone/>
              <a:defRPr/>
            </a:pPr>
            <a:r>
              <a:rPr lang="en-US" sz="2000" dirty="0">
                <a:solidFill>
                  <a:srgbClr val="FF388C"/>
                </a:solidFill>
              </a:rPr>
              <a:t>1.</a:t>
            </a:r>
            <a:r>
              <a:rPr lang="en-US" sz="2000" dirty="0"/>
              <a:t>	Develop a logical data model for each known user interface for the application using normalization principles</a:t>
            </a:r>
          </a:p>
          <a:p>
            <a:pPr marL="1371600" lvl="2" indent="-457200" eaLnBrk="1" fontAlgn="auto" hangingPunct="1">
              <a:lnSpc>
                <a:spcPct val="90000"/>
              </a:lnSpc>
              <a:spcAft>
                <a:spcPts val="0"/>
              </a:spcAft>
              <a:buFont typeface="Wingdings" pitchFamily="2" charset="2"/>
              <a:buNone/>
              <a:defRPr/>
            </a:pPr>
            <a:r>
              <a:rPr lang="en-US" sz="2000" dirty="0">
                <a:solidFill>
                  <a:srgbClr val="FF388C"/>
                </a:solidFill>
              </a:rPr>
              <a:t>2.</a:t>
            </a:r>
            <a:r>
              <a:rPr lang="en-US" sz="2000" dirty="0"/>
              <a:t>	Combine normalized data requirements from all user interfaces into one consolidated logical database model</a:t>
            </a:r>
          </a:p>
          <a:p>
            <a:pPr marL="1371600" lvl="2" indent="-457200" eaLnBrk="1" fontAlgn="auto" hangingPunct="1">
              <a:lnSpc>
                <a:spcPct val="90000"/>
              </a:lnSpc>
              <a:spcAft>
                <a:spcPts val="0"/>
              </a:spcAft>
              <a:buFont typeface="Wingdings" pitchFamily="2" charset="2"/>
              <a:buNone/>
              <a:defRPr/>
            </a:pPr>
            <a:r>
              <a:rPr lang="en-US" sz="2000" dirty="0">
                <a:solidFill>
                  <a:srgbClr val="FF388C"/>
                </a:solidFill>
              </a:rPr>
              <a:t>3.</a:t>
            </a:r>
            <a:r>
              <a:rPr lang="en-US" sz="2000" dirty="0"/>
              <a:t>	Translate the conceptual E-R data model for the application into normalized data requirements</a:t>
            </a:r>
          </a:p>
          <a:p>
            <a:pPr marL="1371600" lvl="2" indent="-457200" eaLnBrk="1" fontAlgn="auto" hangingPunct="1">
              <a:lnSpc>
                <a:spcPct val="90000"/>
              </a:lnSpc>
              <a:spcAft>
                <a:spcPts val="0"/>
              </a:spcAft>
              <a:buFont typeface="Wingdings" pitchFamily="2" charset="2"/>
              <a:buNone/>
              <a:defRPr/>
            </a:pPr>
            <a:r>
              <a:rPr lang="en-US" sz="2000" dirty="0">
                <a:solidFill>
                  <a:srgbClr val="FF388C"/>
                </a:solidFill>
              </a:rPr>
              <a:t>4.	</a:t>
            </a:r>
            <a:r>
              <a:rPr lang="en-US" sz="2000" dirty="0"/>
              <a:t>Compare the consolidated logical database design with the translated E-R model and produce one final logical database model for the application</a:t>
            </a:r>
          </a:p>
        </p:txBody>
      </p:sp>
      <p:sp>
        <p:nvSpPr>
          <p:cNvPr id="2" name="Slide Number Placeholder 1"/>
          <p:cNvSpPr>
            <a:spLocks noGrp="1"/>
          </p:cNvSpPr>
          <p:nvPr>
            <p:ph type="sldNum" sz="quarter" idx="12"/>
          </p:nvPr>
        </p:nvSpPr>
        <p:spPr/>
        <p:txBody>
          <a:bodyPr/>
          <a:lstStyle/>
          <a:p>
            <a:fld id="{CCE83394-0DCA-4F82-913F-32D5D29A7342}" type="slidenum">
              <a:rPr lang="en-US" smtClean="0"/>
              <a:t>35</a:t>
            </a:fld>
            <a:endParaRPr lang="en-US"/>
          </a:p>
        </p:txBody>
      </p:sp>
    </p:spTree>
    <p:extLst>
      <p:ext uri="{BB962C8B-B14F-4D97-AF65-F5344CB8AC3E}">
        <p14:creationId xmlns:p14="http://schemas.microsoft.com/office/powerpoint/2010/main" val="2075329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marL="484632" eaLnBrk="1" fontAlgn="auto" hangingPunct="1">
              <a:spcAft>
                <a:spcPts val="0"/>
              </a:spcAft>
              <a:defRPr/>
            </a:pPr>
            <a:r>
              <a:rPr lang="en-US" sz="4000" dirty="0">
                <a:solidFill>
                  <a:schemeClr val="accent1">
                    <a:tint val="83000"/>
                    <a:satMod val="150000"/>
                  </a:schemeClr>
                </a:solidFill>
              </a:rPr>
              <a:t>Process of Database Design</a:t>
            </a:r>
          </a:p>
        </p:txBody>
      </p:sp>
      <p:sp>
        <p:nvSpPr>
          <p:cNvPr id="190467" name="Rectangle 3" descr="Rectangle: Click to edit Master text styles&#10;Second level&#10;Third level&#10;Fourth level&#10;Fifth level"/>
          <p:cNvSpPr>
            <a:spLocks noGrp="1" noChangeArrowheads="1"/>
          </p:cNvSpPr>
          <p:nvPr>
            <p:ph idx="1"/>
          </p:nvPr>
        </p:nvSpPr>
        <p:spPr>
          <a:xfrm>
            <a:off x="838200" y="1600200"/>
            <a:ext cx="7772400" cy="4419600"/>
          </a:xfrm>
        </p:spPr>
        <p:txBody>
          <a:bodyPr>
            <a:normAutofit/>
          </a:bodyPr>
          <a:lstStyle/>
          <a:p>
            <a:pPr marL="609600" indent="-609600" eaLnBrk="1" fontAlgn="auto" hangingPunct="1">
              <a:spcAft>
                <a:spcPts val="0"/>
              </a:spcAft>
              <a:buFont typeface="Wingdings 2"/>
              <a:buChar char=""/>
              <a:defRPr/>
            </a:pPr>
            <a:r>
              <a:rPr lang="en-US" sz="2800" dirty="0"/>
              <a:t>Physical Design</a:t>
            </a:r>
          </a:p>
          <a:p>
            <a:pPr marL="990600" lvl="1" indent="-533400" eaLnBrk="1" fontAlgn="auto" hangingPunct="1">
              <a:spcAft>
                <a:spcPts val="0"/>
              </a:spcAft>
              <a:buFont typeface="Verdana"/>
              <a:buChar char="›"/>
              <a:defRPr/>
            </a:pPr>
            <a:r>
              <a:rPr lang="en-US" sz="2400" dirty="0"/>
              <a:t>Based upon results of logical database design</a:t>
            </a:r>
          </a:p>
          <a:p>
            <a:pPr marL="990600" lvl="1" indent="-533400" eaLnBrk="1" fontAlgn="auto" hangingPunct="1">
              <a:spcAft>
                <a:spcPts val="0"/>
              </a:spcAft>
              <a:buFont typeface="Verdana"/>
              <a:buChar char="›"/>
              <a:defRPr/>
            </a:pPr>
            <a:r>
              <a:rPr lang="en-US" sz="2400" dirty="0"/>
              <a:t>Key decisions:</a:t>
            </a:r>
          </a:p>
          <a:p>
            <a:pPr marL="1371600" lvl="2" indent="-457200" eaLnBrk="1" fontAlgn="auto" hangingPunct="1">
              <a:spcAft>
                <a:spcPts val="0"/>
              </a:spcAft>
              <a:buFont typeface="Wingdings" pitchFamily="2" charset="2"/>
              <a:buAutoNum type="arabicPeriod"/>
              <a:defRPr/>
            </a:pPr>
            <a:r>
              <a:rPr lang="en-US" sz="2000" dirty="0"/>
              <a:t>Choosing storage format for each attribute from the logical database model</a:t>
            </a:r>
          </a:p>
          <a:p>
            <a:pPr marL="1371600" lvl="2" indent="-457200" eaLnBrk="1" fontAlgn="auto" hangingPunct="1">
              <a:spcAft>
                <a:spcPts val="0"/>
              </a:spcAft>
              <a:buFont typeface="Wingdings" pitchFamily="2" charset="2"/>
              <a:buAutoNum type="arabicPeriod"/>
              <a:defRPr/>
            </a:pPr>
            <a:r>
              <a:rPr lang="en-US" sz="2000" dirty="0"/>
              <a:t>Grouping attributes from the logical database model into physical records</a:t>
            </a:r>
          </a:p>
          <a:p>
            <a:pPr marL="1371600" lvl="2" indent="-457200" eaLnBrk="1" fontAlgn="auto" hangingPunct="1">
              <a:spcAft>
                <a:spcPts val="0"/>
              </a:spcAft>
              <a:buFont typeface="Wingdings" pitchFamily="2" charset="2"/>
              <a:buAutoNum type="arabicPeriod"/>
              <a:defRPr/>
            </a:pPr>
            <a:r>
              <a:rPr lang="en-US" sz="2000" dirty="0"/>
              <a:t>Arranging related records in secondary memory (hard disks and magnetic tapes) so that records can be stored, retrieved, and updated rapidly</a:t>
            </a:r>
          </a:p>
          <a:p>
            <a:pPr marL="1371600" lvl="2" indent="-457200" eaLnBrk="1" fontAlgn="auto" hangingPunct="1">
              <a:spcAft>
                <a:spcPts val="0"/>
              </a:spcAft>
              <a:buFont typeface="Wingdings" pitchFamily="2" charset="2"/>
              <a:buAutoNum type="arabicPeriod"/>
              <a:defRPr/>
            </a:pPr>
            <a:r>
              <a:rPr lang="en-US" sz="2000" dirty="0"/>
              <a:t>Selecting media and structures for storing data to make access more efficient</a:t>
            </a:r>
          </a:p>
        </p:txBody>
      </p:sp>
      <p:sp>
        <p:nvSpPr>
          <p:cNvPr id="2" name="Slide Number Placeholder 1"/>
          <p:cNvSpPr>
            <a:spLocks noGrp="1"/>
          </p:cNvSpPr>
          <p:nvPr>
            <p:ph type="sldNum" sz="quarter" idx="12"/>
          </p:nvPr>
        </p:nvSpPr>
        <p:spPr/>
        <p:txBody>
          <a:bodyPr/>
          <a:lstStyle/>
          <a:p>
            <a:fld id="{CCE83394-0DCA-4F82-913F-32D5D29A7342}" type="slidenum">
              <a:rPr lang="en-US" smtClean="0"/>
              <a:t>36</a:t>
            </a:fld>
            <a:endParaRPr lang="en-US"/>
          </a:p>
        </p:txBody>
      </p:sp>
    </p:spTree>
    <p:extLst>
      <p:ext uri="{BB962C8B-B14F-4D97-AF65-F5344CB8AC3E}">
        <p14:creationId xmlns:p14="http://schemas.microsoft.com/office/powerpoint/2010/main" val="1531395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609600" y="228600"/>
            <a:ext cx="7772400" cy="1143000"/>
          </a:xfrm>
        </p:spPr>
        <p:txBody>
          <a:bodyPr>
            <a:normAutofit/>
          </a:bodyPr>
          <a:lstStyle/>
          <a:p>
            <a:pPr marL="484632" eaLnBrk="1" fontAlgn="auto" hangingPunct="1">
              <a:spcAft>
                <a:spcPts val="0"/>
              </a:spcAft>
              <a:defRPr/>
            </a:pPr>
            <a:r>
              <a:rPr lang="en-US">
                <a:solidFill>
                  <a:schemeClr val="accent1">
                    <a:tint val="83000"/>
                    <a:satMod val="150000"/>
                  </a:schemeClr>
                </a:solidFill>
              </a:rPr>
              <a:t>Relational Database Model</a:t>
            </a:r>
          </a:p>
        </p:txBody>
      </p:sp>
      <p:sp>
        <p:nvSpPr>
          <p:cNvPr id="192515" name="Rectangle 3" descr="Rectangle: Click to edit Master text styles&#10;Second level&#10;Third level&#10;Fourth level&#10;Fifth level"/>
          <p:cNvSpPr>
            <a:spLocks noGrp="1" noChangeArrowheads="1"/>
          </p:cNvSpPr>
          <p:nvPr>
            <p:ph idx="1"/>
          </p:nvPr>
        </p:nvSpPr>
        <p:spPr>
          <a:xfrm>
            <a:off x="762000" y="1447800"/>
            <a:ext cx="7772400" cy="4267200"/>
          </a:xfrm>
        </p:spPr>
        <p:txBody>
          <a:bodyPr>
            <a:normAutofit/>
          </a:bodyPr>
          <a:lstStyle/>
          <a:p>
            <a:pPr marL="448056" indent="-384048" eaLnBrk="1" fontAlgn="auto" hangingPunct="1">
              <a:lnSpc>
                <a:spcPct val="90000"/>
              </a:lnSpc>
              <a:spcAft>
                <a:spcPts val="0"/>
              </a:spcAft>
              <a:buFont typeface="Wingdings 2"/>
              <a:buChar char=""/>
              <a:defRPr/>
            </a:pPr>
            <a:r>
              <a:rPr lang="en-US" sz="2400"/>
              <a:t>Data represented as a set of related tables or relations</a:t>
            </a:r>
          </a:p>
          <a:p>
            <a:pPr marL="448056" indent="-384048" eaLnBrk="1" fontAlgn="auto" hangingPunct="1">
              <a:lnSpc>
                <a:spcPct val="90000"/>
              </a:lnSpc>
              <a:spcAft>
                <a:spcPts val="0"/>
              </a:spcAft>
              <a:buFont typeface="Wingdings 2"/>
              <a:buChar char=""/>
              <a:defRPr/>
            </a:pPr>
            <a:r>
              <a:rPr lang="en-US" sz="2400"/>
              <a:t>Relation</a:t>
            </a:r>
          </a:p>
          <a:p>
            <a:pPr marL="822960" lvl="1" eaLnBrk="1" fontAlgn="auto" hangingPunct="1">
              <a:lnSpc>
                <a:spcPct val="90000"/>
              </a:lnSpc>
              <a:spcAft>
                <a:spcPts val="0"/>
              </a:spcAft>
              <a:buFont typeface="Verdana"/>
              <a:buChar char="›"/>
              <a:defRPr/>
            </a:pPr>
            <a:r>
              <a:rPr lang="en-US" sz="2400"/>
              <a:t>A named, two-dimensional table of data.  Each relation consists of a set of named columns and an arbitrary number of unnamed rows</a:t>
            </a:r>
          </a:p>
          <a:p>
            <a:pPr marL="822960" lvl="1" eaLnBrk="1" fontAlgn="auto" hangingPunct="1">
              <a:lnSpc>
                <a:spcPct val="90000"/>
              </a:lnSpc>
              <a:spcAft>
                <a:spcPts val="0"/>
              </a:spcAft>
              <a:buFont typeface="Verdana"/>
              <a:buChar char="›"/>
              <a:defRPr/>
            </a:pPr>
            <a:r>
              <a:rPr lang="en-US" sz="2400"/>
              <a:t>Properties</a:t>
            </a:r>
          </a:p>
          <a:p>
            <a:pPr marL="1106424" lvl="2" eaLnBrk="1" fontAlgn="auto" hangingPunct="1">
              <a:lnSpc>
                <a:spcPct val="90000"/>
              </a:lnSpc>
              <a:spcAft>
                <a:spcPts val="0"/>
              </a:spcAft>
              <a:buFont typeface="Wingdings 2"/>
              <a:buChar char=""/>
              <a:defRPr/>
            </a:pPr>
            <a:r>
              <a:rPr lang="en-US" sz="2000"/>
              <a:t>Entries in cells are simple</a:t>
            </a:r>
          </a:p>
          <a:p>
            <a:pPr marL="1106424" lvl="2" eaLnBrk="1" fontAlgn="auto" hangingPunct="1">
              <a:lnSpc>
                <a:spcPct val="90000"/>
              </a:lnSpc>
              <a:spcAft>
                <a:spcPts val="0"/>
              </a:spcAft>
              <a:buFont typeface="Wingdings 2"/>
              <a:buChar char=""/>
              <a:defRPr/>
            </a:pPr>
            <a:r>
              <a:rPr lang="en-US" sz="2000"/>
              <a:t>Entries in columns are from the same set of values</a:t>
            </a:r>
          </a:p>
          <a:p>
            <a:pPr marL="1106424" lvl="2" eaLnBrk="1" fontAlgn="auto" hangingPunct="1">
              <a:lnSpc>
                <a:spcPct val="90000"/>
              </a:lnSpc>
              <a:spcAft>
                <a:spcPts val="0"/>
              </a:spcAft>
              <a:buFont typeface="Wingdings 2"/>
              <a:buChar char=""/>
              <a:defRPr/>
            </a:pPr>
            <a:r>
              <a:rPr lang="en-US" sz="2000"/>
              <a:t>Each row is unique</a:t>
            </a:r>
          </a:p>
          <a:p>
            <a:pPr marL="1106424" lvl="2" eaLnBrk="1" fontAlgn="auto" hangingPunct="1">
              <a:lnSpc>
                <a:spcPct val="90000"/>
              </a:lnSpc>
              <a:spcAft>
                <a:spcPts val="0"/>
              </a:spcAft>
              <a:buFont typeface="Wingdings 2"/>
              <a:buChar char=""/>
              <a:defRPr/>
            </a:pPr>
            <a:r>
              <a:rPr lang="en-US" sz="2000"/>
              <a:t>The sequence of columns can be interchanged without changing the meaning or use of the relation</a:t>
            </a:r>
          </a:p>
          <a:p>
            <a:pPr marL="1106424" lvl="2" eaLnBrk="1" fontAlgn="auto" hangingPunct="1">
              <a:lnSpc>
                <a:spcPct val="90000"/>
              </a:lnSpc>
              <a:spcAft>
                <a:spcPts val="0"/>
              </a:spcAft>
              <a:buFont typeface="Wingdings 2"/>
              <a:buChar char=""/>
              <a:defRPr/>
            </a:pPr>
            <a:r>
              <a:rPr lang="en-US" sz="2000"/>
              <a:t>The rows may be interchanged or stored in any sequence</a:t>
            </a:r>
          </a:p>
        </p:txBody>
      </p:sp>
      <p:sp>
        <p:nvSpPr>
          <p:cNvPr id="2" name="Slide Number Placeholder 1"/>
          <p:cNvSpPr>
            <a:spLocks noGrp="1"/>
          </p:cNvSpPr>
          <p:nvPr>
            <p:ph type="sldNum" sz="quarter" idx="12"/>
          </p:nvPr>
        </p:nvSpPr>
        <p:spPr/>
        <p:txBody>
          <a:bodyPr/>
          <a:lstStyle/>
          <a:p>
            <a:fld id="{CCE83394-0DCA-4F82-913F-32D5D29A7342}" type="slidenum">
              <a:rPr lang="en-US" smtClean="0"/>
              <a:t>37</a:t>
            </a:fld>
            <a:endParaRPr lang="en-US"/>
          </a:p>
        </p:txBody>
      </p:sp>
    </p:spTree>
    <p:extLst>
      <p:ext uri="{BB962C8B-B14F-4D97-AF65-F5344CB8AC3E}">
        <p14:creationId xmlns:p14="http://schemas.microsoft.com/office/powerpoint/2010/main" val="30041464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09600" y="228600"/>
            <a:ext cx="7772400" cy="1143000"/>
          </a:xfrm>
        </p:spPr>
        <p:txBody>
          <a:bodyPr>
            <a:normAutofit/>
          </a:bodyPr>
          <a:lstStyle/>
          <a:p>
            <a:pPr marL="484632" eaLnBrk="1" fontAlgn="auto" hangingPunct="1">
              <a:spcAft>
                <a:spcPts val="0"/>
              </a:spcAft>
              <a:defRPr/>
            </a:pPr>
            <a:r>
              <a:rPr lang="en-US" sz="4000" dirty="0">
                <a:solidFill>
                  <a:schemeClr val="accent1">
                    <a:tint val="83000"/>
                    <a:satMod val="150000"/>
                  </a:schemeClr>
                </a:solidFill>
              </a:rPr>
              <a:t>Relational Database Model</a:t>
            </a:r>
          </a:p>
        </p:txBody>
      </p:sp>
      <p:sp>
        <p:nvSpPr>
          <p:cNvPr id="25602" name="Rectangle 3" descr="Rectangle: Click to edit Master text styles&#10;Second level&#10;Third level&#10;Fourth level&#10;Fifth level"/>
          <p:cNvSpPr>
            <a:spLocks noGrp="1" noChangeArrowheads="1"/>
          </p:cNvSpPr>
          <p:nvPr>
            <p:ph idx="1"/>
          </p:nvPr>
        </p:nvSpPr>
        <p:spPr>
          <a:xfrm>
            <a:off x="762000" y="1600200"/>
            <a:ext cx="7772400" cy="4114800"/>
          </a:xfrm>
        </p:spPr>
        <p:txBody>
          <a:bodyPr/>
          <a:lstStyle/>
          <a:p>
            <a:pPr eaLnBrk="1" hangingPunct="1"/>
            <a:r>
              <a:rPr lang="en-US" dirty="0"/>
              <a:t>Well-Structured Relation</a:t>
            </a:r>
          </a:p>
          <a:p>
            <a:pPr lvl="1" eaLnBrk="1" hangingPunct="1"/>
            <a:r>
              <a:rPr lang="en-US" dirty="0"/>
              <a:t>A relation that contains a minimum amount of redundancy and allows users to insert, modify, and delete the rows without errors or inconsistencies</a:t>
            </a:r>
          </a:p>
          <a:p>
            <a:pPr lvl="1" eaLnBrk="1" hangingPunct="1">
              <a:buFont typeface="Wingdings" pitchFamily="2" charset="2"/>
              <a:buNone/>
            </a:pPr>
            <a:endParaRPr lang="en-US" dirty="0"/>
          </a:p>
        </p:txBody>
      </p:sp>
      <p:pic>
        <p:nvPicPr>
          <p:cNvPr id="265222" name="Picture 6"/>
          <p:cNvPicPr>
            <a:picLocks noChangeAspect="1" noChangeArrowheads="1"/>
          </p:cNvPicPr>
          <p:nvPr/>
        </p:nvPicPr>
        <p:blipFill rotWithShape="1">
          <a:blip r:embed="rId3"/>
          <a:srcRect l="25758" r="6819"/>
          <a:stretch/>
        </p:blipFill>
        <p:spPr bwMode="auto">
          <a:xfrm>
            <a:off x="1371600" y="3994840"/>
            <a:ext cx="6781800" cy="2040835"/>
          </a:xfrm>
          <a:prstGeom prst="rect">
            <a:avLst/>
          </a:prstGeom>
          <a:noFill/>
          <a:ln>
            <a:noFill/>
          </a:ln>
          <a:effectLst>
            <a:outerShdw dist="45791" dir="2021404" algn="ctr" rotWithShape="0">
              <a:schemeClr val="bg2"/>
            </a:outerShdw>
          </a:effectLst>
        </p:spPr>
      </p:pic>
      <p:sp>
        <p:nvSpPr>
          <p:cNvPr id="2" name="Slide Number Placeholder 1"/>
          <p:cNvSpPr>
            <a:spLocks noGrp="1"/>
          </p:cNvSpPr>
          <p:nvPr>
            <p:ph type="sldNum" sz="quarter" idx="12"/>
          </p:nvPr>
        </p:nvSpPr>
        <p:spPr/>
        <p:txBody>
          <a:bodyPr/>
          <a:lstStyle/>
          <a:p>
            <a:fld id="{CCE83394-0DCA-4F82-913F-32D5D29A7342}" type="slidenum">
              <a:rPr lang="en-US" smtClean="0"/>
              <a:t>38</a:t>
            </a:fld>
            <a:endParaRPr lang="en-US"/>
          </a:p>
        </p:txBody>
      </p:sp>
    </p:spTree>
    <p:extLst>
      <p:ext uri="{BB962C8B-B14F-4D97-AF65-F5344CB8AC3E}">
        <p14:creationId xmlns:p14="http://schemas.microsoft.com/office/powerpoint/2010/main" val="2262136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marL="484632" eaLnBrk="1" fontAlgn="auto" hangingPunct="1">
              <a:spcAft>
                <a:spcPts val="0"/>
              </a:spcAft>
              <a:defRPr/>
            </a:pPr>
            <a:r>
              <a:rPr lang="en-US">
                <a:solidFill>
                  <a:schemeClr val="accent1">
                    <a:tint val="83000"/>
                    <a:satMod val="150000"/>
                  </a:schemeClr>
                </a:solidFill>
              </a:rPr>
              <a:t>Normalization</a:t>
            </a:r>
          </a:p>
        </p:txBody>
      </p:sp>
      <p:sp>
        <p:nvSpPr>
          <p:cNvPr id="194563" name="Rectangle 3" descr="Rectangle: Click to edit Master text styles&#10;Second level&#10;Third level&#10;Fourth level&#10;Fifth level"/>
          <p:cNvSpPr>
            <a:spLocks noGrp="1" noChangeArrowheads="1"/>
          </p:cNvSpPr>
          <p:nvPr>
            <p:ph idx="1"/>
          </p:nvPr>
        </p:nvSpPr>
        <p:spPr>
          <a:xfrm>
            <a:off x="838200" y="1905000"/>
            <a:ext cx="7772400" cy="1752600"/>
          </a:xfrm>
        </p:spPr>
        <p:txBody>
          <a:bodyPr>
            <a:normAutofit/>
          </a:bodyPr>
          <a:lstStyle/>
          <a:p>
            <a:pPr marL="609600" indent="-609600" eaLnBrk="1" fontAlgn="auto" hangingPunct="1">
              <a:spcAft>
                <a:spcPts val="0"/>
              </a:spcAft>
              <a:buFont typeface="Wingdings 2"/>
              <a:buChar char=""/>
              <a:defRPr/>
            </a:pPr>
            <a:r>
              <a:rPr lang="en-US" sz="2800" dirty="0"/>
              <a:t>The process of converting complex data structures into simple, stable data structures</a:t>
            </a:r>
          </a:p>
          <a:p>
            <a:pPr marL="609600" indent="-609600" eaLnBrk="1" fontAlgn="auto" hangingPunct="1">
              <a:spcAft>
                <a:spcPts val="0"/>
              </a:spcAft>
              <a:buFont typeface="Wingdings 2"/>
              <a:buChar char=""/>
              <a:defRPr/>
            </a:pPr>
            <a:r>
              <a:rPr lang="en-US" sz="2800" dirty="0"/>
              <a:t>Eliminates redundancy</a:t>
            </a:r>
          </a:p>
        </p:txBody>
      </p:sp>
      <p:pic>
        <p:nvPicPr>
          <p:cNvPr id="194566" name="Picture 6"/>
          <p:cNvPicPr>
            <a:picLocks noChangeAspect="1" noChangeArrowheads="1"/>
          </p:cNvPicPr>
          <p:nvPr/>
        </p:nvPicPr>
        <p:blipFill rotWithShape="1">
          <a:blip r:embed="rId3"/>
          <a:srcRect l="2582" b="18802"/>
          <a:stretch/>
        </p:blipFill>
        <p:spPr bwMode="auto">
          <a:xfrm>
            <a:off x="381000" y="3657600"/>
            <a:ext cx="8626354" cy="2133600"/>
          </a:xfrm>
          <a:prstGeom prst="rect">
            <a:avLst/>
          </a:prstGeom>
          <a:noFill/>
          <a:ln>
            <a:noFill/>
          </a:ln>
          <a:effectLst>
            <a:outerShdw dist="45791" dir="2021404" algn="ctr" rotWithShape="0">
              <a:schemeClr val="bg2"/>
            </a:outerShdw>
          </a:effectLst>
        </p:spPr>
      </p:pic>
      <p:sp>
        <p:nvSpPr>
          <p:cNvPr id="2" name="Slide Number Placeholder 1"/>
          <p:cNvSpPr>
            <a:spLocks noGrp="1"/>
          </p:cNvSpPr>
          <p:nvPr>
            <p:ph type="sldNum" sz="quarter" idx="12"/>
          </p:nvPr>
        </p:nvSpPr>
        <p:spPr/>
        <p:txBody>
          <a:bodyPr/>
          <a:lstStyle/>
          <a:p>
            <a:fld id="{CCE83394-0DCA-4F82-913F-32D5D29A7342}" type="slidenum">
              <a:rPr lang="en-US" smtClean="0"/>
              <a:t>39</a:t>
            </a:fld>
            <a:endParaRPr lang="en-US"/>
          </a:p>
        </p:txBody>
      </p:sp>
    </p:spTree>
    <p:extLst>
      <p:ext uri="{BB962C8B-B14F-4D97-AF65-F5344CB8AC3E}">
        <p14:creationId xmlns:p14="http://schemas.microsoft.com/office/powerpoint/2010/main" val="3242111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Forms and Reports</a:t>
            </a:r>
          </a:p>
        </p:txBody>
      </p:sp>
      <p:sp>
        <p:nvSpPr>
          <p:cNvPr id="3" name="Content Placeholder 2"/>
          <p:cNvSpPr>
            <a:spLocks noGrp="1"/>
          </p:cNvSpPr>
          <p:nvPr>
            <p:ph idx="1"/>
          </p:nvPr>
        </p:nvSpPr>
        <p:spPr/>
        <p:txBody>
          <a:bodyPr/>
          <a:lstStyle/>
          <a:p>
            <a:r>
              <a:rPr lang="en-US" dirty="0"/>
              <a:t>A  </a:t>
            </a:r>
            <a:r>
              <a:rPr lang="en-US" b="1" dirty="0"/>
              <a:t>form</a:t>
            </a:r>
            <a:r>
              <a:rPr lang="en-US" dirty="0"/>
              <a:t> is a business document containing some predefined data and often includes some areas where additional data are to be filled in</a:t>
            </a:r>
          </a:p>
          <a:p>
            <a:r>
              <a:rPr lang="en-US" dirty="0"/>
              <a:t>Examples of business forms are product order forms, employment applications, and class registration sheets</a:t>
            </a:r>
          </a:p>
        </p:txBody>
      </p:sp>
    </p:spTree>
    <p:extLst>
      <p:ext uri="{BB962C8B-B14F-4D97-AF65-F5344CB8AC3E}">
        <p14:creationId xmlns:p14="http://schemas.microsoft.com/office/powerpoint/2010/main" val="34179645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pPr marL="484632" eaLnBrk="1" fontAlgn="auto" hangingPunct="1">
              <a:spcAft>
                <a:spcPts val="0"/>
              </a:spcAft>
              <a:defRPr/>
            </a:pPr>
            <a:r>
              <a:rPr lang="en-US" dirty="0">
                <a:solidFill>
                  <a:schemeClr val="accent1">
                    <a:tint val="83000"/>
                    <a:satMod val="150000"/>
                  </a:schemeClr>
                </a:solidFill>
              </a:rPr>
              <a:t>Normalization</a:t>
            </a:r>
          </a:p>
        </p:txBody>
      </p:sp>
      <p:sp>
        <p:nvSpPr>
          <p:cNvPr id="27650" name="Rectangle 3" descr="Rectangle: Click to edit Master text styles&#10;Second level&#10;Third level&#10;Fourth level&#10;Fifth level"/>
          <p:cNvSpPr>
            <a:spLocks noGrp="1" noChangeArrowheads="1"/>
          </p:cNvSpPr>
          <p:nvPr>
            <p:ph idx="1"/>
          </p:nvPr>
        </p:nvSpPr>
        <p:spPr>
          <a:xfrm>
            <a:off x="457200" y="1600200"/>
            <a:ext cx="8229600" cy="4572000"/>
          </a:xfrm>
        </p:spPr>
        <p:txBody>
          <a:bodyPr/>
          <a:lstStyle/>
          <a:p>
            <a:pPr marL="609600" indent="-609600" eaLnBrk="1" hangingPunct="1"/>
            <a:r>
              <a:rPr lang="en-US" sz="2800" dirty="0"/>
              <a:t>Second Normal Form (2NF)</a:t>
            </a:r>
          </a:p>
          <a:p>
            <a:pPr marL="990600" lvl="1" indent="-533400" eaLnBrk="1" hangingPunct="1"/>
            <a:r>
              <a:rPr lang="en-US" sz="2000" dirty="0"/>
              <a:t>Each non-primary key attribute is identified by the whole key (called </a:t>
            </a:r>
            <a:r>
              <a:rPr lang="en-US" sz="2000" i="1" dirty="0"/>
              <a:t>full functional dependency</a:t>
            </a:r>
            <a:r>
              <a:rPr lang="en-US" sz="2000" dirty="0"/>
              <a:t>)</a:t>
            </a:r>
          </a:p>
          <a:p>
            <a:pPr marL="609600" indent="-609600" eaLnBrk="1" hangingPunct="1"/>
            <a:r>
              <a:rPr lang="en-US" sz="2800" dirty="0"/>
              <a:t>Third Normal Form (3NF)</a:t>
            </a:r>
          </a:p>
          <a:p>
            <a:pPr marL="990600" lvl="1" indent="-533400" eaLnBrk="1" hangingPunct="1"/>
            <a:r>
              <a:rPr lang="en-US" sz="2000" dirty="0"/>
              <a:t>Non-primary key attributes do not depend on each other (called </a:t>
            </a:r>
            <a:r>
              <a:rPr lang="en-US" sz="2000" i="1" dirty="0"/>
              <a:t>transitive dependencies</a:t>
            </a:r>
            <a:r>
              <a:rPr lang="en-US" sz="2000" dirty="0"/>
              <a:t>)</a:t>
            </a:r>
          </a:p>
          <a:p>
            <a:pPr marL="609600" indent="-609600" eaLnBrk="1" hangingPunct="1"/>
            <a:r>
              <a:rPr lang="en-US" sz="2800" dirty="0"/>
              <a:t>The result of normalization is that every non-primary key attribute depends upon the whole primary key and nothing but the primary key.</a:t>
            </a:r>
          </a:p>
        </p:txBody>
      </p:sp>
      <p:sp>
        <p:nvSpPr>
          <p:cNvPr id="2" name="Slide Number Placeholder 1"/>
          <p:cNvSpPr>
            <a:spLocks noGrp="1"/>
          </p:cNvSpPr>
          <p:nvPr>
            <p:ph type="sldNum" sz="quarter" idx="12"/>
          </p:nvPr>
        </p:nvSpPr>
        <p:spPr/>
        <p:txBody>
          <a:bodyPr/>
          <a:lstStyle/>
          <a:p>
            <a:fld id="{CCE83394-0DCA-4F82-913F-32D5D29A7342}" type="slidenum">
              <a:rPr lang="en-US" smtClean="0"/>
              <a:t>40</a:t>
            </a:fld>
            <a:endParaRPr lang="en-US"/>
          </a:p>
        </p:txBody>
      </p:sp>
    </p:spTree>
    <p:extLst>
      <p:ext uri="{BB962C8B-B14F-4D97-AF65-F5344CB8AC3E}">
        <p14:creationId xmlns:p14="http://schemas.microsoft.com/office/powerpoint/2010/main" val="13938467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609600" y="228600"/>
            <a:ext cx="7772400" cy="1219200"/>
          </a:xfrm>
        </p:spPr>
        <p:txBody>
          <a:bodyPr>
            <a:normAutofit fontScale="90000"/>
          </a:bodyPr>
          <a:lstStyle/>
          <a:p>
            <a:pPr marL="484632" eaLnBrk="1" fontAlgn="auto" hangingPunct="1">
              <a:spcAft>
                <a:spcPts val="0"/>
              </a:spcAft>
              <a:defRPr/>
            </a:pPr>
            <a:r>
              <a:rPr lang="en-US" sz="4000">
                <a:solidFill>
                  <a:schemeClr val="accent1">
                    <a:tint val="83000"/>
                    <a:satMod val="150000"/>
                  </a:schemeClr>
                </a:solidFill>
              </a:rPr>
              <a:t>Functional Dependencies and Primary Keys</a:t>
            </a:r>
          </a:p>
        </p:txBody>
      </p:sp>
      <p:sp>
        <p:nvSpPr>
          <p:cNvPr id="28674" name="Rectangle 3" descr="Rectangle: Click to edit Master text styles&#10;Second level&#10;Third level&#10;Fourth level&#10;Fifth level"/>
          <p:cNvSpPr>
            <a:spLocks noGrp="1" noChangeArrowheads="1"/>
          </p:cNvSpPr>
          <p:nvPr>
            <p:ph idx="1"/>
          </p:nvPr>
        </p:nvSpPr>
        <p:spPr>
          <a:xfrm>
            <a:off x="457200" y="1882775"/>
            <a:ext cx="8229600" cy="4572000"/>
          </a:xfrm>
        </p:spPr>
        <p:txBody>
          <a:bodyPr/>
          <a:lstStyle/>
          <a:p>
            <a:pPr eaLnBrk="1" hangingPunct="1"/>
            <a:r>
              <a:rPr lang="en-US" sz="2800"/>
              <a:t>Functional Dependency</a:t>
            </a:r>
          </a:p>
          <a:p>
            <a:pPr lvl="1" eaLnBrk="1" hangingPunct="1"/>
            <a:r>
              <a:rPr lang="en-US" sz="2400"/>
              <a:t>A particular relationship between two attributes.  For a given relation, attribute B is functionally dependent on attribute A if, for every valid value of A, that value of A uniquely determines the value of B.</a:t>
            </a:r>
          </a:p>
          <a:p>
            <a:pPr lvl="1" eaLnBrk="1" hangingPunct="1"/>
            <a:r>
              <a:rPr lang="en-US" sz="2400"/>
              <a:t>Instances (or sample data) in a relation do not prove the existence of a functional dependency</a:t>
            </a:r>
          </a:p>
          <a:p>
            <a:pPr lvl="1" eaLnBrk="1" hangingPunct="1"/>
            <a:r>
              <a:rPr lang="en-US" sz="2400"/>
              <a:t>Knowledge of problem domain is the most reliable method for identifying functional dependency</a:t>
            </a:r>
          </a:p>
        </p:txBody>
      </p:sp>
      <p:sp>
        <p:nvSpPr>
          <p:cNvPr id="2" name="Slide Number Placeholder 1"/>
          <p:cNvSpPr>
            <a:spLocks noGrp="1"/>
          </p:cNvSpPr>
          <p:nvPr>
            <p:ph type="sldNum" sz="quarter" idx="12"/>
          </p:nvPr>
        </p:nvSpPr>
        <p:spPr/>
        <p:txBody>
          <a:bodyPr/>
          <a:lstStyle/>
          <a:p>
            <a:fld id="{CCE83394-0DCA-4F82-913F-32D5D29A7342}" type="slidenum">
              <a:rPr lang="en-US" smtClean="0"/>
              <a:t>41</a:t>
            </a:fld>
            <a:endParaRPr lang="en-US"/>
          </a:p>
        </p:txBody>
      </p:sp>
    </p:spTree>
    <p:extLst>
      <p:ext uri="{BB962C8B-B14F-4D97-AF65-F5344CB8AC3E}">
        <p14:creationId xmlns:p14="http://schemas.microsoft.com/office/powerpoint/2010/main" val="30167449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609600" y="228600"/>
            <a:ext cx="7772400" cy="1219200"/>
          </a:xfrm>
        </p:spPr>
        <p:txBody>
          <a:bodyPr>
            <a:normAutofit fontScale="90000"/>
          </a:bodyPr>
          <a:lstStyle/>
          <a:p>
            <a:pPr marL="484632" eaLnBrk="1" fontAlgn="auto" hangingPunct="1">
              <a:spcAft>
                <a:spcPts val="0"/>
              </a:spcAft>
              <a:defRPr/>
            </a:pPr>
            <a:r>
              <a:rPr lang="en-US" sz="4000" dirty="0">
                <a:solidFill>
                  <a:schemeClr val="accent1">
                    <a:tint val="83000"/>
                    <a:satMod val="150000"/>
                  </a:schemeClr>
                </a:solidFill>
              </a:rPr>
              <a:t>Functional Dependencies and Primary Keys</a:t>
            </a:r>
          </a:p>
        </p:txBody>
      </p:sp>
      <p:sp>
        <p:nvSpPr>
          <p:cNvPr id="29698" name="Rectangle 3" descr="Rectangle: Click to edit Master text styles&#10;Second level&#10;Third level&#10;Fourth level&#10;Fifth level"/>
          <p:cNvSpPr>
            <a:spLocks noGrp="1" noChangeArrowheads="1"/>
          </p:cNvSpPr>
          <p:nvPr>
            <p:ph idx="1"/>
          </p:nvPr>
        </p:nvSpPr>
        <p:spPr>
          <a:xfrm>
            <a:off x="457200" y="1882775"/>
            <a:ext cx="8229600" cy="4572000"/>
          </a:xfrm>
        </p:spPr>
        <p:txBody>
          <a:bodyPr/>
          <a:lstStyle/>
          <a:p>
            <a:pPr marL="609600" indent="-609600" eaLnBrk="1" hangingPunct="1"/>
            <a:r>
              <a:rPr lang="en-US" dirty="0"/>
              <a:t>Second Normal Form (2NF)</a:t>
            </a:r>
          </a:p>
          <a:p>
            <a:pPr marL="990600" lvl="1" indent="-533400" eaLnBrk="1" hangingPunct="1"/>
            <a:r>
              <a:rPr lang="en-US" dirty="0"/>
              <a:t>A relation is in second normal form (2NF) if any of the following conditions apply:</a:t>
            </a:r>
          </a:p>
          <a:p>
            <a:pPr marL="1371600" lvl="2" indent="-457200" eaLnBrk="1" hangingPunct="1">
              <a:buFont typeface="Wingdings" pitchFamily="2" charset="2"/>
              <a:buAutoNum type="arabicPeriod"/>
            </a:pPr>
            <a:r>
              <a:rPr lang="en-US" dirty="0"/>
              <a:t>The primary key consists of only one attribute</a:t>
            </a:r>
          </a:p>
          <a:p>
            <a:pPr marL="1371600" lvl="2" indent="-457200" eaLnBrk="1" hangingPunct="1">
              <a:buFont typeface="Wingdings" pitchFamily="2" charset="2"/>
              <a:buAutoNum type="arabicPeriod"/>
            </a:pPr>
            <a:r>
              <a:rPr lang="en-US" dirty="0"/>
              <a:t>No non-primary key attribute exists in the relation</a:t>
            </a:r>
          </a:p>
          <a:p>
            <a:pPr marL="1371600" lvl="2" indent="-457200" eaLnBrk="1" hangingPunct="1">
              <a:buFont typeface="Wingdings" pitchFamily="2" charset="2"/>
              <a:buAutoNum type="arabicPeriod"/>
            </a:pPr>
            <a:r>
              <a:rPr lang="en-US" dirty="0"/>
              <a:t>Every non-primary key attribute is functionally dependent on the full set of primary key attributes</a:t>
            </a:r>
          </a:p>
        </p:txBody>
      </p:sp>
      <p:sp>
        <p:nvSpPr>
          <p:cNvPr id="2" name="Slide Number Placeholder 1"/>
          <p:cNvSpPr>
            <a:spLocks noGrp="1"/>
          </p:cNvSpPr>
          <p:nvPr>
            <p:ph type="sldNum" sz="quarter" idx="12"/>
          </p:nvPr>
        </p:nvSpPr>
        <p:spPr/>
        <p:txBody>
          <a:bodyPr/>
          <a:lstStyle/>
          <a:p>
            <a:fld id="{CCE83394-0DCA-4F82-913F-32D5D29A7342}" type="slidenum">
              <a:rPr lang="en-US" smtClean="0"/>
              <a:t>42</a:t>
            </a:fld>
            <a:endParaRPr lang="en-US"/>
          </a:p>
        </p:txBody>
      </p:sp>
    </p:spTree>
    <p:extLst>
      <p:ext uri="{BB962C8B-B14F-4D97-AF65-F5344CB8AC3E}">
        <p14:creationId xmlns:p14="http://schemas.microsoft.com/office/powerpoint/2010/main" val="29428162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609600" y="304800"/>
            <a:ext cx="7772400" cy="1066800"/>
          </a:xfrm>
        </p:spPr>
        <p:txBody>
          <a:bodyPr>
            <a:normAutofit fontScale="90000"/>
          </a:bodyPr>
          <a:lstStyle/>
          <a:p>
            <a:pPr marL="484632" eaLnBrk="1" fontAlgn="auto" hangingPunct="1">
              <a:spcAft>
                <a:spcPts val="0"/>
              </a:spcAft>
              <a:defRPr/>
            </a:pPr>
            <a:r>
              <a:rPr lang="en-US" sz="4000" dirty="0">
                <a:solidFill>
                  <a:schemeClr val="accent1">
                    <a:tint val="83000"/>
                    <a:satMod val="150000"/>
                  </a:schemeClr>
                </a:solidFill>
              </a:rPr>
              <a:t>Functional Dependencies and</a:t>
            </a:r>
            <a:br>
              <a:rPr lang="en-US" sz="4000" dirty="0">
                <a:solidFill>
                  <a:schemeClr val="accent1">
                    <a:tint val="83000"/>
                    <a:satMod val="150000"/>
                  </a:schemeClr>
                </a:solidFill>
              </a:rPr>
            </a:br>
            <a:r>
              <a:rPr lang="en-US" sz="4000" dirty="0">
                <a:solidFill>
                  <a:schemeClr val="accent1">
                    <a:tint val="83000"/>
                    <a:satMod val="150000"/>
                  </a:schemeClr>
                </a:solidFill>
              </a:rPr>
              <a:t> Primary Keys</a:t>
            </a:r>
          </a:p>
        </p:txBody>
      </p:sp>
      <p:sp>
        <p:nvSpPr>
          <p:cNvPr id="30722" name="Rectangle 3" descr="Rectangle: Click to edit Master text styles&#10;Second level&#10;Third level&#10;Fourth level&#10;Fifth level"/>
          <p:cNvSpPr>
            <a:spLocks noGrp="1" noChangeArrowheads="1"/>
          </p:cNvSpPr>
          <p:nvPr>
            <p:ph idx="1"/>
          </p:nvPr>
        </p:nvSpPr>
        <p:spPr>
          <a:xfrm>
            <a:off x="457200" y="1882775"/>
            <a:ext cx="8229600" cy="4572000"/>
          </a:xfrm>
        </p:spPr>
        <p:txBody>
          <a:bodyPr/>
          <a:lstStyle/>
          <a:p>
            <a:pPr eaLnBrk="1" hangingPunct="1"/>
            <a:r>
              <a:rPr lang="en-US" dirty="0"/>
              <a:t>Conversion to second normal form (2NF)</a:t>
            </a:r>
          </a:p>
          <a:p>
            <a:pPr lvl="1" eaLnBrk="1" hangingPunct="1"/>
            <a:r>
              <a:rPr lang="en-US" dirty="0"/>
              <a:t>To convert a relation into 2NF, decompose the relation into new relations using the attributes called determinants that determine other attributes</a:t>
            </a:r>
          </a:p>
          <a:p>
            <a:pPr lvl="1" eaLnBrk="1" hangingPunct="1"/>
            <a:r>
              <a:rPr lang="en-US" dirty="0"/>
              <a:t>The determinants become the primary key of the new relation</a:t>
            </a:r>
          </a:p>
        </p:txBody>
      </p:sp>
      <p:sp>
        <p:nvSpPr>
          <p:cNvPr id="2" name="Slide Number Placeholder 1"/>
          <p:cNvSpPr>
            <a:spLocks noGrp="1"/>
          </p:cNvSpPr>
          <p:nvPr>
            <p:ph type="sldNum" sz="quarter" idx="12"/>
          </p:nvPr>
        </p:nvSpPr>
        <p:spPr/>
        <p:txBody>
          <a:bodyPr/>
          <a:lstStyle/>
          <a:p>
            <a:fld id="{CCE83394-0DCA-4F82-913F-32D5D29A7342}" type="slidenum">
              <a:rPr lang="en-US" smtClean="0"/>
              <a:t>43</a:t>
            </a:fld>
            <a:endParaRPr lang="en-US"/>
          </a:p>
        </p:txBody>
      </p:sp>
    </p:spTree>
    <p:extLst>
      <p:ext uri="{BB962C8B-B14F-4D97-AF65-F5344CB8AC3E}">
        <p14:creationId xmlns:p14="http://schemas.microsoft.com/office/powerpoint/2010/main" val="33977908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tint val="83000"/>
                    <a:satMod val="150000"/>
                  </a:schemeClr>
                </a:solidFill>
              </a:rPr>
              <a:t>Functional Dependencies and</a:t>
            </a:r>
            <a:br>
              <a:rPr lang="en-US" dirty="0">
                <a:solidFill>
                  <a:schemeClr val="accent1">
                    <a:tint val="83000"/>
                    <a:satMod val="150000"/>
                  </a:schemeClr>
                </a:solidFill>
              </a:rPr>
            </a:br>
            <a:r>
              <a:rPr lang="en-US" dirty="0">
                <a:solidFill>
                  <a:schemeClr val="accent1">
                    <a:tint val="83000"/>
                    <a:satMod val="150000"/>
                  </a:schemeClr>
                </a:solidFill>
              </a:rPr>
              <a:t> Primary Keys</a:t>
            </a:r>
            <a:endParaRPr lang="en-US" dirty="0"/>
          </a:p>
        </p:txBody>
      </p:sp>
      <p:sp>
        <p:nvSpPr>
          <p:cNvPr id="3" name="Content Placeholder 2"/>
          <p:cNvSpPr>
            <a:spLocks noGrp="1"/>
          </p:cNvSpPr>
          <p:nvPr>
            <p:ph idx="1"/>
          </p:nvPr>
        </p:nvSpPr>
        <p:spPr/>
        <p:txBody>
          <a:bodyPr>
            <a:normAutofit/>
          </a:bodyPr>
          <a:lstStyle/>
          <a:p>
            <a:r>
              <a:rPr lang="en-US" dirty="0"/>
              <a:t>EMPLOYEE2 below is an example of a relation that is not in second normal form. </a:t>
            </a:r>
          </a:p>
          <a:p>
            <a:pPr lvl="1"/>
            <a:r>
              <a:rPr lang="en-US" b="1" dirty="0"/>
              <a:t>EMPLOYEE2</a:t>
            </a:r>
            <a:r>
              <a:rPr lang="en-US" dirty="0"/>
              <a:t>(</a:t>
            </a:r>
            <a:r>
              <a:rPr lang="en-US" dirty="0" err="1"/>
              <a:t>Emp_ID</a:t>
            </a:r>
            <a:r>
              <a:rPr lang="en-US" dirty="0"/>
              <a:t>, Name, </a:t>
            </a:r>
            <a:r>
              <a:rPr lang="en-US" dirty="0" err="1"/>
              <a:t>Dept</a:t>
            </a:r>
            <a:r>
              <a:rPr lang="en-US" dirty="0"/>
              <a:t>, Salary, Course, </a:t>
            </a:r>
            <a:r>
              <a:rPr lang="en-US" dirty="0" err="1"/>
              <a:t>Date_Completed</a:t>
            </a:r>
            <a:r>
              <a:rPr lang="en-US" dirty="0"/>
              <a:t>)</a:t>
            </a:r>
          </a:p>
          <a:p>
            <a:r>
              <a:rPr lang="en-US" dirty="0"/>
              <a:t>The functional dependencies in this relation are the following:</a:t>
            </a:r>
          </a:p>
          <a:p>
            <a:pPr lvl="1"/>
            <a:r>
              <a:rPr lang="en-US" dirty="0" err="1"/>
              <a:t>Emp_ID:Name</a:t>
            </a:r>
            <a:r>
              <a:rPr lang="en-US" dirty="0"/>
              <a:t>, </a:t>
            </a:r>
            <a:r>
              <a:rPr lang="en-US" dirty="0" err="1"/>
              <a:t>Dept</a:t>
            </a:r>
            <a:r>
              <a:rPr lang="en-US" dirty="0"/>
              <a:t>, Salary</a:t>
            </a:r>
          </a:p>
          <a:p>
            <a:pPr lvl="1"/>
            <a:r>
              <a:rPr lang="en-US" dirty="0" err="1"/>
              <a:t>Emp_ID</a:t>
            </a:r>
            <a:r>
              <a:rPr lang="en-US" dirty="0"/>
              <a:t>, </a:t>
            </a:r>
            <a:r>
              <a:rPr lang="en-US" dirty="0" err="1"/>
              <a:t>Course:Date_Completed</a:t>
            </a:r>
            <a:endParaRPr lang="en-US" dirty="0"/>
          </a:p>
        </p:txBody>
      </p:sp>
      <p:sp>
        <p:nvSpPr>
          <p:cNvPr id="4" name="Slide Number Placeholder 3"/>
          <p:cNvSpPr>
            <a:spLocks noGrp="1"/>
          </p:cNvSpPr>
          <p:nvPr>
            <p:ph type="sldNum" sz="quarter" idx="12"/>
          </p:nvPr>
        </p:nvSpPr>
        <p:spPr/>
        <p:txBody>
          <a:bodyPr/>
          <a:lstStyle/>
          <a:p>
            <a:fld id="{CCE83394-0DCA-4F82-913F-32D5D29A7342}" type="slidenum">
              <a:rPr lang="en-US" smtClean="0"/>
              <a:t>44</a:t>
            </a:fld>
            <a:endParaRPr lang="en-US"/>
          </a:p>
        </p:txBody>
      </p:sp>
    </p:spTree>
    <p:extLst>
      <p:ext uri="{BB962C8B-B14F-4D97-AF65-F5344CB8AC3E}">
        <p14:creationId xmlns:p14="http://schemas.microsoft.com/office/powerpoint/2010/main" val="4262670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tint val="83000"/>
                    <a:satMod val="150000"/>
                  </a:schemeClr>
                </a:solidFill>
              </a:rPr>
              <a:t>Functional Dependencies and</a:t>
            </a:r>
            <a:br>
              <a:rPr lang="en-US" dirty="0">
                <a:solidFill>
                  <a:schemeClr val="accent1">
                    <a:tint val="83000"/>
                    <a:satMod val="150000"/>
                  </a:schemeClr>
                </a:solidFill>
              </a:rPr>
            </a:br>
            <a:r>
              <a:rPr lang="en-US" dirty="0">
                <a:solidFill>
                  <a:schemeClr val="accent1">
                    <a:tint val="83000"/>
                    <a:satMod val="150000"/>
                  </a:schemeClr>
                </a:solidFill>
              </a:rPr>
              <a:t> Primary Keys</a:t>
            </a:r>
            <a:endParaRPr lang="en-US" dirty="0"/>
          </a:p>
        </p:txBody>
      </p:sp>
      <p:sp>
        <p:nvSpPr>
          <p:cNvPr id="3" name="Content Placeholder 2"/>
          <p:cNvSpPr>
            <a:spLocks noGrp="1"/>
          </p:cNvSpPr>
          <p:nvPr>
            <p:ph idx="1"/>
          </p:nvPr>
        </p:nvSpPr>
        <p:spPr/>
        <p:txBody>
          <a:bodyPr>
            <a:normAutofit/>
          </a:bodyPr>
          <a:lstStyle/>
          <a:p>
            <a:r>
              <a:rPr lang="en-US" dirty="0"/>
              <a:t>EMPLOYEE2 is decomposed into the following two relations:</a:t>
            </a:r>
          </a:p>
          <a:p>
            <a:pPr lvl="1"/>
            <a:r>
              <a:rPr lang="en-US" b="1" dirty="0"/>
              <a:t>EMPLOYEE1</a:t>
            </a:r>
            <a:r>
              <a:rPr lang="en-US" dirty="0"/>
              <a:t>(</a:t>
            </a:r>
            <a:r>
              <a:rPr lang="en-US" dirty="0" err="1"/>
              <a:t>Emp_ID</a:t>
            </a:r>
            <a:r>
              <a:rPr lang="en-US" dirty="0"/>
              <a:t>, Name, </a:t>
            </a:r>
            <a:r>
              <a:rPr lang="en-US" dirty="0" err="1"/>
              <a:t>Dept</a:t>
            </a:r>
            <a:r>
              <a:rPr lang="en-US" dirty="0"/>
              <a:t>, Salary)</a:t>
            </a:r>
          </a:p>
          <a:p>
            <a:pPr lvl="1"/>
            <a:r>
              <a:rPr lang="en-US" b="1" dirty="0"/>
              <a:t>EMP_COURSE</a:t>
            </a:r>
            <a:r>
              <a:rPr lang="en-US" dirty="0"/>
              <a:t>(</a:t>
            </a:r>
            <a:r>
              <a:rPr lang="en-US" dirty="0" err="1"/>
              <a:t>Emp_ID</a:t>
            </a:r>
            <a:r>
              <a:rPr lang="en-US" dirty="0"/>
              <a:t>, Course, </a:t>
            </a:r>
            <a:r>
              <a:rPr lang="en-US" dirty="0" err="1"/>
              <a:t>Date_Completed</a:t>
            </a:r>
            <a:r>
              <a:rPr lang="en-US" dirty="0"/>
              <a:t>)</a:t>
            </a:r>
          </a:p>
        </p:txBody>
      </p:sp>
      <p:sp>
        <p:nvSpPr>
          <p:cNvPr id="4" name="Slide Number Placeholder 3"/>
          <p:cNvSpPr>
            <a:spLocks noGrp="1"/>
          </p:cNvSpPr>
          <p:nvPr>
            <p:ph type="sldNum" sz="quarter" idx="12"/>
          </p:nvPr>
        </p:nvSpPr>
        <p:spPr/>
        <p:txBody>
          <a:bodyPr/>
          <a:lstStyle/>
          <a:p>
            <a:fld id="{CCE83394-0DCA-4F82-913F-32D5D29A7342}" type="slidenum">
              <a:rPr lang="en-US" smtClean="0"/>
              <a:t>45</a:t>
            </a:fld>
            <a:endParaRPr lang="en-US"/>
          </a:p>
        </p:txBody>
      </p:sp>
    </p:spTree>
    <p:extLst>
      <p:ext uri="{BB962C8B-B14F-4D97-AF65-F5344CB8AC3E}">
        <p14:creationId xmlns:p14="http://schemas.microsoft.com/office/powerpoint/2010/main" val="22922058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609600" y="304800"/>
            <a:ext cx="7772400" cy="1066800"/>
          </a:xfrm>
        </p:spPr>
        <p:txBody>
          <a:bodyPr>
            <a:normAutofit fontScale="90000"/>
          </a:bodyPr>
          <a:lstStyle/>
          <a:p>
            <a:pPr marL="484632" eaLnBrk="1" fontAlgn="auto" hangingPunct="1">
              <a:spcAft>
                <a:spcPts val="0"/>
              </a:spcAft>
              <a:defRPr/>
            </a:pPr>
            <a:r>
              <a:rPr lang="en-US" sz="4000" dirty="0">
                <a:solidFill>
                  <a:schemeClr val="accent1">
                    <a:tint val="83000"/>
                    <a:satMod val="150000"/>
                  </a:schemeClr>
                </a:solidFill>
              </a:rPr>
              <a:t>Functional Dependencies and</a:t>
            </a:r>
            <a:br>
              <a:rPr lang="en-US" sz="4000" dirty="0">
                <a:solidFill>
                  <a:schemeClr val="accent1">
                    <a:tint val="83000"/>
                    <a:satMod val="150000"/>
                  </a:schemeClr>
                </a:solidFill>
              </a:rPr>
            </a:br>
            <a:r>
              <a:rPr lang="en-US" sz="4000" dirty="0">
                <a:solidFill>
                  <a:schemeClr val="accent1">
                    <a:tint val="83000"/>
                    <a:satMod val="150000"/>
                  </a:schemeClr>
                </a:solidFill>
              </a:rPr>
              <a:t> Primary Keys</a:t>
            </a:r>
          </a:p>
        </p:txBody>
      </p:sp>
      <p:sp>
        <p:nvSpPr>
          <p:cNvPr id="31746" name="Rectangle 3" descr="Rectangle: Click to edit Master text styles&#10;Second level&#10;Third level&#10;Fourth level&#10;Fifth level"/>
          <p:cNvSpPr>
            <a:spLocks noGrp="1" noChangeArrowheads="1"/>
          </p:cNvSpPr>
          <p:nvPr>
            <p:ph idx="1"/>
          </p:nvPr>
        </p:nvSpPr>
        <p:spPr>
          <a:xfrm>
            <a:off x="457200" y="1882775"/>
            <a:ext cx="8229600" cy="4572000"/>
          </a:xfrm>
        </p:spPr>
        <p:txBody>
          <a:bodyPr/>
          <a:lstStyle/>
          <a:p>
            <a:pPr eaLnBrk="1" hangingPunct="1">
              <a:lnSpc>
                <a:spcPct val="90000"/>
              </a:lnSpc>
            </a:pPr>
            <a:r>
              <a:rPr lang="en-US" dirty="0"/>
              <a:t>Third Normal Form (3NF)</a:t>
            </a:r>
          </a:p>
          <a:p>
            <a:pPr lvl="1" eaLnBrk="1" hangingPunct="1">
              <a:lnSpc>
                <a:spcPct val="90000"/>
              </a:lnSpc>
            </a:pPr>
            <a:r>
              <a:rPr lang="en-US" dirty="0"/>
              <a:t>A relation is in third normal form (3NF) if it is in second normal form (2NF) and there are no functional (transitive) dependencies between two (or more</a:t>
            </a:r>
            <a:r>
              <a:rPr lang="en-US"/>
              <a:t>) non-primary </a:t>
            </a:r>
            <a:r>
              <a:rPr lang="en-US" dirty="0"/>
              <a:t>key attributes</a:t>
            </a:r>
          </a:p>
          <a:p>
            <a:pPr lvl="1" eaLnBrk="1" hangingPunct="1">
              <a:lnSpc>
                <a:spcPct val="90000"/>
              </a:lnSpc>
            </a:pPr>
            <a:r>
              <a:rPr lang="en-US"/>
              <a:t>To convert a relation into 3NF, decompose the relation into two relations using the two determinants</a:t>
            </a:r>
          </a:p>
          <a:p>
            <a:pPr eaLnBrk="1" hangingPunct="1">
              <a:lnSpc>
                <a:spcPct val="90000"/>
              </a:lnSpc>
              <a:buFont typeface="Wingdings" pitchFamily="2" charset="2"/>
              <a:buNone/>
            </a:pPr>
            <a:endParaRPr lang="en-US" dirty="0"/>
          </a:p>
        </p:txBody>
      </p:sp>
      <p:sp>
        <p:nvSpPr>
          <p:cNvPr id="2" name="Slide Number Placeholder 1"/>
          <p:cNvSpPr>
            <a:spLocks noGrp="1"/>
          </p:cNvSpPr>
          <p:nvPr>
            <p:ph type="sldNum" sz="quarter" idx="12"/>
          </p:nvPr>
        </p:nvSpPr>
        <p:spPr/>
        <p:txBody>
          <a:bodyPr/>
          <a:lstStyle/>
          <a:p>
            <a:fld id="{CCE83394-0DCA-4F82-913F-32D5D29A7342}" type="slidenum">
              <a:rPr lang="en-US" smtClean="0"/>
              <a:t>46</a:t>
            </a:fld>
            <a:endParaRPr lang="en-US"/>
          </a:p>
        </p:txBody>
      </p:sp>
    </p:spTree>
    <p:extLst>
      <p:ext uri="{BB962C8B-B14F-4D97-AF65-F5344CB8AC3E}">
        <p14:creationId xmlns:p14="http://schemas.microsoft.com/office/powerpoint/2010/main" val="3484702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tint val="83000"/>
                    <a:satMod val="150000"/>
                  </a:schemeClr>
                </a:solidFill>
              </a:rPr>
              <a:t>Functional Dependencies and</a:t>
            </a:r>
            <a:br>
              <a:rPr lang="en-US" dirty="0">
                <a:solidFill>
                  <a:schemeClr val="accent1">
                    <a:tint val="83000"/>
                    <a:satMod val="150000"/>
                  </a:schemeClr>
                </a:solidFill>
              </a:rPr>
            </a:br>
            <a:r>
              <a:rPr lang="en-US" dirty="0">
                <a:solidFill>
                  <a:schemeClr val="accent1">
                    <a:tint val="83000"/>
                    <a:satMod val="150000"/>
                  </a:schemeClr>
                </a:solidFill>
              </a:rPr>
              <a:t> Primary Keys</a:t>
            </a:r>
            <a:endParaRPr lang="en-US" dirty="0"/>
          </a:p>
        </p:txBody>
      </p:sp>
      <p:sp>
        <p:nvSpPr>
          <p:cNvPr id="3" name="Content Placeholder 2"/>
          <p:cNvSpPr>
            <a:spLocks noGrp="1"/>
          </p:cNvSpPr>
          <p:nvPr>
            <p:ph idx="1"/>
          </p:nvPr>
        </p:nvSpPr>
        <p:spPr/>
        <p:txBody>
          <a:bodyPr>
            <a:normAutofit lnSpcReduction="10000"/>
          </a:bodyPr>
          <a:lstStyle/>
          <a:p>
            <a:r>
              <a:rPr lang="en-US" dirty="0"/>
              <a:t>Consider the relation below:</a:t>
            </a:r>
          </a:p>
          <a:p>
            <a:pPr lvl="1"/>
            <a:r>
              <a:rPr lang="en-US" dirty="0"/>
              <a:t>SALES(</a:t>
            </a:r>
            <a:r>
              <a:rPr lang="en-US" dirty="0" err="1"/>
              <a:t>Customer_ID</a:t>
            </a:r>
            <a:r>
              <a:rPr lang="en-US" dirty="0"/>
              <a:t>, </a:t>
            </a:r>
            <a:r>
              <a:rPr lang="en-US" dirty="0" err="1"/>
              <a:t>Customer_Name</a:t>
            </a:r>
            <a:r>
              <a:rPr lang="en-US" dirty="0"/>
              <a:t>, Salesperson, Region)</a:t>
            </a:r>
          </a:p>
          <a:p>
            <a:r>
              <a:rPr lang="en-US" dirty="0"/>
              <a:t>The following functional dependencies exist in the SALES relation where </a:t>
            </a:r>
            <a:r>
              <a:rPr lang="en-US" dirty="0" err="1"/>
              <a:t>Customer_ID</a:t>
            </a:r>
            <a:r>
              <a:rPr lang="en-US" dirty="0"/>
              <a:t> is the primary key :</a:t>
            </a:r>
          </a:p>
          <a:p>
            <a:pPr lvl="1"/>
            <a:r>
              <a:rPr lang="en-US" dirty="0" err="1"/>
              <a:t>Customer_ID:Customer_Name</a:t>
            </a:r>
            <a:r>
              <a:rPr lang="en-US" dirty="0"/>
              <a:t>, Salesperson, Region</a:t>
            </a:r>
          </a:p>
          <a:p>
            <a:pPr lvl="1"/>
            <a:r>
              <a:rPr lang="en-US" dirty="0" err="1"/>
              <a:t>Salesperson:Region</a:t>
            </a:r>
            <a:r>
              <a:rPr lang="en-US" dirty="0"/>
              <a:t> (Each salesperson is assigned to a unique region.)</a:t>
            </a:r>
          </a:p>
        </p:txBody>
      </p:sp>
      <p:sp>
        <p:nvSpPr>
          <p:cNvPr id="4" name="Slide Number Placeholder 3"/>
          <p:cNvSpPr>
            <a:spLocks noGrp="1"/>
          </p:cNvSpPr>
          <p:nvPr>
            <p:ph type="sldNum" sz="quarter" idx="12"/>
          </p:nvPr>
        </p:nvSpPr>
        <p:spPr/>
        <p:txBody>
          <a:bodyPr/>
          <a:lstStyle/>
          <a:p>
            <a:fld id="{CCE83394-0DCA-4F82-913F-32D5D29A7342}" type="slidenum">
              <a:rPr lang="en-US" smtClean="0"/>
              <a:t>47</a:t>
            </a:fld>
            <a:endParaRPr lang="en-US"/>
          </a:p>
        </p:txBody>
      </p:sp>
    </p:spTree>
    <p:extLst>
      <p:ext uri="{BB962C8B-B14F-4D97-AF65-F5344CB8AC3E}">
        <p14:creationId xmlns:p14="http://schemas.microsoft.com/office/powerpoint/2010/main" val="26222936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tint val="83000"/>
                    <a:satMod val="150000"/>
                  </a:schemeClr>
                </a:solidFill>
              </a:rPr>
              <a:t>Functional Dependencies and</a:t>
            </a:r>
            <a:br>
              <a:rPr lang="en-US" dirty="0">
                <a:solidFill>
                  <a:schemeClr val="accent1">
                    <a:tint val="83000"/>
                    <a:satMod val="150000"/>
                  </a:schemeClr>
                </a:solidFill>
              </a:rPr>
            </a:br>
            <a:r>
              <a:rPr lang="en-US" dirty="0">
                <a:solidFill>
                  <a:schemeClr val="accent1">
                    <a:tint val="83000"/>
                    <a:satMod val="150000"/>
                  </a:schemeClr>
                </a:solidFill>
              </a:rPr>
              <a:t> Primary Keys</a:t>
            </a:r>
            <a:endParaRPr lang="en-US" dirty="0"/>
          </a:p>
        </p:txBody>
      </p:sp>
      <p:sp>
        <p:nvSpPr>
          <p:cNvPr id="3" name="Content Placeholder 2"/>
          <p:cNvSpPr>
            <a:spLocks noGrp="1"/>
          </p:cNvSpPr>
          <p:nvPr>
            <p:ph idx="1"/>
          </p:nvPr>
        </p:nvSpPr>
        <p:spPr/>
        <p:txBody>
          <a:bodyPr>
            <a:normAutofit/>
          </a:bodyPr>
          <a:lstStyle/>
          <a:p>
            <a:r>
              <a:rPr lang="en-US" dirty="0"/>
              <a:t>SALES relation is decomposed into two relations to convert it into 3NF  as follows:</a:t>
            </a:r>
          </a:p>
          <a:p>
            <a:pPr lvl="1"/>
            <a:r>
              <a:rPr lang="en-US" dirty="0"/>
              <a:t>SALES1(</a:t>
            </a:r>
            <a:r>
              <a:rPr lang="en-US" dirty="0" err="1"/>
              <a:t>Customer_ID</a:t>
            </a:r>
            <a:r>
              <a:rPr lang="en-US" dirty="0"/>
              <a:t>, </a:t>
            </a:r>
            <a:r>
              <a:rPr lang="en-US" dirty="0" err="1"/>
              <a:t>Customer_Name</a:t>
            </a:r>
            <a:r>
              <a:rPr lang="en-US" dirty="0"/>
              <a:t>, Salesperson)</a:t>
            </a:r>
          </a:p>
          <a:p>
            <a:pPr lvl="1"/>
            <a:r>
              <a:rPr lang="en-US" dirty="0"/>
              <a:t>SPERSON(Salesperson, Region)</a:t>
            </a:r>
          </a:p>
        </p:txBody>
      </p:sp>
      <p:sp>
        <p:nvSpPr>
          <p:cNvPr id="4" name="Slide Number Placeholder 3"/>
          <p:cNvSpPr>
            <a:spLocks noGrp="1"/>
          </p:cNvSpPr>
          <p:nvPr>
            <p:ph type="sldNum" sz="quarter" idx="12"/>
          </p:nvPr>
        </p:nvSpPr>
        <p:spPr/>
        <p:txBody>
          <a:bodyPr/>
          <a:lstStyle/>
          <a:p>
            <a:fld id="{CCE83394-0DCA-4F82-913F-32D5D29A7342}" type="slidenum">
              <a:rPr lang="en-US" smtClean="0"/>
              <a:t>48</a:t>
            </a:fld>
            <a:endParaRPr lang="en-US"/>
          </a:p>
        </p:txBody>
      </p:sp>
    </p:spTree>
    <p:extLst>
      <p:ext uri="{BB962C8B-B14F-4D97-AF65-F5344CB8AC3E}">
        <p14:creationId xmlns:p14="http://schemas.microsoft.com/office/powerpoint/2010/main" val="40235318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CE83394-0DCA-4F82-913F-32D5D29A7342}" type="slidenum">
              <a:rPr lang="en-US" smtClean="0"/>
              <a:t>49</a:t>
            </a:fld>
            <a:endParaRPr lang="en-US"/>
          </a:p>
        </p:txBody>
      </p:sp>
      <p:pic>
        <p:nvPicPr>
          <p:cNvPr id="4" name="Picture 3"/>
          <p:cNvPicPr>
            <a:picLocks noChangeAspect="1"/>
          </p:cNvPicPr>
          <p:nvPr/>
        </p:nvPicPr>
        <p:blipFill>
          <a:blip r:embed="rId3"/>
          <a:stretch>
            <a:fillRect/>
          </a:stretch>
        </p:blipFill>
        <p:spPr>
          <a:xfrm>
            <a:off x="38100" y="1238250"/>
            <a:ext cx="9067800" cy="4381500"/>
          </a:xfrm>
          <a:prstGeom prst="rect">
            <a:avLst/>
          </a:prstGeom>
        </p:spPr>
      </p:pic>
    </p:spTree>
    <p:extLst>
      <p:ext uri="{BB962C8B-B14F-4D97-AF65-F5344CB8AC3E}">
        <p14:creationId xmlns:p14="http://schemas.microsoft.com/office/powerpoint/2010/main" val="924762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a:t>
            </a:r>
            <a:r>
              <a:rPr lang="en-US" b="1" dirty="0"/>
              <a:t>report</a:t>
            </a:r>
            <a:r>
              <a:rPr lang="en-US" dirty="0"/>
              <a:t> is a business document containing only predefined data; it is a passive document used solely for reading or viewing</a:t>
            </a:r>
          </a:p>
          <a:p>
            <a:r>
              <a:rPr lang="en-US" dirty="0"/>
              <a:t>Examples of reports are invoices, weekly sales summaries by region and salesperson, and a pie chart of population by age categories</a:t>
            </a:r>
          </a:p>
        </p:txBody>
      </p:sp>
    </p:spTree>
    <p:extLst>
      <p:ext uri="{BB962C8B-B14F-4D97-AF65-F5344CB8AC3E}">
        <p14:creationId xmlns:p14="http://schemas.microsoft.com/office/powerpoint/2010/main" val="6375493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609600" y="304800"/>
            <a:ext cx="7772400" cy="1066800"/>
          </a:xfrm>
        </p:spPr>
        <p:txBody>
          <a:bodyPr>
            <a:normAutofit fontScale="90000"/>
          </a:bodyPr>
          <a:lstStyle/>
          <a:p>
            <a:pPr marL="484632" eaLnBrk="1" fontAlgn="auto" hangingPunct="1">
              <a:spcAft>
                <a:spcPts val="0"/>
              </a:spcAft>
              <a:defRPr/>
            </a:pPr>
            <a:r>
              <a:rPr lang="en-US" sz="4000" dirty="0">
                <a:solidFill>
                  <a:schemeClr val="accent1">
                    <a:tint val="83000"/>
                    <a:satMod val="150000"/>
                  </a:schemeClr>
                </a:solidFill>
              </a:rPr>
              <a:t>Functional Dependencies and</a:t>
            </a:r>
            <a:br>
              <a:rPr lang="en-US" sz="4000" dirty="0">
                <a:solidFill>
                  <a:schemeClr val="accent1">
                    <a:tint val="83000"/>
                    <a:satMod val="150000"/>
                  </a:schemeClr>
                </a:solidFill>
              </a:rPr>
            </a:br>
            <a:r>
              <a:rPr lang="en-US" sz="4000" dirty="0">
                <a:solidFill>
                  <a:schemeClr val="accent1">
                    <a:tint val="83000"/>
                    <a:satMod val="150000"/>
                  </a:schemeClr>
                </a:solidFill>
              </a:rPr>
              <a:t> Primary Keys</a:t>
            </a:r>
          </a:p>
        </p:txBody>
      </p:sp>
      <p:sp>
        <p:nvSpPr>
          <p:cNvPr id="33794" name="Rectangle 3" descr="Rectangle: Click to edit Master text styles&#10;Second level&#10;Third level&#10;Fourth level&#10;Fifth level"/>
          <p:cNvSpPr>
            <a:spLocks noGrp="1" noChangeArrowheads="1"/>
          </p:cNvSpPr>
          <p:nvPr>
            <p:ph idx="1"/>
          </p:nvPr>
        </p:nvSpPr>
        <p:spPr>
          <a:xfrm>
            <a:off x="457200" y="1882775"/>
            <a:ext cx="8229600" cy="4572000"/>
          </a:xfrm>
        </p:spPr>
        <p:txBody>
          <a:bodyPr/>
          <a:lstStyle/>
          <a:p>
            <a:pPr eaLnBrk="1" hangingPunct="1"/>
            <a:r>
              <a:rPr lang="en-US" sz="2800" dirty="0"/>
              <a:t>Foreign Key</a:t>
            </a:r>
          </a:p>
          <a:p>
            <a:pPr lvl="1" eaLnBrk="1" hangingPunct="1"/>
            <a:r>
              <a:rPr lang="en-US" sz="2400" dirty="0"/>
              <a:t>An attribute that appears as a </a:t>
            </a:r>
            <a:r>
              <a:rPr lang="en-US" sz="2400" dirty="0" err="1"/>
              <a:t>nonprimary</a:t>
            </a:r>
            <a:r>
              <a:rPr lang="en-US" sz="2400" dirty="0"/>
              <a:t> key attribute in one relation and as a primary key attribute (or part of a primary key) in another relation</a:t>
            </a:r>
          </a:p>
          <a:p>
            <a:pPr eaLnBrk="1" hangingPunct="1"/>
            <a:r>
              <a:rPr lang="en-US" sz="2800" dirty="0"/>
              <a:t>Referential Integrity</a:t>
            </a:r>
          </a:p>
          <a:p>
            <a:pPr lvl="1" eaLnBrk="1" hangingPunct="1"/>
            <a:r>
              <a:rPr lang="en-US" sz="2400" dirty="0"/>
              <a:t>An integrity constraint specifying that the value (or existence) of an attribute in one relation depends on the value (or existence) of the same attribute in another relation</a:t>
            </a:r>
          </a:p>
        </p:txBody>
      </p:sp>
      <p:sp>
        <p:nvSpPr>
          <p:cNvPr id="2" name="Slide Number Placeholder 1"/>
          <p:cNvSpPr>
            <a:spLocks noGrp="1"/>
          </p:cNvSpPr>
          <p:nvPr>
            <p:ph type="sldNum" sz="quarter" idx="12"/>
          </p:nvPr>
        </p:nvSpPr>
        <p:spPr/>
        <p:txBody>
          <a:bodyPr/>
          <a:lstStyle/>
          <a:p>
            <a:fld id="{CCE83394-0DCA-4F82-913F-32D5D29A7342}" type="slidenum">
              <a:rPr lang="en-US" smtClean="0"/>
              <a:t>50</a:t>
            </a:fld>
            <a:endParaRPr lang="en-US"/>
          </a:p>
        </p:txBody>
      </p:sp>
    </p:spTree>
    <p:extLst>
      <p:ext uri="{BB962C8B-B14F-4D97-AF65-F5344CB8AC3E}">
        <p14:creationId xmlns:p14="http://schemas.microsoft.com/office/powerpoint/2010/main" val="13596448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609600" y="304800"/>
            <a:ext cx="7772400" cy="1066800"/>
          </a:xfrm>
        </p:spPr>
        <p:txBody>
          <a:bodyPr>
            <a:normAutofit fontScale="90000"/>
          </a:bodyPr>
          <a:lstStyle/>
          <a:p>
            <a:pPr marL="484632" eaLnBrk="1" fontAlgn="auto" hangingPunct="1">
              <a:spcAft>
                <a:spcPts val="0"/>
              </a:spcAft>
              <a:defRPr/>
            </a:pPr>
            <a:r>
              <a:rPr lang="en-US" sz="4000">
                <a:solidFill>
                  <a:schemeClr val="accent1">
                    <a:tint val="83000"/>
                    <a:satMod val="150000"/>
                  </a:schemeClr>
                </a:solidFill>
              </a:rPr>
              <a:t>Transforming E-R Diagrams into Relations</a:t>
            </a:r>
          </a:p>
        </p:txBody>
      </p:sp>
      <p:sp>
        <p:nvSpPr>
          <p:cNvPr id="34818" name="Rectangle 3" descr="Rectangle: Click to edit Master text styles&#10;Second level&#10;Third level&#10;Fourth level&#10;Fifth level"/>
          <p:cNvSpPr>
            <a:spLocks noGrp="1" noChangeArrowheads="1"/>
          </p:cNvSpPr>
          <p:nvPr>
            <p:ph idx="1"/>
          </p:nvPr>
        </p:nvSpPr>
        <p:spPr>
          <a:xfrm>
            <a:off x="457200" y="1882775"/>
            <a:ext cx="8229600" cy="4572000"/>
          </a:xfrm>
        </p:spPr>
        <p:txBody>
          <a:bodyPr/>
          <a:lstStyle/>
          <a:p>
            <a:pPr marL="609600" indent="-609600" eaLnBrk="1" hangingPunct="1">
              <a:lnSpc>
                <a:spcPct val="90000"/>
              </a:lnSpc>
            </a:pPr>
            <a:r>
              <a:rPr lang="en-US" dirty="0"/>
              <a:t>It is useful to transform the conceptual data model into a set of normalized relations</a:t>
            </a:r>
          </a:p>
          <a:p>
            <a:pPr marL="609600" indent="-609600" eaLnBrk="1" hangingPunct="1">
              <a:lnSpc>
                <a:spcPct val="90000"/>
              </a:lnSpc>
            </a:pPr>
            <a:r>
              <a:rPr lang="en-US" dirty="0"/>
              <a:t>Steps:</a:t>
            </a:r>
          </a:p>
          <a:p>
            <a:pPr lvl="1">
              <a:lnSpc>
                <a:spcPct val="90000"/>
              </a:lnSpc>
            </a:pPr>
            <a:r>
              <a:rPr lang="en-US" dirty="0"/>
              <a:t>Represent entities</a:t>
            </a:r>
          </a:p>
          <a:p>
            <a:pPr lvl="1">
              <a:lnSpc>
                <a:spcPct val="90000"/>
              </a:lnSpc>
              <a:buSzTx/>
            </a:pPr>
            <a:r>
              <a:rPr lang="en-US" dirty="0"/>
              <a:t>Represent relationships</a:t>
            </a:r>
          </a:p>
          <a:p>
            <a:pPr lvl="1">
              <a:lnSpc>
                <a:spcPct val="90000"/>
              </a:lnSpc>
              <a:buSzTx/>
            </a:pPr>
            <a:r>
              <a:rPr lang="en-US" dirty="0"/>
              <a:t>Normalize the relations</a:t>
            </a:r>
          </a:p>
          <a:p>
            <a:pPr lvl="1">
              <a:lnSpc>
                <a:spcPct val="90000"/>
              </a:lnSpc>
              <a:buSzTx/>
            </a:pPr>
            <a:r>
              <a:rPr lang="en-US" dirty="0"/>
              <a:t>Merge the relations</a:t>
            </a:r>
          </a:p>
          <a:p>
            <a:pPr marL="990600" lvl="1" indent="-533400" eaLnBrk="1" hangingPunct="1">
              <a:lnSpc>
                <a:spcPct val="90000"/>
              </a:lnSpc>
              <a:buFont typeface="Wingdings" pitchFamily="2" charset="2"/>
              <a:buNone/>
            </a:pPr>
            <a:endParaRPr lang="en-US" dirty="0"/>
          </a:p>
        </p:txBody>
      </p:sp>
      <p:sp>
        <p:nvSpPr>
          <p:cNvPr id="2" name="Slide Number Placeholder 1"/>
          <p:cNvSpPr>
            <a:spLocks noGrp="1"/>
          </p:cNvSpPr>
          <p:nvPr>
            <p:ph type="sldNum" sz="quarter" idx="12"/>
          </p:nvPr>
        </p:nvSpPr>
        <p:spPr/>
        <p:txBody>
          <a:bodyPr/>
          <a:lstStyle/>
          <a:p>
            <a:fld id="{CCE83394-0DCA-4F82-913F-32D5D29A7342}" type="slidenum">
              <a:rPr lang="en-US" smtClean="0"/>
              <a:t>51</a:t>
            </a:fld>
            <a:endParaRPr lang="en-US"/>
          </a:p>
        </p:txBody>
      </p:sp>
    </p:spTree>
    <p:extLst>
      <p:ext uri="{BB962C8B-B14F-4D97-AF65-F5344CB8AC3E}">
        <p14:creationId xmlns:p14="http://schemas.microsoft.com/office/powerpoint/2010/main" val="22381033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609600" y="304800"/>
            <a:ext cx="7772400" cy="1066800"/>
          </a:xfrm>
        </p:spPr>
        <p:txBody>
          <a:bodyPr>
            <a:normAutofit fontScale="90000"/>
          </a:bodyPr>
          <a:lstStyle/>
          <a:p>
            <a:pPr marL="484632" eaLnBrk="1" fontAlgn="auto" hangingPunct="1">
              <a:spcAft>
                <a:spcPts val="0"/>
              </a:spcAft>
              <a:defRPr/>
            </a:pPr>
            <a:r>
              <a:rPr lang="en-US" sz="4000" dirty="0">
                <a:solidFill>
                  <a:schemeClr val="accent1">
                    <a:tint val="83000"/>
                    <a:satMod val="150000"/>
                  </a:schemeClr>
                </a:solidFill>
              </a:rPr>
              <a:t>Transforming E-R Diagrams into Relations</a:t>
            </a:r>
          </a:p>
        </p:txBody>
      </p:sp>
      <p:sp>
        <p:nvSpPr>
          <p:cNvPr id="35842" name="Rectangle 3" descr="Rectangle: Click to edit Master text styles&#10;Second level&#10;Third level&#10;Fourth level&#10;Fifth level"/>
          <p:cNvSpPr>
            <a:spLocks noGrp="1" noChangeArrowheads="1"/>
          </p:cNvSpPr>
          <p:nvPr>
            <p:ph idx="1"/>
          </p:nvPr>
        </p:nvSpPr>
        <p:spPr>
          <a:xfrm>
            <a:off x="457200" y="1882775"/>
            <a:ext cx="8229600" cy="4572000"/>
          </a:xfrm>
        </p:spPr>
        <p:txBody>
          <a:bodyPr/>
          <a:lstStyle/>
          <a:p>
            <a:pPr marL="609600" indent="-609600" eaLnBrk="1" hangingPunct="1">
              <a:buFont typeface="Wingdings" pitchFamily="2" charset="2"/>
              <a:buAutoNum type="arabicPeriod"/>
            </a:pPr>
            <a:r>
              <a:rPr lang="en-US" sz="2800"/>
              <a:t>Represent Entities</a:t>
            </a:r>
          </a:p>
          <a:p>
            <a:pPr marL="990600" lvl="1" indent="-533400" eaLnBrk="1" hangingPunct="1"/>
            <a:r>
              <a:rPr lang="en-US" sz="2400"/>
              <a:t>Each regular entity is transformed into a relation</a:t>
            </a:r>
          </a:p>
          <a:p>
            <a:pPr marL="990600" lvl="1" indent="-533400" eaLnBrk="1" hangingPunct="1"/>
            <a:r>
              <a:rPr lang="en-US" sz="2400"/>
              <a:t>The identifier of the entity type becomes the primary key of the corresponding relation</a:t>
            </a:r>
          </a:p>
          <a:p>
            <a:pPr marL="990600" lvl="1" indent="-533400" eaLnBrk="1" hangingPunct="1"/>
            <a:r>
              <a:rPr lang="en-US" sz="2400"/>
              <a:t>The primary key must satisfy the following two conditions</a:t>
            </a:r>
          </a:p>
          <a:p>
            <a:pPr marL="1371600" lvl="2" indent="-457200" eaLnBrk="1" hangingPunct="1">
              <a:buFont typeface="Wingdings" pitchFamily="2" charset="2"/>
              <a:buAutoNum type="alphaLcPeriod"/>
            </a:pPr>
            <a:r>
              <a:rPr lang="en-US" sz="2000"/>
              <a:t>The value of the key must uniquely identify every row in the relation</a:t>
            </a:r>
          </a:p>
          <a:p>
            <a:pPr marL="1371600" lvl="2" indent="-457200" eaLnBrk="1" hangingPunct="1">
              <a:buFont typeface="Wingdings" pitchFamily="2" charset="2"/>
              <a:buAutoNum type="alphaLcPeriod"/>
            </a:pPr>
            <a:r>
              <a:rPr lang="en-US" sz="2000"/>
              <a:t>The key should be non-redundant</a:t>
            </a:r>
          </a:p>
          <a:p>
            <a:pPr marL="990600" lvl="1" indent="-533400" eaLnBrk="1" hangingPunct="1">
              <a:buSzTx/>
              <a:buFont typeface="Wingdings" pitchFamily="2" charset="2"/>
              <a:buAutoNum type="arabicPeriod"/>
            </a:pPr>
            <a:endParaRPr lang="en-US" sz="2400"/>
          </a:p>
          <a:p>
            <a:pPr marL="990600" lvl="1" indent="-533400" eaLnBrk="1" hangingPunct="1">
              <a:buFont typeface="Wingdings" pitchFamily="2" charset="2"/>
              <a:buNone/>
            </a:pPr>
            <a:endParaRPr lang="en-US" sz="2400"/>
          </a:p>
        </p:txBody>
      </p:sp>
      <p:sp>
        <p:nvSpPr>
          <p:cNvPr id="2" name="Slide Number Placeholder 1"/>
          <p:cNvSpPr>
            <a:spLocks noGrp="1"/>
          </p:cNvSpPr>
          <p:nvPr>
            <p:ph type="sldNum" sz="quarter" idx="12"/>
          </p:nvPr>
        </p:nvSpPr>
        <p:spPr/>
        <p:txBody>
          <a:bodyPr/>
          <a:lstStyle/>
          <a:p>
            <a:fld id="{CCE83394-0DCA-4F82-913F-32D5D29A7342}" type="slidenum">
              <a:rPr lang="en-US" smtClean="0"/>
              <a:t>52</a:t>
            </a:fld>
            <a:endParaRPr lang="en-US"/>
          </a:p>
        </p:txBody>
      </p:sp>
    </p:spTree>
    <p:extLst>
      <p:ext uri="{BB962C8B-B14F-4D97-AF65-F5344CB8AC3E}">
        <p14:creationId xmlns:p14="http://schemas.microsoft.com/office/powerpoint/2010/main" val="18054058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CE83394-0DCA-4F82-913F-32D5D29A7342}" type="slidenum">
              <a:rPr lang="en-US" smtClean="0"/>
              <a:t>53</a:t>
            </a:fld>
            <a:endParaRPr lang="en-US"/>
          </a:p>
        </p:txBody>
      </p:sp>
      <p:pic>
        <p:nvPicPr>
          <p:cNvPr id="3" name="Picture 2"/>
          <p:cNvPicPr>
            <a:picLocks noChangeAspect="1"/>
          </p:cNvPicPr>
          <p:nvPr/>
        </p:nvPicPr>
        <p:blipFill>
          <a:blip r:embed="rId3"/>
          <a:stretch>
            <a:fillRect/>
          </a:stretch>
        </p:blipFill>
        <p:spPr>
          <a:xfrm>
            <a:off x="30480" y="1295400"/>
            <a:ext cx="9101391" cy="3557588"/>
          </a:xfrm>
          <a:prstGeom prst="rect">
            <a:avLst/>
          </a:prstGeom>
        </p:spPr>
      </p:pic>
    </p:spTree>
    <p:extLst>
      <p:ext uri="{BB962C8B-B14F-4D97-AF65-F5344CB8AC3E}">
        <p14:creationId xmlns:p14="http://schemas.microsoft.com/office/powerpoint/2010/main" val="5381987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685800" y="15240"/>
            <a:ext cx="7772400" cy="1066800"/>
          </a:xfrm>
        </p:spPr>
        <p:txBody>
          <a:bodyPr>
            <a:normAutofit fontScale="90000"/>
          </a:bodyPr>
          <a:lstStyle/>
          <a:p>
            <a:pPr marL="484632" eaLnBrk="1" fontAlgn="auto" hangingPunct="1">
              <a:spcAft>
                <a:spcPts val="0"/>
              </a:spcAft>
              <a:defRPr/>
            </a:pPr>
            <a:r>
              <a:rPr lang="en-US" sz="4000" dirty="0">
                <a:solidFill>
                  <a:schemeClr val="accent1">
                    <a:tint val="83000"/>
                    <a:satMod val="150000"/>
                  </a:schemeClr>
                </a:solidFill>
              </a:rPr>
              <a:t>Transforming E-R Diagrams into Relations</a:t>
            </a:r>
          </a:p>
        </p:txBody>
      </p:sp>
      <p:sp>
        <p:nvSpPr>
          <p:cNvPr id="37890" name="Rectangle 3" descr="Rectangle: Click to edit Master text styles&#10;Second level&#10;Third level&#10;Fourth level&#10;Fifth level"/>
          <p:cNvSpPr>
            <a:spLocks noGrp="1" noChangeArrowheads="1"/>
          </p:cNvSpPr>
          <p:nvPr>
            <p:ph idx="1"/>
          </p:nvPr>
        </p:nvSpPr>
        <p:spPr>
          <a:xfrm>
            <a:off x="457200" y="1082040"/>
            <a:ext cx="8229600" cy="5372735"/>
          </a:xfrm>
        </p:spPr>
        <p:txBody>
          <a:bodyPr>
            <a:normAutofit fontScale="92500"/>
          </a:bodyPr>
          <a:lstStyle/>
          <a:p>
            <a:pPr marL="609600" indent="-609600" eaLnBrk="1" hangingPunct="1">
              <a:buFont typeface="Wingdings" pitchFamily="2" charset="2"/>
              <a:buAutoNum type="arabicPeriod" startAt="2"/>
            </a:pPr>
            <a:r>
              <a:rPr lang="en-US" dirty="0"/>
              <a:t>Represent Relationships</a:t>
            </a:r>
          </a:p>
          <a:p>
            <a:pPr lvl="1"/>
            <a:r>
              <a:rPr lang="en-US" b="1" i="1" dirty="0"/>
              <a:t>Binary 1:</a:t>
            </a:r>
            <a:r>
              <a:rPr lang="en-US" b="1" dirty="0"/>
              <a:t>N </a:t>
            </a:r>
            <a:r>
              <a:rPr lang="en-US" b="1" i="1" dirty="0"/>
              <a:t>and 1:1 Relationships </a:t>
            </a:r>
          </a:p>
          <a:p>
            <a:pPr lvl="2"/>
            <a:r>
              <a:rPr lang="en-US" dirty="0"/>
              <a:t>A binary one-to-many (1:N) relationship in an E-R diagram is represented by adding the primary key attribute (or attributes) of the entity on the one side of the relationship as a foreign key in the relation that is on the many side of the relationship.</a:t>
            </a:r>
          </a:p>
          <a:p>
            <a:pPr lvl="2"/>
            <a:r>
              <a:rPr lang="en-US" dirty="0"/>
              <a:t>For a binary or unary one-to-one (1:1) relationship between the two entities A and B (for a unary relationship, A and B would be the same entity type), the relationship can be represented by any of the following choices:</a:t>
            </a:r>
          </a:p>
          <a:p>
            <a:pPr marL="1828800" lvl="3" indent="-457200">
              <a:buFont typeface="+mj-lt"/>
              <a:buAutoNum type="arabicPeriod"/>
            </a:pPr>
            <a:r>
              <a:rPr lang="en-US" dirty="0"/>
              <a:t>Adding the primary key of A as a foreign key of B</a:t>
            </a:r>
          </a:p>
          <a:p>
            <a:pPr marL="1828800" lvl="3" indent="-457200">
              <a:buFont typeface="+mj-lt"/>
              <a:buAutoNum type="arabicPeriod"/>
            </a:pPr>
            <a:r>
              <a:rPr lang="en-US" dirty="0"/>
              <a:t>Adding the primary key of B as a foreign key of A</a:t>
            </a:r>
          </a:p>
          <a:p>
            <a:pPr marL="1828800" lvl="3" indent="-457200">
              <a:buFont typeface="+mj-lt"/>
              <a:buAutoNum type="arabicPeriod"/>
            </a:pPr>
            <a:r>
              <a:rPr lang="en-US" dirty="0"/>
              <a:t>Both of the above</a:t>
            </a:r>
          </a:p>
          <a:p>
            <a:pPr marL="990600" lvl="1" indent="-533400" eaLnBrk="1" hangingPunct="1">
              <a:buSzTx/>
              <a:buFont typeface="Wingdings" pitchFamily="2" charset="2"/>
              <a:buNone/>
            </a:pPr>
            <a:endParaRPr lang="en-US" dirty="0"/>
          </a:p>
          <a:p>
            <a:pPr marL="990600" lvl="1" indent="-533400" eaLnBrk="1" hangingPunct="1">
              <a:buFont typeface="Wingdings" pitchFamily="2" charset="2"/>
              <a:buNone/>
            </a:pPr>
            <a:endParaRPr lang="en-US" dirty="0"/>
          </a:p>
        </p:txBody>
      </p:sp>
      <p:sp>
        <p:nvSpPr>
          <p:cNvPr id="2" name="Slide Number Placeholder 1"/>
          <p:cNvSpPr>
            <a:spLocks noGrp="1"/>
          </p:cNvSpPr>
          <p:nvPr>
            <p:ph type="sldNum" sz="quarter" idx="12"/>
          </p:nvPr>
        </p:nvSpPr>
        <p:spPr/>
        <p:txBody>
          <a:bodyPr/>
          <a:lstStyle/>
          <a:p>
            <a:fld id="{CCE83394-0DCA-4F82-913F-32D5D29A7342}" type="slidenum">
              <a:rPr lang="en-US" smtClean="0"/>
              <a:t>54</a:t>
            </a:fld>
            <a:endParaRPr lang="en-US"/>
          </a:p>
        </p:txBody>
      </p:sp>
    </p:spTree>
    <p:extLst>
      <p:ext uri="{BB962C8B-B14F-4D97-AF65-F5344CB8AC3E}">
        <p14:creationId xmlns:p14="http://schemas.microsoft.com/office/powerpoint/2010/main" val="31914428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CE83394-0DCA-4F82-913F-32D5D29A7342}" type="slidenum">
              <a:rPr lang="en-US" smtClean="0"/>
              <a:t>55</a:t>
            </a:fld>
            <a:endParaRPr lang="en-US"/>
          </a:p>
        </p:txBody>
      </p:sp>
      <p:pic>
        <p:nvPicPr>
          <p:cNvPr id="3" name="Picture 2"/>
          <p:cNvPicPr>
            <a:picLocks noChangeAspect="1"/>
          </p:cNvPicPr>
          <p:nvPr/>
        </p:nvPicPr>
        <p:blipFill>
          <a:blip r:embed="rId3"/>
          <a:stretch>
            <a:fillRect/>
          </a:stretch>
        </p:blipFill>
        <p:spPr>
          <a:xfrm>
            <a:off x="91440" y="1015112"/>
            <a:ext cx="8963025" cy="4928488"/>
          </a:xfrm>
          <a:prstGeom prst="rect">
            <a:avLst/>
          </a:prstGeom>
        </p:spPr>
      </p:pic>
    </p:spTree>
    <p:extLst>
      <p:ext uri="{BB962C8B-B14F-4D97-AF65-F5344CB8AC3E}">
        <p14:creationId xmlns:p14="http://schemas.microsoft.com/office/powerpoint/2010/main" val="15085107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normAutofit fontScale="90000"/>
          </a:bodyPr>
          <a:lstStyle/>
          <a:p>
            <a:pPr marL="484632" eaLnBrk="1" fontAlgn="auto" hangingPunct="1">
              <a:spcAft>
                <a:spcPts val="0"/>
              </a:spcAft>
              <a:defRPr/>
            </a:pPr>
            <a:r>
              <a:rPr lang="en-US" sz="4000" dirty="0">
                <a:solidFill>
                  <a:schemeClr val="accent1">
                    <a:tint val="83000"/>
                    <a:satMod val="150000"/>
                  </a:schemeClr>
                </a:solidFill>
              </a:rPr>
              <a:t>Transforming E-R Diagrams into Relations</a:t>
            </a:r>
          </a:p>
        </p:txBody>
      </p:sp>
      <p:sp>
        <p:nvSpPr>
          <p:cNvPr id="2" name="Slide Number Placeholder 1"/>
          <p:cNvSpPr>
            <a:spLocks noGrp="1"/>
          </p:cNvSpPr>
          <p:nvPr>
            <p:ph type="sldNum" sz="quarter" idx="12"/>
          </p:nvPr>
        </p:nvSpPr>
        <p:spPr/>
        <p:txBody>
          <a:bodyPr/>
          <a:lstStyle/>
          <a:p>
            <a:fld id="{CCE83394-0DCA-4F82-913F-32D5D29A7342}" type="slidenum">
              <a:rPr lang="en-US" smtClean="0"/>
              <a:t>56</a:t>
            </a:fld>
            <a:endParaRPr lang="en-US"/>
          </a:p>
        </p:txBody>
      </p:sp>
      <p:sp>
        <p:nvSpPr>
          <p:cNvPr id="39938" name="Rectangle 3" descr="Rectangle: Click to edit Master text styles&#10;Second level&#10;Third level&#10;Fourth level&#10;Fifth level"/>
          <p:cNvSpPr>
            <a:spLocks noGrp="1" noChangeArrowheads="1"/>
          </p:cNvSpPr>
          <p:nvPr>
            <p:ph idx="1"/>
          </p:nvPr>
        </p:nvSpPr>
        <p:spPr>
          <a:xfrm>
            <a:off x="457200" y="1882775"/>
            <a:ext cx="8229600" cy="4572000"/>
          </a:xfrm>
        </p:spPr>
        <p:txBody>
          <a:bodyPr>
            <a:normAutofit/>
          </a:bodyPr>
          <a:lstStyle/>
          <a:p>
            <a:pPr marL="609600" indent="-609600" eaLnBrk="1" hangingPunct="1">
              <a:lnSpc>
                <a:spcPct val="90000"/>
              </a:lnSpc>
              <a:buFont typeface="Wingdings" pitchFamily="2" charset="2"/>
              <a:buAutoNum type="arabicPeriod" startAt="2"/>
            </a:pPr>
            <a:r>
              <a:rPr lang="en-US" dirty="0"/>
              <a:t>Represent Relationships (continued)</a:t>
            </a:r>
          </a:p>
          <a:p>
            <a:pPr lvl="1"/>
            <a:r>
              <a:rPr lang="en-US" b="1" i="1" dirty="0"/>
              <a:t>Binary and Higher-Degree </a:t>
            </a:r>
            <a:r>
              <a:rPr lang="en-US" b="1" dirty="0"/>
              <a:t>M:N </a:t>
            </a:r>
            <a:r>
              <a:rPr lang="en-US" b="1" i="1" dirty="0"/>
              <a:t>Relationships</a:t>
            </a:r>
          </a:p>
          <a:p>
            <a:pPr lvl="2"/>
            <a:r>
              <a:rPr lang="en-US" sz="2800" dirty="0"/>
              <a:t>Suppose that a binary many-to-many (</a:t>
            </a:r>
            <a:r>
              <a:rPr lang="en-US" sz="2800" i="1" dirty="0"/>
              <a:t>M:N</a:t>
            </a:r>
            <a:r>
              <a:rPr lang="en-US" sz="2800" dirty="0"/>
              <a:t>) relationship (or associative entity) exists between two entity types A and B. For such a relationship, we create a separate relation C. The primary key of this relation is a composite key consisting of the primary key for each of the two entities in the relationship.</a:t>
            </a:r>
          </a:p>
        </p:txBody>
      </p:sp>
    </p:spTree>
    <p:extLst>
      <p:ext uri="{BB962C8B-B14F-4D97-AF65-F5344CB8AC3E}">
        <p14:creationId xmlns:p14="http://schemas.microsoft.com/office/powerpoint/2010/main" val="7451304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CE83394-0DCA-4F82-913F-32D5D29A7342}" type="slidenum">
              <a:rPr lang="en-US" smtClean="0"/>
              <a:t>57</a:t>
            </a:fld>
            <a:endParaRPr lang="en-US"/>
          </a:p>
        </p:txBody>
      </p:sp>
      <p:pic>
        <p:nvPicPr>
          <p:cNvPr id="3" name="Picture 2"/>
          <p:cNvPicPr>
            <a:picLocks noChangeAspect="1"/>
          </p:cNvPicPr>
          <p:nvPr/>
        </p:nvPicPr>
        <p:blipFill>
          <a:blip r:embed="rId3"/>
          <a:stretch>
            <a:fillRect/>
          </a:stretch>
        </p:blipFill>
        <p:spPr>
          <a:xfrm>
            <a:off x="8573" y="776887"/>
            <a:ext cx="9120187" cy="5319113"/>
          </a:xfrm>
          <a:prstGeom prst="rect">
            <a:avLst/>
          </a:prstGeom>
        </p:spPr>
      </p:pic>
    </p:spTree>
    <p:extLst>
      <p:ext uri="{BB962C8B-B14F-4D97-AF65-F5344CB8AC3E}">
        <p14:creationId xmlns:p14="http://schemas.microsoft.com/office/powerpoint/2010/main" val="38405597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normAutofit fontScale="90000"/>
          </a:bodyPr>
          <a:lstStyle/>
          <a:p>
            <a:pPr marL="484632" eaLnBrk="1" fontAlgn="auto" hangingPunct="1">
              <a:spcAft>
                <a:spcPts val="0"/>
              </a:spcAft>
              <a:defRPr/>
            </a:pPr>
            <a:r>
              <a:rPr lang="en-US" sz="4000" dirty="0">
                <a:solidFill>
                  <a:schemeClr val="accent1">
                    <a:tint val="83000"/>
                    <a:satMod val="150000"/>
                  </a:schemeClr>
                </a:solidFill>
              </a:rPr>
              <a:t>Transforming E-R Diagrams into Relations</a:t>
            </a:r>
          </a:p>
        </p:txBody>
      </p:sp>
      <p:sp>
        <p:nvSpPr>
          <p:cNvPr id="41986" name="Rectangle 3" descr="Rectangle: Click to edit Master text styles&#10;Second level&#10;Third level&#10;Fourth level&#10;Fifth level"/>
          <p:cNvSpPr>
            <a:spLocks noGrp="1" noChangeArrowheads="1"/>
          </p:cNvSpPr>
          <p:nvPr>
            <p:ph idx="1"/>
          </p:nvPr>
        </p:nvSpPr>
        <p:spPr>
          <a:xfrm>
            <a:off x="457200" y="1882775"/>
            <a:ext cx="8229600" cy="4572000"/>
          </a:xfrm>
        </p:spPr>
        <p:txBody>
          <a:bodyPr/>
          <a:lstStyle/>
          <a:p>
            <a:pPr lvl="1" eaLnBrk="1" hangingPunct="1"/>
            <a:r>
              <a:rPr lang="en-US" b="1" i="1" dirty="0"/>
              <a:t>Unary 1:N Relationships</a:t>
            </a:r>
          </a:p>
          <a:p>
            <a:pPr lvl="2" eaLnBrk="1" hangingPunct="1"/>
            <a:r>
              <a:rPr lang="en-US" sz="2000" dirty="0"/>
              <a:t>Relationship between instances of a single entity type</a:t>
            </a:r>
          </a:p>
          <a:p>
            <a:pPr lvl="2" eaLnBrk="1" hangingPunct="1"/>
            <a:r>
              <a:rPr lang="en-US" sz="2000" dirty="0"/>
              <a:t>Utilize a recursive foreign key</a:t>
            </a:r>
          </a:p>
          <a:p>
            <a:pPr lvl="3" eaLnBrk="1" hangingPunct="1"/>
            <a:r>
              <a:rPr lang="en-US" sz="1800" dirty="0"/>
              <a:t>A foreign key in a relation that references the primary key values of that same relation</a:t>
            </a:r>
          </a:p>
          <a:p>
            <a:pPr lvl="1"/>
            <a:r>
              <a:rPr lang="en-US" b="1" i="1" dirty="0"/>
              <a:t>Unary M:N Relationships</a:t>
            </a:r>
          </a:p>
          <a:p>
            <a:pPr lvl="2" eaLnBrk="1" hangingPunct="1"/>
            <a:r>
              <a:rPr lang="en-US" sz="2000" dirty="0"/>
              <a:t>Create a separate relation</a:t>
            </a:r>
          </a:p>
          <a:p>
            <a:pPr lvl="2" eaLnBrk="1" hangingPunct="1"/>
            <a:r>
              <a:rPr lang="en-US" sz="2000" dirty="0"/>
              <a:t>Primary key of new relation is a composite of two attributes that both take their values from the same primary key</a:t>
            </a:r>
          </a:p>
          <a:p>
            <a:pPr eaLnBrk="1" hangingPunct="1"/>
            <a:endParaRPr lang="en-US" sz="2800" dirty="0"/>
          </a:p>
        </p:txBody>
      </p:sp>
      <p:sp>
        <p:nvSpPr>
          <p:cNvPr id="2" name="Slide Number Placeholder 1"/>
          <p:cNvSpPr>
            <a:spLocks noGrp="1"/>
          </p:cNvSpPr>
          <p:nvPr>
            <p:ph type="sldNum" sz="quarter" idx="12"/>
          </p:nvPr>
        </p:nvSpPr>
        <p:spPr/>
        <p:txBody>
          <a:bodyPr/>
          <a:lstStyle/>
          <a:p>
            <a:fld id="{CCE83394-0DCA-4F82-913F-32D5D29A7342}" type="slidenum">
              <a:rPr lang="en-US" smtClean="0"/>
              <a:t>58</a:t>
            </a:fld>
            <a:endParaRPr lang="en-US"/>
          </a:p>
        </p:txBody>
      </p:sp>
    </p:spTree>
    <p:extLst>
      <p:ext uri="{BB962C8B-B14F-4D97-AF65-F5344CB8AC3E}">
        <p14:creationId xmlns:p14="http://schemas.microsoft.com/office/powerpoint/2010/main" val="42283176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CE83394-0DCA-4F82-913F-32D5D29A7342}" type="slidenum">
              <a:rPr lang="en-US" smtClean="0"/>
              <a:t>59</a:t>
            </a:fld>
            <a:endParaRPr lang="en-US"/>
          </a:p>
        </p:txBody>
      </p:sp>
      <p:pic>
        <p:nvPicPr>
          <p:cNvPr id="4" name="Picture 3"/>
          <p:cNvPicPr>
            <a:picLocks noChangeAspect="1"/>
          </p:cNvPicPr>
          <p:nvPr/>
        </p:nvPicPr>
        <p:blipFill rotWithShape="1">
          <a:blip r:embed="rId3"/>
          <a:srcRect l="13750" t="45833" r="56250" b="28125"/>
          <a:stretch/>
        </p:blipFill>
        <p:spPr>
          <a:xfrm>
            <a:off x="76200" y="990600"/>
            <a:ext cx="3657600" cy="1905000"/>
          </a:xfrm>
          <a:prstGeom prst="rect">
            <a:avLst/>
          </a:prstGeom>
        </p:spPr>
      </p:pic>
      <p:pic>
        <p:nvPicPr>
          <p:cNvPr id="5" name="Picture 4"/>
          <p:cNvPicPr>
            <a:picLocks noChangeAspect="1"/>
          </p:cNvPicPr>
          <p:nvPr/>
        </p:nvPicPr>
        <p:blipFill rotWithShape="1">
          <a:blip r:embed="rId3"/>
          <a:srcRect l="45876" t="34375" r="9374" b="37500"/>
          <a:stretch/>
        </p:blipFill>
        <p:spPr>
          <a:xfrm>
            <a:off x="152400" y="3276600"/>
            <a:ext cx="5455920" cy="2057400"/>
          </a:xfrm>
          <a:prstGeom prst="rect">
            <a:avLst/>
          </a:prstGeom>
        </p:spPr>
      </p:pic>
      <p:pic>
        <p:nvPicPr>
          <p:cNvPr id="6" name="Picture 5"/>
          <p:cNvPicPr>
            <a:picLocks noChangeAspect="1"/>
          </p:cNvPicPr>
          <p:nvPr/>
        </p:nvPicPr>
        <p:blipFill rotWithShape="1">
          <a:blip r:embed="rId4"/>
          <a:srcRect l="28751" t="22917" r="29374" b="71875"/>
          <a:stretch/>
        </p:blipFill>
        <p:spPr>
          <a:xfrm>
            <a:off x="4000500" y="1562100"/>
            <a:ext cx="5105400" cy="381000"/>
          </a:xfrm>
          <a:prstGeom prst="rect">
            <a:avLst/>
          </a:prstGeom>
        </p:spPr>
      </p:pic>
      <p:pic>
        <p:nvPicPr>
          <p:cNvPr id="7" name="Picture 6"/>
          <p:cNvPicPr>
            <a:picLocks noChangeAspect="1"/>
          </p:cNvPicPr>
          <p:nvPr/>
        </p:nvPicPr>
        <p:blipFill rotWithShape="1">
          <a:blip r:embed="rId5"/>
          <a:srcRect l="28749" t="62500" r="25000" b="29167"/>
          <a:stretch/>
        </p:blipFill>
        <p:spPr>
          <a:xfrm>
            <a:off x="2895600" y="5486400"/>
            <a:ext cx="5638800" cy="609600"/>
          </a:xfrm>
          <a:prstGeom prst="rect">
            <a:avLst/>
          </a:prstGeom>
        </p:spPr>
      </p:pic>
    </p:spTree>
    <p:extLst>
      <p:ext uri="{BB962C8B-B14F-4D97-AF65-F5344CB8AC3E}">
        <p14:creationId xmlns:p14="http://schemas.microsoft.com/office/powerpoint/2010/main" val="701651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Gaining an understanding of questions listed below is a required first step in the creation of any form or report</a:t>
            </a:r>
          </a:p>
          <a:p>
            <a:pPr lvl="1">
              <a:buNone/>
            </a:pPr>
            <a:r>
              <a:rPr lang="en-US" dirty="0"/>
              <a:t>1. Who will use the form or report?</a:t>
            </a:r>
          </a:p>
          <a:p>
            <a:pPr lvl="1">
              <a:buNone/>
            </a:pPr>
            <a:r>
              <a:rPr lang="en-US" dirty="0"/>
              <a:t>2. What is the purpose of the form or report?</a:t>
            </a:r>
          </a:p>
          <a:p>
            <a:pPr lvl="1">
              <a:buNone/>
            </a:pPr>
            <a:r>
              <a:rPr lang="en-US" dirty="0"/>
              <a:t>3. When is the form or report needed and used?</a:t>
            </a:r>
          </a:p>
          <a:p>
            <a:pPr lvl="1">
              <a:buNone/>
            </a:pPr>
            <a:r>
              <a:rPr lang="en-US" dirty="0"/>
              <a:t>4. Where does the form or report need to be delivered and used?</a:t>
            </a:r>
          </a:p>
          <a:p>
            <a:pPr lvl="1">
              <a:buNone/>
            </a:pPr>
            <a:r>
              <a:rPr lang="en-US" dirty="0"/>
              <a:t>5. How many people need to use or view the form or report?</a:t>
            </a:r>
          </a:p>
        </p:txBody>
      </p:sp>
    </p:spTree>
    <p:extLst>
      <p:ext uri="{BB962C8B-B14F-4D97-AF65-F5344CB8AC3E}">
        <p14:creationId xmlns:p14="http://schemas.microsoft.com/office/powerpoint/2010/main" val="23382165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Picture 3" descr="TBL09_01"/>
          <p:cNvPicPr>
            <a:picLocks noChangeAspect="1" noChangeArrowheads="1"/>
          </p:cNvPicPr>
          <p:nvPr/>
        </p:nvPicPr>
        <p:blipFill>
          <a:blip r:embed="rId3"/>
          <a:srcRect/>
          <a:stretch>
            <a:fillRect/>
          </a:stretch>
        </p:blipFill>
        <p:spPr bwMode="auto">
          <a:xfrm>
            <a:off x="1219200" y="-76200"/>
            <a:ext cx="6799579" cy="6914826"/>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CCE83394-0DCA-4F82-913F-32D5D29A7342}" type="slidenum">
              <a:rPr lang="en-US" smtClean="0"/>
              <a:t>60</a:t>
            </a:fld>
            <a:endParaRPr lang="en-US"/>
          </a:p>
        </p:txBody>
      </p:sp>
    </p:spTree>
    <p:extLst>
      <p:ext uri="{BB962C8B-B14F-4D97-AF65-F5344CB8AC3E}">
        <p14:creationId xmlns:p14="http://schemas.microsoft.com/office/powerpoint/2010/main" val="37529144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609600" y="304800"/>
            <a:ext cx="7772400" cy="914400"/>
          </a:xfrm>
        </p:spPr>
        <p:txBody>
          <a:bodyPr>
            <a:normAutofit fontScale="90000"/>
          </a:bodyPr>
          <a:lstStyle/>
          <a:p>
            <a:pPr marL="484632" eaLnBrk="1" fontAlgn="auto" hangingPunct="1">
              <a:spcAft>
                <a:spcPts val="0"/>
              </a:spcAft>
              <a:defRPr/>
            </a:pPr>
            <a:r>
              <a:rPr lang="en-US" sz="4000" dirty="0">
                <a:solidFill>
                  <a:schemeClr val="accent1">
                    <a:tint val="83000"/>
                    <a:satMod val="150000"/>
                  </a:schemeClr>
                </a:solidFill>
              </a:rPr>
              <a:t>Transforming E-R Diagrams into Relations</a:t>
            </a:r>
          </a:p>
        </p:txBody>
      </p:sp>
      <p:sp>
        <p:nvSpPr>
          <p:cNvPr id="276483" name="Rectangle 3" descr="Rectangle: Click to edit Master text styles&#10;Second level&#10;Third level&#10;Fourth level&#10;Fifth level"/>
          <p:cNvSpPr>
            <a:spLocks noGrp="1" noChangeArrowheads="1"/>
          </p:cNvSpPr>
          <p:nvPr>
            <p:ph idx="1"/>
          </p:nvPr>
        </p:nvSpPr>
        <p:spPr>
          <a:xfrm>
            <a:off x="838200" y="1524000"/>
            <a:ext cx="7772400" cy="4267200"/>
          </a:xfrm>
        </p:spPr>
        <p:txBody>
          <a:bodyPr>
            <a:normAutofit/>
          </a:bodyPr>
          <a:lstStyle/>
          <a:p>
            <a:pPr marL="609600" indent="-609600" eaLnBrk="1" fontAlgn="auto" hangingPunct="1">
              <a:lnSpc>
                <a:spcPct val="90000"/>
              </a:lnSpc>
              <a:spcAft>
                <a:spcPts val="0"/>
              </a:spcAft>
              <a:buFont typeface="Wingdings" pitchFamily="2" charset="2"/>
              <a:buAutoNum type="arabicPeriod" startAt="3"/>
              <a:defRPr/>
            </a:pPr>
            <a:r>
              <a:rPr lang="en-US" sz="2800" dirty="0"/>
              <a:t>Merging Relations (View Integration)</a:t>
            </a:r>
          </a:p>
          <a:p>
            <a:pPr marL="990600" lvl="1" indent="-533400" eaLnBrk="1" fontAlgn="auto" hangingPunct="1">
              <a:lnSpc>
                <a:spcPct val="80000"/>
              </a:lnSpc>
              <a:spcAft>
                <a:spcPts val="0"/>
              </a:spcAft>
              <a:buFont typeface="Lucida Grande"/>
              <a:buChar char="›"/>
              <a:defRPr/>
            </a:pPr>
            <a:r>
              <a:rPr lang="en-US" sz="2400" dirty="0"/>
              <a:t>Purpose is to remove redundant relations</a:t>
            </a:r>
          </a:p>
          <a:p>
            <a:pPr marL="990600" lvl="1" indent="-533400" eaLnBrk="1" fontAlgn="auto" hangingPunct="1">
              <a:lnSpc>
                <a:spcPct val="80000"/>
              </a:lnSpc>
              <a:spcAft>
                <a:spcPts val="0"/>
              </a:spcAft>
              <a:buFont typeface="Lucida Grande"/>
              <a:buChar char="›"/>
              <a:defRPr/>
            </a:pPr>
            <a:r>
              <a:rPr lang="en-US" sz="2400" dirty="0"/>
              <a:t>View Integration Problems</a:t>
            </a:r>
          </a:p>
          <a:p>
            <a:pPr marL="1371600" lvl="2" indent="-457200" eaLnBrk="1" fontAlgn="auto" hangingPunct="1">
              <a:lnSpc>
                <a:spcPct val="80000"/>
              </a:lnSpc>
              <a:spcAft>
                <a:spcPts val="0"/>
              </a:spcAft>
              <a:buFont typeface="Arial"/>
              <a:buChar char="•"/>
              <a:defRPr/>
            </a:pPr>
            <a:r>
              <a:rPr lang="en-US" sz="2000" dirty="0"/>
              <a:t>Synonyms</a:t>
            </a:r>
          </a:p>
          <a:p>
            <a:pPr marL="1752600" lvl="3" indent="-381000" eaLnBrk="1" fontAlgn="auto" hangingPunct="1">
              <a:lnSpc>
                <a:spcPct val="80000"/>
              </a:lnSpc>
              <a:spcAft>
                <a:spcPts val="0"/>
              </a:spcAft>
              <a:buFont typeface="Wingdings" pitchFamily="2" charset="2"/>
              <a:buChar char="§"/>
              <a:defRPr/>
            </a:pPr>
            <a:r>
              <a:rPr lang="en-US" sz="1800" dirty="0"/>
              <a:t>Two different names used for the same attribute</a:t>
            </a:r>
          </a:p>
          <a:p>
            <a:pPr marL="1752600" lvl="3" indent="-381000" eaLnBrk="1" fontAlgn="auto" hangingPunct="1">
              <a:lnSpc>
                <a:spcPct val="80000"/>
              </a:lnSpc>
              <a:spcAft>
                <a:spcPts val="0"/>
              </a:spcAft>
              <a:buFont typeface="Wingdings" pitchFamily="2" charset="2"/>
              <a:buChar char="§"/>
              <a:defRPr/>
            </a:pPr>
            <a:r>
              <a:rPr lang="en-US" sz="1800" dirty="0"/>
              <a:t>When merging, get agreement from users on a single, standard name</a:t>
            </a:r>
          </a:p>
          <a:p>
            <a:pPr marL="1371600" lvl="2" indent="-457200" eaLnBrk="1" fontAlgn="auto" hangingPunct="1">
              <a:lnSpc>
                <a:spcPct val="80000"/>
              </a:lnSpc>
              <a:spcAft>
                <a:spcPts val="0"/>
              </a:spcAft>
              <a:buFont typeface="Arial"/>
              <a:buChar char="•"/>
              <a:defRPr/>
            </a:pPr>
            <a:r>
              <a:rPr lang="en-US" sz="2000" dirty="0"/>
              <a:t>Homonyms</a:t>
            </a:r>
          </a:p>
          <a:p>
            <a:pPr marL="1752600" lvl="3" indent="-381000" eaLnBrk="1" fontAlgn="auto" hangingPunct="1">
              <a:lnSpc>
                <a:spcPct val="80000"/>
              </a:lnSpc>
              <a:spcAft>
                <a:spcPts val="0"/>
              </a:spcAft>
              <a:buFont typeface="Wingdings" pitchFamily="2" charset="2"/>
              <a:buChar char="§"/>
              <a:defRPr/>
            </a:pPr>
            <a:r>
              <a:rPr lang="en-US" sz="1800" dirty="0"/>
              <a:t>A single attribute name that is used for two or more different attributes</a:t>
            </a:r>
          </a:p>
          <a:p>
            <a:pPr marL="1752600" lvl="3" indent="-381000" eaLnBrk="1" fontAlgn="auto" hangingPunct="1">
              <a:lnSpc>
                <a:spcPct val="80000"/>
              </a:lnSpc>
              <a:spcAft>
                <a:spcPts val="0"/>
              </a:spcAft>
              <a:buFont typeface="Wingdings" pitchFamily="2" charset="2"/>
              <a:buChar char="§"/>
              <a:defRPr/>
            </a:pPr>
            <a:r>
              <a:rPr lang="en-US" sz="1800"/>
              <a:t>Resolve </a:t>
            </a:r>
            <a:r>
              <a:rPr lang="en-US" sz="1800" dirty="0"/>
              <a:t>by creating a new name</a:t>
            </a:r>
          </a:p>
          <a:p>
            <a:pPr marL="1371600" lvl="2" indent="-457200" eaLnBrk="1" fontAlgn="auto" hangingPunct="1">
              <a:lnSpc>
                <a:spcPct val="80000"/>
              </a:lnSpc>
              <a:spcAft>
                <a:spcPts val="0"/>
              </a:spcAft>
              <a:buFont typeface="Arial"/>
              <a:buChar char="•"/>
              <a:defRPr/>
            </a:pPr>
            <a:r>
              <a:rPr lang="en-US" sz="2000" dirty="0"/>
              <a:t>Dependencies between </a:t>
            </a:r>
            <a:r>
              <a:rPr lang="en-US" sz="2000" dirty="0" err="1"/>
              <a:t>nonkeys</a:t>
            </a:r>
            <a:endParaRPr lang="en-US" sz="2000" dirty="0"/>
          </a:p>
          <a:p>
            <a:pPr marL="1752600" lvl="3" indent="-381000" eaLnBrk="1" fontAlgn="auto" hangingPunct="1">
              <a:lnSpc>
                <a:spcPct val="80000"/>
              </a:lnSpc>
              <a:spcAft>
                <a:spcPts val="0"/>
              </a:spcAft>
              <a:buFont typeface="Wingdings" pitchFamily="2" charset="2"/>
              <a:buChar char="§"/>
              <a:defRPr/>
            </a:pPr>
            <a:r>
              <a:rPr lang="en-US" sz="1800" dirty="0"/>
              <a:t>Dependencies may be created as a result of view integration</a:t>
            </a:r>
          </a:p>
          <a:p>
            <a:pPr marL="1752600" lvl="3" indent="-381000" eaLnBrk="1" fontAlgn="auto" hangingPunct="1">
              <a:lnSpc>
                <a:spcPct val="80000"/>
              </a:lnSpc>
              <a:spcAft>
                <a:spcPts val="0"/>
              </a:spcAft>
              <a:buFont typeface="Wingdings" pitchFamily="2" charset="2"/>
              <a:buChar char="§"/>
              <a:defRPr/>
            </a:pPr>
            <a:r>
              <a:rPr lang="en-US" sz="1800" dirty="0"/>
              <a:t>In order to resolve, the new relation must be normalized</a:t>
            </a:r>
          </a:p>
        </p:txBody>
      </p:sp>
      <p:sp>
        <p:nvSpPr>
          <p:cNvPr id="2" name="Slide Number Placeholder 1"/>
          <p:cNvSpPr>
            <a:spLocks noGrp="1"/>
          </p:cNvSpPr>
          <p:nvPr>
            <p:ph type="sldNum" sz="quarter" idx="12"/>
          </p:nvPr>
        </p:nvSpPr>
        <p:spPr/>
        <p:txBody>
          <a:bodyPr/>
          <a:lstStyle/>
          <a:p>
            <a:fld id="{CCE83394-0DCA-4F82-913F-32D5D29A7342}" type="slidenum">
              <a:rPr lang="en-US" smtClean="0"/>
              <a:t>61</a:t>
            </a:fld>
            <a:endParaRPr lang="en-US"/>
          </a:p>
        </p:txBody>
      </p:sp>
    </p:spTree>
    <p:extLst>
      <p:ext uri="{BB962C8B-B14F-4D97-AF65-F5344CB8AC3E}">
        <p14:creationId xmlns:p14="http://schemas.microsoft.com/office/powerpoint/2010/main" val="39149970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tint val="83000"/>
                    <a:satMod val="150000"/>
                  </a:schemeClr>
                </a:solidFill>
              </a:rPr>
              <a:t>Physical Database Design</a:t>
            </a:r>
            <a:endParaRPr lang="en-US" dirty="0"/>
          </a:p>
        </p:txBody>
      </p:sp>
      <p:sp>
        <p:nvSpPr>
          <p:cNvPr id="3" name="Content Placeholder 2"/>
          <p:cNvSpPr>
            <a:spLocks noGrp="1"/>
          </p:cNvSpPr>
          <p:nvPr>
            <p:ph idx="1"/>
          </p:nvPr>
        </p:nvSpPr>
        <p:spPr/>
        <p:txBody>
          <a:bodyPr/>
          <a:lstStyle/>
          <a:p>
            <a:r>
              <a:rPr lang="en-US" dirty="0"/>
              <a:t>Physical Database Design is involved with how data are stored and related based on a particular DBMS.</a:t>
            </a:r>
          </a:p>
          <a:p>
            <a:r>
              <a:rPr lang="en-US" dirty="0"/>
              <a:t>It involves two major activities:</a:t>
            </a:r>
          </a:p>
          <a:p>
            <a:pPr lvl="1"/>
            <a:r>
              <a:rPr lang="en-US" dirty="0"/>
              <a:t>Designing Fields</a:t>
            </a:r>
          </a:p>
          <a:p>
            <a:pPr lvl="1"/>
            <a:r>
              <a:rPr lang="en-US" dirty="0"/>
              <a:t>Designing Physical Tables</a:t>
            </a:r>
          </a:p>
          <a:p>
            <a:endParaRPr lang="en-US" dirty="0"/>
          </a:p>
        </p:txBody>
      </p:sp>
      <p:sp>
        <p:nvSpPr>
          <p:cNvPr id="4" name="Slide Number Placeholder 3"/>
          <p:cNvSpPr>
            <a:spLocks noGrp="1"/>
          </p:cNvSpPr>
          <p:nvPr>
            <p:ph type="sldNum" sz="quarter" idx="12"/>
          </p:nvPr>
        </p:nvSpPr>
        <p:spPr/>
        <p:txBody>
          <a:bodyPr/>
          <a:lstStyle/>
          <a:p>
            <a:fld id="{CCE83394-0DCA-4F82-913F-32D5D29A7342}" type="slidenum">
              <a:rPr lang="en-US" smtClean="0"/>
              <a:t>62</a:t>
            </a:fld>
            <a:endParaRPr lang="en-US"/>
          </a:p>
        </p:txBody>
      </p:sp>
    </p:spTree>
    <p:extLst>
      <p:ext uri="{BB962C8B-B14F-4D97-AF65-F5344CB8AC3E}">
        <p14:creationId xmlns:p14="http://schemas.microsoft.com/office/powerpoint/2010/main" val="7560127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tint val="83000"/>
                    <a:satMod val="150000"/>
                  </a:schemeClr>
                </a:solidFill>
              </a:rPr>
              <a:t>Designing Fields</a:t>
            </a:r>
            <a:endParaRPr lang="en-US" dirty="0"/>
          </a:p>
        </p:txBody>
      </p:sp>
      <p:sp>
        <p:nvSpPr>
          <p:cNvPr id="3" name="Content Placeholder 2"/>
          <p:cNvSpPr>
            <a:spLocks noGrp="1"/>
          </p:cNvSpPr>
          <p:nvPr>
            <p:ph idx="1"/>
          </p:nvPr>
        </p:nvSpPr>
        <p:spPr/>
        <p:txBody>
          <a:bodyPr>
            <a:normAutofit/>
          </a:bodyPr>
          <a:lstStyle/>
          <a:p>
            <a:r>
              <a:rPr lang="en-US" dirty="0"/>
              <a:t>A </a:t>
            </a:r>
            <a:r>
              <a:rPr lang="en-US" b="1" dirty="0"/>
              <a:t>field </a:t>
            </a:r>
            <a:r>
              <a:rPr lang="en-US" dirty="0"/>
              <a:t>is the smallest unit of data recognized by database management systems</a:t>
            </a:r>
          </a:p>
          <a:p>
            <a:r>
              <a:rPr lang="en-US" dirty="0"/>
              <a:t>In general, each attribute from each normalized relation is represented as one or more fields</a:t>
            </a:r>
          </a:p>
          <a:p>
            <a:r>
              <a:rPr lang="en-US" dirty="0"/>
              <a:t>The basic decisions concerning a field are:</a:t>
            </a:r>
          </a:p>
          <a:p>
            <a:pPr lvl="1"/>
            <a:r>
              <a:rPr lang="en-US" dirty="0"/>
              <a:t>the type of data (or storage type) and</a:t>
            </a:r>
          </a:p>
          <a:p>
            <a:pPr lvl="1"/>
            <a:r>
              <a:rPr lang="en-US" dirty="0"/>
              <a:t>data integrity controls for the field.</a:t>
            </a:r>
          </a:p>
        </p:txBody>
      </p:sp>
      <p:sp>
        <p:nvSpPr>
          <p:cNvPr id="4" name="Slide Number Placeholder 3"/>
          <p:cNvSpPr>
            <a:spLocks noGrp="1"/>
          </p:cNvSpPr>
          <p:nvPr>
            <p:ph type="sldNum" sz="quarter" idx="12"/>
          </p:nvPr>
        </p:nvSpPr>
        <p:spPr/>
        <p:txBody>
          <a:bodyPr/>
          <a:lstStyle/>
          <a:p>
            <a:fld id="{CCE83394-0DCA-4F82-913F-32D5D29A7342}" type="slidenum">
              <a:rPr lang="en-US" smtClean="0"/>
              <a:t>63</a:t>
            </a:fld>
            <a:endParaRPr lang="en-US"/>
          </a:p>
        </p:txBody>
      </p:sp>
    </p:spTree>
    <p:extLst>
      <p:ext uri="{BB962C8B-B14F-4D97-AF65-F5344CB8AC3E}">
        <p14:creationId xmlns:p14="http://schemas.microsoft.com/office/powerpoint/2010/main" val="21858609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Data Types</a:t>
            </a:r>
          </a:p>
        </p:txBody>
      </p:sp>
      <p:sp>
        <p:nvSpPr>
          <p:cNvPr id="3" name="Content Placeholder 2"/>
          <p:cNvSpPr>
            <a:spLocks noGrp="1"/>
          </p:cNvSpPr>
          <p:nvPr>
            <p:ph idx="1"/>
          </p:nvPr>
        </p:nvSpPr>
        <p:spPr/>
        <p:txBody>
          <a:bodyPr>
            <a:normAutofit fontScale="85000" lnSpcReduction="10000"/>
          </a:bodyPr>
          <a:lstStyle/>
          <a:p>
            <a:r>
              <a:rPr lang="en-US" dirty="0"/>
              <a:t>A </a:t>
            </a:r>
            <a:r>
              <a:rPr lang="en-US" b="1" dirty="0"/>
              <a:t>data type </a:t>
            </a:r>
            <a:r>
              <a:rPr lang="en-US" dirty="0"/>
              <a:t>is a coding scheme for representing organizational data.</a:t>
            </a:r>
          </a:p>
          <a:p>
            <a:r>
              <a:rPr lang="en-US" dirty="0"/>
              <a:t>The specific database management software to be used dictates which data type choices are available</a:t>
            </a:r>
          </a:p>
          <a:p>
            <a:r>
              <a:rPr lang="en-US" dirty="0"/>
              <a:t>Selecting a data type balances four objectives that will vary in degree of importance for different applications:</a:t>
            </a:r>
          </a:p>
          <a:p>
            <a:pPr lvl="1"/>
            <a:r>
              <a:rPr lang="en-US" dirty="0"/>
              <a:t>Minimize storage space</a:t>
            </a:r>
          </a:p>
          <a:p>
            <a:pPr lvl="1"/>
            <a:r>
              <a:rPr lang="en-US" dirty="0"/>
              <a:t>Represent all possible values of the field</a:t>
            </a:r>
          </a:p>
          <a:p>
            <a:pPr lvl="1"/>
            <a:r>
              <a:rPr lang="en-US" dirty="0"/>
              <a:t>Improve data integrity for the field</a:t>
            </a:r>
          </a:p>
          <a:p>
            <a:pPr lvl="1"/>
            <a:r>
              <a:rPr lang="en-US" dirty="0"/>
              <a:t>Support all data manipulations desired on the field</a:t>
            </a:r>
          </a:p>
        </p:txBody>
      </p:sp>
      <p:sp>
        <p:nvSpPr>
          <p:cNvPr id="4" name="Slide Number Placeholder 3"/>
          <p:cNvSpPr>
            <a:spLocks noGrp="1"/>
          </p:cNvSpPr>
          <p:nvPr>
            <p:ph type="sldNum" sz="quarter" idx="12"/>
          </p:nvPr>
        </p:nvSpPr>
        <p:spPr/>
        <p:txBody>
          <a:bodyPr/>
          <a:lstStyle/>
          <a:p>
            <a:fld id="{CCE83394-0DCA-4F82-913F-32D5D29A7342}" type="slidenum">
              <a:rPr lang="en-US" smtClean="0"/>
              <a:t>64</a:t>
            </a:fld>
            <a:endParaRPr lang="en-US"/>
          </a:p>
        </p:txBody>
      </p:sp>
    </p:spTree>
    <p:extLst>
      <p:ext uri="{BB962C8B-B14F-4D97-AF65-F5344CB8AC3E}">
        <p14:creationId xmlns:p14="http://schemas.microsoft.com/office/powerpoint/2010/main" val="8997881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Data Integrity</a:t>
            </a:r>
          </a:p>
        </p:txBody>
      </p:sp>
      <p:sp>
        <p:nvSpPr>
          <p:cNvPr id="3" name="Content Placeholder 2"/>
          <p:cNvSpPr>
            <a:spLocks noGrp="1"/>
          </p:cNvSpPr>
          <p:nvPr>
            <p:ph idx="1"/>
          </p:nvPr>
        </p:nvSpPr>
        <p:spPr/>
        <p:txBody>
          <a:bodyPr>
            <a:normAutofit fontScale="85000" lnSpcReduction="20000"/>
          </a:bodyPr>
          <a:lstStyle/>
          <a:p>
            <a:r>
              <a:rPr lang="en-US" dirty="0"/>
              <a:t>The five popular data integrity control methods are:</a:t>
            </a:r>
          </a:p>
          <a:p>
            <a:pPr lvl="1"/>
            <a:r>
              <a:rPr lang="en-US" b="1" dirty="0"/>
              <a:t>default value</a:t>
            </a:r>
            <a:r>
              <a:rPr lang="en-US" dirty="0"/>
              <a:t>:</a:t>
            </a:r>
            <a:r>
              <a:rPr lang="en-US" b="1" dirty="0"/>
              <a:t> </a:t>
            </a:r>
            <a:r>
              <a:rPr lang="en-US" dirty="0"/>
              <a:t>is the value a field will assume unless an explicit value is entered for the field</a:t>
            </a:r>
          </a:p>
          <a:p>
            <a:pPr lvl="1"/>
            <a:r>
              <a:rPr lang="en-US" b="1" dirty="0"/>
              <a:t>input mask</a:t>
            </a:r>
            <a:r>
              <a:rPr lang="en-US" dirty="0"/>
              <a:t>: is a pattern of codes that restricts the width and possible values for each position within a field</a:t>
            </a:r>
          </a:p>
          <a:p>
            <a:pPr lvl="1"/>
            <a:r>
              <a:rPr lang="en-US" b="1" dirty="0"/>
              <a:t>range control</a:t>
            </a:r>
            <a:r>
              <a:rPr lang="en-US" dirty="0"/>
              <a:t>: is a limited set of permissible values  both numeric and alphabetic data may have</a:t>
            </a:r>
          </a:p>
          <a:p>
            <a:pPr lvl="1"/>
            <a:r>
              <a:rPr lang="en-US" b="1" dirty="0"/>
              <a:t>referential integrity</a:t>
            </a:r>
            <a:r>
              <a:rPr lang="en-US" dirty="0"/>
              <a:t>: is a constraint specifying that the value (or existence) of an attribute in one relation depends on the value (or existence) of the same attribute in another relation</a:t>
            </a:r>
          </a:p>
          <a:p>
            <a:pPr lvl="1"/>
            <a:r>
              <a:rPr lang="en-US" b="1" dirty="0"/>
              <a:t>null value control</a:t>
            </a:r>
            <a:r>
              <a:rPr lang="en-US" dirty="0"/>
              <a:t>: is a constraint that insures that mandatory fields are given a value. </a:t>
            </a:r>
          </a:p>
        </p:txBody>
      </p:sp>
      <p:sp>
        <p:nvSpPr>
          <p:cNvPr id="4" name="Slide Number Placeholder 3"/>
          <p:cNvSpPr>
            <a:spLocks noGrp="1"/>
          </p:cNvSpPr>
          <p:nvPr>
            <p:ph type="sldNum" sz="quarter" idx="12"/>
          </p:nvPr>
        </p:nvSpPr>
        <p:spPr/>
        <p:txBody>
          <a:bodyPr/>
          <a:lstStyle/>
          <a:p>
            <a:fld id="{CCE83394-0DCA-4F82-913F-32D5D29A7342}" type="slidenum">
              <a:rPr lang="en-US" smtClean="0"/>
              <a:t>65</a:t>
            </a:fld>
            <a:endParaRPr lang="en-US"/>
          </a:p>
        </p:txBody>
      </p:sp>
    </p:spTree>
    <p:extLst>
      <p:ext uri="{BB962C8B-B14F-4D97-AF65-F5344CB8AC3E}">
        <p14:creationId xmlns:p14="http://schemas.microsoft.com/office/powerpoint/2010/main" val="26470202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tint val="83000"/>
                    <a:satMod val="150000"/>
                  </a:schemeClr>
                </a:solidFill>
              </a:rPr>
              <a:t>Designing Physical Tables</a:t>
            </a:r>
            <a:endParaRPr lang="en-US" dirty="0"/>
          </a:p>
        </p:txBody>
      </p:sp>
      <p:sp>
        <p:nvSpPr>
          <p:cNvPr id="3" name="Content Placeholder 2"/>
          <p:cNvSpPr>
            <a:spLocks noGrp="1"/>
          </p:cNvSpPr>
          <p:nvPr>
            <p:ph idx="1"/>
          </p:nvPr>
        </p:nvSpPr>
        <p:spPr/>
        <p:txBody>
          <a:bodyPr>
            <a:normAutofit fontScale="85000" lnSpcReduction="10000"/>
          </a:bodyPr>
          <a:lstStyle/>
          <a:p>
            <a:r>
              <a:rPr lang="en-US" dirty="0"/>
              <a:t>A relational database is a set of related tables (tables are related by foreign keys referencing primary keys)</a:t>
            </a:r>
          </a:p>
          <a:p>
            <a:r>
              <a:rPr lang="en-US" dirty="0"/>
              <a:t>a </a:t>
            </a:r>
            <a:r>
              <a:rPr lang="en-US" b="1" dirty="0"/>
              <a:t>physical table </a:t>
            </a:r>
            <a:r>
              <a:rPr lang="en-US" dirty="0"/>
              <a:t>is a named set of rows and columns that specifies the fields in each row of the table.</a:t>
            </a:r>
          </a:p>
          <a:p>
            <a:r>
              <a:rPr lang="en-US" dirty="0"/>
              <a:t>A physical table may or may not correspond to one relation</a:t>
            </a:r>
          </a:p>
          <a:p>
            <a:r>
              <a:rPr lang="en-US" dirty="0"/>
              <a:t>Whereas normalized relations possess properties of well-structured relations, the design of a physical table has two goals different from those of normalization: </a:t>
            </a:r>
          </a:p>
          <a:p>
            <a:pPr lvl="1"/>
            <a:r>
              <a:rPr lang="en-US" dirty="0"/>
              <a:t>efficient use of secondary storage and</a:t>
            </a:r>
          </a:p>
          <a:p>
            <a:pPr lvl="1"/>
            <a:r>
              <a:rPr lang="en-US" dirty="0"/>
              <a:t>data-processing speed.</a:t>
            </a:r>
          </a:p>
        </p:txBody>
      </p:sp>
      <p:sp>
        <p:nvSpPr>
          <p:cNvPr id="4" name="Slide Number Placeholder 3"/>
          <p:cNvSpPr>
            <a:spLocks noGrp="1"/>
          </p:cNvSpPr>
          <p:nvPr>
            <p:ph type="sldNum" sz="quarter" idx="12"/>
          </p:nvPr>
        </p:nvSpPr>
        <p:spPr/>
        <p:txBody>
          <a:bodyPr/>
          <a:lstStyle/>
          <a:p>
            <a:fld id="{CCE83394-0DCA-4F82-913F-32D5D29A7342}" type="slidenum">
              <a:rPr lang="en-US" smtClean="0"/>
              <a:t>66</a:t>
            </a:fld>
            <a:endParaRPr lang="en-US"/>
          </a:p>
        </p:txBody>
      </p:sp>
    </p:spTree>
    <p:extLst>
      <p:ext uri="{BB962C8B-B14F-4D97-AF65-F5344CB8AC3E}">
        <p14:creationId xmlns:p14="http://schemas.microsoft.com/office/powerpoint/2010/main" val="35100024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3375"/>
            <a:ext cx="8229600" cy="655638"/>
          </a:xfrm>
        </p:spPr>
        <p:txBody>
          <a:bodyPr>
            <a:normAutofit fontScale="90000"/>
          </a:bodyPr>
          <a:lstStyle/>
          <a:p>
            <a:r>
              <a:rPr lang="en-US" dirty="0">
                <a:solidFill>
                  <a:schemeClr val="accent1">
                    <a:tint val="83000"/>
                    <a:satMod val="150000"/>
                  </a:schemeClr>
                </a:solidFill>
              </a:rPr>
              <a:t>Designing Physical Tables</a:t>
            </a:r>
            <a:endParaRPr lang="en-US" dirty="0"/>
          </a:p>
        </p:txBody>
      </p:sp>
      <p:sp>
        <p:nvSpPr>
          <p:cNvPr id="3" name="Content Placeholder 2"/>
          <p:cNvSpPr>
            <a:spLocks noGrp="1"/>
          </p:cNvSpPr>
          <p:nvPr>
            <p:ph idx="1"/>
          </p:nvPr>
        </p:nvSpPr>
        <p:spPr>
          <a:xfrm>
            <a:off x="381000" y="1219200"/>
            <a:ext cx="8305800" cy="4906963"/>
          </a:xfrm>
        </p:spPr>
        <p:txBody>
          <a:bodyPr>
            <a:normAutofit/>
          </a:bodyPr>
          <a:lstStyle/>
          <a:p>
            <a:r>
              <a:rPr lang="en-US" sz="3000" b="1" dirty="0" err="1"/>
              <a:t>Denormalization</a:t>
            </a:r>
            <a:r>
              <a:rPr lang="en-US" sz="3000" b="1" dirty="0"/>
              <a:t> </a:t>
            </a:r>
            <a:r>
              <a:rPr lang="en-US" sz="3000" dirty="0"/>
              <a:t>is the process of splitting or combining normalized relations into physical tables based on affinity of use of rows and fields.</a:t>
            </a:r>
          </a:p>
          <a:p>
            <a:r>
              <a:rPr lang="en-US" sz="3000" dirty="0"/>
              <a:t>By placing data used together close to one another on disk, the number of disk I/O operations needed to retrieve all the data needed in a program is minimized.</a:t>
            </a:r>
          </a:p>
          <a:p>
            <a:endParaRPr lang="en-US" sz="3000" dirty="0"/>
          </a:p>
          <a:p>
            <a:endParaRPr lang="en-US" sz="3000" dirty="0"/>
          </a:p>
        </p:txBody>
      </p:sp>
      <p:sp>
        <p:nvSpPr>
          <p:cNvPr id="4" name="Slide Number Placeholder 3"/>
          <p:cNvSpPr>
            <a:spLocks noGrp="1"/>
          </p:cNvSpPr>
          <p:nvPr>
            <p:ph type="sldNum" sz="quarter" idx="12"/>
          </p:nvPr>
        </p:nvSpPr>
        <p:spPr/>
        <p:txBody>
          <a:bodyPr/>
          <a:lstStyle/>
          <a:p>
            <a:fld id="{CCE83394-0DCA-4F82-913F-32D5D29A7342}" type="slidenum">
              <a:rPr lang="en-US" smtClean="0"/>
              <a:t>67</a:t>
            </a:fld>
            <a:endParaRPr lang="en-US"/>
          </a:p>
        </p:txBody>
      </p:sp>
    </p:spTree>
    <p:extLst>
      <p:ext uri="{BB962C8B-B14F-4D97-AF65-F5344CB8AC3E}">
        <p14:creationId xmlns:p14="http://schemas.microsoft.com/office/powerpoint/2010/main" val="5311629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
            <a:ext cx="8229600" cy="655638"/>
          </a:xfrm>
        </p:spPr>
        <p:txBody>
          <a:bodyPr>
            <a:normAutofit fontScale="90000"/>
          </a:bodyPr>
          <a:lstStyle/>
          <a:p>
            <a:r>
              <a:rPr lang="en-US" dirty="0">
                <a:solidFill>
                  <a:schemeClr val="accent1">
                    <a:tint val="83000"/>
                    <a:satMod val="150000"/>
                  </a:schemeClr>
                </a:solidFill>
              </a:rPr>
              <a:t>Designing Physical Tables</a:t>
            </a:r>
            <a:endParaRPr lang="en-US" dirty="0"/>
          </a:p>
        </p:txBody>
      </p:sp>
      <p:sp>
        <p:nvSpPr>
          <p:cNvPr id="4" name="Slide Number Placeholder 3"/>
          <p:cNvSpPr>
            <a:spLocks noGrp="1"/>
          </p:cNvSpPr>
          <p:nvPr>
            <p:ph type="sldNum" sz="quarter" idx="12"/>
          </p:nvPr>
        </p:nvSpPr>
        <p:spPr/>
        <p:txBody>
          <a:bodyPr/>
          <a:lstStyle/>
          <a:p>
            <a:fld id="{CCE83394-0DCA-4F82-913F-32D5D29A7342}" type="slidenum">
              <a:rPr lang="en-US" smtClean="0"/>
              <a:t>68</a:t>
            </a:fld>
            <a:endParaRPr lang="en-US"/>
          </a:p>
        </p:txBody>
      </p:sp>
      <p:pic>
        <p:nvPicPr>
          <p:cNvPr id="11" name="Picture 10"/>
          <p:cNvPicPr>
            <a:picLocks noChangeAspect="1"/>
          </p:cNvPicPr>
          <p:nvPr/>
        </p:nvPicPr>
        <p:blipFill rotWithShape="1">
          <a:blip r:embed="rId2"/>
          <a:srcRect l="31250" t="27083" r="22500" b="44792"/>
          <a:stretch/>
        </p:blipFill>
        <p:spPr>
          <a:xfrm>
            <a:off x="0" y="724218"/>
            <a:ext cx="8248484" cy="3009582"/>
          </a:xfrm>
          <a:prstGeom prst="rect">
            <a:avLst/>
          </a:prstGeom>
          <a:effectLst>
            <a:glow rad="12700">
              <a:schemeClr val="accent1">
                <a:alpha val="82000"/>
              </a:schemeClr>
            </a:glow>
            <a:softEdge rad="38100"/>
          </a:effectLst>
        </p:spPr>
      </p:pic>
      <p:pic>
        <p:nvPicPr>
          <p:cNvPr id="10" name="Picture 9"/>
          <p:cNvPicPr>
            <a:picLocks noChangeAspect="1"/>
          </p:cNvPicPr>
          <p:nvPr/>
        </p:nvPicPr>
        <p:blipFill rotWithShape="1">
          <a:blip r:embed="rId3"/>
          <a:srcRect l="43750" t="40625" r="23125" b="28125"/>
          <a:stretch/>
        </p:blipFill>
        <p:spPr>
          <a:xfrm>
            <a:off x="3048000" y="3810000"/>
            <a:ext cx="5115560" cy="2895600"/>
          </a:xfrm>
          <a:prstGeom prst="rect">
            <a:avLst/>
          </a:prstGeom>
          <a:effectLst>
            <a:glow rad="12700">
              <a:schemeClr val="accent1">
                <a:alpha val="82000"/>
              </a:schemeClr>
            </a:glow>
            <a:softEdge rad="38100"/>
          </a:effectLst>
        </p:spPr>
      </p:pic>
    </p:spTree>
    <p:extLst>
      <p:ext uri="{BB962C8B-B14F-4D97-AF65-F5344CB8AC3E}">
        <p14:creationId xmlns:p14="http://schemas.microsoft.com/office/powerpoint/2010/main" val="41860310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Organization</a:t>
            </a:r>
          </a:p>
        </p:txBody>
      </p:sp>
      <p:sp>
        <p:nvSpPr>
          <p:cNvPr id="3" name="Content Placeholder 2"/>
          <p:cNvSpPr>
            <a:spLocks noGrp="1"/>
          </p:cNvSpPr>
          <p:nvPr>
            <p:ph idx="1"/>
          </p:nvPr>
        </p:nvSpPr>
        <p:spPr/>
        <p:txBody>
          <a:bodyPr/>
          <a:lstStyle/>
          <a:p>
            <a:r>
              <a:rPr lang="en-US" b="1" dirty="0"/>
              <a:t>File Organization</a:t>
            </a:r>
            <a:r>
              <a:rPr lang="en-US" dirty="0"/>
              <a:t> is a technique for physically arranging the records of a file.</a:t>
            </a:r>
          </a:p>
          <a:p>
            <a:r>
              <a:rPr lang="en-US" dirty="0"/>
              <a:t>The basic three families of file organizations used in most file management environments are:</a:t>
            </a:r>
          </a:p>
          <a:p>
            <a:pPr lvl="1"/>
            <a:r>
              <a:rPr lang="en-US" dirty="0"/>
              <a:t>Sequential</a:t>
            </a:r>
          </a:p>
          <a:p>
            <a:pPr lvl="1"/>
            <a:r>
              <a:rPr lang="en-US" dirty="0"/>
              <a:t>indexed, and </a:t>
            </a:r>
          </a:p>
          <a:p>
            <a:pPr lvl="1"/>
            <a:r>
              <a:rPr lang="en-US" dirty="0"/>
              <a:t>hashed</a:t>
            </a:r>
          </a:p>
        </p:txBody>
      </p:sp>
      <p:sp>
        <p:nvSpPr>
          <p:cNvPr id="4" name="Slide Number Placeholder 3"/>
          <p:cNvSpPr>
            <a:spLocks noGrp="1"/>
          </p:cNvSpPr>
          <p:nvPr>
            <p:ph type="sldNum" sz="quarter" idx="12"/>
          </p:nvPr>
        </p:nvSpPr>
        <p:spPr/>
        <p:txBody>
          <a:bodyPr/>
          <a:lstStyle/>
          <a:p>
            <a:fld id="{CCE83394-0DCA-4F82-913F-32D5D29A7342}" type="slidenum">
              <a:rPr lang="en-US" smtClean="0"/>
              <a:t>69</a:t>
            </a:fld>
            <a:endParaRPr lang="en-US"/>
          </a:p>
        </p:txBody>
      </p:sp>
    </p:spTree>
    <p:extLst>
      <p:ext uri="{BB962C8B-B14F-4D97-AF65-F5344CB8AC3E}">
        <p14:creationId xmlns:p14="http://schemas.microsoft.com/office/powerpoint/2010/main" val="668429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Design</a:t>
            </a:r>
            <a:r>
              <a:rPr lang="en-US" dirty="0"/>
              <a:t> </a:t>
            </a:r>
            <a:r>
              <a:rPr lang="en-US" b="1" dirty="0"/>
              <a:t>specifications</a:t>
            </a:r>
            <a:r>
              <a:rPr lang="en-US" dirty="0"/>
              <a:t> are the major deliverables of designing forms and reports  and are inputs to the system implementation and operation phase.</a:t>
            </a:r>
          </a:p>
          <a:p>
            <a:r>
              <a:rPr lang="en-US" dirty="0"/>
              <a:t>Design specifications have three sections:</a:t>
            </a:r>
          </a:p>
          <a:p>
            <a:pPr lvl="1">
              <a:buNone/>
            </a:pPr>
            <a:r>
              <a:rPr lang="en-US" dirty="0"/>
              <a:t>1. Narrative overview</a:t>
            </a:r>
          </a:p>
          <a:p>
            <a:pPr lvl="1">
              <a:buNone/>
            </a:pPr>
            <a:r>
              <a:rPr lang="en-US" dirty="0"/>
              <a:t>2. Sample design</a:t>
            </a:r>
          </a:p>
          <a:p>
            <a:pPr lvl="1">
              <a:buNone/>
            </a:pPr>
            <a:r>
              <a:rPr lang="en-US" dirty="0"/>
              <a:t>3. Testing and usability assessment</a:t>
            </a:r>
          </a:p>
        </p:txBody>
      </p:sp>
    </p:spTree>
    <p:extLst>
      <p:ext uri="{BB962C8B-B14F-4D97-AF65-F5344CB8AC3E}">
        <p14:creationId xmlns:p14="http://schemas.microsoft.com/office/powerpoint/2010/main" val="152966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File Organization</a:t>
            </a:r>
          </a:p>
        </p:txBody>
      </p:sp>
      <p:sp>
        <p:nvSpPr>
          <p:cNvPr id="3" name="Content Placeholder 2"/>
          <p:cNvSpPr>
            <a:spLocks noGrp="1"/>
          </p:cNvSpPr>
          <p:nvPr>
            <p:ph idx="1"/>
          </p:nvPr>
        </p:nvSpPr>
        <p:spPr/>
        <p:txBody>
          <a:bodyPr>
            <a:normAutofit fontScale="85000" lnSpcReduction="10000"/>
          </a:bodyPr>
          <a:lstStyle/>
          <a:p>
            <a:r>
              <a:rPr lang="en-US" dirty="0"/>
              <a:t>The rows in the file are stored in sequence according to a primary key value</a:t>
            </a:r>
          </a:p>
          <a:p>
            <a:r>
              <a:rPr lang="en-US" dirty="0"/>
              <a:t>To locate a particular row, a program must normally scan the file from the beginning until the desired row is located</a:t>
            </a:r>
          </a:p>
          <a:p>
            <a:r>
              <a:rPr lang="en-US" dirty="0"/>
              <a:t>Sequential files are fast if you want to process rows sequentially, but they are essentially impractical for random row retrievals</a:t>
            </a:r>
          </a:p>
          <a:p>
            <a:r>
              <a:rPr lang="en-US" dirty="0"/>
              <a:t>Deleting rows can cause wasted space or the need to compress the file</a:t>
            </a:r>
          </a:p>
          <a:p>
            <a:r>
              <a:rPr lang="en-US" dirty="0"/>
              <a:t>Adding or updating rows requires rewriting the file</a:t>
            </a:r>
          </a:p>
        </p:txBody>
      </p:sp>
      <p:sp>
        <p:nvSpPr>
          <p:cNvPr id="4" name="Slide Number Placeholder 3"/>
          <p:cNvSpPr>
            <a:spLocks noGrp="1"/>
          </p:cNvSpPr>
          <p:nvPr>
            <p:ph type="sldNum" sz="quarter" idx="12"/>
          </p:nvPr>
        </p:nvSpPr>
        <p:spPr/>
        <p:txBody>
          <a:bodyPr/>
          <a:lstStyle/>
          <a:p>
            <a:fld id="{CCE83394-0DCA-4F82-913F-32D5D29A7342}" type="slidenum">
              <a:rPr lang="en-US" smtClean="0"/>
              <a:t>70</a:t>
            </a:fld>
            <a:endParaRPr lang="en-US"/>
          </a:p>
        </p:txBody>
      </p:sp>
    </p:spTree>
    <p:extLst>
      <p:ext uri="{BB962C8B-B14F-4D97-AF65-F5344CB8AC3E}">
        <p14:creationId xmlns:p14="http://schemas.microsoft.com/office/powerpoint/2010/main" val="12231711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Indexed File Organizations</a:t>
            </a:r>
          </a:p>
        </p:txBody>
      </p:sp>
      <p:sp>
        <p:nvSpPr>
          <p:cNvPr id="3" name="Content Placeholder 2"/>
          <p:cNvSpPr>
            <a:spLocks noGrp="1"/>
          </p:cNvSpPr>
          <p:nvPr>
            <p:ph idx="1"/>
          </p:nvPr>
        </p:nvSpPr>
        <p:spPr/>
        <p:txBody>
          <a:bodyPr/>
          <a:lstStyle/>
          <a:p>
            <a:r>
              <a:rPr lang="en-US" dirty="0"/>
              <a:t>The rows are stored either sequentially or </a:t>
            </a:r>
            <a:r>
              <a:rPr lang="en-US" dirty="0" err="1"/>
              <a:t>nonsequentially</a:t>
            </a:r>
            <a:r>
              <a:rPr lang="en-US" dirty="0"/>
              <a:t>, and an index is created that allows software to locate individual rows.</a:t>
            </a:r>
          </a:p>
          <a:p>
            <a:r>
              <a:rPr lang="en-US" dirty="0"/>
              <a:t>The main disadvantages of indexed file organizations are the extra space required to store the indexes and the extra time necessary to access and maintain indexes.</a:t>
            </a:r>
          </a:p>
          <a:p>
            <a:endParaRPr lang="en-US" dirty="0"/>
          </a:p>
        </p:txBody>
      </p:sp>
      <p:sp>
        <p:nvSpPr>
          <p:cNvPr id="4" name="Slide Number Placeholder 3"/>
          <p:cNvSpPr>
            <a:spLocks noGrp="1"/>
          </p:cNvSpPr>
          <p:nvPr>
            <p:ph type="sldNum" sz="quarter" idx="12"/>
          </p:nvPr>
        </p:nvSpPr>
        <p:spPr/>
        <p:txBody>
          <a:bodyPr/>
          <a:lstStyle/>
          <a:p>
            <a:fld id="{CCE83394-0DCA-4F82-913F-32D5D29A7342}" type="slidenum">
              <a:rPr lang="en-US" smtClean="0"/>
              <a:t>71</a:t>
            </a:fld>
            <a:endParaRPr lang="en-US"/>
          </a:p>
        </p:txBody>
      </p:sp>
    </p:spTree>
    <p:extLst>
      <p:ext uri="{BB962C8B-B14F-4D97-AF65-F5344CB8AC3E}">
        <p14:creationId xmlns:p14="http://schemas.microsoft.com/office/powerpoint/2010/main" val="18047277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Hashed File Organizations</a:t>
            </a:r>
          </a:p>
        </p:txBody>
      </p:sp>
      <p:sp>
        <p:nvSpPr>
          <p:cNvPr id="3" name="Content Placeholder 2"/>
          <p:cNvSpPr>
            <a:spLocks noGrp="1"/>
          </p:cNvSpPr>
          <p:nvPr>
            <p:ph idx="1"/>
          </p:nvPr>
        </p:nvSpPr>
        <p:spPr/>
        <p:txBody>
          <a:bodyPr>
            <a:normAutofit lnSpcReduction="10000"/>
          </a:bodyPr>
          <a:lstStyle/>
          <a:p>
            <a:r>
              <a:rPr lang="en-US" dirty="0"/>
              <a:t>In </a:t>
            </a:r>
            <a:r>
              <a:rPr lang="en-US" b="1" dirty="0"/>
              <a:t>hashed file organization, </a:t>
            </a:r>
            <a:r>
              <a:rPr lang="en-US" dirty="0"/>
              <a:t>the address of each row is determined using an algorithm that converts a primary key value into a row address</a:t>
            </a:r>
          </a:p>
          <a:p>
            <a:r>
              <a:rPr lang="en-US" dirty="0"/>
              <a:t>rows are located </a:t>
            </a:r>
            <a:r>
              <a:rPr lang="en-US" dirty="0" err="1"/>
              <a:t>nonsequentially</a:t>
            </a:r>
            <a:r>
              <a:rPr lang="en-US" dirty="0"/>
              <a:t> as dictated by the hashing algorithm. Thus, sequential data processing is impractical.</a:t>
            </a:r>
          </a:p>
          <a:p>
            <a:r>
              <a:rPr lang="en-US" dirty="0"/>
              <a:t>On the other hand, retrieval of random rows is fast</a:t>
            </a:r>
          </a:p>
        </p:txBody>
      </p:sp>
      <p:sp>
        <p:nvSpPr>
          <p:cNvPr id="4" name="Slide Number Placeholder 3"/>
          <p:cNvSpPr>
            <a:spLocks noGrp="1"/>
          </p:cNvSpPr>
          <p:nvPr>
            <p:ph type="sldNum" sz="quarter" idx="12"/>
          </p:nvPr>
        </p:nvSpPr>
        <p:spPr/>
        <p:txBody>
          <a:bodyPr/>
          <a:lstStyle/>
          <a:p>
            <a:fld id="{CCE83394-0DCA-4F82-913F-32D5D29A7342}" type="slidenum">
              <a:rPr lang="en-US" smtClean="0"/>
              <a:t>72</a:t>
            </a:fld>
            <a:endParaRPr lang="en-US"/>
          </a:p>
        </p:txBody>
      </p:sp>
    </p:spTree>
    <p:extLst>
      <p:ext uri="{BB962C8B-B14F-4D97-AF65-F5344CB8AC3E}">
        <p14:creationId xmlns:p14="http://schemas.microsoft.com/office/powerpoint/2010/main" val="27641357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CE83394-0DCA-4F82-913F-32D5D29A7342}" type="slidenum">
              <a:rPr lang="en-US" smtClean="0"/>
              <a:t>73</a:t>
            </a:fld>
            <a:endParaRPr lang="en-US"/>
          </a:p>
        </p:txBody>
      </p:sp>
      <p:pic>
        <p:nvPicPr>
          <p:cNvPr id="6" name="Picture 5"/>
          <p:cNvPicPr>
            <a:picLocks noChangeAspect="1"/>
          </p:cNvPicPr>
          <p:nvPr/>
        </p:nvPicPr>
        <p:blipFill>
          <a:blip r:embed="rId2"/>
          <a:stretch>
            <a:fillRect/>
          </a:stretch>
        </p:blipFill>
        <p:spPr>
          <a:xfrm>
            <a:off x="38100" y="685800"/>
            <a:ext cx="9067800" cy="5486400"/>
          </a:xfrm>
          <a:prstGeom prst="rect">
            <a:avLst/>
          </a:prstGeom>
        </p:spPr>
      </p:pic>
    </p:spTree>
    <p:extLst>
      <p:ext uri="{BB962C8B-B14F-4D97-AF65-F5344CB8AC3E}">
        <p14:creationId xmlns:p14="http://schemas.microsoft.com/office/powerpoint/2010/main" val="2610283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buNone/>
            </a:pPr>
            <a:r>
              <a:rPr lang="en-US" b="1" dirty="0"/>
              <a:t>Narrative Overview</a:t>
            </a:r>
          </a:p>
          <a:p>
            <a:r>
              <a:rPr lang="en-US" dirty="0"/>
              <a:t>The narrative overview provides a general overview of the characteristics of the target users, tasks, system, and environmental factors in which the form or report will be used</a:t>
            </a:r>
          </a:p>
          <a:p>
            <a:r>
              <a:rPr lang="en-US" dirty="0"/>
              <a:t>Its purpose is to explain to those who will actually develop the final form, why this form exists, and how it will be used so that they can make the appropriate implementation decisions</a:t>
            </a:r>
          </a:p>
        </p:txBody>
      </p:sp>
    </p:spTree>
    <p:extLst>
      <p:ext uri="{BB962C8B-B14F-4D97-AF65-F5344CB8AC3E}">
        <p14:creationId xmlns:p14="http://schemas.microsoft.com/office/powerpoint/2010/main" val="210129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srcRect/>
          <a:stretch>
            <a:fillRect/>
          </a:stretch>
        </p:blipFill>
        <p:spPr bwMode="auto">
          <a:xfrm>
            <a:off x="42530" y="1734167"/>
            <a:ext cx="9144000" cy="3466012"/>
          </a:xfrm>
          <a:prstGeom prst="rect">
            <a:avLst/>
          </a:prstGeom>
          <a:noFill/>
          <a:ln w="9525">
            <a:noFill/>
            <a:miter lim="800000"/>
            <a:headEnd/>
            <a:tailEnd/>
          </a:ln>
          <a:effectLst/>
        </p:spPr>
      </p:pic>
    </p:spTree>
    <p:extLst>
      <p:ext uri="{BB962C8B-B14F-4D97-AF65-F5344CB8AC3E}">
        <p14:creationId xmlns:p14="http://schemas.microsoft.com/office/powerpoint/2010/main" val="2974175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5312</TotalTime>
  <Words>2983</Words>
  <Application>Microsoft Office PowerPoint</Application>
  <PresentationFormat>On-screen Show (4:3)</PresentationFormat>
  <Paragraphs>318</Paragraphs>
  <Slides>73</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73</vt:i4>
      </vt:variant>
    </vt:vector>
  </HeadingPairs>
  <TitlesOfParts>
    <vt:vector size="80" baseType="lpstr">
      <vt:lpstr>Arial</vt:lpstr>
      <vt:lpstr>Calibri</vt:lpstr>
      <vt:lpstr>Lucida Grande</vt:lpstr>
      <vt:lpstr>Verdana</vt:lpstr>
      <vt:lpstr>Wingdings</vt:lpstr>
      <vt:lpstr>Wingdings 2</vt:lpstr>
      <vt:lpstr>Office Theme</vt:lpstr>
      <vt:lpstr>Systems Analysis And Design</vt:lpstr>
      <vt:lpstr>PowerPoint Presentation</vt:lpstr>
      <vt:lpstr>PowerPoint Presentation</vt:lpstr>
      <vt:lpstr>Designing Forms and Reports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Designing Interfaces and Dialogues</vt:lpstr>
      <vt:lpstr>PowerPoint Presentation</vt:lpstr>
      <vt:lpstr>Designing Interfaces</vt:lpstr>
      <vt:lpstr>PowerPoint Presentation</vt:lpstr>
      <vt:lpstr>PowerPoint Presentation</vt:lpstr>
      <vt:lpstr>PowerPoint Presentation</vt:lpstr>
      <vt:lpstr>PowerPoint Presentation</vt:lpstr>
      <vt:lpstr>PowerPoint Presentation</vt:lpstr>
      <vt:lpstr>Designing Dialogues</vt:lpstr>
      <vt:lpstr>PowerPoint Presentation</vt:lpstr>
      <vt:lpstr>Designing the Dialogue Sequence</vt:lpstr>
      <vt:lpstr>PowerPoint Presentation</vt:lpstr>
      <vt:lpstr>PowerPoint Presentation</vt:lpstr>
      <vt:lpstr>PowerPoint Presentation</vt:lpstr>
      <vt:lpstr>PowerPoint Presentation</vt:lpstr>
      <vt:lpstr>Deliverables and Outcomes</vt:lpstr>
      <vt:lpstr>Process of Database Design </vt:lpstr>
      <vt:lpstr>Process of Database Design</vt:lpstr>
      <vt:lpstr>Relational Database Model</vt:lpstr>
      <vt:lpstr>Relational Database Model</vt:lpstr>
      <vt:lpstr>Normalization</vt:lpstr>
      <vt:lpstr>Normalization</vt:lpstr>
      <vt:lpstr>Functional Dependencies and Primary Keys</vt:lpstr>
      <vt:lpstr>Functional Dependencies and Primary Keys</vt:lpstr>
      <vt:lpstr>Functional Dependencies and  Primary Keys</vt:lpstr>
      <vt:lpstr>Functional Dependencies and  Primary Keys</vt:lpstr>
      <vt:lpstr>Functional Dependencies and  Primary Keys</vt:lpstr>
      <vt:lpstr>Functional Dependencies and  Primary Keys</vt:lpstr>
      <vt:lpstr>Functional Dependencies and  Primary Keys</vt:lpstr>
      <vt:lpstr>Functional Dependencies and  Primary Keys</vt:lpstr>
      <vt:lpstr>PowerPoint Presentation</vt:lpstr>
      <vt:lpstr>Functional Dependencies and  Primary Keys</vt:lpstr>
      <vt:lpstr>Transforming E-R Diagrams into Relations</vt:lpstr>
      <vt:lpstr>Transforming E-R Diagrams into Relations</vt:lpstr>
      <vt:lpstr>PowerPoint Presentation</vt:lpstr>
      <vt:lpstr>Transforming E-R Diagrams into Relations</vt:lpstr>
      <vt:lpstr>PowerPoint Presentation</vt:lpstr>
      <vt:lpstr>Transforming E-R Diagrams into Relations</vt:lpstr>
      <vt:lpstr>PowerPoint Presentation</vt:lpstr>
      <vt:lpstr>Transforming E-R Diagrams into Relations</vt:lpstr>
      <vt:lpstr>PowerPoint Presentation</vt:lpstr>
      <vt:lpstr>PowerPoint Presentation</vt:lpstr>
      <vt:lpstr>Transforming E-R Diagrams into Relations</vt:lpstr>
      <vt:lpstr>Physical Database Design</vt:lpstr>
      <vt:lpstr>Designing Fields</vt:lpstr>
      <vt:lpstr>Choosing Data Types</vt:lpstr>
      <vt:lpstr>Controlling Data Integrity</vt:lpstr>
      <vt:lpstr>Designing Physical Tables</vt:lpstr>
      <vt:lpstr>Designing Physical Tables</vt:lpstr>
      <vt:lpstr>Designing Physical Tables</vt:lpstr>
      <vt:lpstr>File Organization</vt:lpstr>
      <vt:lpstr>Sequential File Organization</vt:lpstr>
      <vt:lpstr>Indexed File Organizations</vt:lpstr>
      <vt:lpstr>Hashed File Organizations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System Analysis And Design</dc:title>
  <dc:creator>user</dc:creator>
  <cp:lastModifiedBy>Miftah Hassen</cp:lastModifiedBy>
  <cp:revision>197</cp:revision>
  <dcterms:created xsi:type="dcterms:W3CDTF">2013-01-05T20:21:54Z</dcterms:created>
  <dcterms:modified xsi:type="dcterms:W3CDTF">2022-12-14T04:26:36Z</dcterms:modified>
</cp:coreProperties>
</file>