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55" r:id="rId2"/>
    <p:sldId id="328" r:id="rId3"/>
    <p:sldId id="357" r:id="rId4"/>
    <p:sldId id="343" r:id="rId5"/>
    <p:sldId id="344" r:id="rId6"/>
    <p:sldId id="258" r:id="rId7"/>
    <p:sldId id="266" r:id="rId8"/>
    <p:sldId id="259" r:id="rId9"/>
    <p:sldId id="260" r:id="rId10"/>
    <p:sldId id="261" r:id="rId11"/>
    <p:sldId id="262" r:id="rId12"/>
    <p:sldId id="354" r:id="rId13"/>
    <p:sldId id="342" r:id="rId14"/>
    <p:sldId id="264" r:id="rId15"/>
    <p:sldId id="265" r:id="rId16"/>
    <p:sldId id="338" r:id="rId17"/>
    <p:sldId id="341" r:id="rId18"/>
    <p:sldId id="369" r:id="rId19"/>
    <p:sldId id="267" r:id="rId20"/>
    <p:sldId id="268" r:id="rId21"/>
    <p:sldId id="272" r:id="rId22"/>
    <p:sldId id="274" r:id="rId23"/>
    <p:sldId id="276" r:id="rId24"/>
    <p:sldId id="346" r:id="rId25"/>
    <p:sldId id="325" r:id="rId26"/>
    <p:sldId id="339" r:id="rId27"/>
    <p:sldId id="347" r:id="rId28"/>
    <p:sldId id="348" r:id="rId29"/>
    <p:sldId id="278" r:id="rId30"/>
    <p:sldId id="279" r:id="rId31"/>
    <p:sldId id="310" r:id="rId32"/>
    <p:sldId id="311" r:id="rId33"/>
    <p:sldId id="358" r:id="rId34"/>
    <p:sldId id="312" r:id="rId35"/>
    <p:sldId id="313" r:id="rId36"/>
    <p:sldId id="281" r:id="rId37"/>
    <p:sldId id="282" r:id="rId38"/>
    <p:sldId id="283" r:id="rId39"/>
    <p:sldId id="284" r:id="rId40"/>
    <p:sldId id="316" r:id="rId41"/>
    <p:sldId id="285" r:id="rId42"/>
    <p:sldId id="286" r:id="rId43"/>
    <p:sldId id="324" r:id="rId44"/>
    <p:sldId id="314" r:id="rId45"/>
    <p:sldId id="349" r:id="rId46"/>
    <p:sldId id="350" r:id="rId47"/>
    <p:sldId id="352" r:id="rId48"/>
    <p:sldId id="353" r:id="rId49"/>
    <p:sldId id="287" r:id="rId50"/>
    <p:sldId id="330" r:id="rId51"/>
    <p:sldId id="289" r:id="rId52"/>
    <p:sldId id="331" r:id="rId53"/>
    <p:sldId id="291" r:id="rId54"/>
    <p:sldId id="332" r:id="rId55"/>
    <p:sldId id="326" r:id="rId56"/>
    <p:sldId id="333" r:id="rId57"/>
    <p:sldId id="370" r:id="rId58"/>
    <p:sldId id="318" r:id="rId59"/>
    <p:sldId id="320" r:id="rId60"/>
    <p:sldId id="319" r:id="rId61"/>
    <p:sldId id="340" r:id="rId62"/>
    <p:sldId id="334" r:id="rId63"/>
    <p:sldId id="323" r:id="rId64"/>
    <p:sldId id="359" r:id="rId65"/>
    <p:sldId id="293" r:id="rId66"/>
    <p:sldId id="322" r:id="rId67"/>
    <p:sldId id="317" r:id="rId68"/>
    <p:sldId id="295" r:id="rId69"/>
    <p:sldId id="321" r:id="rId70"/>
    <p:sldId id="360" r:id="rId71"/>
    <p:sldId id="335" r:id="rId72"/>
    <p:sldId id="315" r:id="rId73"/>
    <p:sldId id="296" r:id="rId74"/>
    <p:sldId id="297" r:id="rId75"/>
    <p:sldId id="361" r:id="rId76"/>
    <p:sldId id="362" r:id="rId77"/>
    <p:sldId id="363" r:id="rId78"/>
    <p:sldId id="364" r:id="rId79"/>
    <p:sldId id="365" r:id="rId80"/>
    <p:sldId id="294" r:id="rId81"/>
    <p:sldId id="366" r:id="rId82"/>
    <p:sldId id="367" r:id="rId83"/>
    <p:sldId id="368"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24" autoAdjust="0"/>
  </p:normalViewPr>
  <p:slideViewPr>
    <p:cSldViewPr>
      <p:cViewPr varScale="1">
        <p:scale>
          <a:sx n="83" d="100"/>
          <a:sy n="83" d="100"/>
        </p:scale>
        <p:origin x="-1435" y="-77"/>
      </p:cViewPr>
      <p:guideLst>
        <p:guide orient="horz" pos="2160"/>
        <p:guide pos="2880"/>
      </p:guideLst>
    </p:cSldViewPr>
  </p:slideViewPr>
  <p:outlineViewPr>
    <p:cViewPr>
      <p:scale>
        <a:sx n="33" d="100"/>
        <a:sy n="33" d="100"/>
      </p:scale>
      <p:origin x="0" y="111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2/16/2022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427981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55056-D9F6-4A82-B9E2-E0884AD0D05E}" type="slidenum">
              <a:rPr lang="en-GB"/>
              <a:pPr/>
              <a:t>25</a:t>
            </a:fld>
            <a:endParaRPr lang="en-GB"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34</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55056-D9F6-4A82-B9E2-E0884AD0D05E}" type="slidenum">
              <a:rPr lang="en-GB"/>
              <a:pPr/>
              <a:t>35</a:t>
            </a:fld>
            <a:endParaRPr lang="en-GB"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55056-D9F6-4A82-B9E2-E0884AD0D05E}" type="slidenum">
              <a:rPr lang="en-GB"/>
              <a:pPr/>
              <a:t>36</a:t>
            </a:fld>
            <a:endParaRPr lang="en-GB" dirty="0"/>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5F6E6-CC20-4FB2-8355-35A0673C5556}" type="slidenum">
              <a:rPr lang="en-GB"/>
              <a:pPr/>
              <a:t>37</a:t>
            </a:fld>
            <a:endParaRPr lang="en-GB"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51187-0162-4F8D-B40E-C68BA296C742}" type="slidenum">
              <a:rPr lang="en-GB"/>
              <a:pPr/>
              <a:t>38</a:t>
            </a:fld>
            <a:endParaRPr lang="en-GB" dirty="0"/>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1267D-805A-4D98-A561-514C1C238866}" type="slidenum">
              <a:rPr lang="en-GB"/>
              <a:pPr/>
              <a:t>39</a:t>
            </a:fld>
            <a:endParaRPr lang="en-GB" dirty="0"/>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40</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36AEA2-692B-4CC0-A8D1-A0587DFD3A92}" type="slidenum">
              <a:rPr lang="en-GB"/>
              <a:pPr/>
              <a:t>41</a:t>
            </a:fld>
            <a:endParaRPr lang="en-GB"/>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0558-25DB-4C12-BD70-39D67B2D5BCB}" type="slidenum">
              <a:rPr lang="en-GB"/>
              <a:pPr/>
              <a:t>42</a:t>
            </a:fld>
            <a:endParaRPr lang="en-GB"/>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0558-25DB-4C12-BD70-39D67B2D5BCB}" type="slidenum">
              <a:rPr lang="en-GB"/>
              <a:pPr/>
              <a:t>43</a:t>
            </a:fld>
            <a:endParaRPr lang="en-GB"/>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DFC7-B650-43B8-8513-3F5F293FB809}" type="slidenum">
              <a:rPr lang="en-GB"/>
              <a:pPr/>
              <a:t>26</a:t>
            </a:fld>
            <a:endParaRPr lang="en-GB"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870558-25DB-4C12-BD70-39D67B2D5BCB}" type="slidenum">
              <a:rPr lang="en-GB"/>
              <a:pPr/>
              <a:t>44</a:t>
            </a:fld>
            <a:endParaRPr lang="en-GB"/>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7AA-B3F3-45D2-A371-570595F15A2B}" type="slidenum">
              <a:rPr lang="en-GB"/>
              <a:pPr/>
              <a:t>47</a:t>
            </a:fld>
            <a:endParaRPr lang="en-GB"/>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7AA-B3F3-45D2-A371-570595F15A2B}" type="slidenum">
              <a:rPr lang="en-GB"/>
              <a:pPr/>
              <a:t>49</a:t>
            </a:fld>
            <a:endParaRPr lang="en-GB"/>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7AA-B3F3-45D2-A371-570595F15A2B}" type="slidenum">
              <a:rPr lang="en-GB"/>
              <a:pPr/>
              <a:t>50</a:t>
            </a:fld>
            <a:endParaRPr lang="en-GB"/>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51</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52</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2B9D9-1CC2-4C25-A42A-50F41A92E534}" type="slidenum">
              <a:rPr lang="en-GB"/>
              <a:pPr/>
              <a:t>53</a:t>
            </a:fld>
            <a:endParaRPr lang="en-GB"/>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2B9D9-1CC2-4C25-A42A-50F41A92E534}" type="slidenum">
              <a:rPr lang="en-GB"/>
              <a:pPr/>
              <a:t>54</a:t>
            </a:fld>
            <a:endParaRPr lang="en-GB"/>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2B9D9-1CC2-4C25-A42A-50F41A92E534}" type="slidenum">
              <a:rPr lang="en-GB"/>
              <a:pPr/>
              <a:t>55</a:t>
            </a:fld>
            <a:endParaRPr lang="en-GB"/>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2B9D9-1CC2-4C25-A42A-50F41A92E534}" type="slidenum">
              <a:rPr lang="en-GB"/>
              <a:pPr/>
              <a:t>56</a:t>
            </a:fld>
            <a:endParaRPr lang="en-GB"/>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DFC7-B650-43B8-8513-3F5F293FB809}" type="slidenum">
              <a:rPr lang="en-GB"/>
              <a:pPr/>
              <a:t>27</a:t>
            </a:fld>
            <a:endParaRPr lang="en-GB"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D1E7AA-B3F3-45D2-A371-570595F15A2B}" type="slidenum">
              <a:rPr lang="en-GB"/>
              <a:pPr/>
              <a:t>57</a:t>
            </a:fld>
            <a:endParaRPr lang="en-GB"/>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58</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59</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60</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61</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5E3CD-2F82-4231-AFB9-3D6AE8EA1520}" type="slidenum">
              <a:rPr lang="en-GB"/>
              <a:pPr/>
              <a:t>62</a:t>
            </a:fld>
            <a:endParaRPr lang="en-GB"/>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63</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64</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65</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66</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DFC7-B650-43B8-8513-3F5F293FB809}" type="slidenum">
              <a:rPr lang="en-GB"/>
              <a:pPr/>
              <a:t>28</a:t>
            </a:fld>
            <a:endParaRPr lang="en-GB"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67</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99E36-F430-4453-843B-DF8B0FAE115D}" type="slidenum">
              <a:rPr lang="en-GB"/>
              <a:pPr/>
              <a:t>68</a:t>
            </a:fld>
            <a:endParaRPr lang="en-GB"/>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66FC35-4669-41B4-8616-50591ABACCFE}" type="slidenum">
              <a:rPr lang="en-GB"/>
              <a:pPr/>
              <a:t>69</a:t>
            </a:fld>
            <a:endParaRPr lang="en-GB"/>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70</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71</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72</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47D3B-744D-4A27-AE8F-456ADE3980C7}" type="slidenum">
              <a:rPr lang="en-GB"/>
              <a:pPr/>
              <a:t>73</a:t>
            </a:fld>
            <a:endParaRPr lang="en-GB"/>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2716A-D200-4364-AA35-DEA7CC5DE3C8}" type="slidenum">
              <a:rPr lang="en-GB"/>
              <a:pPr/>
              <a:t>74</a:t>
            </a:fld>
            <a:endParaRPr lang="en-GB"/>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75</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76</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DFC7-B650-43B8-8513-3F5F293FB809}" type="slidenum">
              <a:rPr lang="en-GB"/>
              <a:pPr/>
              <a:t>29</a:t>
            </a:fld>
            <a:endParaRPr lang="en-GB"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77</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78</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79</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91A9F1-DE1D-46BB-9F24-9B48387A8E4F}" type="slidenum">
              <a:rPr lang="en-GB"/>
              <a:pPr/>
              <a:t>80</a:t>
            </a:fld>
            <a:endParaRPr lang="en-GB"/>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30</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31</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32</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ED87D-0025-426A-98A8-6240167C1C1F}" type="slidenum">
              <a:rPr lang="en-GB"/>
              <a:pPr/>
              <a:t>33</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F8AAC5-8A9A-4F12-A710-7B10D5678111}" type="datetime1">
              <a:rPr lang="en-US" smtClean="0"/>
              <a:t>2/16/2022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83D88D-300D-445D-97E2-C906DF9E8A61}" type="datetime1">
              <a:rPr lang="en-US" smtClean="0"/>
              <a:t>2/16/2022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1F5F6B-F6D3-44ED-A360-6E71FD5B5DDF}" type="datetime1">
              <a:rPr lang="en-US" smtClean="0"/>
              <a:t>2/16/2022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F1B31E-C2D7-47B3-9A75-12AB705FBA98}" type="datetime1">
              <a:rPr lang="en-US" smtClean="0"/>
              <a:t>2/16/2022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7A75C-53F5-4809-B5EA-B847E1BB84A7}" type="datetime1">
              <a:rPr lang="en-US" smtClean="0"/>
              <a:t>2/16/2022</a:t>
            </a:fld>
            <a:endParaRPr lang="en-US"/>
          </a:p>
        </p:txBody>
      </p:sp>
      <p:sp>
        <p:nvSpPr>
          <p:cNvPr id="5" name="Footer Placeholder 4"/>
          <p:cNvSpPr>
            <a:spLocks noGrp="1"/>
          </p:cNvSpPr>
          <p:nvPr>
            <p:ph type="ftr" sz="quarter" idx="11"/>
          </p:nvPr>
        </p:nvSpPr>
        <p:spPr/>
        <p:txBody>
          <a:bodyPr/>
          <a:lstStyle/>
          <a:p>
            <a:r>
              <a:rPr lang="en-US"/>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E4C1D8-3B24-4C90-B636-44C2C15342AE}" type="datetime1">
              <a:rPr lang="en-US" smtClean="0"/>
              <a:t>2/16/2022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D4B1E0-643B-4CC6-9916-CFD62590A3DE}" type="datetime1">
              <a:rPr lang="en-US" smtClean="0"/>
              <a:t>2/16/2022</a:t>
            </a:fld>
            <a:endParaRPr lang="en-US"/>
          </a:p>
        </p:txBody>
      </p:sp>
      <p:sp>
        <p:nvSpPr>
          <p:cNvPr id="8" name="Footer Placeholder 7"/>
          <p:cNvSpPr>
            <a:spLocks noGrp="1"/>
          </p:cNvSpPr>
          <p:nvPr>
            <p:ph type="ftr" sz="quarter" idx="11"/>
          </p:nvPr>
        </p:nvSpPr>
        <p:spPr/>
        <p:txBody>
          <a:bodyPr/>
          <a:lstStyle/>
          <a:p>
            <a:r>
              <a:rPr lang="en-US"/>
              <a:t>Compiled By Atnafu J.</a:t>
            </a:r>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42CA71-5333-4ED2-B7AB-51D15D2EF5B5}" type="datetime1">
              <a:rPr lang="en-US" smtClean="0"/>
              <a:t>2/16/2022</a:t>
            </a:fld>
            <a:endParaRPr lang="en-US"/>
          </a:p>
        </p:txBody>
      </p:sp>
      <p:sp>
        <p:nvSpPr>
          <p:cNvPr id="4" name="Footer Placeholder 3"/>
          <p:cNvSpPr>
            <a:spLocks noGrp="1"/>
          </p:cNvSpPr>
          <p:nvPr>
            <p:ph type="ftr" sz="quarter" idx="11"/>
          </p:nvPr>
        </p:nvSpPr>
        <p:spPr/>
        <p:txBody>
          <a:bodyPr/>
          <a:lstStyle/>
          <a:p>
            <a:r>
              <a:rPr lang="en-US"/>
              <a:t>Compiled By Atnafu J.</a:t>
            </a:r>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70874-04E2-4446-80BA-C5D2070AB7B4}" type="datetime1">
              <a:rPr lang="en-US" smtClean="0"/>
              <a:t>2/16/2022</a:t>
            </a:fld>
            <a:endParaRPr lang="en-US"/>
          </a:p>
        </p:txBody>
      </p:sp>
      <p:sp>
        <p:nvSpPr>
          <p:cNvPr id="3" name="Footer Placeholder 2"/>
          <p:cNvSpPr>
            <a:spLocks noGrp="1"/>
          </p:cNvSpPr>
          <p:nvPr>
            <p:ph type="ftr" sz="quarter" idx="11"/>
          </p:nvPr>
        </p:nvSpPr>
        <p:spPr/>
        <p:txBody>
          <a:bodyPr/>
          <a:lstStyle/>
          <a:p>
            <a:r>
              <a:rPr lang="en-US"/>
              <a:t>Compiled By Atnafu J.</a:t>
            </a:r>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B21614-32B8-4A77-95CD-213E47831B07}" type="datetime1">
              <a:rPr lang="en-US" smtClean="0"/>
              <a:t>2/16/2022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2BB31-C79F-42B9-957C-C61A047145AA}" type="datetime1">
              <a:rPr lang="en-US" smtClean="0"/>
              <a:t>2/16/2022</a:t>
            </a:fld>
            <a:endParaRPr lang="en-US"/>
          </a:p>
        </p:txBody>
      </p:sp>
      <p:sp>
        <p:nvSpPr>
          <p:cNvPr id="6" name="Footer Placeholder 5"/>
          <p:cNvSpPr>
            <a:spLocks noGrp="1"/>
          </p:cNvSpPr>
          <p:nvPr>
            <p:ph type="ftr" sz="quarter" idx="11"/>
          </p:nvPr>
        </p:nvSpPr>
        <p:spPr/>
        <p:txBody>
          <a:bodyPr/>
          <a:lstStyle/>
          <a:p>
            <a:r>
              <a:rPr lang="en-US"/>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65B3A-14E7-49E8-AD3D-9A3D62E46B36}" type="datetime1">
              <a:rPr lang="en-US" smtClean="0"/>
              <a:t>2/16/2022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Compiled By Atnafu J.</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notesSlide" Target="../notesSlides/notesSlide20.xml"/><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7.xml"/><Relationship Id="rId7" Type="http://schemas.openxmlformats.org/officeDocument/2006/relationships/image" Target="../media/image12.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9.xml"/><Relationship Id="rId7"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20.wmf"/><Relationship Id="rId4" Type="http://schemas.openxmlformats.org/officeDocument/2006/relationships/oleObject" Target="../embeddings/oleObject20.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1.wmf"/><Relationship Id="rId4" Type="http://schemas.openxmlformats.org/officeDocument/2006/relationships/oleObject" Target="../embeddings/oleObject22.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CS321 </a:t>
            </a:r>
            <a:r>
              <a:rPr lang="en-US" i="1" dirty="0">
                <a:solidFill>
                  <a:schemeClr val="accent2"/>
                </a:solidFill>
              </a:rPr>
              <a:t>: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a:t>Chapter 1: Introduction to Algorithm Analysis</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a:solidFill>
                  <a:schemeClr val="accent2"/>
                </a:solidFill>
              </a:rPr>
              <a:t>Algorithm: Multiplication: English Way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000" dirty="0"/>
              <a:t> 		     </a:t>
            </a:r>
            <a:r>
              <a:rPr lang="en-GB" sz="2400" dirty="0"/>
              <a:t> 	 </a:t>
            </a:r>
            <a:r>
              <a:rPr lang="en-GB" sz="2000" dirty="0"/>
              <a:t>981</a:t>
            </a:r>
          </a:p>
          <a:p>
            <a:pPr>
              <a:lnSpc>
                <a:spcPct val="80000"/>
              </a:lnSpc>
              <a:buNone/>
            </a:pPr>
            <a:r>
              <a:rPr lang="en-GB" sz="2000" dirty="0"/>
              <a:t>			 1234</a:t>
            </a:r>
          </a:p>
          <a:p>
            <a:pPr>
              <a:lnSpc>
                <a:spcPct val="80000"/>
              </a:lnSpc>
              <a:buNone/>
            </a:pPr>
            <a:r>
              <a:rPr lang="en-GB" sz="2000" dirty="0"/>
              <a:t>			 981</a:t>
            </a:r>
          </a:p>
          <a:p>
            <a:pPr>
              <a:lnSpc>
                <a:spcPct val="80000"/>
              </a:lnSpc>
              <a:buNone/>
            </a:pPr>
            <a:r>
              <a:rPr lang="en-GB" sz="2000" dirty="0"/>
              <a:t>			 1962</a:t>
            </a:r>
          </a:p>
          <a:p>
            <a:pPr>
              <a:lnSpc>
                <a:spcPct val="80000"/>
              </a:lnSpc>
              <a:buNone/>
            </a:pPr>
            <a:r>
              <a:rPr lang="en-GB" sz="2000" dirty="0"/>
              <a:t>			   2943</a:t>
            </a:r>
          </a:p>
          <a:p>
            <a:pPr>
              <a:lnSpc>
                <a:spcPct val="80000"/>
              </a:lnSpc>
              <a:buNone/>
            </a:pPr>
            <a:r>
              <a:rPr lang="en-GB" sz="2000" dirty="0"/>
              <a:t>			     3924</a:t>
            </a:r>
          </a:p>
          <a:p>
            <a:pPr>
              <a:lnSpc>
                <a:spcPct val="80000"/>
              </a:lnSpc>
              <a:buNone/>
            </a:pPr>
            <a:r>
              <a:rPr lang="en-GB" sz="2000" dirty="0"/>
              <a:t>		              1210554</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133600" y="29718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133600" y="41148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9044E82-0D97-4C44-BD32-01B99DA0AB14}" type="slidenum">
              <a:rPr lang="en-US" smtClean="0"/>
              <a:pPr/>
              <a:t>10</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sz="3200" i="1" dirty="0">
                <a:solidFill>
                  <a:schemeClr val="accent2"/>
                </a:solidFill>
              </a:rPr>
              <a:t>MAXIMUM CONTIGUOUS SUBSEQUENCE SUM</a:t>
            </a:r>
            <a:br>
              <a:rPr lang="en-US" sz="3200" i="1" dirty="0">
                <a:solidFill>
                  <a:schemeClr val="accent2"/>
                </a:solidFill>
              </a:rPr>
            </a:br>
            <a:r>
              <a:rPr lang="en-US" sz="3200" i="1" dirty="0">
                <a:solidFill>
                  <a:schemeClr val="accent2"/>
                </a:solidFill>
              </a:rPr>
              <a:t>PROBLEM</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09600" y="2209800"/>
            <a:ext cx="7772400" cy="4114800"/>
          </a:xfrm>
          <a:prstGeom prst="rect">
            <a:avLst/>
          </a:prstGeom>
        </p:spPr>
        <p:txBody>
          <a:bodyPr vert="horz" lIns="91440" tIns="45720" rIns="91440" bIns="45720" rtlCol="0">
            <a:normAutofit/>
          </a:bodyPr>
          <a:lstStyle/>
          <a:p>
            <a:pPr marL="0" lvl="1">
              <a:lnSpc>
                <a:spcPct val="90000"/>
              </a:lnSpc>
              <a:spcBef>
                <a:spcPct val="20000"/>
              </a:spcBef>
            </a:pPr>
            <a:r>
              <a:rPr lang="en-US" sz="2800" dirty="0"/>
              <a:t>GIVEN(POSSIBLY NEGATIVE) INTEGERS A </a:t>
            </a:r>
            <a:r>
              <a:rPr lang="en-US" sz="2800" baseline="-25000" dirty="0"/>
              <a:t>1</a:t>
            </a:r>
            <a:r>
              <a:rPr lang="en-US" sz="2800" dirty="0"/>
              <a:t>, A </a:t>
            </a:r>
            <a:r>
              <a:rPr lang="en-US" sz="2800" baseline="-25000" dirty="0"/>
              <a:t>2</a:t>
            </a:r>
            <a:r>
              <a:rPr lang="en-US" sz="2800" dirty="0"/>
              <a:t>, . . ., A</a:t>
            </a:r>
            <a:r>
              <a:rPr lang="en-US" sz="2800" baseline="-25000" dirty="0"/>
              <a:t>n</a:t>
            </a:r>
            <a:r>
              <a:rPr lang="en-US" sz="2800" dirty="0"/>
              <a:t>. FIND (AND IDENTIFY THE SEQUENCE CORRESPONDING TO) THE MAXIMUM VALUE OF </a:t>
            </a:r>
          </a:p>
          <a:p>
            <a:endParaRPr lang="en-US" i="1" dirty="0"/>
          </a:p>
          <a:p>
            <a:endParaRPr lang="en-US" i="1" dirty="0"/>
          </a:p>
          <a:p>
            <a:endParaRPr lang="en-US" i="1" dirty="0"/>
          </a:p>
          <a:p>
            <a:r>
              <a:rPr lang="en-US" i="1" dirty="0"/>
              <a:t>.</a:t>
            </a:r>
          </a:p>
          <a:p>
            <a:pPr marL="0" lvl="1">
              <a:lnSpc>
                <a:spcPct val="90000"/>
              </a:lnSpc>
              <a:spcBef>
                <a:spcPct val="20000"/>
              </a:spcBef>
            </a:pPr>
            <a:r>
              <a:rPr lang="en-US" sz="2800" dirty="0"/>
              <a:t>THE MAXIMUM CONTIGUOUS SUBSEQUENCE SUM IS ZERO IF ALL THE INTEGERS ARE NEGATIVE.</a:t>
            </a:r>
            <a:endParaRPr lang="en-GB" sz="2800" dirty="0"/>
          </a:p>
        </p:txBody>
      </p:sp>
      <p:graphicFrame>
        <p:nvGraphicFramePr>
          <p:cNvPr id="46081" name="Object 1"/>
          <p:cNvGraphicFramePr>
            <a:graphicFrameLocks noChangeAspect="1"/>
          </p:cNvGraphicFramePr>
          <p:nvPr/>
        </p:nvGraphicFramePr>
        <p:xfrm>
          <a:off x="3124200" y="3505200"/>
          <a:ext cx="723900" cy="895350"/>
        </p:xfrm>
        <a:graphic>
          <a:graphicData uri="http://schemas.openxmlformats.org/presentationml/2006/ole">
            <mc:AlternateContent xmlns:mc="http://schemas.openxmlformats.org/markup-compatibility/2006">
              <mc:Choice xmlns:v="urn:schemas-microsoft-com:vml" Requires="v">
                <p:oleObj spid="_x0000_s1050" name="Equation" r:id="rId3" imgW="380835" imgH="444307" progId="Equation.3">
                  <p:embed/>
                </p:oleObj>
              </mc:Choice>
              <mc:Fallback>
                <p:oleObj name="Equation" r:id="rId3" imgW="380835" imgH="444307"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05200"/>
                        <a:ext cx="7239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11</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sz="3200" i="1" dirty="0">
                <a:solidFill>
                  <a:schemeClr val="accent2"/>
                </a:solidFill>
              </a:rPr>
              <a:t>MAXIMUM CONTIGUOUS SUBSEQUENCE SUM</a:t>
            </a:r>
            <a:br>
              <a:rPr lang="en-US" sz="3200" i="1" dirty="0">
                <a:solidFill>
                  <a:schemeClr val="accent2"/>
                </a:solidFill>
              </a:rPr>
            </a:br>
            <a:r>
              <a:rPr lang="en-US" sz="3200" i="1" dirty="0">
                <a:solidFill>
                  <a:schemeClr val="accent2"/>
                </a:solidFill>
              </a:rPr>
              <a:t>PROBLEM</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09600" y="2209800"/>
            <a:ext cx="7772400" cy="4114800"/>
          </a:xfrm>
          <a:prstGeom prst="rect">
            <a:avLst/>
          </a:prstGeom>
        </p:spPr>
        <p:txBody>
          <a:bodyPr vert="horz" lIns="91440" tIns="45720" rIns="91440" bIns="45720" rtlCol="0">
            <a:normAutofit/>
          </a:bodyPr>
          <a:lstStyle/>
          <a:p>
            <a:pPr marL="0" lvl="1">
              <a:lnSpc>
                <a:spcPct val="90000"/>
              </a:lnSpc>
              <a:spcBef>
                <a:spcPct val="20000"/>
              </a:spcBef>
            </a:pPr>
            <a:r>
              <a:rPr lang="en-US" sz="2800" dirty="0"/>
              <a:t>What is the sequence corresponding to the maximum contagious subsequence sum for the following set of integers?</a:t>
            </a:r>
          </a:p>
          <a:p>
            <a:r>
              <a:rPr lang="en-US" sz="2800" dirty="0"/>
              <a:t>A:-5  6  -7  8  -1   2</a:t>
            </a:r>
          </a:p>
          <a:p>
            <a:pPr marL="0" lvl="1">
              <a:lnSpc>
                <a:spcPct val="90000"/>
              </a:lnSpc>
              <a:spcBef>
                <a:spcPct val="20000"/>
              </a:spcBef>
            </a:pPr>
            <a:endParaRPr lang="en-US" sz="2800" dirty="0"/>
          </a:p>
          <a:p>
            <a:pPr marL="0" lvl="1">
              <a:lnSpc>
                <a:spcPct val="90000"/>
              </a:lnSpc>
              <a:spcBef>
                <a:spcPct val="20000"/>
              </a:spcBef>
            </a:pPr>
            <a:endParaRPr lang="en-US" sz="2800" dirty="0"/>
          </a:p>
          <a:p>
            <a:pPr marL="0" lvl="1">
              <a:lnSpc>
                <a:spcPct val="90000"/>
              </a:lnSpc>
              <a:spcBef>
                <a:spcPct val="20000"/>
              </a:spcBef>
            </a:pPr>
            <a:endParaRPr lang="en-GB" sz="28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12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sz="3200" i="1" dirty="0">
                <a:solidFill>
                  <a:schemeClr val="accent2"/>
                </a:solidFill>
              </a:rPr>
              <a:t>MAXIMUM CONTIGUOUS SUBSEQUENCE SUM</a:t>
            </a:r>
            <a:br>
              <a:rPr lang="en-US" sz="3200" i="1" dirty="0">
                <a:solidFill>
                  <a:schemeClr val="accent2"/>
                </a:solidFill>
              </a:rPr>
            </a:br>
            <a:r>
              <a:rPr lang="en-US" sz="3200" i="1" dirty="0">
                <a:solidFill>
                  <a:schemeClr val="accent2"/>
                </a:solidFill>
              </a:rPr>
              <a:t>PROBLEM</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09600" y="1905000"/>
            <a:ext cx="7772400" cy="4419600"/>
          </a:xfrm>
          <a:prstGeom prst="rect">
            <a:avLst/>
          </a:prstGeom>
        </p:spPr>
        <p:txBody>
          <a:bodyPr vert="horz" lIns="91440" tIns="45720" rIns="91440" bIns="45720" rtlCol="0">
            <a:normAutofit/>
          </a:bodyPr>
          <a:lstStyle/>
          <a:p>
            <a:pPr marL="0" lvl="1">
              <a:lnSpc>
                <a:spcPct val="90000"/>
              </a:lnSpc>
              <a:spcBef>
                <a:spcPct val="20000"/>
              </a:spcBef>
            </a:pPr>
            <a:endParaRPr lang="en-US" sz="2800" dirty="0"/>
          </a:p>
          <a:p>
            <a:pPr marL="0" lvl="1">
              <a:lnSpc>
                <a:spcPct val="90000"/>
              </a:lnSpc>
              <a:spcBef>
                <a:spcPct val="20000"/>
              </a:spcBef>
            </a:pPr>
            <a:endParaRPr lang="en-GB" sz="2800" dirty="0"/>
          </a:p>
        </p:txBody>
      </p:sp>
      <p:graphicFrame>
        <p:nvGraphicFramePr>
          <p:cNvPr id="5" name="Table 4"/>
          <p:cNvGraphicFramePr>
            <a:graphicFrameLocks noGrp="1"/>
          </p:cNvGraphicFramePr>
          <p:nvPr/>
        </p:nvGraphicFramePr>
        <p:xfrm>
          <a:off x="235956" y="2438400"/>
          <a:ext cx="8908044" cy="3124200"/>
        </p:xfrm>
        <a:graphic>
          <a:graphicData uri="http://schemas.openxmlformats.org/drawingml/2006/table">
            <a:tbl>
              <a:tblPr/>
              <a:tblGrid>
                <a:gridCol w="343604">
                  <a:extLst>
                    <a:ext uri="{9D8B030D-6E8A-4147-A177-3AD203B41FA5}">
                      <a16:colId xmlns="" xmlns:a16="http://schemas.microsoft.com/office/drawing/2014/main" val="20000"/>
                    </a:ext>
                  </a:extLst>
                </a:gridCol>
                <a:gridCol w="198918">
                  <a:extLst>
                    <a:ext uri="{9D8B030D-6E8A-4147-A177-3AD203B41FA5}">
                      <a16:colId xmlns="" xmlns:a16="http://schemas.microsoft.com/office/drawing/2014/main" val="20001"/>
                    </a:ext>
                  </a:extLst>
                </a:gridCol>
                <a:gridCol w="343604">
                  <a:extLst>
                    <a:ext uri="{9D8B030D-6E8A-4147-A177-3AD203B41FA5}">
                      <a16:colId xmlns="" xmlns:a16="http://schemas.microsoft.com/office/drawing/2014/main" val="20002"/>
                    </a:ext>
                  </a:extLst>
                </a:gridCol>
                <a:gridCol w="305435">
                  <a:extLst>
                    <a:ext uri="{9D8B030D-6E8A-4147-A177-3AD203B41FA5}">
                      <a16:colId xmlns="" xmlns:a16="http://schemas.microsoft.com/office/drawing/2014/main" val="20003"/>
                    </a:ext>
                  </a:extLst>
                </a:gridCol>
                <a:gridCol w="343604">
                  <a:extLst>
                    <a:ext uri="{9D8B030D-6E8A-4147-A177-3AD203B41FA5}">
                      <a16:colId xmlns="" xmlns:a16="http://schemas.microsoft.com/office/drawing/2014/main" val="20004"/>
                    </a:ext>
                  </a:extLst>
                </a:gridCol>
                <a:gridCol w="198918">
                  <a:extLst>
                    <a:ext uri="{9D8B030D-6E8A-4147-A177-3AD203B41FA5}">
                      <a16:colId xmlns="" xmlns:a16="http://schemas.microsoft.com/office/drawing/2014/main" val="20005"/>
                    </a:ext>
                  </a:extLst>
                </a:gridCol>
                <a:gridCol w="343604">
                  <a:extLst>
                    <a:ext uri="{9D8B030D-6E8A-4147-A177-3AD203B41FA5}">
                      <a16:colId xmlns="" xmlns:a16="http://schemas.microsoft.com/office/drawing/2014/main" val="20006"/>
                    </a:ext>
                  </a:extLst>
                </a:gridCol>
                <a:gridCol w="173546">
                  <a:extLst>
                    <a:ext uri="{9D8B030D-6E8A-4147-A177-3AD203B41FA5}">
                      <a16:colId xmlns="" xmlns:a16="http://schemas.microsoft.com/office/drawing/2014/main" val="20007"/>
                    </a:ext>
                  </a:extLst>
                </a:gridCol>
                <a:gridCol w="198918">
                  <a:extLst>
                    <a:ext uri="{9D8B030D-6E8A-4147-A177-3AD203B41FA5}">
                      <a16:colId xmlns="" xmlns:a16="http://schemas.microsoft.com/office/drawing/2014/main" val="20008"/>
                    </a:ext>
                  </a:extLst>
                </a:gridCol>
                <a:gridCol w="343604">
                  <a:extLst>
                    <a:ext uri="{9D8B030D-6E8A-4147-A177-3AD203B41FA5}">
                      <a16:colId xmlns="" xmlns:a16="http://schemas.microsoft.com/office/drawing/2014/main" val="20009"/>
                    </a:ext>
                  </a:extLst>
                </a:gridCol>
                <a:gridCol w="198918">
                  <a:extLst>
                    <a:ext uri="{9D8B030D-6E8A-4147-A177-3AD203B41FA5}">
                      <a16:colId xmlns="" xmlns:a16="http://schemas.microsoft.com/office/drawing/2014/main" val="20010"/>
                    </a:ext>
                  </a:extLst>
                </a:gridCol>
                <a:gridCol w="343604">
                  <a:extLst>
                    <a:ext uri="{9D8B030D-6E8A-4147-A177-3AD203B41FA5}">
                      <a16:colId xmlns="" xmlns:a16="http://schemas.microsoft.com/office/drawing/2014/main" val="20011"/>
                    </a:ext>
                  </a:extLst>
                </a:gridCol>
                <a:gridCol w="198918">
                  <a:extLst>
                    <a:ext uri="{9D8B030D-6E8A-4147-A177-3AD203B41FA5}">
                      <a16:colId xmlns="" xmlns:a16="http://schemas.microsoft.com/office/drawing/2014/main" val="20012"/>
                    </a:ext>
                  </a:extLst>
                </a:gridCol>
                <a:gridCol w="343604">
                  <a:extLst>
                    <a:ext uri="{9D8B030D-6E8A-4147-A177-3AD203B41FA5}">
                      <a16:colId xmlns="" xmlns:a16="http://schemas.microsoft.com/office/drawing/2014/main" val="20013"/>
                    </a:ext>
                  </a:extLst>
                </a:gridCol>
                <a:gridCol w="173546">
                  <a:extLst>
                    <a:ext uri="{9D8B030D-6E8A-4147-A177-3AD203B41FA5}">
                      <a16:colId xmlns="" xmlns:a16="http://schemas.microsoft.com/office/drawing/2014/main" val="20014"/>
                    </a:ext>
                  </a:extLst>
                </a:gridCol>
                <a:gridCol w="343604">
                  <a:extLst>
                    <a:ext uri="{9D8B030D-6E8A-4147-A177-3AD203B41FA5}">
                      <a16:colId xmlns="" xmlns:a16="http://schemas.microsoft.com/office/drawing/2014/main" val="20015"/>
                    </a:ext>
                  </a:extLst>
                </a:gridCol>
                <a:gridCol w="279651">
                  <a:extLst>
                    <a:ext uri="{9D8B030D-6E8A-4147-A177-3AD203B41FA5}">
                      <a16:colId xmlns="" xmlns:a16="http://schemas.microsoft.com/office/drawing/2014/main" val="20016"/>
                    </a:ext>
                  </a:extLst>
                </a:gridCol>
                <a:gridCol w="329733">
                  <a:extLst>
                    <a:ext uri="{9D8B030D-6E8A-4147-A177-3AD203B41FA5}">
                      <a16:colId xmlns="" xmlns:a16="http://schemas.microsoft.com/office/drawing/2014/main" val="20017"/>
                    </a:ext>
                  </a:extLst>
                </a:gridCol>
                <a:gridCol w="198918">
                  <a:extLst>
                    <a:ext uri="{9D8B030D-6E8A-4147-A177-3AD203B41FA5}">
                      <a16:colId xmlns="" xmlns:a16="http://schemas.microsoft.com/office/drawing/2014/main" val="20018"/>
                    </a:ext>
                  </a:extLst>
                </a:gridCol>
                <a:gridCol w="343604">
                  <a:extLst>
                    <a:ext uri="{9D8B030D-6E8A-4147-A177-3AD203B41FA5}">
                      <a16:colId xmlns="" xmlns:a16="http://schemas.microsoft.com/office/drawing/2014/main" val="20019"/>
                    </a:ext>
                  </a:extLst>
                </a:gridCol>
                <a:gridCol w="284623">
                  <a:extLst>
                    <a:ext uri="{9D8B030D-6E8A-4147-A177-3AD203B41FA5}">
                      <a16:colId xmlns="" xmlns:a16="http://schemas.microsoft.com/office/drawing/2014/main" val="20020"/>
                    </a:ext>
                  </a:extLst>
                </a:gridCol>
                <a:gridCol w="198918">
                  <a:extLst>
                    <a:ext uri="{9D8B030D-6E8A-4147-A177-3AD203B41FA5}">
                      <a16:colId xmlns="" xmlns:a16="http://schemas.microsoft.com/office/drawing/2014/main" val="20021"/>
                    </a:ext>
                  </a:extLst>
                </a:gridCol>
                <a:gridCol w="343604">
                  <a:extLst>
                    <a:ext uri="{9D8B030D-6E8A-4147-A177-3AD203B41FA5}">
                      <a16:colId xmlns="" xmlns:a16="http://schemas.microsoft.com/office/drawing/2014/main" val="20022"/>
                    </a:ext>
                  </a:extLst>
                </a:gridCol>
                <a:gridCol w="198918">
                  <a:extLst>
                    <a:ext uri="{9D8B030D-6E8A-4147-A177-3AD203B41FA5}">
                      <a16:colId xmlns="" xmlns:a16="http://schemas.microsoft.com/office/drawing/2014/main" val="20023"/>
                    </a:ext>
                  </a:extLst>
                </a:gridCol>
                <a:gridCol w="284623">
                  <a:extLst>
                    <a:ext uri="{9D8B030D-6E8A-4147-A177-3AD203B41FA5}">
                      <a16:colId xmlns="" xmlns:a16="http://schemas.microsoft.com/office/drawing/2014/main" val="20024"/>
                    </a:ext>
                  </a:extLst>
                </a:gridCol>
                <a:gridCol w="284623">
                  <a:extLst>
                    <a:ext uri="{9D8B030D-6E8A-4147-A177-3AD203B41FA5}">
                      <a16:colId xmlns="" xmlns:a16="http://schemas.microsoft.com/office/drawing/2014/main" val="20025"/>
                    </a:ext>
                  </a:extLst>
                </a:gridCol>
                <a:gridCol w="343604">
                  <a:extLst>
                    <a:ext uri="{9D8B030D-6E8A-4147-A177-3AD203B41FA5}">
                      <a16:colId xmlns="" xmlns:a16="http://schemas.microsoft.com/office/drawing/2014/main" val="20026"/>
                    </a:ext>
                  </a:extLst>
                </a:gridCol>
                <a:gridCol w="198918">
                  <a:extLst>
                    <a:ext uri="{9D8B030D-6E8A-4147-A177-3AD203B41FA5}">
                      <a16:colId xmlns="" xmlns:a16="http://schemas.microsoft.com/office/drawing/2014/main" val="20027"/>
                    </a:ext>
                  </a:extLst>
                </a:gridCol>
                <a:gridCol w="368489">
                  <a:extLst>
                    <a:ext uri="{9D8B030D-6E8A-4147-A177-3AD203B41FA5}">
                      <a16:colId xmlns="" xmlns:a16="http://schemas.microsoft.com/office/drawing/2014/main" val="20028"/>
                    </a:ext>
                  </a:extLst>
                </a:gridCol>
                <a:gridCol w="284623">
                  <a:extLst>
                    <a:ext uri="{9D8B030D-6E8A-4147-A177-3AD203B41FA5}">
                      <a16:colId xmlns="" xmlns:a16="http://schemas.microsoft.com/office/drawing/2014/main" val="20029"/>
                    </a:ext>
                  </a:extLst>
                </a:gridCol>
                <a:gridCol w="284623">
                  <a:extLst>
                    <a:ext uri="{9D8B030D-6E8A-4147-A177-3AD203B41FA5}">
                      <a16:colId xmlns="" xmlns:a16="http://schemas.microsoft.com/office/drawing/2014/main" val="20030"/>
                    </a:ext>
                  </a:extLst>
                </a:gridCol>
                <a:gridCol w="284623">
                  <a:extLst>
                    <a:ext uri="{9D8B030D-6E8A-4147-A177-3AD203B41FA5}">
                      <a16:colId xmlns="" xmlns:a16="http://schemas.microsoft.com/office/drawing/2014/main" val="20031"/>
                    </a:ext>
                  </a:extLst>
                </a:gridCol>
              </a:tblGrid>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0"/>
                  </a:ext>
                </a:extLst>
              </a:tr>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1"/>
                  </a:ext>
                </a:extLst>
              </a:tr>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0</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9</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2"/>
                  </a:ext>
                </a:extLst>
              </a:tr>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3"/>
                  </a:ext>
                </a:extLst>
              </a:tr>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4"/>
                  </a:ext>
                </a:extLst>
              </a:tr>
              <a:tr h="520700">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-5</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6</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-7</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8</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-1</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000000"/>
                          </a:solidFill>
                          <a:latin typeface="Calibri"/>
                          <a:ea typeface="Times New Roman"/>
                          <a:cs typeface="Times New Roman"/>
                        </a:rPr>
                        <a:t>2</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marL="0" marR="0" algn="r">
                        <a:lnSpc>
                          <a:spcPct val="115000"/>
                        </a:lnSpc>
                        <a:spcBef>
                          <a:spcPts val="0"/>
                        </a:spcBef>
                        <a:spcAft>
                          <a:spcPts val="0"/>
                        </a:spcAft>
                      </a:pPr>
                      <a:r>
                        <a:rPr lang="en-US" sz="1800" dirty="0">
                          <a:solidFill>
                            <a:srgbClr val="FF0000"/>
                          </a:solidFill>
                          <a:latin typeface="Calibri"/>
                          <a:ea typeface="Times New Roman"/>
                          <a:cs typeface="Times New Roman"/>
                        </a:rPr>
                        <a:t>3</a:t>
                      </a:r>
                      <a:endParaRPr lang="en-US" sz="1800" dirty="0">
                        <a:latin typeface="Calibri"/>
                        <a:ea typeface="Calibri"/>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tc>
                  <a:txBody>
                    <a:bodyPr/>
                    <a:lstStyle/>
                    <a:p>
                      <a:pPr>
                        <a:lnSpc>
                          <a:spcPct val="115000"/>
                        </a:lnSpc>
                      </a:pPr>
                      <a:endParaRPr lang="en-US" sz="1800" dirty="0">
                        <a:latin typeface="Calibri"/>
                        <a:ea typeface="Times New Roman"/>
                        <a:cs typeface="Times New Roman"/>
                      </a:endParaRPr>
                    </a:p>
                  </a:txBody>
                  <a:tcPr marL="68580" marR="68580" marT="0" marB="0" anchor="b">
                    <a:lnL>
                      <a:noFill/>
                    </a:lnL>
                    <a:lnR>
                      <a:noFill/>
                    </a:lnR>
                    <a:lnT>
                      <a:noFill/>
                    </a:lnT>
                    <a:lnB>
                      <a:noFill/>
                    </a:lnB>
                  </a:tcPr>
                </a:tc>
                <a:extLst>
                  <a:ext uri="{0D108BD9-81ED-4DB2-BD59-A6C34878D82A}">
                    <a16:rowId xmlns="" xmlns:a16="http://schemas.microsoft.com/office/drawing/2014/main" val="10005"/>
                  </a:ext>
                </a:extLst>
              </a:tr>
            </a:tbl>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Subsequence : Algorithm1</a:t>
            </a:r>
          </a:p>
        </p:txBody>
      </p:sp>
      <p:cxnSp>
        <p:nvCxnSpPr>
          <p:cNvPr id="4" name="Straight Connector 3"/>
          <p:cNvCxnSpPr/>
          <p:nvPr/>
        </p:nvCxnSpPr>
        <p:spPr>
          <a:xfrm>
            <a:off x="609600" y="13716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524000"/>
            <a:ext cx="7772400" cy="4876800"/>
          </a:xfrm>
          <a:prstGeom prst="rect">
            <a:avLst/>
          </a:prstGeom>
        </p:spPr>
        <p:txBody>
          <a:bodyPr vert="horz" lIns="91440" tIns="45720" rIns="91440" bIns="45720" rtlCol="0">
            <a:normAutofit fontScale="92500" lnSpcReduction="20000"/>
          </a:bodyPr>
          <a:lstStyle/>
          <a:p>
            <a:r>
              <a:rPr lang="en-US" sz="2400" dirty="0"/>
              <a:t>void </a:t>
            </a:r>
            <a:r>
              <a:rPr lang="en-US" sz="2400" dirty="0" err="1"/>
              <a:t>maxSubsequenceSum</a:t>
            </a:r>
            <a:r>
              <a:rPr lang="en-US" sz="2400" dirty="0"/>
              <a:t>( const  </a:t>
            </a:r>
            <a:r>
              <a:rPr lang="en-US" sz="2400" dirty="0" err="1"/>
              <a:t>int</a:t>
            </a:r>
            <a:r>
              <a:rPr lang="en-US" sz="2400" dirty="0"/>
              <a:t> a[ ], </a:t>
            </a:r>
            <a:r>
              <a:rPr lang="en-US" sz="2400" dirty="0" err="1"/>
              <a:t>int</a:t>
            </a:r>
            <a:r>
              <a:rPr lang="en-US" sz="2400" dirty="0"/>
              <a:t> n, </a:t>
            </a:r>
            <a:r>
              <a:rPr lang="en-US" sz="2400" dirty="0" err="1"/>
              <a:t>int</a:t>
            </a:r>
            <a:r>
              <a:rPr lang="en-US" sz="2400" dirty="0"/>
              <a:t> &amp; </a:t>
            </a:r>
            <a:r>
              <a:rPr lang="en-US" sz="2400" dirty="0" err="1"/>
              <a:t>seqStart</a:t>
            </a:r>
            <a:r>
              <a:rPr lang="en-US" sz="2400" dirty="0"/>
              <a:t>, </a:t>
            </a:r>
            <a:r>
              <a:rPr lang="en-US" sz="2400" dirty="0" err="1"/>
              <a:t>int</a:t>
            </a:r>
            <a:r>
              <a:rPr lang="en-US" sz="2400" dirty="0"/>
              <a:t> &amp; </a:t>
            </a:r>
            <a:r>
              <a:rPr lang="en-US" sz="2400" dirty="0" err="1"/>
              <a:t>seqEnd</a:t>
            </a:r>
            <a:r>
              <a:rPr lang="en-US" sz="2400" dirty="0"/>
              <a:t>, </a:t>
            </a:r>
            <a:r>
              <a:rPr lang="en-US" sz="2400" dirty="0" err="1"/>
              <a:t>int</a:t>
            </a:r>
            <a:r>
              <a:rPr lang="en-US" sz="2400" dirty="0"/>
              <a:t> &amp; </a:t>
            </a:r>
            <a:r>
              <a:rPr lang="en-US" sz="2400" dirty="0" err="1"/>
              <a:t>maxSum</a:t>
            </a:r>
            <a:r>
              <a:rPr lang="en-US" sz="2400" dirty="0"/>
              <a:t>){</a:t>
            </a:r>
          </a:p>
          <a:p>
            <a:pPr lvl="1"/>
            <a:r>
              <a:rPr lang="en-US" sz="2300" dirty="0"/>
              <a:t> </a:t>
            </a:r>
            <a:r>
              <a:rPr lang="en-US" sz="2300" dirty="0" err="1"/>
              <a:t>int</a:t>
            </a:r>
            <a:r>
              <a:rPr lang="en-US" sz="2300" dirty="0"/>
              <a:t> </a:t>
            </a:r>
            <a:r>
              <a:rPr lang="en-US" sz="2300" dirty="0" err="1"/>
              <a:t>maxSum</a:t>
            </a:r>
            <a:r>
              <a:rPr lang="en-US" sz="2300" dirty="0"/>
              <a:t> = 0;</a:t>
            </a:r>
          </a:p>
          <a:p>
            <a:pPr lvl="1"/>
            <a:r>
              <a:rPr lang="nn-NO" sz="2300" dirty="0"/>
              <a:t> for( int i = 0; </a:t>
            </a:r>
            <a:r>
              <a:rPr lang="nn-NO" sz="2300" i="1" dirty="0"/>
              <a:t>i &lt; n; i++ ) </a:t>
            </a:r>
          </a:p>
          <a:p>
            <a:pPr lvl="2"/>
            <a:r>
              <a:rPr lang="nb-NO" sz="2300" dirty="0"/>
              <a:t> for( int j = i; j &lt; n; j++ ){</a:t>
            </a:r>
            <a:endParaRPr lang="en-US" sz="2300" dirty="0"/>
          </a:p>
          <a:p>
            <a:pPr lvl="3"/>
            <a:r>
              <a:rPr lang="en-US" sz="2300" dirty="0"/>
              <a:t> </a:t>
            </a:r>
            <a:r>
              <a:rPr lang="en-US" sz="2300" dirty="0" err="1"/>
              <a:t>int</a:t>
            </a:r>
            <a:r>
              <a:rPr lang="en-US" sz="2300" dirty="0"/>
              <a:t> </a:t>
            </a:r>
            <a:r>
              <a:rPr lang="en-US" sz="2300" dirty="0" err="1"/>
              <a:t>thisSum</a:t>
            </a:r>
            <a:r>
              <a:rPr lang="en-US" sz="2300" dirty="0"/>
              <a:t> = 0;</a:t>
            </a:r>
          </a:p>
          <a:p>
            <a:pPr lvl="3"/>
            <a:r>
              <a:rPr lang="nn-NO" sz="2300" dirty="0"/>
              <a:t>for( int k= i; k&lt;= j; k++){</a:t>
            </a:r>
          </a:p>
          <a:p>
            <a:pPr lvl="4"/>
            <a:r>
              <a:rPr lang="en-US" sz="2300" dirty="0"/>
              <a:t> </a:t>
            </a:r>
            <a:r>
              <a:rPr lang="en-US" sz="2300" dirty="0" err="1"/>
              <a:t>thisSum</a:t>
            </a:r>
            <a:r>
              <a:rPr lang="en-US" sz="2300" dirty="0"/>
              <a:t> += a[ k ];</a:t>
            </a:r>
          </a:p>
          <a:p>
            <a:pPr lvl="3"/>
            <a:r>
              <a:rPr lang="en-US" sz="2300" dirty="0" smtClean="0"/>
              <a:t>}</a:t>
            </a:r>
          </a:p>
          <a:p>
            <a:pPr lvl="3"/>
            <a:r>
              <a:rPr lang="en-US" sz="2300" dirty="0"/>
              <a:t>if( </a:t>
            </a:r>
            <a:r>
              <a:rPr lang="en-US" sz="2300" dirty="0" err="1"/>
              <a:t>thisSum</a:t>
            </a:r>
            <a:r>
              <a:rPr lang="en-US" sz="2300" dirty="0"/>
              <a:t> &gt; </a:t>
            </a:r>
            <a:r>
              <a:rPr lang="en-US" sz="2300" dirty="0" err="1"/>
              <a:t>maxSum</a:t>
            </a:r>
            <a:r>
              <a:rPr lang="en-US" sz="2300" dirty="0"/>
              <a:t> ){</a:t>
            </a:r>
          </a:p>
          <a:p>
            <a:pPr lvl="4"/>
            <a:r>
              <a:rPr lang="en-US" sz="2300" dirty="0"/>
              <a:t> </a:t>
            </a:r>
            <a:r>
              <a:rPr lang="en-US" sz="2300" dirty="0" err="1"/>
              <a:t>maxSum</a:t>
            </a:r>
            <a:r>
              <a:rPr lang="en-US" sz="2300" dirty="0"/>
              <a:t> = </a:t>
            </a:r>
            <a:r>
              <a:rPr lang="en-US" sz="2300" dirty="0" err="1"/>
              <a:t>thisSum</a:t>
            </a:r>
            <a:r>
              <a:rPr lang="en-US" sz="2300" dirty="0"/>
              <a:t>;</a:t>
            </a:r>
          </a:p>
          <a:p>
            <a:pPr lvl="4"/>
            <a:r>
              <a:rPr lang="en-US" sz="2300" dirty="0"/>
              <a:t> </a:t>
            </a:r>
            <a:r>
              <a:rPr lang="en-US" sz="2300" dirty="0" err="1"/>
              <a:t>seqStart</a:t>
            </a:r>
            <a:r>
              <a:rPr lang="en-US" sz="2300" dirty="0"/>
              <a:t> = i;</a:t>
            </a:r>
          </a:p>
          <a:p>
            <a:pPr lvl="4"/>
            <a:r>
              <a:rPr lang="en-US" sz="2300" dirty="0"/>
              <a:t> </a:t>
            </a:r>
            <a:r>
              <a:rPr lang="en-US" sz="2300" dirty="0" err="1"/>
              <a:t>seqEnd</a:t>
            </a:r>
            <a:r>
              <a:rPr lang="en-US" sz="2300" dirty="0"/>
              <a:t> = j ;</a:t>
            </a:r>
          </a:p>
          <a:p>
            <a:pPr lvl="3"/>
            <a:r>
              <a:rPr lang="en-US" sz="2300" dirty="0"/>
              <a:t> </a:t>
            </a:r>
            <a:r>
              <a:rPr lang="en-US" sz="2300" dirty="0" smtClean="0"/>
              <a:t>}</a:t>
            </a:r>
            <a:endParaRPr lang="en-US" sz="2300" dirty="0"/>
          </a:p>
          <a:p>
            <a:pPr lvl="2"/>
            <a:r>
              <a:rPr lang="en-US" sz="2300" dirty="0"/>
              <a:t> }</a:t>
            </a:r>
          </a:p>
          <a:p>
            <a:pPr lvl="1"/>
            <a:r>
              <a:rPr lang="en-US" sz="2300" dirty="0"/>
              <a:t>}</a:t>
            </a:r>
          </a:p>
          <a:p>
            <a:r>
              <a:rPr lang="en-US" sz="2300" dirty="0"/>
              <a:t>}</a:t>
            </a:r>
          </a:p>
          <a:p>
            <a:endParaRPr lang="en-GB" dirty="0">
              <a:latin typeface="Verdana" pitchFamily="34" charset="0"/>
              <a:ea typeface="Verdana" pitchFamily="34" charset="0"/>
              <a:cs typeface="Verdana" pitchFamily="34" charset="0"/>
            </a:endParaRPr>
          </a:p>
        </p:txBody>
      </p: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Subsequence : Algorithm2</a:t>
            </a:r>
          </a:p>
        </p:txBody>
      </p:sp>
      <p:cxnSp>
        <p:nvCxnSpPr>
          <p:cNvPr id="4" name="Straight Connector 3"/>
          <p:cNvCxnSpPr/>
          <p:nvPr/>
        </p:nvCxnSpPr>
        <p:spPr>
          <a:xfrm>
            <a:off x="609600" y="12954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447800"/>
            <a:ext cx="7772400" cy="4953000"/>
          </a:xfrm>
          <a:prstGeom prst="rect">
            <a:avLst/>
          </a:prstGeom>
        </p:spPr>
        <p:txBody>
          <a:bodyPr vert="horz" lIns="91440" tIns="45720" rIns="91440" bIns="45720" rtlCol="0">
            <a:normAutofit lnSpcReduction="10000"/>
          </a:bodyPr>
          <a:lstStyle/>
          <a:p>
            <a:r>
              <a:rPr lang="en-US" sz="2400" dirty="0"/>
              <a:t>void </a:t>
            </a:r>
            <a:r>
              <a:rPr lang="en-US" sz="2400" dirty="0" err="1"/>
              <a:t>maxSubsequenceSum</a:t>
            </a:r>
            <a:r>
              <a:rPr lang="en-US" sz="2400" dirty="0"/>
              <a:t>( const  </a:t>
            </a:r>
            <a:r>
              <a:rPr lang="en-US" sz="2400" dirty="0" err="1"/>
              <a:t>int</a:t>
            </a:r>
            <a:r>
              <a:rPr lang="en-US" sz="2400" dirty="0"/>
              <a:t> a[ ], </a:t>
            </a:r>
            <a:r>
              <a:rPr lang="en-US" sz="2400" dirty="0" err="1"/>
              <a:t>int</a:t>
            </a:r>
            <a:r>
              <a:rPr lang="en-US" sz="2400" dirty="0"/>
              <a:t> n, </a:t>
            </a:r>
            <a:r>
              <a:rPr lang="en-US" sz="2400" dirty="0" err="1"/>
              <a:t>int</a:t>
            </a:r>
            <a:r>
              <a:rPr lang="en-US" sz="2400" dirty="0"/>
              <a:t> &amp; </a:t>
            </a:r>
            <a:r>
              <a:rPr lang="en-US" sz="2400" dirty="0" err="1"/>
              <a:t>seqStart</a:t>
            </a:r>
            <a:r>
              <a:rPr lang="en-US" sz="2400" dirty="0"/>
              <a:t>, </a:t>
            </a:r>
            <a:r>
              <a:rPr lang="en-US" sz="2400" dirty="0" err="1"/>
              <a:t>int</a:t>
            </a:r>
            <a:r>
              <a:rPr lang="en-US" sz="2400" dirty="0"/>
              <a:t> &amp; </a:t>
            </a:r>
            <a:r>
              <a:rPr lang="en-US" sz="2400" dirty="0" err="1"/>
              <a:t>seqEnd</a:t>
            </a:r>
            <a:r>
              <a:rPr lang="en-US" sz="2400" dirty="0"/>
              <a:t>, </a:t>
            </a:r>
            <a:r>
              <a:rPr lang="en-US" sz="2400" dirty="0" err="1"/>
              <a:t>int</a:t>
            </a:r>
            <a:r>
              <a:rPr lang="en-US" sz="2400" dirty="0"/>
              <a:t> &amp; </a:t>
            </a:r>
            <a:r>
              <a:rPr lang="en-US" sz="2400" dirty="0" err="1"/>
              <a:t>maxSum</a:t>
            </a:r>
            <a:r>
              <a:rPr lang="en-US" sz="2400" dirty="0"/>
              <a:t>){</a:t>
            </a:r>
          </a:p>
          <a:p>
            <a:pPr lvl="1"/>
            <a:r>
              <a:rPr lang="en-US" sz="2200" dirty="0" err="1"/>
              <a:t>int</a:t>
            </a:r>
            <a:r>
              <a:rPr lang="en-US" sz="2200" dirty="0"/>
              <a:t> </a:t>
            </a:r>
            <a:r>
              <a:rPr lang="en-US" sz="2200" dirty="0" err="1"/>
              <a:t>maxSum</a:t>
            </a:r>
            <a:r>
              <a:rPr lang="en-US" sz="2200" dirty="0"/>
              <a:t> = 0;</a:t>
            </a:r>
          </a:p>
          <a:p>
            <a:pPr lvl="1"/>
            <a:r>
              <a:rPr lang="nn-NO" sz="2200" dirty="0"/>
              <a:t>for( int i = 0; i &lt; n; i++ )</a:t>
            </a:r>
            <a:r>
              <a:rPr lang="en-US" sz="2200" dirty="0"/>
              <a:t>{</a:t>
            </a:r>
          </a:p>
          <a:p>
            <a:pPr lvl="2"/>
            <a:r>
              <a:rPr lang="en-US" sz="2200" dirty="0" err="1"/>
              <a:t>int</a:t>
            </a:r>
            <a:r>
              <a:rPr lang="en-US" sz="2200" dirty="0"/>
              <a:t> </a:t>
            </a:r>
            <a:r>
              <a:rPr lang="en-US" sz="2200" dirty="0" err="1"/>
              <a:t>thisSum</a:t>
            </a:r>
            <a:r>
              <a:rPr lang="en-US" sz="2200" dirty="0"/>
              <a:t> = 0;</a:t>
            </a:r>
          </a:p>
          <a:p>
            <a:pPr lvl="2"/>
            <a:r>
              <a:rPr lang="nb-NO" sz="2200" dirty="0"/>
              <a:t>for( int j = i; j &lt; n; j++ ){</a:t>
            </a:r>
            <a:endParaRPr lang="en-US" sz="2200" dirty="0"/>
          </a:p>
          <a:p>
            <a:pPr lvl="3"/>
            <a:r>
              <a:rPr lang="en-US" sz="2200" dirty="0" err="1"/>
              <a:t>thisSum</a:t>
            </a:r>
            <a:r>
              <a:rPr lang="en-US" sz="2200" dirty="0"/>
              <a:t> += a [ j ] ;</a:t>
            </a:r>
          </a:p>
          <a:p>
            <a:pPr lvl="3"/>
            <a:r>
              <a:rPr lang="en-US" sz="2200" dirty="0"/>
              <a:t>if ( </a:t>
            </a:r>
            <a:r>
              <a:rPr lang="en-US" sz="2200" dirty="0" err="1"/>
              <a:t>thisSum</a:t>
            </a:r>
            <a:r>
              <a:rPr lang="en-US" sz="2200" dirty="0"/>
              <a:t> &gt; </a:t>
            </a:r>
            <a:r>
              <a:rPr lang="en-US" sz="2200" dirty="0" err="1"/>
              <a:t>maxSum</a:t>
            </a:r>
            <a:r>
              <a:rPr lang="en-US" sz="2200" dirty="0"/>
              <a:t> ){</a:t>
            </a:r>
          </a:p>
          <a:p>
            <a:pPr lvl="4"/>
            <a:r>
              <a:rPr lang="en-US" sz="2200" dirty="0" err="1"/>
              <a:t>maxSum</a:t>
            </a:r>
            <a:r>
              <a:rPr lang="en-US" sz="2200" dirty="0"/>
              <a:t> = </a:t>
            </a:r>
            <a:r>
              <a:rPr lang="en-US" sz="2200" dirty="0" err="1"/>
              <a:t>thisSum</a:t>
            </a:r>
            <a:r>
              <a:rPr lang="en-US" sz="2200" dirty="0"/>
              <a:t>;</a:t>
            </a:r>
          </a:p>
          <a:p>
            <a:pPr lvl="4"/>
            <a:r>
              <a:rPr lang="en-US" sz="2200" dirty="0" err="1"/>
              <a:t>seqStart</a:t>
            </a:r>
            <a:r>
              <a:rPr lang="en-US" sz="2200" dirty="0"/>
              <a:t> = </a:t>
            </a:r>
            <a:r>
              <a:rPr lang="en-US" sz="2200" dirty="0" err="1"/>
              <a:t>i</a:t>
            </a:r>
            <a:r>
              <a:rPr lang="en-US" sz="2200" dirty="0"/>
              <a:t>;</a:t>
            </a:r>
          </a:p>
          <a:p>
            <a:pPr lvl="4"/>
            <a:r>
              <a:rPr lang="en-US" sz="2200" dirty="0" err="1"/>
              <a:t>seqEnd</a:t>
            </a:r>
            <a:r>
              <a:rPr lang="en-US" sz="2200" dirty="0"/>
              <a:t> = j ;</a:t>
            </a:r>
          </a:p>
          <a:p>
            <a:pPr lvl="3"/>
            <a:r>
              <a:rPr lang="en-US" sz="2200" dirty="0"/>
              <a:t>}</a:t>
            </a:r>
          </a:p>
          <a:p>
            <a:pPr lvl="2"/>
            <a:r>
              <a:rPr lang="en-US" sz="2200" dirty="0"/>
              <a:t>}</a:t>
            </a:r>
          </a:p>
          <a:p>
            <a:pPr lvl="1"/>
            <a:r>
              <a:rPr lang="en-US" sz="2200" dirty="0"/>
              <a:t>}</a:t>
            </a:r>
          </a:p>
          <a:p>
            <a:r>
              <a:rPr lang="en-US" sz="2200" dirty="0"/>
              <a:t>}</a:t>
            </a:r>
          </a:p>
          <a:p>
            <a:endParaRPr lang="en-GB" dirty="0">
              <a:latin typeface="Verdana" pitchFamily="34" charset="0"/>
              <a:ea typeface="Verdana" pitchFamily="34" charset="0"/>
              <a:cs typeface="Verdana" pitchFamily="34" charset="0"/>
            </a:endParaRPr>
          </a:p>
        </p:txBody>
      </p: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Subsequence : Algorithm3</a:t>
            </a:r>
          </a:p>
        </p:txBody>
      </p:sp>
      <p:cxnSp>
        <p:nvCxnSpPr>
          <p:cNvPr id="4" name="Straight Connector 3"/>
          <p:cNvCxnSpPr/>
          <p:nvPr/>
        </p:nvCxnSpPr>
        <p:spPr>
          <a:xfrm>
            <a:off x="609600" y="11430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219200"/>
            <a:ext cx="7772400" cy="5181600"/>
          </a:xfrm>
          <a:prstGeom prst="rect">
            <a:avLst/>
          </a:prstGeom>
        </p:spPr>
        <p:txBody>
          <a:bodyPr vert="horz" lIns="91440" tIns="45720" rIns="91440" bIns="45720" rtlCol="0">
            <a:noAutofit/>
          </a:bodyPr>
          <a:lstStyle/>
          <a:p>
            <a:r>
              <a:rPr lang="en-US" sz="2000" dirty="0"/>
              <a:t>void </a:t>
            </a:r>
            <a:r>
              <a:rPr lang="en-US" sz="2000" dirty="0" err="1"/>
              <a:t>maxSubsequenceSum</a:t>
            </a:r>
            <a:r>
              <a:rPr lang="en-US" sz="2000" dirty="0"/>
              <a:t>( const  </a:t>
            </a:r>
            <a:r>
              <a:rPr lang="en-US" sz="2000" dirty="0" err="1"/>
              <a:t>int</a:t>
            </a:r>
            <a:r>
              <a:rPr lang="en-US" sz="2000" dirty="0"/>
              <a:t> a[ ], </a:t>
            </a:r>
            <a:r>
              <a:rPr lang="en-US" sz="2000" dirty="0" err="1"/>
              <a:t>int</a:t>
            </a:r>
            <a:r>
              <a:rPr lang="en-US" sz="2000" dirty="0"/>
              <a:t> n, </a:t>
            </a:r>
            <a:r>
              <a:rPr lang="en-US" sz="2000" dirty="0" err="1"/>
              <a:t>int</a:t>
            </a:r>
            <a:r>
              <a:rPr lang="en-US" sz="2000" dirty="0"/>
              <a:t> &amp; </a:t>
            </a:r>
            <a:r>
              <a:rPr lang="en-US" sz="2000" dirty="0" err="1"/>
              <a:t>seqStart</a:t>
            </a:r>
            <a:r>
              <a:rPr lang="en-US" sz="2000" dirty="0"/>
              <a:t>, </a:t>
            </a:r>
            <a:r>
              <a:rPr lang="en-US" sz="2000" dirty="0" err="1"/>
              <a:t>int</a:t>
            </a:r>
            <a:r>
              <a:rPr lang="en-US" sz="2000" dirty="0"/>
              <a:t> &amp; </a:t>
            </a:r>
            <a:r>
              <a:rPr lang="en-US" sz="2000" dirty="0" err="1"/>
              <a:t>seqEnd</a:t>
            </a:r>
            <a:r>
              <a:rPr lang="en-US" sz="2000" dirty="0"/>
              <a:t>, </a:t>
            </a:r>
            <a:r>
              <a:rPr lang="en-US" sz="2000" dirty="0" err="1"/>
              <a:t>int</a:t>
            </a:r>
            <a:r>
              <a:rPr lang="en-US" sz="2000" dirty="0"/>
              <a:t> &amp; </a:t>
            </a:r>
            <a:r>
              <a:rPr lang="en-US" sz="2000" dirty="0" err="1"/>
              <a:t>maxSum</a:t>
            </a:r>
            <a:r>
              <a:rPr lang="en-US" sz="2000" dirty="0"/>
              <a:t>){</a:t>
            </a:r>
          </a:p>
          <a:p>
            <a:pPr lvl="1"/>
            <a:r>
              <a:rPr lang="en-US" sz="2000" dirty="0" err="1"/>
              <a:t>int</a:t>
            </a:r>
            <a:r>
              <a:rPr lang="en-US" sz="2000" dirty="0"/>
              <a:t> </a:t>
            </a:r>
            <a:r>
              <a:rPr lang="en-US" sz="2000" dirty="0" err="1"/>
              <a:t>thisSum</a:t>
            </a:r>
            <a:r>
              <a:rPr lang="en-US" sz="2000" dirty="0"/>
              <a:t> = 0;</a:t>
            </a:r>
          </a:p>
          <a:p>
            <a:pPr lvl="1"/>
            <a:r>
              <a:rPr lang="en-US" sz="2000" dirty="0" err="1"/>
              <a:t>int</a:t>
            </a:r>
            <a:r>
              <a:rPr lang="en-US" sz="2000" dirty="0"/>
              <a:t> </a:t>
            </a:r>
            <a:r>
              <a:rPr lang="en-US" sz="2000" dirty="0" err="1"/>
              <a:t>maxSum</a:t>
            </a:r>
            <a:r>
              <a:rPr lang="en-US" sz="2000" dirty="0"/>
              <a:t> = 0;</a:t>
            </a:r>
          </a:p>
          <a:p>
            <a:pPr lvl="1"/>
            <a:r>
              <a:rPr lang="en-US" sz="2000" dirty="0"/>
              <a:t>for( </a:t>
            </a:r>
            <a:r>
              <a:rPr lang="en-US" sz="2000" dirty="0" err="1"/>
              <a:t>int</a:t>
            </a:r>
            <a:r>
              <a:rPr lang="en-US" sz="2000" dirty="0"/>
              <a:t> </a:t>
            </a:r>
            <a:r>
              <a:rPr lang="en-US" sz="2000" dirty="0" err="1"/>
              <a:t>i</a:t>
            </a:r>
            <a:r>
              <a:rPr lang="en-US" sz="2000" dirty="0"/>
              <a:t> = 0, j = 0; j &lt; n; j++ ){</a:t>
            </a:r>
          </a:p>
          <a:p>
            <a:pPr lvl="2"/>
            <a:r>
              <a:rPr lang="en-US" sz="2000" dirty="0" err="1"/>
              <a:t>thisSum</a:t>
            </a:r>
            <a:r>
              <a:rPr lang="en-US" sz="2000" dirty="0"/>
              <a:t> += a [ j ] ;</a:t>
            </a:r>
          </a:p>
          <a:p>
            <a:pPr lvl="2"/>
            <a:r>
              <a:rPr lang="en-US" sz="2000" dirty="0"/>
              <a:t>if( </a:t>
            </a:r>
            <a:r>
              <a:rPr lang="en-US" sz="2000" dirty="0" err="1"/>
              <a:t>thisSum</a:t>
            </a:r>
            <a:r>
              <a:rPr lang="en-US" sz="2000" dirty="0"/>
              <a:t> &gt; </a:t>
            </a:r>
            <a:r>
              <a:rPr lang="en-US" sz="2000" dirty="0" err="1"/>
              <a:t>maxSum</a:t>
            </a:r>
            <a:r>
              <a:rPr lang="en-US" sz="2000" dirty="0"/>
              <a:t> ) {</a:t>
            </a:r>
          </a:p>
          <a:p>
            <a:pPr lvl="3"/>
            <a:r>
              <a:rPr lang="en-US" sz="2000" dirty="0" err="1"/>
              <a:t>maxSum</a:t>
            </a:r>
            <a:r>
              <a:rPr lang="en-US" sz="2000" dirty="0"/>
              <a:t> = </a:t>
            </a:r>
            <a:r>
              <a:rPr lang="en-US" sz="2000" dirty="0" err="1"/>
              <a:t>thisSum</a:t>
            </a:r>
            <a:r>
              <a:rPr lang="en-US" sz="2000" dirty="0"/>
              <a:t>;</a:t>
            </a:r>
          </a:p>
          <a:p>
            <a:pPr lvl="3"/>
            <a:r>
              <a:rPr lang="en-US" sz="2000" dirty="0"/>
              <a:t> </a:t>
            </a:r>
            <a:r>
              <a:rPr lang="en-US" sz="2000" dirty="0" err="1"/>
              <a:t>seqstart</a:t>
            </a:r>
            <a:r>
              <a:rPr lang="en-US" sz="2000" dirty="0"/>
              <a:t> = </a:t>
            </a:r>
            <a:r>
              <a:rPr lang="en-US" sz="2000" dirty="0" err="1"/>
              <a:t>i</a:t>
            </a:r>
            <a:r>
              <a:rPr lang="en-US" sz="2000" dirty="0"/>
              <a:t>;</a:t>
            </a:r>
          </a:p>
          <a:p>
            <a:pPr lvl="3"/>
            <a:r>
              <a:rPr lang="en-US" sz="2000" dirty="0"/>
              <a:t> </a:t>
            </a:r>
            <a:r>
              <a:rPr lang="en-US" sz="2000" dirty="0" err="1"/>
              <a:t>seqEnd</a:t>
            </a:r>
            <a:r>
              <a:rPr lang="en-US" sz="2000" dirty="0"/>
              <a:t> = j ;</a:t>
            </a:r>
          </a:p>
          <a:p>
            <a:pPr lvl="2"/>
            <a:r>
              <a:rPr lang="en-US" sz="2000" dirty="0"/>
              <a:t> }else if ( </a:t>
            </a:r>
            <a:r>
              <a:rPr lang="en-US" sz="2000" dirty="0" err="1"/>
              <a:t>thisSum</a:t>
            </a:r>
            <a:r>
              <a:rPr lang="en-US" sz="2000" dirty="0"/>
              <a:t> &lt; 0 ){</a:t>
            </a:r>
          </a:p>
          <a:p>
            <a:pPr lvl="3"/>
            <a:r>
              <a:rPr lang="en-US" sz="2000" dirty="0"/>
              <a:t> </a:t>
            </a:r>
            <a:r>
              <a:rPr lang="en-US" sz="2000" dirty="0" err="1"/>
              <a:t>i</a:t>
            </a:r>
            <a:r>
              <a:rPr lang="en-US" sz="2000" dirty="0"/>
              <a:t>=j+1;</a:t>
            </a:r>
          </a:p>
          <a:p>
            <a:pPr lvl="3"/>
            <a:r>
              <a:rPr lang="en-US" sz="2000" dirty="0"/>
              <a:t> </a:t>
            </a:r>
            <a:r>
              <a:rPr lang="en-US" sz="2000" dirty="0" err="1"/>
              <a:t>thisSum</a:t>
            </a:r>
            <a:r>
              <a:rPr lang="en-US" sz="2000" dirty="0"/>
              <a:t> = 0;</a:t>
            </a:r>
          </a:p>
          <a:p>
            <a:pPr lvl="2"/>
            <a:r>
              <a:rPr lang="en-US" sz="2000" dirty="0"/>
              <a:t> }</a:t>
            </a:r>
          </a:p>
          <a:p>
            <a:pPr lvl="1"/>
            <a:r>
              <a:rPr lang="en-US" sz="2000" dirty="0"/>
              <a:t> }</a:t>
            </a:r>
          </a:p>
          <a:p>
            <a:r>
              <a:rPr lang="en-US" sz="2000" dirty="0"/>
              <a:t> }</a:t>
            </a:r>
          </a:p>
        </p:txBody>
      </p: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a:solidFill>
                  <a:schemeClr val="accent2"/>
                </a:solidFill>
              </a:rPr>
              <a:t>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US" dirty="0"/>
              <a:t>The three solution for the subsequence problem all solves the problem. There may be even other several solutions that </a:t>
            </a:r>
            <a:r>
              <a:rPr lang="en-US" b="1" dirty="0">
                <a:solidFill>
                  <a:srgbClr val="FF0000"/>
                </a:solidFill>
              </a:rPr>
              <a:t>correctly</a:t>
            </a:r>
            <a:r>
              <a:rPr lang="en-US" dirty="0"/>
              <a:t> solves the same problem.</a:t>
            </a:r>
          </a:p>
          <a:p>
            <a:pPr marL="0" lvl="1" indent="0">
              <a:lnSpc>
                <a:spcPct val="90000"/>
              </a:lnSpc>
              <a:buNone/>
            </a:pPr>
            <a:r>
              <a:rPr lang="en-US" dirty="0"/>
              <a:t>Are all the algorithms the same?</a:t>
            </a:r>
          </a:p>
          <a:p>
            <a:pPr marL="0" lvl="1" indent="0">
              <a:lnSpc>
                <a:spcPct val="90000"/>
              </a:lnSpc>
              <a:buNone/>
            </a:pPr>
            <a:r>
              <a:rPr lang="en-US" dirty="0"/>
              <a:t>Is correctness the only criteria we need to care?</a:t>
            </a:r>
          </a:p>
          <a:p>
            <a:pPr marL="0" indent="0">
              <a:buNone/>
            </a:pPr>
            <a:r>
              <a:rPr lang="en-US" sz="2800" dirty="0"/>
              <a:t>Is there any other rationale in which we can prefer one solution on the other?</a:t>
            </a:r>
          </a:p>
          <a:p>
            <a:pPr marL="0" indent="0">
              <a:buNone/>
            </a:pPr>
            <a:r>
              <a:rPr lang="en-US" sz="2800" dirty="0"/>
              <a:t>What is </a:t>
            </a:r>
            <a:r>
              <a:rPr lang="en-US" sz="2800" b="1" dirty="0">
                <a:solidFill>
                  <a:srgbClr val="FF0000"/>
                </a:solidFill>
              </a:rPr>
              <a:t>a good algorithm</a:t>
            </a:r>
            <a:r>
              <a:rPr lang="en-US" sz="2800" dirty="0"/>
              <a:t>?</a:t>
            </a:r>
            <a:endParaRPr lang="en-US" dirty="0"/>
          </a:p>
          <a:p>
            <a:pPr marL="0" indent="0">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a:solidFill>
                  <a:schemeClr val="accent2"/>
                </a:solidFill>
              </a:rPr>
              <a:t>A “Good” </a:t>
            </a:r>
            <a:r>
              <a:rPr lang="en-US" i="1" dirty="0" smtClean="0">
                <a:solidFill>
                  <a:schemeClr val="accent2"/>
                </a:solidFill>
              </a:rPr>
              <a:t>Algorithm? Quality of 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219148" name="AutoShape 12"/>
          <p:cNvSpPr>
            <a:spLocks noChangeArrowheads="1"/>
          </p:cNvSpPr>
          <p:nvPr/>
        </p:nvSpPr>
        <p:spPr bwMode="auto">
          <a:xfrm>
            <a:off x="2226822" y="3010779"/>
            <a:ext cx="287778" cy="333375"/>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219149" name="AutoShape 13"/>
          <p:cNvCxnSpPr>
            <a:cxnSpLocks noChangeShapeType="1"/>
          </p:cNvCxnSpPr>
          <p:nvPr/>
        </p:nvCxnSpPr>
        <p:spPr bwMode="auto">
          <a:xfrm rot="16200000" flipH="1">
            <a:off x="2174777" y="3558466"/>
            <a:ext cx="438150" cy="9525"/>
          </a:xfrm>
          <a:prstGeom prst="straightConnector1">
            <a:avLst/>
          </a:prstGeom>
          <a:noFill/>
          <a:ln w="9525">
            <a:solidFill>
              <a:srgbClr val="000000"/>
            </a:solidFill>
            <a:round/>
            <a:headEnd/>
            <a:tailEnd/>
          </a:ln>
        </p:spPr>
      </p:cxnSp>
      <p:cxnSp>
        <p:nvCxnSpPr>
          <p:cNvPr id="219150" name="AutoShape 14"/>
          <p:cNvCxnSpPr>
            <a:cxnSpLocks noChangeShapeType="1"/>
          </p:cNvCxnSpPr>
          <p:nvPr/>
        </p:nvCxnSpPr>
        <p:spPr bwMode="auto">
          <a:xfrm>
            <a:off x="2227165" y="3458454"/>
            <a:ext cx="532390" cy="1588"/>
          </a:xfrm>
          <a:prstGeom prst="straightConnector1">
            <a:avLst/>
          </a:prstGeom>
          <a:noFill/>
          <a:ln w="9525">
            <a:solidFill>
              <a:srgbClr val="000000"/>
            </a:solidFill>
            <a:round/>
            <a:headEnd/>
            <a:tailEnd/>
          </a:ln>
        </p:spPr>
      </p:cxnSp>
      <p:sp>
        <p:nvSpPr>
          <p:cNvPr id="219151" name="AutoShape 15"/>
          <p:cNvSpPr>
            <a:spLocks noChangeArrowheads="1"/>
          </p:cNvSpPr>
          <p:nvPr/>
        </p:nvSpPr>
        <p:spPr bwMode="auto">
          <a:xfrm rot="794704">
            <a:off x="2896818" y="2496159"/>
            <a:ext cx="4297489" cy="1174750"/>
          </a:xfrm>
          <a:prstGeom prst="cloudCallout">
            <a:avLst>
              <a:gd name="adj1" fmla="val -59884"/>
              <a:gd name="adj2" fmla="val 69236"/>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dirty="0" smtClean="0">
                <a:latin typeface="Calibri" pitchFamily="34" charset="0"/>
                <a:cs typeface="Arial" pitchFamily="34" charset="0"/>
              </a:rPr>
              <a:t>Efficient code(data structure &amp; algorithm analysis)</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219152" name="Oval 16"/>
          <p:cNvSpPr>
            <a:spLocks noChangeArrowheads="1"/>
          </p:cNvSpPr>
          <p:nvPr/>
        </p:nvSpPr>
        <p:spPr bwMode="auto">
          <a:xfrm>
            <a:off x="5760939" y="3829929"/>
            <a:ext cx="1841781" cy="1447800"/>
          </a:xfrm>
          <a:prstGeom prst="ellipse">
            <a:avLst/>
          </a:prstGeom>
          <a:solidFill>
            <a:schemeClr val="accent1">
              <a:lumMod val="60000"/>
              <a:lumOff val="4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lang="en-US" dirty="0" smtClean="0">
                <a:latin typeface="Calibri" pitchFamily="34" charset="0"/>
                <a:cs typeface="Arial" pitchFamily="34" charset="0"/>
              </a:rPr>
              <a:t>Algorithm</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219153" name="AutoShape 17"/>
          <p:cNvSpPr>
            <a:spLocks noChangeArrowheads="1"/>
          </p:cNvSpPr>
          <p:nvPr/>
        </p:nvSpPr>
        <p:spPr bwMode="auto">
          <a:xfrm>
            <a:off x="2286000" y="5477754"/>
            <a:ext cx="287778" cy="333375"/>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219154" name="AutoShape 18"/>
          <p:cNvCxnSpPr>
            <a:cxnSpLocks noChangeShapeType="1"/>
          </p:cNvCxnSpPr>
          <p:nvPr/>
        </p:nvCxnSpPr>
        <p:spPr bwMode="auto">
          <a:xfrm rot="16200000" flipH="1">
            <a:off x="2231927" y="6025441"/>
            <a:ext cx="438150" cy="9525"/>
          </a:xfrm>
          <a:prstGeom prst="straightConnector1">
            <a:avLst/>
          </a:prstGeom>
          <a:noFill/>
          <a:ln w="9525">
            <a:solidFill>
              <a:srgbClr val="000000"/>
            </a:solidFill>
            <a:round/>
            <a:headEnd/>
            <a:tailEnd/>
          </a:ln>
        </p:spPr>
      </p:cxnSp>
      <p:cxnSp>
        <p:nvCxnSpPr>
          <p:cNvPr id="219155" name="AutoShape 19"/>
          <p:cNvCxnSpPr>
            <a:cxnSpLocks noChangeShapeType="1"/>
          </p:cNvCxnSpPr>
          <p:nvPr/>
        </p:nvCxnSpPr>
        <p:spPr bwMode="auto">
          <a:xfrm>
            <a:off x="2284315" y="5925429"/>
            <a:ext cx="532390" cy="1588"/>
          </a:xfrm>
          <a:prstGeom prst="straightConnector1">
            <a:avLst/>
          </a:prstGeom>
          <a:noFill/>
          <a:ln w="9525">
            <a:solidFill>
              <a:srgbClr val="000000"/>
            </a:solidFill>
            <a:round/>
            <a:headEnd/>
            <a:tailEnd/>
          </a:ln>
        </p:spPr>
      </p:cxnSp>
      <p:cxnSp>
        <p:nvCxnSpPr>
          <p:cNvPr id="219156" name="AutoShape 20"/>
          <p:cNvCxnSpPr>
            <a:cxnSpLocks noChangeShapeType="1"/>
          </p:cNvCxnSpPr>
          <p:nvPr/>
        </p:nvCxnSpPr>
        <p:spPr bwMode="auto">
          <a:xfrm flipV="1">
            <a:off x="2484340" y="4733218"/>
            <a:ext cx="3276600" cy="877887"/>
          </a:xfrm>
          <a:prstGeom prst="straightConnector1">
            <a:avLst/>
          </a:prstGeom>
          <a:noFill/>
          <a:ln w="9525">
            <a:solidFill>
              <a:srgbClr val="000000"/>
            </a:solidFill>
            <a:round/>
            <a:headEnd/>
            <a:tailEnd type="triangle" w="med" len="med"/>
          </a:ln>
        </p:spPr>
      </p:cxnSp>
      <p:cxnSp>
        <p:nvCxnSpPr>
          <p:cNvPr id="219157" name="AutoShape 21"/>
          <p:cNvCxnSpPr>
            <a:cxnSpLocks noChangeShapeType="1"/>
          </p:cNvCxnSpPr>
          <p:nvPr/>
        </p:nvCxnSpPr>
        <p:spPr bwMode="auto">
          <a:xfrm>
            <a:off x="2398615" y="3144129"/>
            <a:ext cx="3521075" cy="942975"/>
          </a:xfrm>
          <a:prstGeom prst="straightConnector1">
            <a:avLst/>
          </a:prstGeom>
          <a:noFill/>
          <a:ln w="9525">
            <a:solidFill>
              <a:srgbClr val="000000"/>
            </a:solidFill>
            <a:round/>
            <a:headEnd/>
            <a:tailEnd type="triangle" w="med" len="med"/>
          </a:ln>
        </p:spPr>
      </p:cxnSp>
      <p:sp>
        <p:nvSpPr>
          <p:cNvPr id="219158" name="AutoShape 22"/>
          <p:cNvSpPr>
            <a:spLocks noChangeArrowheads="1"/>
          </p:cNvSpPr>
          <p:nvPr/>
        </p:nvSpPr>
        <p:spPr bwMode="auto">
          <a:xfrm rot="794704">
            <a:off x="2943549" y="5136894"/>
            <a:ext cx="4297489" cy="1582677"/>
          </a:xfrm>
          <a:prstGeom prst="cloudCallout">
            <a:avLst>
              <a:gd name="adj1" fmla="val -61352"/>
              <a:gd name="adj2" fmla="val 16245"/>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smtClean="0">
                <a:ln>
                  <a:noFill/>
                </a:ln>
                <a:solidFill>
                  <a:schemeClr val="tx1"/>
                </a:solidFill>
                <a:effectLst/>
                <a:latin typeface="Calibri" pitchFamily="34" charset="0"/>
                <a:cs typeface="Arial" pitchFamily="34" charset="0"/>
              </a:rPr>
              <a:t>Readable, ease of implementation</a:t>
            </a:r>
            <a:r>
              <a:rPr lang="en-US" dirty="0" smtClean="0">
                <a:latin typeface="Calibri" pitchFamily="34" charset="0"/>
                <a:cs typeface="Arial" pitchFamily="34" charset="0"/>
              </a:rPr>
              <a:t>,</a:t>
            </a:r>
            <a:r>
              <a:rPr kumimoji="0" lang="en-US" b="0" i="0" u="none" strike="noStrike" cap="none" normalizeH="0" dirty="0" smtClean="0">
                <a:ln>
                  <a:noFill/>
                </a:ln>
                <a:solidFill>
                  <a:schemeClr val="tx1"/>
                </a:solidFill>
                <a:effectLst/>
                <a:latin typeface="Calibri" pitchFamily="34" charset="0"/>
                <a:cs typeface="Arial" pitchFamily="34" charset="0"/>
              </a:rPr>
              <a:t> reusable, maintainable </a:t>
            </a:r>
            <a:r>
              <a:rPr lang="en-US" dirty="0" smtClean="0">
                <a:latin typeface="Calibri" pitchFamily="34" charset="0"/>
                <a:cs typeface="Arial" pitchFamily="34" charset="0"/>
              </a:rPr>
              <a:t>(software engineering)</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6" name="Slide Number Placeholder 15"/>
          <p:cNvSpPr>
            <a:spLocks noGrp="1"/>
          </p:cNvSpPr>
          <p:nvPr>
            <p:ph type="sldNum" sz="quarter" idx="12"/>
          </p:nvPr>
        </p:nvSpPr>
        <p:spPr/>
        <p:txBody>
          <a:bodyPr/>
          <a:lstStyle/>
          <a:p>
            <a:fld id="{59044E82-0D97-4C44-BD32-01B99DA0AB14}" type="slidenum">
              <a:rPr lang="en-US" smtClean="0"/>
              <a:pPr/>
              <a:t>18</a:t>
            </a:fld>
            <a:endParaRPr lang="en-US"/>
          </a:p>
        </p:txBody>
      </p:sp>
      <p:sp>
        <p:nvSpPr>
          <p:cNvPr id="17" name="Footer Placeholder 16"/>
          <p:cNvSpPr>
            <a:spLocks noGrp="1"/>
          </p:cNvSpPr>
          <p:nvPr>
            <p:ph type="ftr" sz="quarter" idx="11"/>
          </p:nvPr>
        </p:nvSpPr>
        <p:spPr/>
        <p:txBody>
          <a:bodyPr/>
          <a:lstStyle/>
          <a:p>
            <a:r>
              <a:rPr lang="en-US"/>
              <a:t>Compiled By Atnafu J.</a:t>
            </a:r>
          </a:p>
        </p:txBody>
      </p:sp>
      <p:sp>
        <p:nvSpPr>
          <p:cNvPr id="2" name="Oval 1"/>
          <p:cNvSpPr/>
          <p:nvPr/>
        </p:nvSpPr>
        <p:spPr>
          <a:xfrm>
            <a:off x="1508760" y="3932576"/>
            <a:ext cx="1600200" cy="11301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smtClean="0">
                <a:solidFill>
                  <a:schemeClr val="tx1"/>
                </a:solidFill>
              </a:rPr>
              <a:t>?</a:t>
            </a:r>
            <a:endParaRPr lang="en-US" sz="9600" dirty="0">
              <a:solidFill>
                <a:schemeClr val="tx1"/>
              </a:solidFill>
            </a:endParaRPr>
          </a:p>
        </p:txBody>
      </p:sp>
    </p:spTree>
    <p:extLst>
      <p:ext uri="{BB962C8B-B14F-4D97-AF65-F5344CB8AC3E}">
        <p14:creationId xmlns:p14="http://schemas.microsoft.com/office/powerpoint/2010/main" val="36297611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A “Good” </a:t>
            </a:r>
            <a:r>
              <a:rPr lang="en-US" i="1" dirty="0" smtClean="0">
                <a:solidFill>
                  <a:schemeClr val="accent2"/>
                </a:solidFill>
              </a:rPr>
              <a:t>Algorithm(Quality)</a:t>
            </a:r>
            <a:endParaRPr lang="en-US" i="1" dirty="0">
              <a:solidFill>
                <a:schemeClr val="accent2"/>
              </a:solidFill>
            </a:endParaRPr>
          </a:p>
        </p:txBody>
      </p:sp>
      <p:sp>
        <p:nvSpPr>
          <p:cNvPr id="9" name="Rectangle 4"/>
          <p:cNvSpPr txBox="1">
            <a:spLocks noChangeArrowheads="1"/>
          </p:cNvSpPr>
          <p:nvPr/>
        </p:nvSpPr>
        <p:spPr>
          <a:xfrm>
            <a:off x="621792" y="2285999"/>
            <a:ext cx="7772400" cy="4114800"/>
          </a:xfrm>
          <a:prstGeom prst="rect">
            <a:avLst/>
          </a:prstGeom>
        </p:spPr>
        <p:txBody>
          <a:bodyPr vert="horz" lIns="91440" tIns="45720" rIns="91440" bIns="45720" rtlCol="0">
            <a:noAutofit/>
          </a:bodyPr>
          <a:lstStyle/>
          <a:p>
            <a:pPr marL="361950" indent="-361950">
              <a:lnSpc>
                <a:spcPct val="90000"/>
              </a:lnSpc>
              <a:buFont typeface="Wingdings" pitchFamily="2" charset="2"/>
              <a:buNone/>
            </a:pPr>
            <a:r>
              <a:rPr lang="en-GB" sz="2500" dirty="0">
                <a:latin typeface="Times New Roman" charset="0"/>
                <a:cs typeface="Times New Roman" charset="0"/>
              </a:rPr>
              <a:t>At the design stage of solving a particular problem, there are two conflicting goals. These are:</a:t>
            </a:r>
          </a:p>
          <a:p>
            <a:pPr marL="361950" indent="-361950">
              <a:lnSpc>
                <a:spcPct val="90000"/>
              </a:lnSpc>
              <a:buFont typeface="Wingdings" pitchFamily="2" charset="2"/>
              <a:buAutoNum type="arabicPeriod"/>
            </a:pPr>
            <a:r>
              <a:rPr lang="en-GB" sz="2500" dirty="0">
                <a:latin typeface="Times New Roman" charset="0"/>
                <a:cs typeface="Times New Roman" charset="0"/>
              </a:rPr>
              <a:t>To design an algorithm that is easy to understand, code and design. </a:t>
            </a:r>
          </a:p>
          <a:p>
            <a:pPr marL="781050" lvl="1" indent="-323850">
              <a:lnSpc>
                <a:spcPct val="90000"/>
              </a:lnSpc>
              <a:buFont typeface="Wingdings" pitchFamily="2" charset="2"/>
              <a:buNone/>
            </a:pPr>
            <a:r>
              <a:rPr lang="en-GB" sz="2400" dirty="0">
                <a:latin typeface="Times New Roman" charset="0"/>
                <a:cs typeface="Times New Roman" charset="0"/>
                <a:sym typeface="Wingdings" pitchFamily="2" charset="2"/>
              </a:rPr>
              <a:t> </a:t>
            </a:r>
            <a:r>
              <a:rPr lang="en-GB" sz="2400" dirty="0">
                <a:latin typeface="Times New Roman" charset="0"/>
                <a:cs typeface="Times New Roman" charset="0"/>
              </a:rPr>
              <a:t>This goal is the concern of software engineers.</a:t>
            </a:r>
          </a:p>
          <a:p>
            <a:pPr marL="361950" indent="-361950">
              <a:lnSpc>
                <a:spcPct val="90000"/>
              </a:lnSpc>
              <a:buFont typeface="Wingdings" pitchFamily="2" charset="2"/>
              <a:buAutoNum type="arabicPeriod"/>
            </a:pPr>
            <a:endParaRPr lang="en-GB" sz="2500" dirty="0">
              <a:latin typeface="Times New Roman" charset="0"/>
              <a:cs typeface="Times New Roman" charset="0"/>
            </a:endParaRPr>
          </a:p>
          <a:p>
            <a:pPr marL="361950" indent="-361950">
              <a:lnSpc>
                <a:spcPct val="90000"/>
              </a:lnSpc>
              <a:buFont typeface="Wingdings" pitchFamily="2" charset="2"/>
              <a:buAutoNum type="arabicPeriod"/>
            </a:pPr>
            <a:r>
              <a:rPr lang="en-GB" sz="2500" dirty="0">
                <a:latin typeface="Times New Roman" charset="0"/>
                <a:cs typeface="Times New Roman" charset="0"/>
              </a:rPr>
              <a:t>To design an algorithm that makes efficient use of the computer resources such as CPU and memory. </a:t>
            </a:r>
          </a:p>
          <a:p>
            <a:pPr marL="361950" indent="-361950">
              <a:lnSpc>
                <a:spcPct val="90000"/>
              </a:lnSpc>
              <a:buFont typeface="Wingdings" pitchFamily="2" charset="2"/>
              <a:buNone/>
            </a:pPr>
            <a:r>
              <a:rPr lang="en-GB" sz="2500" dirty="0">
                <a:latin typeface="Times New Roman" charset="0"/>
                <a:cs typeface="Times New Roman" charset="0"/>
                <a:sym typeface="Wingdings" pitchFamily="2" charset="2"/>
              </a:rPr>
              <a:t>	 </a:t>
            </a:r>
            <a:r>
              <a:rPr lang="en-GB" sz="2400" dirty="0">
                <a:latin typeface="Times New Roman" charset="0"/>
                <a:cs typeface="Times New Roman" charset="0"/>
                <a:sym typeface="Wingdings" pitchFamily="2" charset="2"/>
              </a:rPr>
              <a:t> </a:t>
            </a:r>
            <a:r>
              <a:rPr lang="en-GB" sz="2400" dirty="0">
                <a:latin typeface="Times New Roman" charset="0"/>
                <a:cs typeface="Times New Roman" charset="0"/>
              </a:rPr>
              <a:t>This goal is the concern of data structures and algorithm analysis.</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 calcmode="lin" valueType="num">
                                      <p:cBhvr additive="base">
                                        <p:cTn id="2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Chapter Objectives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r>
              <a:rPr lang="en-US" dirty="0"/>
              <a:t>Algorithm Analysis</a:t>
            </a:r>
          </a:p>
          <a:p>
            <a:pPr lvl="1"/>
            <a:r>
              <a:rPr lang="en-US" dirty="0"/>
              <a:t>Understand how to measure the efficiency of an algorithm.</a:t>
            </a:r>
          </a:p>
          <a:p>
            <a:pPr lvl="1"/>
            <a:r>
              <a:rPr lang="en-US" dirty="0"/>
              <a:t>Analyze running time of algorithms.</a:t>
            </a:r>
          </a:p>
          <a:p>
            <a:pPr lvl="1"/>
            <a:r>
              <a:rPr lang="en-US" dirty="0"/>
              <a:t>Understand how to compare the time efficiency of algorithms that solve the same problem?</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anim calcmode="lin" valueType="num">
                                      <p:cBhvr additive="base">
                                        <p:cTn id="11"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 calcmode="lin" valueType="num">
                                      <p:cBhvr additive="base">
                                        <p:cTn id="15"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anim calcmode="lin" valueType="num">
                                      <p:cBhvr additive="base">
                                        <p:cTn id="19"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a:solidFill>
                  <a:schemeClr val="accent2"/>
                </a:solidFill>
              </a:rPr>
              <a:t>Inefficiency: Redundant Computation</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lvl="2">
              <a:lnSpc>
                <a:spcPct val="80000"/>
              </a:lnSpc>
            </a:pPr>
            <a:r>
              <a:rPr lang="en-GB" sz="2200" dirty="0"/>
              <a:t>const </a:t>
            </a:r>
            <a:r>
              <a:rPr lang="en-GB" sz="2200" dirty="0" err="1"/>
              <a:t>int</a:t>
            </a:r>
            <a:r>
              <a:rPr lang="en-GB" sz="2200" dirty="0"/>
              <a:t> a = 10;</a:t>
            </a:r>
          </a:p>
          <a:p>
            <a:pPr lvl="2">
              <a:lnSpc>
                <a:spcPct val="80000"/>
              </a:lnSpc>
            </a:pPr>
            <a:r>
              <a:rPr lang="en-GB" sz="2200" dirty="0"/>
              <a:t>const </a:t>
            </a:r>
            <a:r>
              <a:rPr lang="en-GB" sz="2200" dirty="0" err="1"/>
              <a:t>int</a:t>
            </a:r>
            <a:r>
              <a:rPr lang="en-GB" sz="2200" dirty="0"/>
              <a:t> n = 1000;</a:t>
            </a:r>
          </a:p>
          <a:p>
            <a:pPr lvl="2">
              <a:lnSpc>
                <a:spcPct val="80000"/>
              </a:lnSpc>
            </a:pPr>
            <a:r>
              <a:rPr lang="en-GB" sz="2200" dirty="0" err="1"/>
              <a:t>int</a:t>
            </a:r>
            <a:r>
              <a:rPr lang="en-GB" sz="2200" dirty="0"/>
              <a:t> main(){</a:t>
            </a:r>
          </a:p>
          <a:p>
            <a:pPr lvl="2">
              <a:lnSpc>
                <a:spcPct val="80000"/>
              </a:lnSpc>
            </a:pPr>
            <a:r>
              <a:rPr lang="en-GB" sz="2200" dirty="0"/>
              <a:t>	</a:t>
            </a:r>
            <a:r>
              <a:rPr lang="en-GB" sz="2200" dirty="0" err="1"/>
              <a:t>int</a:t>
            </a:r>
            <a:r>
              <a:rPr lang="en-GB" sz="2200" dirty="0"/>
              <a:t> x, y;</a:t>
            </a:r>
          </a:p>
          <a:p>
            <a:pPr lvl="2">
              <a:lnSpc>
                <a:spcPct val="80000"/>
              </a:lnSpc>
            </a:pPr>
            <a:r>
              <a:rPr lang="en-GB" sz="2200" dirty="0"/>
              <a:t>	for(</a:t>
            </a:r>
            <a:r>
              <a:rPr lang="en-GB" sz="2200" dirty="0" err="1"/>
              <a:t>int</a:t>
            </a:r>
            <a:r>
              <a:rPr lang="en-GB" sz="2200" dirty="0"/>
              <a:t> </a:t>
            </a:r>
            <a:r>
              <a:rPr lang="en-GB" sz="2200" dirty="0" err="1"/>
              <a:t>i</a:t>
            </a:r>
            <a:r>
              <a:rPr lang="en-GB" sz="2200" dirty="0"/>
              <a:t> = 0; </a:t>
            </a:r>
            <a:r>
              <a:rPr lang="en-GB" sz="2200" dirty="0" err="1"/>
              <a:t>i</a:t>
            </a:r>
            <a:r>
              <a:rPr lang="en-GB" sz="2200" dirty="0"/>
              <a:t> &lt; n; </a:t>
            </a:r>
            <a:r>
              <a:rPr lang="en-GB" sz="2200" dirty="0" err="1"/>
              <a:t>i</a:t>
            </a:r>
            <a:r>
              <a:rPr lang="en-GB" sz="2200" dirty="0"/>
              <a:t>++){</a:t>
            </a:r>
          </a:p>
          <a:p>
            <a:pPr lvl="2">
              <a:lnSpc>
                <a:spcPct val="80000"/>
              </a:lnSpc>
            </a:pPr>
            <a:r>
              <a:rPr lang="en-GB" sz="2200" dirty="0"/>
              <a:t>		x = x + 3;</a:t>
            </a:r>
          </a:p>
          <a:p>
            <a:pPr lvl="2">
              <a:lnSpc>
                <a:spcPct val="80000"/>
              </a:lnSpc>
            </a:pPr>
            <a:r>
              <a:rPr lang="en-GB" sz="2200" dirty="0"/>
              <a:t>		y = a * a * x;</a:t>
            </a:r>
          </a:p>
          <a:p>
            <a:pPr lvl="2">
              <a:lnSpc>
                <a:spcPct val="80000"/>
              </a:lnSpc>
            </a:pPr>
            <a:r>
              <a:rPr lang="en-GB" sz="2200" dirty="0"/>
              <a:t>	}</a:t>
            </a:r>
          </a:p>
          <a:p>
            <a:pPr lvl="2">
              <a:lnSpc>
                <a:spcPct val="80000"/>
              </a:lnSpc>
            </a:pPr>
            <a:r>
              <a:rPr lang="en-GB" sz="2200" dirty="0"/>
              <a:t>	</a:t>
            </a:r>
            <a:r>
              <a:rPr lang="en-GB" sz="2200" dirty="0" err="1"/>
              <a:t>cout</a:t>
            </a:r>
            <a:r>
              <a:rPr lang="en-GB" sz="2200" dirty="0"/>
              <a:t>&lt;&lt;“\</a:t>
            </a:r>
            <a:r>
              <a:rPr lang="en-GB" sz="2200" dirty="0" err="1"/>
              <a:t>ny</a:t>
            </a:r>
            <a:r>
              <a:rPr lang="en-GB" sz="2200" dirty="0"/>
              <a:t> = ”&lt;&lt;y;</a:t>
            </a:r>
          </a:p>
          <a:p>
            <a:pPr lvl="2">
              <a:lnSpc>
                <a:spcPct val="80000"/>
              </a:lnSpc>
            </a:pPr>
            <a:r>
              <a:rPr lang="en-GB" sz="2200" dirty="0"/>
              <a:t>	return 0;</a:t>
            </a:r>
          </a:p>
          <a:p>
            <a:pPr lvl="2">
              <a:lnSpc>
                <a:spcPct val="80000"/>
              </a:lnSpc>
            </a:pPr>
            <a:r>
              <a:rPr lang="en-GB" sz="2200" dirty="0"/>
              <a:t>}</a:t>
            </a:r>
          </a:p>
          <a:p>
            <a:pPr lvl="2">
              <a:lnSpc>
                <a:spcPct val="80000"/>
              </a:lnSpc>
            </a:pPr>
            <a:r>
              <a:rPr lang="en-GB" sz="2200" b="1" dirty="0"/>
              <a:t>Can you point out any inefficiency in the code?</a:t>
            </a:r>
          </a:p>
          <a:p>
            <a:pPr lvl="2">
              <a:lnSpc>
                <a:spcPct val="80000"/>
              </a:lnSpc>
            </a:pPr>
            <a:r>
              <a:rPr lang="en-GB" sz="2200" b="1" dirty="0"/>
              <a:t>What solution do you suggest?</a:t>
            </a:r>
          </a:p>
        </p:txBody>
      </p:sp>
      <p:sp>
        <p:nvSpPr>
          <p:cNvPr id="5" name="Slide Number Placeholder 4"/>
          <p:cNvSpPr>
            <a:spLocks noGrp="1"/>
          </p:cNvSpPr>
          <p:nvPr>
            <p:ph type="sldNum" sz="quarter" idx="12"/>
          </p:nvPr>
        </p:nvSpPr>
        <p:spPr/>
        <p:txBody>
          <a:bodyPr/>
          <a:lstStyle/>
          <a:p>
            <a:fld id="{59044E82-0D97-4C44-BD32-01B99DA0AB14}" type="slidenum">
              <a:rPr lang="en-US" smtClean="0"/>
              <a:pPr/>
              <a:t>20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a:solidFill>
                  <a:schemeClr val="accent2"/>
                </a:solidFill>
              </a:rPr>
              <a:t>Inefficiency: Late Termination</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lnSpc>
                <a:spcPct val="80000"/>
              </a:lnSpc>
            </a:pPr>
            <a:r>
              <a:rPr lang="en-GB" sz="2800" dirty="0" err="1"/>
              <a:t>int</a:t>
            </a:r>
            <a:r>
              <a:rPr lang="en-GB" sz="2800" dirty="0"/>
              <a:t> search (</a:t>
            </a:r>
            <a:r>
              <a:rPr lang="en-GB" sz="2800" dirty="0" err="1"/>
              <a:t>int</a:t>
            </a:r>
            <a:r>
              <a:rPr lang="en-GB" sz="2800" dirty="0"/>
              <a:t> </a:t>
            </a:r>
            <a:r>
              <a:rPr lang="en-GB" sz="2800" dirty="0" err="1"/>
              <a:t>intArr</a:t>
            </a:r>
            <a:r>
              <a:rPr lang="en-GB" sz="2800" dirty="0"/>
              <a:t>[], </a:t>
            </a:r>
            <a:r>
              <a:rPr lang="en-GB" sz="2800" dirty="0" err="1"/>
              <a:t>int</a:t>
            </a:r>
            <a:r>
              <a:rPr lang="en-GB" sz="2800" dirty="0"/>
              <a:t> n, </a:t>
            </a:r>
            <a:r>
              <a:rPr lang="en-GB" sz="2800" dirty="0" err="1"/>
              <a:t>int</a:t>
            </a:r>
            <a:r>
              <a:rPr lang="en-GB" sz="2800" dirty="0"/>
              <a:t> key) {</a:t>
            </a:r>
          </a:p>
          <a:p>
            <a:pPr>
              <a:lnSpc>
                <a:spcPct val="80000"/>
              </a:lnSpc>
            </a:pPr>
            <a:r>
              <a:rPr lang="en-GB" sz="2800" dirty="0"/>
              <a:t>	</a:t>
            </a:r>
            <a:r>
              <a:rPr lang="en-GB" sz="2800" dirty="0" err="1"/>
              <a:t>int</a:t>
            </a:r>
            <a:r>
              <a:rPr lang="en-GB" sz="2800" dirty="0"/>
              <a:t> flag = 0;</a:t>
            </a:r>
          </a:p>
          <a:p>
            <a:pPr>
              <a:lnSpc>
                <a:spcPct val="80000"/>
              </a:lnSpc>
            </a:pPr>
            <a:r>
              <a:rPr lang="en-US" sz="2800" dirty="0"/>
              <a:t>	</a:t>
            </a:r>
            <a:r>
              <a:rPr lang="en-GB" sz="2800" dirty="0"/>
              <a:t>for(</a:t>
            </a:r>
            <a:r>
              <a:rPr lang="en-GB" sz="2800" dirty="0" err="1"/>
              <a:t>int</a:t>
            </a:r>
            <a:r>
              <a:rPr lang="en-GB" sz="2800" dirty="0"/>
              <a:t> j = 0; j &lt; n; j++)</a:t>
            </a:r>
          </a:p>
          <a:p>
            <a:pPr>
              <a:lnSpc>
                <a:spcPct val="80000"/>
              </a:lnSpc>
            </a:pPr>
            <a:r>
              <a:rPr lang="en-GB" sz="2800" dirty="0"/>
              <a:t>		if (</a:t>
            </a:r>
            <a:r>
              <a:rPr lang="en-GB" sz="2800" dirty="0" err="1"/>
              <a:t>intArr</a:t>
            </a:r>
            <a:r>
              <a:rPr lang="en-GB" sz="2800" dirty="0"/>
              <a:t>[j] == key) flag = 1;</a:t>
            </a:r>
          </a:p>
          <a:p>
            <a:pPr>
              <a:lnSpc>
                <a:spcPct val="80000"/>
              </a:lnSpc>
            </a:pPr>
            <a:r>
              <a:rPr lang="en-GB" sz="2800" dirty="0"/>
              <a:t>	return flag;</a:t>
            </a:r>
          </a:p>
          <a:p>
            <a:pPr>
              <a:lnSpc>
                <a:spcPct val="80000"/>
              </a:lnSpc>
            </a:pPr>
            <a:r>
              <a:rPr lang="en-GB" sz="2800" dirty="0"/>
              <a:t>}</a:t>
            </a:r>
          </a:p>
          <a:p>
            <a:pPr lvl="2">
              <a:lnSpc>
                <a:spcPct val="80000"/>
              </a:lnSpc>
            </a:pPr>
            <a:r>
              <a:rPr lang="en-GB" sz="2800" b="1" dirty="0"/>
              <a:t>Can you point out any inefficiency in the code?</a:t>
            </a:r>
          </a:p>
          <a:p>
            <a:pPr lvl="2">
              <a:lnSpc>
                <a:spcPct val="80000"/>
              </a:lnSpc>
            </a:pPr>
            <a:r>
              <a:rPr lang="en-GB" sz="2800" b="1" dirty="0"/>
              <a:t>What solution do you suggest?</a:t>
            </a:r>
          </a:p>
          <a:p>
            <a:pPr>
              <a:lnSpc>
                <a:spcPct val="80000"/>
              </a:lnSpc>
            </a:pPr>
            <a:endParaRPr lang="en-GB" sz="2400" dirty="0"/>
          </a:p>
          <a:p>
            <a:pPr lvl="2">
              <a:lnSpc>
                <a:spcPct val="80000"/>
              </a:lnSpc>
            </a:pPr>
            <a:endParaRPr lang="en-GB" sz="22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21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i="1" dirty="0">
                <a:solidFill>
                  <a:schemeClr val="accent2"/>
                </a:solidFill>
              </a:rPr>
              <a:t>Inefficiency: Referencing an Array Element</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lvl="2">
              <a:lnSpc>
                <a:spcPct val="80000"/>
              </a:lnSpc>
            </a:pPr>
            <a:r>
              <a:rPr lang="en-GB" sz="2800" dirty="0"/>
              <a:t>const </a:t>
            </a:r>
            <a:r>
              <a:rPr lang="en-GB" sz="2800" dirty="0" err="1"/>
              <a:t>int</a:t>
            </a:r>
            <a:r>
              <a:rPr lang="en-GB" sz="2800" dirty="0"/>
              <a:t> n = 1000;</a:t>
            </a:r>
          </a:p>
          <a:p>
            <a:pPr lvl="2">
              <a:lnSpc>
                <a:spcPct val="80000"/>
              </a:lnSpc>
            </a:pPr>
            <a:r>
              <a:rPr lang="en-GB" sz="2800" dirty="0"/>
              <a:t>const </a:t>
            </a:r>
            <a:r>
              <a:rPr lang="en-GB" sz="2800" dirty="0" err="1"/>
              <a:t>int</a:t>
            </a:r>
            <a:r>
              <a:rPr lang="en-GB" sz="2800" dirty="0"/>
              <a:t> a = 900;</a:t>
            </a:r>
          </a:p>
          <a:p>
            <a:pPr lvl="2">
              <a:lnSpc>
                <a:spcPct val="80000"/>
              </a:lnSpc>
            </a:pPr>
            <a:r>
              <a:rPr lang="en-GB" sz="2800" dirty="0" err="1"/>
              <a:t>int</a:t>
            </a:r>
            <a:r>
              <a:rPr lang="en-GB" sz="2800" dirty="0"/>
              <a:t> </a:t>
            </a:r>
            <a:r>
              <a:rPr lang="en-GB" sz="2800" dirty="0" err="1"/>
              <a:t>arrayRef</a:t>
            </a:r>
            <a:r>
              <a:rPr lang="en-GB" sz="2800" dirty="0"/>
              <a:t>(</a:t>
            </a:r>
            <a:r>
              <a:rPr lang="en-GB" sz="2800" dirty="0" err="1"/>
              <a:t>int</a:t>
            </a:r>
            <a:r>
              <a:rPr lang="en-GB" sz="2800" dirty="0"/>
              <a:t> </a:t>
            </a:r>
            <a:r>
              <a:rPr lang="en-GB" sz="2800" dirty="0" err="1"/>
              <a:t>intArr</a:t>
            </a:r>
            <a:r>
              <a:rPr lang="en-GB" sz="2800" dirty="0"/>
              <a:t>[], </a:t>
            </a:r>
            <a:r>
              <a:rPr lang="en-GB" sz="2800" dirty="0" err="1"/>
              <a:t>int</a:t>
            </a:r>
            <a:r>
              <a:rPr lang="en-GB" sz="2800" dirty="0"/>
              <a:t> n){</a:t>
            </a:r>
          </a:p>
          <a:p>
            <a:pPr lvl="2">
              <a:lnSpc>
                <a:spcPct val="80000"/>
              </a:lnSpc>
            </a:pPr>
            <a:r>
              <a:rPr lang="en-GB" sz="2800" dirty="0"/>
              <a:t>	</a:t>
            </a:r>
            <a:r>
              <a:rPr lang="en-GB" sz="2800" dirty="0" err="1"/>
              <a:t>int</a:t>
            </a:r>
            <a:r>
              <a:rPr lang="en-GB" sz="2800" dirty="0"/>
              <a:t> x = 0;</a:t>
            </a:r>
          </a:p>
          <a:p>
            <a:pPr lvl="2">
              <a:lnSpc>
                <a:spcPct val="80000"/>
              </a:lnSpc>
            </a:pPr>
            <a:r>
              <a:rPr lang="en-GB" sz="2800" dirty="0"/>
              <a:t>	for(j = 0; j &lt; n; j++)</a:t>
            </a:r>
          </a:p>
          <a:p>
            <a:pPr lvl="2">
              <a:lnSpc>
                <a:spcPct val="80000"/>
              </a:lnSpc>
            </a:pPr>
            <a:r>
              <a:rPr lang="en-GB" sz="2800" dirty="0"/>
              <a:t>	    x = x + </a:t>
            </a:r>
            <a:r>
              <a:rPr lang="en-GB" sz="2800" dirty="0" err="1"/>
              <a:t>intArr</a:t>
            </a:r>
            <a:r>
              <a:rPr lang="en-GB" sz="2800" dirty="0"/>
              <a:t>[a] + j;</a:t>
            </a:r>
          </a:p>
          <a:p>
            <a:pPr lvl="2">
              <a:lnSpc>
                <a:spcPct val="80000"/>
              </a:lnSpc>
            </a:pPr>
            <a:r>
              <a:rPr lang="en-GB" sz="2800" dirty="0"/>
              <a:t>	return x;</a:t>
            </a:r>
          </a:p>
          <a:p>
            <a:pPr lvl="2">
              <a:lnSpc>
                <a:spcPct val="80000"/>
              </a:lnSpc>
            </a:pPr>
            <a:r>
              <a:rPr lang="en-GB" sz="2800" dirty="0"/>
              <a:t>}</a:t>
            </a:r>
          </a:p>
          <a:p>
            <a:pPr lvl="2">
              <a:lnSpc>
                <a:spcPct val="80000"/>
              </a:lnSpc>
            </a:pPr>
            <a:r>
              <a:rPr lang="en-GB" sz="2800" b="1" dirty="0"/>
              <a:t>Can you point out any inefficiency in the code?</a:t>
            </a:r>
          </a:p>
          <a:p>
            <a:pPr lvl="2">
              <a:lnSpc>
                <a:spcPct val="80000"/>
              </a:lnSpc>
            </a:pPr>
            <a:r>
              <a:rPr lang="en-GB" sz="2800" b="1" dirty="0"/>
              <a:t>What solution do you suggest?</a:t>
            </a:r>
            <a:endParaRPr lang="en-GB" sz="28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dirty="0">
                <a:solidFill>
                  <a:schemeClr val="accent2"/>
                </a:solidFill>
                <a:latin typeface="Microsoft Sans Serif" pitchFamily="34" charset="0"/>
              </a:rPr>
              <a:t>Efficiency of Algorithms</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lnSpc>
                <a:spcPct val="85000"/>
              </a:lnSpc>
            </a:pPr>
            <a:r>
              <a:rPr lang="en-US" altLang="ko-KR" sz="2800" dirty="0">
                <a:solidFill>
                  <a:schemeClr val="tx1"/>
                </a:solidFill>
                <a:ea typeface="굴림" charset="-127"/>
              </a:rPr>
              <a:t>Concerned with running with the least amount of computational resources.</a:t>
            </a:r>
          </a:p>
        </p:txBody>
      </p: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02920" y="301752"/>
            <a:ext cx="8229600" cy="1143000"/>
          </a:xfrm>
        </p:spPr>
        <p:txBody>
          <a:bodyPr>
            <a:noAutofit/>
          </a:bodyPr>
          <a:lstStyle/>
          <a:p>
            <a:pPr algn="l"/>
            <a:r>
              <a:rPr lang="en-US" dirty="0">
                <a:solidFill>
                  <a:schemeClr val="accent2"/>
                </a:solidFill>
                <a:latin typeface="Microsoft Sans Serif" pitchFamily="34" charset="0"/>
              </a:rPr>
              <a:t>Aspects of Efficiency of Algorithms</a:t>
            </a:r>
            <a:endParaRPr lang="en-US" i="1" dirty="0">
              <a:solidFill>
                <a:schemeClr val="accent2"/>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lnSpcReduction="10000"/>
          </a:bodyPr>
          <a:lstStyle/>
          <a:p>
            <a:pPr>
              <a:lnSpc>
                <a:spcPct val="85000"/>
              </a:lnSpc>
            </a:pPr>
            <a:r>
              <a:rPr lang="en-US" altLang="ko-KR" sz="2800" dirty="0">
                <a:ea typeface="굴림" charset="-127"/>
              </a:rPr>
              <a:t>There are </a:t>
            </a:r>
            <a:r>
              <a:rPr lang="en-US" altLang="ko-KR" sz="2800" b="1" i="1" dirty="0">
                <a:ea typeface="굴림" charset="-127"/>
              </a:rPr>
              <a:t>two aspects </a:t>
            </a:r>
            <a:r>
              <a:rPr lang="en-US" altLang="ko-KR" sz="2800" b="1" dirty="0">
                <a:ea typeface="굴림" charset="-127"/>
              </a:rPr>
              <a:t>of</a:t>
            </a:r>
            <a:r>
              <a:rPr lang="en-US" altLang="ko-KR" sz="2800" dirty="0">
                <a:ea typeface="굴림" charset="-127"/>
              </a:rPr>
              <a:t> efficiency of algorithm:</a:t>
            </a:r>
          </a:p>
          <a:p>
            <a:pPr>
              <a:lnSpc>
                <a:spcPct val="85000"/>
              </a:lnSpc>
            </a:pPr>
            <a:r>
              <a:rPr lang="en-US" altLang="ko-KR" sz="2800" dirty="0">
                <a:ea typeface="굴림" charset="-127"/>
              </a:rPr>
              <a:t>Time</a:t>
            </a:r>
          </a:p>
          <a:p>
            <a:pPr marL="742950" lvl="1" indent="-285750">
              <a:lnSpc>
                <a:spcPct val="85000"/>
              </a:lnSpc>
              <a:spcBef>
                <a:spcPct val="20000"/>
              </a:spcBef>
              <a:buFont typeface="Arial" pitchFamily="34" charset="0"/>
              <a:buChar char="–"/>
            </a:pPr>
            <a:r>
              <a:rPr lang="en-US" altLang="ko-KR" sz="2800" dirty="0"/>
              <a:t>Instructions take time.</a:t>
            </a:r>
          </a:p>
          <a:p>
            <a:pPr marL="742950" lvl="1" indent="-285750">
              <a:lnSpc>
                <a:spcPct val="85000"/>
              </a:lnSpc>
              <a:spcBef>
                <a:spcPct val="20000"/>
              </a:spcBef>
              <a:buFont typeface="Arial" pitchFamily="34" charset="0"/>
              <a:buChar char="–"/>
            </a:pPr>
            <a:r>
              <a:rPr lang="en-US" altLang="ko-KR" sz="2800" dirty="0"/>
              <a:t>How fast does the algorithm perform?</a:t>
            </a:r>
          </a:p>
          <a:p>
            <a:pPr marL="742950" lvl="1" indent="-285750">
              <a:lnSpc>
                <a:spcPct val="85000"/>
              </a:lnSpc>
              <a:spcBef>
                <a:spcPct val="20000"/>
              </a:spcBef>
              <a:buFont typeface="Arial" pitchFamily="34" charset="0"/>
              <a:buChar char="–"/>
            </a:pPr>
            <a:r>
              <a:rPr lang="en-US" altLang="ko-KR" sz="2800" dirty="0"/>
              <a:t>What affects its runtime</a:t>
            </a:r>
            <a:r>
              <a:rPr lang="en-US" altLang="ko-KR" sz="2800" i="1" dirty="0">
                <a:ea typeface="굴림" charset="-127"/>
              </a:rPr>
              <a:t>? </a:t>
            </a:r>
          </a:p>
          <a:p>
            <a:pPr>
              <a:lnSpc>
                <a:spcPct val="85000"/>
              </a:lnSpc>
            </a:pPr>
            <a:r>
              <a:rPr lang="en-US" altLang="ko-KR" sz="2800" dirty="0">
                <a:ea typeface="굴림" charset="-127"/>
              </a:rPr>
              <a:t>Space</a:t>
            </a:r>
          </a:p>
          <a:p>
            <a:pPr marL="742950" lvl="1" indent="-285750">
              <a:lnSpc>
                <a:spcPct val="85000"/>
              </a:lnSpc>
              <a:spcBef>
                <a:spcPct val="20000"/>
              </a:spcBef>
              <a:buFont typeface="Arial" pitchFamily="34" charset="0"/>
              <a:buChar char="–"/>
            </a:pPr>
            <a:r>
              <a:rPr lang="en-US" altLang="ko-KR" sz="2800" dirty="0"/>
              <a:t>Data structures take space</a:t>
            </a:r>
          </a:p>
          <a:p>
            <a:pPr marL="742950" lvl="1" indent="-285750">
              <a:lnSpc>
                <a:spcPct val="85000"/>
              </a:lnSpc>
              <a:spcBef>
                <a:spcPct val="20000"/>
              </a:spcBef>
              <a:buFont typeface="Arial" pitchFamily="34" charset="0"/>
              <a:buChar char="–"/>
            </a:pPr>
            <a:r>
              <a:rPr lang="en-US" altLang="ko-KR" sz="2800" dirty="0"/>
              <a:t>What kind of data structures can be used?</a:t>
            </a:r>
          </a:p>
          <a:p>
            <a:pPr marL="742950" lvl="1" indent="-285750">
              <a:lnSpc>
                <a:spcPct val="85000"/>
              </a:lnSpc>
              <a:spcBef>
                <a:spcPct val="20000"/>
              </a:spcBef>
              <a:buFont typeface="Arial" pitchFamily="34" charset="0"/>
              <a:buChar char="–"/>
            </a:pPr>
            <a:r>
              <a:rPr lang="en-US" altLang="ko-KR" sz="2800" dirty="0"/>
              <a:t>How does choice of data structure affect the runtime?</a:t>
            </a:r>
            <a:endParaRPr lang="en-GB" altLang="ko-KR" sz="28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24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 calcmode="lin" valueType="num">
                                      <p:cBhvr additive="base">
                                        <p:cTn id="2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530352" y="301752"/>
            <a:ext cx="8229600" cy="1143000"/>
          </a:xfrm>
        </p:spPr>
        <p:txBody>
          <a:bodyPr>
            <a:normAutofit/>
          </a:bodyPr>
          <a:lstStyle/>
          <a:p>
            <a:pPr algn="l"/>
            <a:r>
              <a:rPr lang="en-US" altLang="ko-KR" i="1" dirty="0">
                <a:solidFill>
                  <a:schemeClr val="accent2"/>
                </a:solidFill>
              </a:rPr>
              <a:t>The Space – Time Trade Off</a:t>
            </a:r>
            <a:endParaRPr lang="en-GB" i="1" dirty="0">
              <a:solidFill>
                <a:schemeClr val="accent2"/>
              </a:solidFill>
            </a:endParaRPr>
          </a:p>
        </p:txBody>
      </p:sp>
      <p:sp>
        <p:nvSpPr>
          <p:cNvPr id="91139" name="Rectangle 3"/>
          <p:cNvSpPr>
            <a:spLocks noGrp="1" noChangeArrowheads="1"/>
          </p:cNvSpPr>
          <p:nvPr>
            <p:ph type="subTitle" idx="1"/>
          </p:nvPr>
        </p:nvSpPr>
        <p:spPr>
          <a:xfrm>
            <a:off x="621792" y="2286000"/>
            <a:ext cx="7772400" cy="4114800"/>
          </a:xfrm>
        </p:spPr>
        <p:txBody>
          <a:bodyPr>
            <a:normAutofit fontScale="70000" lnSpcReduction="20000"/>
          </a:bodyPr>
          <a:lstStyle/>
          <a:p>
            <a:pPr algn="l"/>
            <a:r>
              <a:rPr lang="en-US" altLang="ko-KR" sz="4200" dirty="0">
                <a:solidFill>
                  <a:schemeClr val="tx1"/>
                </a:solidFill>
                <a:ea typeface="굴림" charset="-127"/>
              </a:rPr>
              <a:t>The best algorithm to solve a given problem is one that requires less space in memory and takes less time to complete its execution.  But in practice it is not always possible to achieve both of these objectives. </a:t>
            </a:r>
          </a:p>
          <a:p>
            <a:pPr algn="l"/>
            <a:r>
              <a:rPr lang="en-US" altLang="ko-KR" sz="4200" dirty="0">
                <a:solidFill>
                  <a:schemeClr val="tx1"/>
                </a:solidFill>
                <a:ea typeface="굴림" charset="-127"/>
              </a:rPr>
              <a:t>Depending on how our problem is constrained, we may have to sacrifice one at cost of the other. </a:t>
            </a:r>
          </a:p>
          <a:p>
            <a:pPr algn="l"/>
            <a:r>
              <a:rPr lang="en-US" altLang="ko-KR" sz="4200" dirty="0">
                <a:solidFill>
                  <a:schemeClr val="tx1"/>
                </a:solidFill>
                <a:ea typeface="굴림" charset="-127"/>
              </a:rPr>
              <a:t>That is what we can say that there exists a time space trade among algorithm.</a:t>
            </a:r>
          </a:p>
          <a:p>
            <a:pPr>
              <a:buFontTx/>
              <a:buNone/>
            </a:pPr>
            <a:endParaRPr lang="en-US" dirty="0">
              <a:latin typeface="Times New Roman" charset="0"/>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39">
                                            <p:txEl>
                                              <p:pRg st="2" end="2"/>
                                            </p:txEl>
                                          </p:spTgt>
                                        </p:tgtEl>
                                        <p:attrNameLst>
                                          <p:attrName>style.visibility</p:attrName>
                                        </p:attrNameLst>
                                      </p:cBhvr>
                                      <p:to>
                                        <p:strVal val="visible"/>
                                      </p:to>
                                    </p:set>
                                    <p:anim calcmode="lin" valueType="num">
                                      <p:cBhvr additive="base">
                                        <p:cTn id="19" dur="500" fill="hold"/>
                                        <p:tgtEl>
                                          <p:spTgt spid="911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lgn="l"/>
            <a:r>
              <a:rPr lang="en-GB" i="1" dirty="0">
                <a:solidFill>
                  <a:schemeClr val="accent2"/>
                </a:solidFill>
              </a:rPr>
              <a:t>Algorithm Analysis</a:t>
            </a:r>
          </a:p>
        </p:txBody>
      </p:sp>
      <p:sp>
        <p:nvSpPr>
          <p:cNvPr id="80899" name="Rectangle 3"/>
          <p:cNvSpPr>
            <a:spLocks noGrp="1" noChangeArrowheads="1"/>
          </p:cNvSpPr>
          <p:nvPr>
            <p:ph type="body" idx="1"/>
          </p:nvPr>
        </p:nvSpPr>
        <p:spPr>
          <a:xfrm>
            <a:off x="621792" y="2286000"/>
            <a:ext cx="7772400" cy="4114800"/>
          </a:xfrm>
        </p:spPr>
        <p:txBody>
          <a:bodyPr>
            <a:normAutofit/>
          </a:bodyPr>
          <a:lstStyle/>
          <a:p>
            <a:pPr marL="0" indent="0">
              <a:buNone/>
            </a:pPr>
            <a:r>
              <a:rPr lang="en-US" sz="2800" dirty="0"/>
              <a:t>Algorithm analysis refers to the determination of the resource requirement of an algorithm.</a:t>
            </a:r>
          </a:p>
          <a:p>
            <a:pPr marL="0" indent="0">
              <a:buNone/>
            </a:pPr>
            <a:endParaRPr lang="en-US" sz="28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lgn="l"/>
            <a:r>
              <a:rPr lang="en-GB" i="1" dirty="0">
                <a:solidFill>
                  <a:schemeClr val="accent2"/>
                </a:solidFill>
              </a:rPr>
              <a:t>Why Algorithm Analysis?</a:t>
            </a:r>
          </a:p>
        </p:txBody>
      </p:sp>
      <p:sp>
        <p:nvSpPr>
          <p:cNvPr id="80899" name="Rectangle 3"/>
          <p:cNvSpPr>
            <a:spLocks noGrp="1" noChangeArrowheads="1"/>
          </p:cNvSpPr>
          <p:nvPr>
            <p:ph type="body" idx="1"/>
          </p:nvPr>
        </p:nvSpPr>
        <p:spPr>
          <a:xfrm>
            <a:off x="621792" y="2286000"/>
            <a:ext cx="7772400" cy="4114800"/>
          </a:xfrm>
        </p:spPr>
        <p:txBody>
          <a:bodyPr>
            <a:normAutofit/>
          </a:bodyPr>
          <a:lstStyle/>
          <a:p>
            <a:pPr marL="0" indent="0">
              <a:buNone/>
            </a:pPr>
            <a:r>
              <a:rPr lang="en-US" sz="2800" dirty="0"/>
              <a:t>At the present we have computers that support more than 4GB of memory and having </a:t>
            </a:r>
            <a:r>
              <a:rPr lang="en-US" altLang="ko-KR" sz="2800" dirty="0">
                <a:ea typeface="굴림" charset="-127"/>
                <a:sym typeface="Wingdings" pitchFamily="2" charset="2"/>
              </a:rPr>
              <a:t>3-4GHz processor. So what is the big deal about algorithm analysis?</a:t>
            </a:r>
            <a:endParaRPr lang="en-US" sz="2800" dirty="0"/>
          </a:p>
          <a:p>
            <a:pPr marL="0" indent="0">
              <a:buNone/>
            </a:pPr>
            <a:endParaRPr lang="en-US" sz="28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lgn="l"/>
            <a:r>
              <a:rPr lang="en-GB" i="1" dirty="0">
                <a:solidFill>
                  <a:schemeClr val="accent2"/>
                </a:solidFill>
              </a:rPr>
              <a:t>Purpose of Algorithm Analysis</a:t>
            </a:r>
          </a:p>
        </p:txBody>
      </p:sp>
      <p:sp>
        <p:nvSpPr>
          <p:cNvPr id="80899" name="Rectangle 3"/>
          <p:cNvSpPr>
            <a:spLocks noGrp="1" noChangeArrowheads="1"/>
          </p:cNvSpPr>
          <p:nvPr>
            <p:ph type="body" idx="1"/>
          </p:nvPr>
        </p:nvSpPr>
        <p:spPr>
          <a:xfrm>
            <a:off x="621792" y="2286000"/>
            <a:ext cx="7772400" cy="4114800"/>
          </a:xfrm>
        </p:spPr>
        <p:txBody>
          <a:bodyPr>
            <a:normAutofit/>
          </a:bodyPr>
          <a:lstStyle/>
          <a:p>
            <a:pPr marL="514350" indent="-514350"/>
            <a:r>
              <a:rPr lang="en-US" sz="2800" dirty="0"/>
              <a:t>Algorithm analysis  allows us to predict the resource requirement of an algorithm in a given environment.</a:t>
            </a:r>
          </a:p>
          <a:p>
            <a:pPr marL="514350" indent="-514350">
              <a:lnSpc>
                <a:spcPct val="90000"/>
              </a:lnSpc>
            </a:pPr>
            <a:r>
              <a:rPr lang="en-US" sz="2800" dirty="0"/>
              <a:t>Helps us to choose the most efficient algorithm among a list of alternatives solving the same problem.</a:t>
            </a:r>
            <a:endParaRPr lang="en-GB" sz="2800" dirty="0"/>
          </a:p>
          <a:p>
            <a:pPr marL="0" indent="0">
              <a:buNone/>
            </a:pPr>
            <a:endParaRPr lang="en-US" sz="28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899">
                                            <p:txEl>
                                              <p:pRg st="1" end="1"/>
                                            </p:txEl>
                                          </p:spTgt>
                                        </p:tgtEl>
                                        <p:attrNameLst>
                                          <p:attrName>style.visibility</p:attrName>
                                        </p:attrNameLst>
                                      </p:cBhvr>
                                      <p:to>
                                        <p:strVal val="visible"/>
                                      </p:to>
                                    </p:set>
                                    <p:anim calcmode="lin" valueType="num">
                                      <p:cBhvr additive="base">
                                        <p:cTn id="13" dur="500" fill="hold"/>
                                        <p:tgtEl>
                                          <p:spTgt spid="80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8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pPr algn="l"/>
            <a:r>
              <a:rPr lang="en-US" i="1" dirty="0">
                <a:solidFill>
                  <a:schemeClr val="accent2"/>
                </a:solidFill>
              </a:rPr>
              <a:t>Complexity of Algorithms</a:t>
            </a:r>
            <a:endParaRPr lang="en-GB" i="1" dirty="0">
              <a:solidFill>
                <a:schemeClr val="accent2"/>
              </a:solidFill>
            </a:endParaRPr>
          </a:p>
        </p:txBody>
      </p:sp>
      <p:sp>
        <p:nvSpPr>
          <p:cNvPr id="80899" name="Rectangle 3"/>
          <p:cNvSpPr>
            <a:spLocks noGrp="1" noChangeArrowheads="1"/>
          </p:cNvSpPr>
          <p:nvPr>
            <p:ph type="body" idx="1"/>
          </p:nvPr>
        </p:nvSpPr>
        <p:spPr>
          <a:xfrm>
            <a:off x="621792" y="2286000"/>
            <a:ext cx="7772400" cy="4114800"/>
          </a:xfrm>
        </p:spPr>
        <p:txBody>
          <a:bodyPr>
            <a:normAutofit/>
          </a:bodyPr>
          <a:lstStyle/>
          <a:p>
            <a:pPr marL="0" indent="0">
              <a:buNone/>
            </a:pPr>
            <a:r>
              <a:rPr lang="en-US" sz="2800" dirty="0"/>
              <a:t>Complexity of algorithm :- the intrinsic minimum amount of resources, for instance, memory, time, messages, etc., needed to solve a problem or execute an algorithm.</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Problem: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lgn="ctr">
              <a:buNone/>
            </a:pPr>
            <a:r>
              <a:rPr lang="en-GB" sz="6000" dirty="0"/>
              <a:t>To </a:t>
            </a:r>
            <a:r>
              <a:rPr lang="en-GB" sz="6000" dirty="0">
                <a:solidFill>
                  <a:srgbClr val="FF0000"/>
                </a:solidFill>
              </a:rPr>
              <a:t>Solve</a:t>
            </a:r>
            <a:r>
              <a:rPr lang="en-GB" sz="6000" dirty="0"/>
              <a:t>  Problems, You Must Perceive Them</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Time X Space Complexity</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7772400" cy="4114800"/>
          </a:xfrm>
        </p:spPr>
        <p:txBody>
          <a:bodyPr>
            <a:normAutofit/>
          </a:bodyPr>
          <a:lstStyle/>
          <a:p>
            <a:pPr marL="285750" indent="-285750" algn="l">
              <a:lnSpc>
                <a:spcPct val="65000"/>
              </a:lnSpc>
              <a:buFont typeface="Arial" pitchFamily="34" charset="0"/>
              <a:buChar char="–"/>
            </a:pPr>
            <a:r>
              <a:rPr lang="en-US" altLang="ko-KR" dirty="0">
                <a:solidFill>
                  <a:schemeClr val="tx1"/>
                </a:solidFill>
              </a:rPr>
              <a:t>Computational Time Complexity (CPU Time)</a:t>
            </a:r>
          </a:p>
          <a:p>
            <a:pPr marL="285750" indent="-285750" algn="l">
              <a:lnSpc>
                <a:spcPct val="65000"/>
              </a:lnSpc>
              <a:buFont typeface="Arial" pitchFamily="34" charset="0"/>
              <a:buChar char="–"/>
            </a:pPr>
            <a:endParaRPr lang="en-US" altLang="ko-KR" dirty="0">
              <a:solidFill>
                <a:schemeClr val="tx1"/>
              </a:solidFill>
            </a:endParaRPr>
          </a:p>
          <a:p>
            <a:pPr marL="285750" indent="-285750" algn="l">
              <a:lnSpc>
                <a:spcPct val="65000"/>
              </a:lnSpc>
              <a:buFont typeface="Arial" pitchFamily="34" charset="0"/>
              <a:buChar char="–"/>
            </a:pPr>
            <a:r>
              <a:rPr lang="en-US" altLang="ko-KR" dirty="0">
                <a:solidFill>
                  <a:schemeClr val="tx1"/>
                </a:solidFill>
              </a:rPr>
              <a:t> Computational Space Complexity (memory usage)</a:t>
            </a:r>
            <a:endParaRPr lang="en-GB" altLang="ko-KR" dirty="0">
              <a:solidFill>
                <a:schemeClr val="tx1"/>
              </a:solidFill>
            </a:endParaRPr>
          </a:p>
          <a:p>
            <a:pPr algn="l">
              <a:lnSpc>
                <a:spcPct val="90000"/>
              </a:lnSpc>
              <a:buFont typeface="Wingdings" pitchFamily="2" charset="2"/>
              <a:buChar char="q"/>
            </a:pPr>
            <a:endParaRPr lang="en-US" dirty="0">
              <a:solidFill>
                <a:schemeClr val="tx1"/>
              </a:solidFill>
            </a:endParaRPr>
          </a:p>
          <a:p>
            <a:pPr lvl="2" indent="-457200" algn="l">
              <a:lnSpc>
                <a:spcPct val="90000"/>
              </a:lnSpc>
            </a:pPr>
            <a:endParaRPr lang="en-US" dirty="0">
              <a:solidFill>
                <a:schemeClr val="tx1"/>
              </a:solidFill>
            </a:endParaRPr>
          </a:p>
          <a:p>
            <a:pPr lvl="2" indent="-457200" algn="l">
              <a:lnSpc>
                <a:spcPct val="90000"/>
              </a:lnSpc>
            </a:pPr>
            <a:endParaRPr lang="en-US"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9">
                                            <p:txEl>
                                              <p:pRg st="2" end="2"/>
                                            </p:txEl>
                                          </p:spTgt>
                                        </p:tgtEl>
                                        <p:attrNameLst>
                                          <p:attrName>style.visibility</p:attrName>
                                        </p:attrNameLst>
                                      </p:cBhvr>
                                      <p:to>
                                        <p:strVal val="visible"/>
                                      </p:to>
                                    </p:set>
                                    <p:anim calcmode="lin" valueType="num">
                                      <p:cBhvr additive="base">
                                        <p:cTn id="13"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Space Complexity</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7772400" cy="4114800"/>
          </a:xfrm>
        </p:spPr>
        <p:txBody>
          <a:bodyPr>
            <a:normAutofit/>
          </a:bodyPr>
          <a:lstStyle/>
          <a:p>
            <a:pPr marL="457200" lvl="2" indent="-457200" algn="l">
              <a:lnSpc>
                <a:spcPct val="90000"/>
              </a:lnSpc>
              <a:buFont typeface="Wingdings" pitchFamily="2" charset="2"/>
              <a:buChar char="§"/>
            </a:pPr>
            <a:r>
              <a:rPr lang="en-US" altLang="ko-KR" dirty="0">
                <a:solidFill>
                  <a:schemeClr val="tx1"/>
                </a:solidFill>
                <a:ea typeface="굴림" charset="-127"/>
              </a:rPr>
              <a:t>Space complexity = The minimum amount of memory required by an algorithm to run to completion</a:t>
            </a:r>
          </a:p>
          <a:p>
            <a:pPr marL="457200" lvl="4" algn="l">
              <a:lnSpc>
                <a:spcPct val="90000"/>
              </a:lnSpc>
            </a:pPr>
            <a:r>
              <a:rPr lang="en-US" altLang="ko-KR" dirty="0">
                <a:solidFill>
                  <a:schemeClr val="tx1"/>
                </a:solidFill>
                <a:ea typeface="굴림" charset="-127"/>
              </a:rPr>
              <a:t>– </a:t>
            </a:r>
            <a:r>
              <a:rPr lang="en-US" altLang="ko-KR" sz="2600" dirty="0">
                <a:solidFill>
                  <a:schemeClr val="tx1"/>
                </a:solidFill>
              </a:rPr>
              <a:t>the amount of memory required should be smaller than the memory available on a given system</a:t>
            </a:r>
          </a:p>
          <a:p>
            <a:pPr marL="457200" lvl="2" indent="-457200" algn="l">
              <a:lnSpc>
                <a:spcPct val="90000"/>
              </a:lnSpc>
              <a:buFont typeface="Wingdings" pitchFamily="2" charset="2"/>
              <a:buChar char="§"/>
            </a:pPr>
            <a:r>
              <a:rPr lang="en-US" altLang="ko-KR" dirty="0">
                <a:solidFill>
                  <a:schemeClr val="tx1"/>
                </a:solidFill>
                <a:ea typeface="굴림" charset="-127"/>
              </a:rPr>
              <a:t>Some algorithms may be more efficient if data completely loaded into memory .</a:t>
            </a:r>
          </a:p>
          <a:p>
            <a:pPr marL="742950" lvl="1" indent="-285750" algn="l">
              <a:lnSpc>
                <a:spcPct val="65000"/>
              </a:lnSpc>
              <a:buFont typeface="Arial" pitchFamily="34" charset="0"/>
              <a:buChar char="–"/>
            </a:pPr>
            <a:r>
              <a:rPr lang="en-US" altLang="ko-KR" sz="2600" dirty="0">
                <a:solidFill>
                  <a:schemeClr val="tx1"/>
                </a:solidFill>
              </a:rPr>
              <a:t>Need to look also at system limitations</a:t>
            </a:r>
          </a:p>
          <a:p>
            <a:pPr marL="742950" lvl="1" indent="-285750" algn="l">
              <a:lnSpc>
                <a:spcPct val="65000"/>
              </a:lnSpc>
              <a:buFont typeface="Arial" pitchFamily="34" charset="0"/>
              <a:buChar char="–"/>
            </a:pPr>
            <a:r>
              <a:rPr lang="en-US" altLang="ko-KR" sz="2600" dirty="0">
                <a:solidFill>
                  <a:schemeClr val="tx1"/>
                </a:solidFill>
              </a:rPr>
              <a:t>E.g. Classify 2GB of text in various categories [politics, tourism, sport, natural disasters, etc.] – can I afford to load the entire collection?</a:t>
            </a:r>
          </a:p>
          <a:p>
            <a:pPr lvl="2" indent="-457200" algn="l">
              <a:lnSpc>
                <a:spcPct val="90000"/>
              </a:lnSpc>
              <a:buFont typeface="Arial" pitchFamily="34" charset="0"/>
              <a:buChar char="•"/>
            </a:pPr>
            <a:endParaRPr lang="en-US"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9">
                                            <p:txEl>
                                              <p:pRg st="1" end="1"/>
                                            </p:txEl>
                                          </p:spTgt>
                                        </p:tgtEl>
                                        <p:attrNameLst>
                                          <p:attrName>style.visibility</p:attrName>
                                        </p:attrNameLst>
                                      </p:cBhvr>
                                      <p:to>
                                        <p:strVal val="visible"/>
                                      </p:to>
                                    </p:set>
                                    <p:anim calcmode="lin" valueType="num">
                                      <p:cBhvr additive="base">
                                        <p:cTn id="11"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9">
                                            <p:txEl>
                                              <p:pRg st="2" end="2"/>
                                            </p:txEl>
                                          </p:spTgt>
                                        </p:tgtEl>
                                        <p:attrNameLst>
                                          <p:attrName>style.visibility</p:attrName>
                                        </p:attrNameLst>
                                      </p:cBhvr>
                                      <p:to>
                                        <p:strVal val="visible"/>
                                      </p:to>
                                    </p:set>
                                    <p:anim calcmode="lin" valueType="num">
                                      <p:cBhvr additive="base">
                                        <p:cTn id="15"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29">
                                            <p:txEl>
                                              <p:pRg st="3" end="3"/>
                                            </p:txEl>
                                          </p:spTgt>
                                        </p:tgtEl>
                                        <p:attrNameLst>
                                          <p:attrName>style.visibility</p:attrName>
                                        </p:attrNameLst>
                                      </p:cBhvr>
                                      <p:to>
                                        <p:strVal val="visible"/>
                                      </p:to>
                                    </p:set>
                                    <p:anim calcmode="lin" valueType="num">
                                      <p:cBhvr additive="base">
                                        <p:cTn id="19"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229">
                                            <p:txEl>
                                              <p:pRg st="4" end="4"/>
                                            </p:txEl>
                                          </p:spTgt>
                                        </p:tgtEl>
                                        <p:attrNameLst>
                                          <p:attrName>style.visibility</p:attrName>
                                        </p:attrNameLst>
                                      </p:cBhvr>
                                      <p:to>
                                        <p:strVal val="visible"/>
                                      </p:to>
                                    </p:set>
                                    <p:anim calcmode="lin" valueType="num">
                                      <p:cBhvr additive="base">
                                        <p:cTn id="23"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22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Space Complexity</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7772400" cy="4114800"/>
          </a:xfrm>
        </p:spPr>
        <p:txBody>
          <a:bodyPr>
            <a:normAutofit lnSpcReduction="10000"/>
          </a:bodyPr>
          <a:lstStyle/>
          <a:p>
            <a:pPr marL="0" lvl="2" algn="l">
              <a:lnSpc>
                <a:spcPct val="90000"/>
              </a:lnSpc>
            </a:pPr>
            <a:r>
              <a:rPr lang="en-US" altLang="ko-KR" dirty="0">
                <a:solidFill>
                  <a:schemeClr val="tx1"/>
                </a:solidFill>
                <a:ea typeface="굴림" charset="-127"/>
              </a:rPr>
              <a:t>Example:</a:t>
            </a:r>
          </a:p>
          <a:p>
            <a:pPr marL="0" lvl="2" algn="l">
              <a:lnSpc>
                <a:spcPct val="90000"/>
              </a:lnSpc>
            </a:pPr>
            <a:r>
              <a:rPr lang="en-US" altLang="ko-KR" dirty="0">
                <a:solidFill>
                  <a:schemeClr val="tx1"/>
                </a:solidFill>
                <a:ea typeface="굴림" charset="-127"/>
              </a:rPr>
              <a:t>float sum (float* a, </a:t>
            </a:r>
            <a:r>
              <a:rPr lang="en-US" altLang="ko-KR" dirty="0" err="1">
                <a:solidFill>
                  <a:schemeClr val="tx1"/>
                </a:solidFill>
                <a:ea typeface="굴림" charset="-127"/>
              </a:rPr>
              <a:t>int</a:t>
            </a:r>
            <a:r>
              <a:rPr lang="en-US" altLang="ko-KR" dirty="0">
                <a:solidFill>
                  <a:schemeClr val="tx1"/>
                </a:solidFill>
                <a:ea typeface="굴림" charset="-127"/>
              </a:rPr>
              <a:t> n) </a:t>
            </a:r>
          </a:p>
          <a:p>
            <a:pPr marL="0" lvl="2" algn="l">
              <a:lnSpc>
                <a:spcPct val="90000"/>
              </a:lnSpc>
            </a:pPr>
            <a:r>
              <a:rPr lang="en-US" altLang="ko-KR" dirty="0">
                <a:solidFill>
                  <a:schemeClr val="tx1"/>
                </a:solidFill>
                <a:ea typeface="굴림" charset="-127"/>
              </a:rPr>
              <a:t>{ </a:t>
            </a:r>
          </a:p>
          <a:p>
            <a:pPr marL="0" lvl="2" algn="l">
              <a:lnSpc>
                <a:spcPct val="90000"/>
              </a:lnSpc>
            </a:pPr>
            <a:r>
              <a:rPr lang="en-US" altLang="ko-KR" dirty="0">
                <a:solidFill>
                  <a:schemeClr val="tx1"/>
                </a:solidFill>
                <a:ea typeface="굴림" charset="-127"/>
              </a:rPr>
              <a:t>     float s = 0;</a:t>
            </a:r>
          </a:p>
          <a:p>
            <a:pPr marL="0" lvl="2" algn="l">
              <a:lnSpc>
                <a:spcPct val="90000"/>
              </a:lnSpc>
            </a:pPr>
            <a:r>
              <a:rPr lang="en-US" altLang="ko-KR" dirty="0">
                <a:solidFill>
                  <a:schemeClr val="tx1"/>
                </a:solidFill>
                <a:ea typeface="굴림" charset="-127"/>
              </a:rPr>
              <a:t>     for(</a:t>
            </a:r>
            <a:r>
              <a:rPr lang="en-US" altLang="ko-KR" dirty="0" err="1">
                <a:solidFill>
                  <a:schemeClr val="tx1"/>
                </a:solidFill>
                <a:ea typeface="굴림" charset="-127"/>
              </a:rPr>
              <a:t>int</a:t>
            </a:r>
            <a:r>
              <a:rPr lang="en-US" altLang="ko-KR" dirty="0">
                <a:solidFill>
                  <a:schemeClr val="tx1"/>
                </a:solidFill>
                <a:ea typeface="굴림" charset="-127"/>
              </a:rPr>
              <a:t> </a:t>
            </a:r>
            <a:r>
              <a:rPr lang="en-US" altLang="ko-KR" dirty="0" err="1">
                <a:solidFill>
                  <a:schemeClr val="tx1"/>
                </a:solidFill>
                <a:ea typeface="굴림" charset="-127"/>
              </a:rPr>
              <a:t>i</a:t>
            </a:r>
            <a:r>
              <a:rPr lang="en-US" altLang="ko-KR" dirty="0">
                <a:solidFill>
                  <a:schemeClr val="tx1"/>
                </a:solidFill>
                <a:ea typeface="굴림" charset="-127"/>
              </a:rPr>
              <a:t> = 0; </a:t>
            </a:r>
            <a:r>
              <a:rPr lang="en-US" altLang="ko-KR" dirty="0" err="1">
                <a:solidFill>
                  <a:schemeClr val="tx1"/>
                </a:solidFill>
                <a:ea typeface="굴림" charset="-127"/>
              </a:rPr>
              <a:t>i</a:t>
            </a:r>
            <a:r>
              <a:rPr lang="en-US" altLang="ko-KR" dirty="0">
                <a:solidFill>
                  <a:schemeClr val="tx1"/>
                </a:solidFill>
                <a:ea typeface="굴림" charset="-127"/>
              </a:rPr>
              <a:t>&lt;n; </a:t>
            </a:r>
            <a:r>
              <a:rPr lang="en-US" altLang="ko-KR" dirty="0" err="1">
                <a:solidFill>
                  <a:schemeClr val="tx1"/>
                </a:solidFill>
                <a:ea typeface="굴림" charset="-127"/>
              </a:rPr>
              <a:t>i</a:t>
            </a:r>
            <a:r>
              <a:rPr lang="en-US" altLang="ko-KR" dirty="0">
                <a:solidFill>
                  <a:schemeClr val="tx1"/>
                </a:solidFill>
                <a:ea typeface="굴림" charset="-127"/>
              </a:rPr>
              <a:t>++) {</a:t>
            </a:r>
          </a:p>
          <a:p>
            <a:pPr marL="0" lvl="2" algn="l">
              <a:lnSpc>
                <a:spcPct val="90000"/>
              </a:lnSpc>
            </a:pPr>
            <a:r>
              <a:rPr lang="en-US" altLang="ko-KR" dirty="0">
                <a:solidFill>
                  <a:schemeClr val="tx1"/>
                </a:solidFill>
                <a:ea typeface="굴림" charset="-127"/>
              </a:rPr>
              <a:t>        s+ = a[</a:t>
            </a:r>
            <a:r>
              <a:rPr lang="en-US" altLang="ko-KR" dirty="0" err="1">
                <a:solidFill>
                  <a:schemeClr val="tx1"/>
                </a:solidFill>
                <a:ea typeface="굴림" charset="-127"/>
              </a:rPr>
              <a:t>i</a:t>
            </a:r>
            <a:r>
              <a:rPr lang="en-US" altLang="ko-KR" dirty="0">
                <a:solidFill>
                  <a:schemeClr val="tx1"/>
                </a:solidFill>
                <a:ea typeface="굴림" charset="-127"/>
              </a:rPr>
              <a:t>];</a:t>
            </a:r>
          </a:p>
          <a:p>
            <a:pPr marL="0" lvl="2" algn="l">
              <a:lnSpc>
                <a:spcPct val="90000"/>
              </a:lnSpc>
            </a:pPr>
            <a:r>
              <a:rPr lang="en-US" altLang="ko-KR" dirty="0">
                <a:solidFill>
                  <a:schemeClr val="tx1"/>
                </a:solidFill>
                <a:ea typeface="굴림" charset="-127"/>
              </a:rPr>
              <a:t>     }</a:t>
            </a:r>
          </a:p>
          <a:p>
            <a:pPr marL="0" lvl="2" algn="l">
              <a:lnSpc>
                <a:spcPct val="90000"/>
              </a:lnSpc>
            </a:pPr>
            <a:r>
              <a:rPr lang="en-US" altLang="ko-KR" dirty="0">
                <a:solidFill>
                  <a:schemeClr val="tx1"/>
                </a:solidFill>
                <a:ea typeface="굴림" charset="-127"/>
              </a:rPr>
              <a:t>     return s;</a:t>
            </a:r>
          </a:p>
          <a:p>
            <a:pPr marL="0" lvl="2" algn="l">
              <a:lnSpc>
                <a:spcPct val="90000"/>
              </a:lnSpc>
            </a:pPr>
            <a:r>
              <a:rPr lang="en-US" altLang="ko-KR" dirty="0">
                <a:solidFill>
                  <a:schemeClr val="tx1"/>
                </a:solidFill>
                <a:ea typeface="굴림" charset="-127"/>
              </a:rPr>
              <a:t>}</a:t>
            </a:r>
          </a:p>
          <a:p>
            <a:pPr marL="0" lvl="2" algn="l">
              <a:lnSpc>
                <a:spcPct val="90000"/>
              </a:lnSpc>
            </a:pPr>
            <a:r>
              <a:rPr lang="en-US" altLang="ko-KR" dirty="0">
                <a:solidFill>
                  <a:schemeClr val="tx1"/>
                </a:solidFill>
                <a:ea typeface="굴림" charset="-127"/>
              </a:rPr>
              <a:t>Space? one word for n, one for a [passed by reference!], one for s, one for </a:t>
            </a:r>
            <a:r>
              <a:rPr lang="en-US" altLang="ko-KR" dirty="0" err="1">
                <a:solidFill>
                  <a:schemeClr val="tx1"/>
                </a:solidFill>
                <a:ea typeface="굴림" charset="-127"/>
              </a:rPr>
              <a:t>i</a:t>
            </a:r>
            <a:r>
              <a:rPr lang="en-US" altLang="ko-KR" dirty="0">
                <a:solidFill>
                  <a:schemeClr val="tx1"/>
                </a:solidFill>
                <a:ea typeface="굴림" charset="-127"/>
              </a:rPr>
              <a:t> </a:t>
            </a:r>
            <a:r>
              <a:rPr lang="en-US" altLang="ko-KR" dirty="0">
                <a:solidFill>
                  <a:schemeClr val="tx1"/>
                </a:solidFill>
                <a:ea typeface="굴림" charset="-127"/>
                <a:sym typeface="Wingdings" pitchFamily="2" charset="2"/>
              </a:rPr>
              <a:t> constant space!</a:t>
            </a:r>
            <a:endParaRPr lang="en-US" altLang="ko-KR" dirty="0">
              <a:solidFill>
                <a:schemeClr val="tx1"/>
              </a:solidFill>
              <a:ea typeface="굴림" charset="-127"/>
            </a:endParaRPr>
          </a:p>
          <a:p>
            <a:pPr lvl="2" indent="-457200" algn="l">
              <a:lnSpc>
                <a:spcPct val="90000"/>
              </a:lnSpc>
              <a:buFont typeface="Arial" pitchFamily="34" charset="0"/>
              <a:buChar char="•"/>
            </a:pPr>
            <a:endParaRPr lang="en-US"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Space Complexity Exercise</a:t>
            </a:r>
            <a:endParaRPr lang="en-GB" i="1" dirty="0">
              <a:solidFill>
                <a:schemeClr val="accent2"/>
              </a:solidFill>
            </a:endParaRPr>
          </a:p>
        </p:txBody>
      </p:sp>
      <p:sp>
        <p:nvSpPr>
          <p:cNvPr id="52229" name="Rectangle 5"/>
          <p:cNvSpPr>
            <a:spLocks noGrp="1" noChangeArrowheads="1"/>
          </p:cNvSpPr>
          <p:nvPr>
            <p:ph type="subTitle" idx="1"/>
          </p:nvPr>
        </p:nvSpPr>
        <p:spPr>
          <a:xfrm>
            <a:off x="621792" y="1676400"/>
            <a:ext cx="7772400" cy="4724400"/>
          </a:xfrm>
        </p:spPr>
        <p:txBody>
          <a:bodyPr>
            <a:noAutofit/>
          </a:bodyPr>
          <a:lstStyle/>
          <a:p>
            <a:pPr marL="0" lvl="2" algn="l">
              <a:lnSpc>
                <a:spcPct val="90000"/>
              </a:lnSpc>
            </a:pPr>
            <a:r>
              <a:rPr lang="en-US" altLang="ko-KR" sz="1600" dirty="0" err="1">
                <a:solidFill>
                  <a:schemeClr val="tx1"/>
                </a:solidFill>
                <a:ea typeface="굴림" charset="-127"/>
              </a:rPr>
              <a:t>int</a:t>
            </a:r>
            <a:r>
              <a:rPr lang="en-US" altLang="ko-KR" sz="1600" dirty="0">
                <a:solidFill>
                  <a:schemeClr val="tx1"/>
                </a:solidFill>
                <a:ea typeface="굴림" charset="-127"/>
              </a:rPr>
              <a:t> </a:t>
            </a:r>
            <a:r>
              <a:rPr lang="en-US" altLang="ko-KR" sz="1600" dirty="0" smtClean="0">
                <a:solidFill>
                  <a:schemeClr val="tx1"/>
                </a:solidFill>
                <a:ea typeface="굴림" charset="-127"/>
              </a:rPr>
              <a:t> </a:t>
            </a:r>
            <a:r>
              <a:rPr lang="en-US" altLang="ko-KR" sz="1600" dirty="0" err="1" smtClean="0">
                <a:solidFill>
                  <a:schemeClr val="tx1"/>
                </a:solidFill>
                <a:ea typeface="굴림" charset="-127"/>
              </a:rPr>
              <a:t>getFactor</a:t>
            </a:r>
            <a:r>
              <a:rPr lang="en-US" altLang="ko-KR" sz="1600" dirty="0" smtClean="0">
                <a:solidFill>
                  <a:schemeClr val="tx1"/>
                </a:solidFill>
                <a:ea typeface="굴림" charset="-127"/>
              </a:rPr>
              <a:t>(</a:t>
            </a:r>
            <a:r>
              <a:rPr lang="en-US" altLang="ko-KR" sz="1600" dirty="0" err="1" smtClean="0">
                <a:solidFill>
                  <a:schemeClr val="tx1"/>
                </a:solidFill>
                <a:ea typeface="굴림" charset="-127"/>
              </a:rPr>
              <a:t>int</a:t>
            </a:r>
            <a:r>
              <a:rPr lang="en-US" altLang="ko-KR" sz="1600" dirty="0" smtClean="0">
                <a:solidFill>
                  <a:schemeClr val="tx1"/>
                </a:solidFill>
                <a:ea typeface="굴림" charset="-127"/>
              </a:rPr>
              <a:t> </a:t>
            </a:r>
            <a:r>
              <a:rPr lang="en-US" altLang="ko-KR" sz="1600" dirty="0">
                <a:solidFill>
                  <a:schemeClr val="tx1"/>
                </a:solidFill>
                <a:ea typeface="굴림" charset="-127"/>
              </a:rPr>
              <a:t>n, </a:t>
            </a:r>
            <a:r>
              <a:rPr lang="en-US" altLang="ko-KR" sz="1600" dirty="0" err="1">
                <a:solidFill>
                  <a:schemeClr val="tx1"/>
                </a:solidFill>
                <a:ea typeface="굴림" charset="-127"/>
              </a:rPr>
              <a:t>int</a:t>
            </a:r>
            <a:r>
              <a:rPr lang="en-US" altLang="ko-KR" sz="1600" dirty="0">
                <a:solidFill>
                  <a:schemeClr val="tx1"/>
                </a:solidFill>
                <a:ea typeface="굴림" charset="-127"/>
              </a:rPr>
              <a:t> &amp;</a:t>
            </a:r>
            <a:r>
              <a:rPr lang="en-US" altLang="ko-KR" sz="1600" dirty="0" err="1">
                <a:solidFill>
                  <a:schemeClr val="tx1"/>
                </a:solidFill>
                <a:ea typeface="굴림" charset="-127"/>
              </a:rPr>
              <a:t>min,int&amp;max</a:t>
            </a:r>
            <a:r>
              <a:rPr lang="en-US" altLang="ko-KR" sz="1600" dirty="0">
                <a:solidFill>
                  <a:schemeClr val="tx1"/>
                </a:solidFill>
                <a:ea typeface="굴림" charset="-127"/>
              </a:rPr>
              <a:t> ) </a:t>
            </a:r>
          </a:p>
          <a:p>
            <a:pPr marL="0" lvl="2" algn="l">
              <a:lnSpc>
                <a:spcPct val="90000"/>
              </a:lnSpc>
            </a:pPr>
            <a:r>
              <a:rPr lang="en-US" altLang="ko-KR" sz="1600" dirty="0">
                <a:solidFill>
                  <a:schemeClr val="tx1"/>
                </a:solidFill>
                <a:ea typeface="굴림" charset="-127"/>
              </a:rPr>
              <a:t>{ </a:t>
            </a:r>
          </a:p>
          <a:p>
            <a:pPr marL="0" lvl="2" algn="l">
              <a:lnSpc>
                <a:spcPct val="90000"/>
              </a:lnSpc>
            </a:pPr>
            <a:r>
              <a:rPr lang="en-US" altLang="ko-KR" sz="1600" dirty="0">
                <a:solidFill>
                  <a:schemeClr val="tx1"/>
                </a:solidFill>
                <a:ea typeface="굴림" charset="-127"/>
              </a:rPr>
              <a:t>    </a:t>
            </a:r>
            <a:r>
              <a:rPr lang="en-US" altLang="ko-KR" sz="1600" dirty="0" smtClean="0">
                <a:solidFill>
                  <a:schemeClr val="tx1"/>
                </a:solidFill>
                <a:ea typeface="굴림" charset="-127"/>
              </a:rPr>
              <a:t>float result=-1;</a:t>
            </a:r>
            <a:endParaRPr lang="en-US" altLang="ko-KR" sz="1600" dirty="0">
              <a:solidFill>
                <a:schemeClr val="tx1"/>
              </a:solidFill>
              <a:ea typeface="굴림" charset="-127"/>
            </a:endParaRPr>
          </a:p>
          <a:p>
            <a:pPr marL="0" lvl="2" algn="l">
              <a:lnSpc>
                <a:spcPct val="90000"/>
              </a:lnSpc>
            </a:pPr>
            <a:r>
              <a:rPr lang="en-US" altLang="ko-KR" sz="1600" dirty="0">
                <a:solidFill>
                  <a:schemeClr val="tx1"/>
                </a:solidFill>
                <a:ea typeface="굴림" charset="-127"/>
              </a:rPr>
              <a:t>    </a:t>
            </a:r>
            <a:r>
              <a:rPr lang="en-US" altLang="ko-KR" sz="1600" dirty="0" err="1">
                <a:solidFill>
                  <a:schemeClr val="tx1"/>
                </a:solidFill>
                <a:ea typeface="굴림" charset="-127"/>
              </a:rPr>
              <a:t>int</a:t>
            </a:r>
            <a:r>
              <a:rPr lang="en-US" altLang="ko-KR" sz="1600" dirty="0">
                <a:solidFill>
                  <a:schemeClr val="tx1"/>
                </a:solidFill>
                <a:ea typeface="굴림" charset="-127"/>
              </a:rPr>
              <a:t> * </a:t>
            </a:r>
            <a:r>
              <a:rPr lang="en-US" altLang="ko-KR" sz="1600" dirty="0" err="1">
                <a:solidFill>
                  <a:schemeClr val="tx1"/>
                </a:solidFill>
                <a:ea typeface="굴림" charset="-127"/>
              </a:rPr>
              <a:t>arr</a:t>
            </a:r>
            <a:r>
              <a:rPr lang="en-US" altLang="ko-KR" sz="1600" dirty="0">
                <a:solidFill>
                  <a:schemeClr val="tx1"/>
                </a:solidFill>
                <a:ea typeface="굴림" charset="-127"/>
              </a:rPr>
              <a:t>, i</a:t>
            </a:r>
            <a:r>
              <a:rPr lang="en-US" altLang="ko-KR" sz="1600" dirty="0" smtClean="0">
                <a:solidFill>
                  <a:schemeClr val="tx1"/>
                </a:solidFill>
                <a:ea typeface="굴림" charset="-127"/>
              </a:rPr>
              <a:t>;</a:t>
            </a:r>
            <a:endParaRPr lang="en-US" altLang="ko-KR" sz="1600" dirty="0">
              <a:solidFill>
                <a:schemeClr val="tx1"/>
              </a:solidFill>
              <a:ea typeface="굴림" charset="-127"/>
            </a:endParaRPr>
          </a:p>
          <a:p>
            <a:pPr marL="0" lvl="2" algn="l">
              <a:lnSpc>
                <a:spcPct val="90000"/>
              </a:lnSpc>
            </a:pPr>
            <a:r>
              <a:rPr lang="en-US" altLang="ko-KR" sz="1600" dirty="0">
                <a:solidFill>
                  <a:schemeClr val="tx1"/>
                </a:solidFill>
                <a:ea typeface="굴림" charset="-127"/>
              </a:rPr>
              <a:t>    </a:t>
            </a:r>
            <a:r>
              <a:rPr lang="en-US" altLang="ko-KR" sz="1600" dirty="0" err="1">
                <a:solidFill>
                  <a:schemeClr val="tx1"/>
                </a:solidFill>
                <a:ea typeface="굴림" charset="-127"/>
              </a:rPr>
              <a:t>arr</a:t>
            </a:r>
            <a:r>
              <a:rPr lang="en-US" altLang="ko-KR" sz="1600" dirty="0">
                <a:solidFill>
                  <a:schemeClr val="tx1"/>
                </a:solidFill>
                <a:ea typeface="굴림" charset="-127"/>
              </a:rPr>
              <a:t>=new (</a:t>
            </a:r>
            <a:r>
              <a:rPr lang="en-US" altLang="ko-KR" sz="1600" dirty="0" err="1">
                <a:solidFill>
                  <a:schemeClr val="tx1"/>
                </a:solidFill>
                <a:ea typeface="굴림" charset="-127"/>
              </a:rPr>
              <a:t>nothrow</a:t>
            </a:r>
            <a:r>
              <a:rPr lang="en-US" altLang="ko-KR" sz="1600" dirty="0">
                <a:solidFill>
                  <a:schemeClr val="tx1"/>
                </a:solidFill>
                <a:ea typeface="굴림" charset="-127"/>
              </a:rPr>
              <a:t>)  </a:t>
            </a:r>
            <a:r>
              <a:rPr lang="en-US" altLang="ko-KR" sz="1600" dirty="0" err="1">
                <a:solidFill>
                  <a:schemeClr val="tx1"/>
                </a:solidFill>
                <a:ea typeface="굴림" charset="-127"/>
              </a:rPr>
              <a:t>int</a:t>
            </a:r>
            <a:r>
              <a:rPr lang="en-US" altLang="ko-KR" sz="1600" dirty="0">
                <a:solidFill>
                  <a:schemeClr val="tx1"/>
                </a:solidFill>
                <a:ea typeface="굴림" charset="-127"/>
              </a:rPr>
              <a:t>[n];</a:t>
            </a:r>
          </a:p>
          <a:p>
            <a:pPr marL="0" lvl="2" algn="l">
              <a:lnSpc>
                <a:spcPct val="90000"/>
              </a:lnSpc>
            </a:pPr>
            <a:r>
              <a:rPr lang="en-US" altLang="ko-KR" sz="1600" dirty="0">
                <a:solidFill>
                  <a:schemeClr val="tx1"/>
                </a:solidFill>
                <a:ea typeface="굴림" charset="-127"/>
              </a:rPr>
              <a:t>    if(</a:t>
            </a:r>
            <a:r>
              <a:rPr lang="en-US" altLang="ko-KR" sz="1600" dirty="0" err="1">
                <a:solidFill>
                  <a:schemeClr val="tx1"/>
                </a:solidFill>
                <a:ea typeface="굴림" charset="-127"/>
              </a:rPr>
              <a:t>arr</a:t>
            </a:r>
            <a:r>
              <a:rPr lang="en-US" altLang="ko-KR" sz="1600" dirty="0">
                <a:solidFill>
                  <a:schemeClr val="tx1"/>
                </a:solidFill>
                <a:ea typeface="굴림" charset="-127"/>
              </a:rPr>
              <a:t> != NULL){</a:t>
            </a:r>
          </a:p>
          <a:p>
            <a:pPr marL="457200" lvl="3" algn="l">
              <a:lnSpc>
                <a:spcPct val="90000"/>
              </a:lnSpc>
            </a:pPr>
            <a:r>
              <a:rPr lang="en-US" altLang="ko-KR" sz="1600" dirty="0">
                <a:solidFill>
                  <a:schemeClr val="tx1"/>
                </a:solidFill>
                <a:ea typeface="굴림" charset="-127"/>
              </a:rPr>
              <a:t>     for( i = 0; i&lt;n; i++) {</a:t>
            </a:r>
          </a:p>
          <a:p>
            <a:pPr marL="457200" lvl="3" algn="l">
              <a:lnSpc>
                <a:spcPct val="90000"/>
              </a:lnSpc>
            </a:pPr>
            <a:r>
              <a:rPr lang="en-US" altLang="ko-KR" sz="1600" dirty="0">
                <a:solidFill>
                  <a:schemeClr val="tx1"/>
                </a:solidFill>
                <a:ea typeface="굴림" charset="-127"/>
              </a:rPr>
              <a:t>        </a:t>
            </a:r>
            <a:r>
              <a:rPr lang="en-US" altLang="ko-KR" sz="1600" dirty="0" err="1">
                <a:solidFill>
                  <a:schemeClr val="tx1"/>
                </a:solidFill>
                <a:ea typeface="굴림" charset="-127"/>
              </a:rPr>
              <a:t>arr</a:t>
            </a:r>
            <a:r>
              <a:rPr lang="en-US" altLang="ko-KR" sz="1600" dirty="0">
                <a:solidFill>
                  <a:schemeClr val="tx1"/>
                </a:solidFill>
                <a:ea typeface="굴림" charset="-127"/>
              </a:rPr>
              <a:t>[i] = </a:t>
            </a:r>
            <a:r>
              <a:rPr lang="en-US" altLang="ko-KR" sz="1600" dirty="0" smtClean="0">
                <a:solidFill>
                  <a:schemeClr val="tx1"/>
                </a:solidFill>
                <a:ea typeface="굴림" charset="-127"/>
              </a:rPr>
              <a:t>1+rand()%499;</a:t>
            </a:r>
            <a:endParaRPr lang="en-US" altLang="ko-KR" sz="1600" dirty="0">
              <a:solidFill>
                <a:schemeClr val="tx1"/>
              </a:solidFill>
              <a:ea typeface="굴림" charset="-127"/>
            </a:endParaRPr>
          </a:p>
          <a:p>
            <a:pPr marL="457200" lvl="3" algn="l">
              <a:lnSpc>
                <a:spcPct val="90000"/>
              </a:lnSpc>
            </a:pPr>
            <a:r>
              <a:rPr lang="en-US" altLang="ko-KR" sz="1600" dirty="0">
                <a:solidFill>
                  <a:schemeClr val="tx1"/>
                </a:solidFill>
                <a:ea typeface="굴림" charset="-127"/>
              </a:rPr>
              <a:t>     }</a:t>
            </a:r>
          </a:p>
          <a:p>
            <a:pPr marL="457200" lvl="3" algn="l">
              <a:lnSpc>
                <a:spcPct val="90000"/>
              </a:lnSpc>
            </a:pPr>
            <a:r>
              <a:rPr lang="en-US" altLang="ko-KR" sz="1600" dirty="0">
                <a:solidFill>
                  <a:schemeClr val="tx1"/>
                </a:solidFill>
                <a:ea typeface="굴림" charset="-127"/>
              </a:rPr>
              <a:t>     min=max=a[0];</a:t>
            </a:r>
          </a:p>
          <a:p>
            <a:pPr marL="457200" lvl="3" algn="l">
              <a:lnSpc>
                <a:spcPct val="90000"/>
              </a:lnSpc>
            </a:pPr>
            <a:r>
              <a:rPr lang="en-US" altLang="ko-KR" sz="1600" dirty="0">
                <a:solidFill>
                  <a:schemeClr val="tx1"/>
                </a:solidFill>
                <a:ea typeface="굴림" charset="-127"/>
              </a:rPr>
              <a:t>     for( i = 0; i&lt;n; i++) {</a:t>
            </a:r>
          </a:p>
          <a:p>
            <a:pPr marL="457200" lvl="3" algn="l">
              <a:lnSpc>
                <a:spcPct val="90000"/>
              </a:lnSpc>
            </a:pPr>
            <a:r>
              <a:rPr lang="en-US" altLang="ko-KR" sz="1600" dirty="0">
                <a:solidFill>
                  <a:schemeClr val="tx1"/>
                </a:solidFill>
                <a:ea typeface="굴림" charset="-127"/>
              </a:rPr>
              <a:t>	if(a[i]&lt;min) min=a[i];</a:t>
            </a:r>
          </a:p>
          <a:p>
            <a:pPr marL="457200" lvl="3" algn="l">
              <a:lnSpc>
                <a:spcPct val="90000"/>
              </a:lnSpc>
            </a:pPr>
            <a:r>
              <a:rPr lang="en-US" altLang="ko-KR" sz="1600" dirty="0">
                <a:solidFill>
                  <a:schemeClr val="tx1"/>
                </a:solidFill>
                <a:ea typeface="굴림" charset="-127"/>
              </a:rPr>
              <a:t>	else if(a[i]&gt;max) max=a[i];</a:t>
            </a:r>
          </a:p>
          <a:p>
            <a:pPr marL="457200" lvl="3" algn="l">
              <a:lnSpc>
                <a:spcPct val="90000"/>
              </a:lnSpc>
            </a:pPr>
            <a:r>
              <a:rPr lang="en-US" altLang="ko-KR" sz="1600" dirty="0">
                <a:solidFill>
                  <a:schemeClr val="tx1"/>
                </a:solidFill>
                <a:ea typeface="굴림" charset="-127"/>
              </a:rPr>
              <a:t>     }</a:t>
            </a:r>
          </a:p>
          <a:p>
            <a:pPr marL="457200" lvl="3" algn="l">
              <a:lnSpc>
                <a:spcPct val="90000"/>
              </a:lnSpc>
            </a:pPr>
            <a:r>
              <a:rPr lang="en-US" altLang="ko-KR" sz="1600" dirty="0">
                <a:solidFill>
                  <a:schemeClr val="tx1"/>
                </a:solidFill>
                <a:ea typeface="굴림" charset="-127"/>
              </a:rPr>
              <a:t>     delete [] a;</a:t>
            </a:r>
          </a:p>
          <a:p>
            <a:pPr marL="457200" lvl="3" algn="l">
              <a:lnSpc>
                <a:spcPct val="90000"/>
              </a:lnSpc>
            </a:pPr>
            <a:r>
              <a:rPr lang="en-US" altLang="ko-KR" sz="1600" dirty="0" smtClean="0">
                <a:solidFill>
                  <a:schemeClr val="tx1"/>
                </a:solidFill>
                <a:ea typeface="굴림" charset="-127"/>
              </a:rPr>
              <a:t>      result=max/min;</a:t>
            </a:r>
            <a:endParaRPr lang="en-US" altLang="ko-KR" sz="1600" dirty="0">
              <a:solidFill>
                <a:schemeClr val="tx1"/>
              </a:solidFill>
              <a:ea typeface="굴림" charset="-127"/>
            </a:endParaRPr>
          </a:p>
          <a:p>
            <a:pPr marL="0" lvl="2" algn="l">
              <a:lnSpc>
                <a:spcPct val="90000"/>
              </a:lnSpc>
            </a:pPr>
            <a:r>
              <a:rPr lang="en-US" altLang="ko-KR" sz="1600" dirty="0">
                <a:solidFill>
                  <a:schemeClr val="tx1"/>
                </a:solidFill>
                <a:ea typeface="굴림" charset="-127"/>
              </a:rPr>
              <a:t>    }</a:t>
            </a:r>
          </a:p>
          <a:p>
            <a:pPr marL="0" lvl="2" algn="l">
              <a:lnSpc>
                <a:spcPct val="90000"/>
              </a:lnSpc>
            </a:pPr>
            <a:r>
              <a:rPr lang="en-US" altLang="ko-KR" sz="1600" dirty="0">
                <a:solidFill>
                  <a:schemeClr val="tx1"/>
                </a:solidFill>
                <a:ea typeface="굴림" charset="-127"/>
              </a:rPr>
              <a:t>     return </a:t>
            </a:r>
            <a:r>
              <a:rPr lang="en-US" altLang="ko-KR" sz="1600" dirty="0" smtClean="0">
                <a:solidFill>
                  <a:schemeClr val="tx1"/>
                </a:solidFill>
                <a:ea typeface="굴림" charset="-127"/>
              </a:rPr>
              <a:t>result;</a:t>
            </a:r>
            <a:endParaRPr lang="en-US" altLang="ko-KR" sz="1600" dirty="0">
              <a:solidFill>
                <a:schemeClr val="tx1"/>
              </a:solidFill>
              <a:ea typeface="굴림" charset="-127"/>
            </a:endParaRPr>
          </a:p>
          <a:p>
            <a:pPr marL="0" lvl="2" algn="l">
              <a:lnSpc>
                <a:spcPct val="90000"/>
              </a:lnSpc>
            </a:pPr>
            <a:r>
              <a:rPr lang="en-US" altLang="ko-KR" sz="1600" dirty="0">
                <a:solidFill>
                  <a:schemeClr val="tx1"/>
                </a:solidFill>
                <a:ea typeface="굴림" charset="-127"/>
              </a:rPr>
              <a:t>}</a:t>
            </a:r>
          </a:p>
        </p:txBody>
      </p:sp>
      <p:cxnSp>
        <p:nvCxnSpPr>
          <p:cNvPr id="4" name="Straight Connector 3"/>
          <p:cNvCxnSpPr/>
          <p:nvPr/>
        </p:nvCxnSpPr>
        <p:spPr>
          <a:xfrm>
            <a:off x="624840" y="15240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Time Complexity</a:t>
            </a:r>
            <a:endParaRPr lang="en-GB" i="1" dirty="0">
              <a:solidFill>
                <a:schemeClr val="accent2"/>
              </a:solidFill>
            </a:endParaRPr>
          </a:p>
        </p:txBody>
      </p:sp>
      <p:sp>
        <p:nvSpPr>
          <p:cNvPr id="52229" name="Rectangle 5"/>
          <p:cNvSpPr>
            <a:spLocks noGrp="1" noChangeArrowheads="1"/>
          </p:cNvSpPr>
          <p:nvPr>
            <p:ph type="subTitle" idx="1"/>
          </p:nvPr>
        </p:nvSpPr>
        <p:spPr>
          <a:xfrm>
            <a:off x="621792" y="2286000"/>
            <a:ext cx="7772400" cy="4114800"/>
          </a:xfrm>
        </p:spPr>
        <p:txBody>
          <a:bodyPr>
            <a:noAutofit/>
          </a:bodyPr>
          <a:lstStyle/>
          <a:p>
            <a:pPr marL="0" lvl="2" algn="l">
              <a:lnSpc>
                <a:spcPct val="90000"/>
              </a:lnSpc>
              <a:buFont typeface="Wingdings" pitchFamily="2" charset="2"/>
              <a:buChar char="§"/>
            </a:pPr>
            <a:r>
              <a:rPr lang="en-US" altLang="ko-KR" dirty="0">
                <a:solidFill>
                  <a:schemeClr val="tx1"/>
                </a:solidFill>
                <a:ea typeface="굴림" charset="-127"/>
              </a:rPr>
              <a:t>Time complexity = The minimum amount of time required by an algorithm to run to completion</a:t>
            </a:r>
          </a:p>
          <a:p>
            <a:pPr marL="0" lvl="2" algn="l">
              <a:lnSpc>
                <a:spcPct val="90000"/>
              </a:lnSpc>
              <a:buFont typeface="Wingdings" pitchFamily="2" charset="2"/>
              <a:buChar char="§"/>
            </a:pPr>
            <a:r>
              <a:rPr lang="en-US" altLang="ko-KR" dirty="0">
                <a:solidFill>
                  <a:schemeClr val="tx1"/>
                </a:solidFill>
                <a:ea typeface="굴림" charset="-127"/>
              </a:rPr>
              <a:t>Often more important than space complexity</a:t>
            </a:r>
          </a:p>
          <a:p>
            <a:pPr marL="742950" lvl="4" indent="-285750" algn="l">
              <a:lnSpc>
                <a:spcPct val="65000"/>
              </a:lnSpc>
              <a:buFont typeface="Arial" pitchFamily="34" charset="0"/>
              <a:buChar char="–"/>
            </a:pPr>
            <a:r>
              <a:rPr lang="en-US" altLang="ko-KR" sz="2200" dirty="0">
                <a:solidFill>
                  <a:schemeClr val="tx1"/>
                </a:solidFill>
              </a:rPr>
              <a:t>space available (for computer programs!) tends to be larger and larger</a:t>
            </a:r>
          </a:p>
          <a:p>
            <a:pPr marL="742950" lvl="4" indent="-285750" algn="l">
              <a:lnSpc>
                <a:spcPct val="65000"/>
              </a:lnSpc>
              <a:buFont typeface="Arial" pitchFamily="34" charset="0"/>
              <a:buChar char="–"/>
            </a:pPr>
            <a:r>
              <a:rPr lang="en-US" altLang="ko-KR" sz="2200" dirty="0">
                <a:solidFill>
                  <a:schemeClr val="tx1"/>
                </a:solidFill>
              </a:rPr>
              <a:t>time is still a problem for all of us </a:t>
            </a:r>
            <a:endParaRPr lang="en-US" altLang="ko-KR" dirty="0">
              <a:solidFill>
                <a:schemeClr val="tx1"/>
              </a:solidFill>
              <a:sym typeface="Wingdings" pitchFamily="2" charset="2"/>
            </a:endParaRPr>
          </a:p>
          <a:p>
            <a:pPr marL="0" lvl="2" algn="l">
              <a:lnSpc>
                <a:spcPct val="90000"/>
              </a:lnSpc>
              <a:buFont typeface="Wingdings" pitchFamily="2" charset="2"/>
              <a:buChar char="§"/>
            </a:pPr>
            <a:r>
              <a:rPr lang="en-US" altLang="ko-KR" dirty="0">
                <a:solidFill>
                  <a:schemeClr val="tx1"/>
                </a:solidFill>
                <a:ea typeface="굴림" charset="-127"/>
                <a:sym typeface="Wingdings" pitchFamily="2" charset="2"/>
              </a:rPr>
              <a:t>3-4GHz processors on the market </a:t>
            </a:r>
          </a:p>
          <a:p>
            <a:pPr marL="742950" lvl="4" indent="-285750" algn="l">
              <a:lnSpc>
                <a:spcPct val="65000"/>
              </a:lnSpc>
              <a:buFont typeface="Arial" pitchFamily="34" charset="0"/>
              <a:buChar char="–"/>
            </a:pPr>
            <a:r>
              <a:rPr lang="en-US" altLang="ko-KR" sz="2200" dirty="0">
                <a:solidFill>
                  <a:schemeClr val="tx1"/>
                </a:solidFill>
                <a:sym typeface="Wingdings" pitchFamily="2" charset="2"/>
              </a:rPr>
              <a:t>still … </a:t>
            </a:r>
          </a:p>
          <a:p>
            <a:pPr marL="742950" lvl="4" indent="-285750" algn="l">
              <a:lnSpc>
                <a:spcPct val="65000"/>
              </a:lnSpc>
              <a:buFont typeface="Arial" pitchFamily="34" charset="0"/>
              <a:buChar char="–"/>
            </a:pPr>
            <a:r>
              <a:rPr lang="en-US" altLang="ko-KR" sz="2200" dirty="0">
                <a:solidFill>
                  <a:schemeClr val="tx1"/>
                </a:solidFill>
                <a:sym typeface="Wingdings" pitchFamily="2" charset="2"/>
              </a:rPr>
              <a:t>researchers estimate that the computation of various transformations for 1 single DNA chain for one single protein on 1 </a:t>
            </a:r>
            <a:r>
              <a:rPr lang="en-US" altLang="ko-KR" sz="2200" dirty="0" err="1">
                <a:solidFill>
                  <a:schemeClr val="tx1"/>
                </a:solidFill>
                <a:sym typeface="Wingdings" pitchFamily="2" charset="2"/>
              </a:rPr>
              <a:t>TerraHZ</a:t>
            </a:r>
            <a:r>
              <a:rPr lang="en-US" altLang="ko-KR" sz="2200" dirty="0">
                <a:solidFill>
                  <a:schemeClr val="tx1"/>
                </a:solidFill>
                <a:sym typeface="Wingdings" pitchFamily="2" charset="2"/>
              </a:rPr>
              <a:t> computer would take about 1 year to run to completion</a:t>
            </a:r>
            <a:endParaRPr lang="en-US" altLang="ko-KR" dirty="0">
              <a:solidFill>
                <a:schemeClr val="tx1"/>
              </a:solidFill>
              <a:sym typeface="Wingdings" pitchFamily="2" charset="2"/>
            </a:endParaRPr>
          </a:p>
          <a:p>
            <a:pPr marL="0" lvl="2" algn="l">
              <a:lnSpc>
                <a:spcPct val="90000"/>
              </a:lnSpc>
              <a:buFont typeface="Wingdings" pitchFamily="2" charset="2"/>
              <a:buChar char="§"/>
            </a:pPr>
            <a:r>
              <a:rPr lang="en-US" altLang="ko-KR" dirty="0">
                <a:solidFill>
                  <a:schemeClr val="tx1"/>
                </a:solidFill>
                <a:ea typeface="굴림" charset="-127"/>
              </a:rPr>
              <a:t>Algorithms running time is an important issue</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xEl>
                                              <p:pRg st="0" end="0"/>
                                            </p:txEl>
                                          </p:spTgt>
                                        </p:tgtEl>
                                        <p:attrNameLst>
                                          <p:attrName>style.visibility</p:attrName>
                                        </p:attrNameLst>
                                      </p:cBhvr>
                                      <p:to>
                                        <p:strVal val="visible"/>
                                      </p:to>
                                    </p:set>
                                    <p:anim calcmode="lin" valueType="num">
                                      <p:cBhvr additive="base">
                                        <p:cTn id="7" dur="500" fill="hold"/>
                                        <p:tgtEl>
                                          <p:spTgt spid="5222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229">
                                            <p:txEl>
                                              <p:pRg st="1" end="1"/>
                                            </p:txEl>
                                          </p:spTgt>
                                        </p:tgtEl>
                                        <p:attrNameLst>
                                          <p:attrName>style.visibility</p:attrName>
                                        </p:attrNameLst>
                                      </p:cBhvr>
                                      <p:to>
                                        <p:strVal val="visible"/>
                                      </p:to>
                                    </p:set>
                                    <p:anim calcmode="lin" valueType="num">
                                      <p:cBhvr additive="base">
                                        <p:cTn id="11" dur="500" fill="hold"/>
                                        <p:tgtEl>
                                          <p:spTgt spid="5222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222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229">
                                            <p:txEl>
                                              <p:pRg st="2" end="2"/>
                                            </p:txEl>
                                          </p:spTgt>
                                        </p:tgtEl>
                                        <p:attrNameLst>
                                          <p:attrName>style.visibility</p:attrName>
                                        </p:attrNameLst>
                                      </p:cBhvr>
                                      <p:to>
                                        <p:strVal val="visible"/>
                                      </p:to>
                                    </p:set>
                                    <p:anim calcmode="lin" valueType="num">
                                      <p:cBhvr additive="base">
                                        <p:cTn id="15" dur="500" fill="hold"/>
                                        <p:tgtEl>
                                          <p:spTgt spid="5222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222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229">
                                            <p:txEl>
                                              <p:pRg st="3" end="3"/>
                                            </p:txEl>
                                          </p:spTgt>
                                        </p:tgtEl>
                                        <p:attrNameLst>
                                          <p:attrName>style.visibility</p:attrName>
                                        </p:attrNameLst>
                                      </p:cBhvr>
                                      <p:to>
                                        <p:strVal val="visible"/>
                                      </p:to>
                                    </p:set>
                                    <p:anim calcmode="lin" valueType="num">
                                      <p:cBhvr additive="base">
                                        <p:cTn id="19" dur="500" fill="hold"/>
                                        <p:tgtEl>
                                          <p:spTgt spid="5222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229">
                                            <p:txEl>
                                              <p:pRg st="4" end="4"/>
                                            </p:txEl>
                                          </p:spTgt>
                                        </p:tgtEl>
                                        <p:attrNameLst>
                                          <p:attrName>style.visibility</p:attrName>
                                        </p:attrNameLst>
                                      </p:cBhvr>
                                      <p:to>
                                        <p:strVal val="visible"/>
                                      </p:to>
                                    </p:set>
                                    <p:anim calcmode="lin" valueType="num">
                                      <p:cBhvr additive="base">
                                        <p:cTn id="23" dur="500" fill="hold"/>
                                        <p:tgtEl>
                                          <p:spTgt spid="5222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22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229">
                                            <p:txEl>
                                              <p:pRg st="5" end="5"/>
                                            </p:txEl>
                                          </p:spTgt>
                                        </p:tgtEl>
                                        <p:attrNameLst>
                                          <p:attrName>style.visibility</p:attrName>
                                        </p:attrNameLst>
                                      </p:cBhvr>
                                      <p:to>
                                        <p:strVal val="visible"/>
                                      </p:to>
                                    </p:set>
                                    <p:anim calcmode="lin" valueType="num">
                                      <p:cBhvr additive="base">
                                        <p:cTn id="27" dur="500" fill="hold"/>
                                        <p:tgtEl>
                                          <p:spTgt spid="5222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22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229">
                                            <p:txEl>
                                              <p:pRg st="6" end="6"/>
                                            </p:txEl>
                                          </p:spTgt>
                                        </p:tgtEl>
                                        <p:attrNameLst>
                                          <p:attrName>style.visibility</p:attrName>
                                        </p:attrNameLst>
                                      </p:cBhvr>
                                      <p:to>
                                        <p:strVal val="visible"/>
                                      </p:to>
                                    </p:set>
                                    <p:anim calcmode="lin" valueType="num">
                                      <p:cBhvr additive="base">
                                        <p:cTn id="31" dur="500" fill="hold"/>
                                        <p:tgtEl>
                                          <p:spTgt spid="5222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229">
                                            <p:txEl>
                                              <p:pRg st="7" end="7"/>
                                            </p:txEl>
                                          </p:spTgt>
                                        </p:tgtEl>
                                        <p:attrNameLst>
                                          <p:attrName>style.visibility</p:attrName>
                                        </p:attrNameLst>
                                      </p:cBhvr>
                                      <p:to>
                                        <p:strVal val="visible"/>
                                      </p:to>
                                    </p:set>
                                    <p:anim calcmode="lin" valueType="num">
                                      <p:cBhvr additive="base">
                                        <p:cTn id="35" dur="500" fill="hold"/>
                                        <p:tgtEl>
                                          <p:spTgt spid="5222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222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530352" y="301752"/>
            <a:ext cx="8229600" cy="1143000"/>
          </a:xfrm>
        </p:spPr>
        <p:txBody>
          <a:bodyPr>
            <a:normAutofit/>
          </a:bodyPr>
          <a:lstStyle/>
          <a:p>
            <a:pPr algn="l"/>
            <a:r>
              <a:rPr lang="en-US" i="1" dirty="0">
                <a:solidFill>
                  <a:schemeClr val="accent2"/>
                </a:solidFill>
              </a:rPr>
              <a:t>Approaches</a:t>
            </a:r>
            <a:endParaRPr lang="en-GB" i="1" dirty="0">
              <a:solidFill>
                <a:schemeClr val="accent2"/>
              </a:solidFill>
            </a:endParaRPr>
          </a:p>
        </p:txBody>
      </p:sp>
      <p:sp>
        <p:nvSpPr>
          <p:cNvPr id="91139" name="Rectangle 3"/>
          <p:cNvSpPr>
            <a:spLocks noGrp="1" noChangeArrowheads="1"/>
          </p:cNvSpPr>
          <p:nvPr>
            <p:ph type="subTitle" idx="1"/>
          </p:nvPr>
        </p:nvSpPr>
        <p:spPr>
          <a:xfrm>
            <a:off x="621792" y="2286000"/>
            <a:ext cx="7772400" cy="4114800"/>
          </a:xfrm>
        </p:spPr>
        <p:txBody>
          <a:bodyPr/>
          <a:lstStyle/>
          <a:p>
            <a:pPr algn="l">
              <a:lnSpc>
                <a:spcPct val="85000"/>
              </a:lnSpc>
            </a:pPr>
            <a:r>
              <a:rPr lang="en-US" altLang="ko-KR" sz="2800" dirty="0">
                <a:solidFill>
                  <a:schemeClr val="tx1"/>
                </a:solidFill>
                <a:ea typeface="굴림" charset="-127"/>
              </a:rPr>
              <a:t>How do we measure the time complexity of an algorithm?</a:t>
            </a:r>
          </a:p>
          <a:p>
            <a:pPr>
              <a:buFontTx/>
              <a:buNone/>
            </a:pPr>
            <a:endParaRPr lang="en-US" dirty="0">
              <a:latin typeface="Times New Roman" charset="0"/>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530352" y="301752"/>
            <a:ext cx="8229600" cy="1143000"/>
          </a:xfrm>
        </p:spPr>
        <p:txBody>
          <a:bodyPr>
            <a:normAutofit/>
          </a:bodyPr>
          <a:lstStyle/>
          <a:p>
            <a:pPr algn="l"/>
            <a:r>
              <a:rPr lang="en-US" i="1" dirty="0">
                <a:solidFill>
                  <a:schemeClr val="accent2"/>
                </a:solidFill>
              </a:rPr>
              <a:t>Approach (1)</a:t>
            </a:r>
            <a:endParaRPr lang="en-GB" i="1" dirty="0">
              <a:solidFill>
                <a:schemeClr val="accent2"/>
              </a:solidFill>
            </a:endParaRPr>
          </a:p>
        </p:txBody>
      </p:sp>
      <p:sp>
        <p:nvSpPr>
          <p:cNvPr id="91139" name="Rectangle 3"/>
          <p:cNvSpPr>
            <a:spLocks noGrp="1" noChangeArrowheads="1"/>
          </p:cNvSpPr>
          <p:nvPr>
            <p:ph type="subTitle" idx="1"/>
          </p:nvPr>
        </p:nvSpPr>
        <p:spPr>
          <a:xfrm>
            <a:off x="621792" y="2286000"/>
            <a:ext cx="7772400" cy="4114800"/>
          </a:xfrm>
        </p:spPr>
        <p:txBody>
          <a:bodyPr/>
          <a:lstStyle/>
          <a:p>
            <a:pPr algn="l">
              <a:lnSpc>
                <a:spcPct val="85000"/>
              </a:lnSpc>
            </a:pPr>
            <a:r>
              <a:rPr lang="en-US" altLang="ko-KR" sz="2800" dirty="0">
                <a:solidFill>
                  <a:schemeClr val="tx1"/>
                </a:solidFill>
                <a:ea typeface="굴림" charset="-127"/>
              </a:rPr>
              <a:t>Empirical: Analyze the time it takes to run the corresponding program by trying it on different instances.</a:t>
            </a:r>
          </a:p>
          <a:p>
            <a:pPr algn="l">
              <a:lnSpc>
                <a:spcPct val="85000"/>
              </a:lnSpc>
            </a:pPr>
            <a:endParaRPr lang="en-US" altLang="ko-KR" sz="2800" dirty="0">
              <a:solidFill>
                <a:schemeClr val="tx1"/>
              </a:solidFill>
              <a:ea typeface="굴림" charset="-127"/>
            </a:endParaRPr>
          </a:p>
          <a:p>
            <a:pPr marL="742950" lvl="4" indent="-285750" algn="l">
              <a:lnSpc>
                <a:spcPct val="65000"/>
              </a:lnSpc>
              <a:buFont typeface="Arial" pitchFamily="34" charset="0"/>
              <a:buChar char="–"/>
            </a:pPr>
            <a:r>
              <a:rPr lang="en-US" altLang="en-US" sz="2400" dirty="0">
                <a:solidFill>
                  <a:schemeClr val="tx1"/>
                </a:solidFill>
              </a:rPr>
              <a:t>Write a program that implements the algorithm</a:t>
            </a:r>
          </a:p>
          <a:p>
            <a:pPr marL="742950" lvl="4" indent="-285750" algn="l">
              <a:lnSpc>
                <a:spcPct val="65000"/>
              </a:lnSpc>
              <a:buFont typeface="Arial" pitchFamily="34" charset="0"/>
              <a:buChar char="–"/>
            </a:pPr>
            <a:r>
              <a:rPr lang="en-US" altLang="en-US" sz="2400" dirty="0">
                <a:solidFill>
                  <a:schemeClr val="tx1"/>
                </a:solidFill>
              </a:rPr>
              <a:t>Run the program with data sets of varying size.</a:t>
            </a:r>
          </a:p>
          <a:p>
            <a:pPr marL="742950" lvl="4" indent="-285750" algn="l">
              <a:lnSpc>
                <a:spcPct val="65000"/>
              </a:lnSpc>
              <a:buFont typeface="Arial" pitchFamily="34" charset="0"/>
              <a:buChar char="–"/>
            </a:pPr>
            <a:r>
              <a:rPr lang="en-US" altLang="en-US" sz="2400" dirty="0">
                <a:solidFill>
                  <a:schemeClr val="tx1"/>
                </a:solidFill>
              </a:rPr>
              <a:t>Determine the actual running time using a system call to measure time (e.g. clock() );</a:t>
            </a:r>
          </a:p>
          <a:p>
            <a:pPr algn="l">
              <a:lnSpc>
                <a:spcPct val="85000"/>
              </a:lnSpc>
            </a:pPr>
            <a:endParaRPr lang="en-US" altLang="ko-KR" sz="2800" dirty="0">
              <a:solidFill>
                <a:schemeClr val="tx1"/>
              </a:solidFill>
              <a:ea typeface="굴림" charset="-127"/>
            </a:endParaRPr>
          </a:p>
          <a:p>
            <a:pPr algn="l">
              <a:lnSpc>
                <a:spcPct val="85000"/>
              </a:lnSpc>
            </a:pPr>
            <a:r>
              <a:rPr lang="en-US" altLang="ko-KR" sz="2800" dirty="0">
                <a:solidFill>
                  <a:schemeClr val="tx1"/>
                </a:solidFill>
                <a:ea typeface="굴림" charset="-127"/>
              </a:rPr>
              <a:t>Problems?</a:t>
            </a:r>
          </a:p>
          <a:p>
            <a:pPr>
              <a:buFontTx/>
              <a:buNone/>
            </a:pPr>
            <a:endParaRPr lang="en-US" dirty="0">
              <a:latin typeface="Times New Roman" charset="0"/>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The Empirical Approach: Problem</a:t>
            </a:r>
            <a:endParaRPr lang="en-GB" i="1" dirty="0">
              <a:solidFill>
                <a:schemeClr val="accent2"/>
              </a:solidFill>
            </a:endParaRPr>
          </a:p>
        </p:txBody>
      </p:sp>
      <p:sp>
        <p:nvSpPr>
          <p:cNvPr id="89091" name="Rectangle 3"/>
          <p:cNvSpPr>
            <a:spLocks noGrp="1" noChangeArrowheads="1"/>
          </p:cNvSpPr>
          <p:nvPr>
            <p:ph type="body" idx="1"/>
          </p:nvPr>
        </p:nvSpPr>
        <p:spPr>
          <a:xfrm>
            <a:off x="621792" y="2286000"/>
            <a:ext cx="7772400" cy="4114800"/>
          </a:xfrm>
        </p:spPr>
        <p:txBody>
          <a:bodyPr/>
          <a:lstStyle/>
          <a:p>
            <a:pPr>
              <a:buSzTx/>
              <a:buNone/>
            </a:pPr>
            <a:r>
              <a:rPr lang="en-US" dirty="0">
                <a:latin typeface="Times New Roman" charset="0"/>
              </a:rPr>
              <a:t>Clock-time can vary based on many factors:</a:t>
            </a:r>
          </a:p>
          <a:p>
            <a:pPr marL="742950" lvl="4" indent="-285750">
              <a:lnSpc>
                <a:spcPct val="65000"/>
              </a:lnSpc>
              <a:buSzTx/>
              <a:buFont typeface="Arial" pitchFamily="34" charset="0"/>
              <a:buChar char="–"/>
            </a:pPr>
            <a:r>
              <a:rPr lang="en-US" altLang="en-US" sz="2800" dirty="0"/>
              <a:t>Specific processor speed</a:t>
            </a:r>
          </a:p>
          <a:p>
            <a:pPr marL="742950" lvl="4" indent="-285750">
              <a:lnSpc>
                <a:spcPct val="65000"/>
              </a:lnSpc>
              <a:buSzTx/>
              <a:buFont typeface="Arial" pitchFamily="34" charset="0"/>
              <a:buChar char="–"/>
            </a:pPr>
            <a:r>
              <a:rPr lang="en-US" altLang="en-US" sz="2800" dirty="0"/>
              <a:t>Current processor load</a:t>
            </a:r>
          </a:p>
          <a:p>
            <a:pPr marL="742950" lvl="4" indent="-285750">
              <a:lnSpc>
                <a:spcPct val="65000"/>
              </a:lnSpc>
              <a:buSzTx/>
              <a:buFont typeface="Arial" pitchFamily="34" charset="0"/>
              <a:buChar char="–"/>
            </a:pPr>
            <a:r>
              <a:rPr lang="en-US" altLang="en-US" sz="2800" dirty="0"/>
              <a:t>Specific data for a particular run of the program</a:t>
            </a:r>
          </a:p>
          <a:p>
            <a:pPr marL="1200150" lvl="5" indent="-285750">
              <a:lnSpc>
                <a:spcPct val="65000"/>
              </a:lnSpc>
              <a:buFont typeface="Arial" pitchFamily="34" charset="0"/>
              <a:buChar char="–"/>
            </a:pPr>
            <a:r>
              <a:rPr lang="en-US" altLang="en-US" sz="2800" dirty="0"/>
              <a:t>Input Size</a:t>
            </a:r>
          </a:p>
          <a:p>
            <a:pPr marL="1200150" lvl="5" indent="-285750">
              <a:lnSpc>
                <a:spcPct val="65000"/>
              </a:lnSpc>
              <a:buFont typeface="Arial" pitchFamily="34" charset="0"/>
              <a:buChar char="–"/>
            </a:pPr>
            <a:r>
              <a:rPr lang="en-US" altLang="en-US" sz="2800" dirty="0"/>
              <a:t>Input Properties</a:t>
            </a:r>
          </a:p>
          <a:p>
            <a:pPr marL="742950" lvl="4" indent="-285750">
              <a:lnSpc>
                <a:spcPct val="65000"/>
              </a:lnSpc>
              <a:buSzTx/>
              <a:buFont typeface="Arial" pitchFamily="34" charset="0"/>
              <a:buChar char="–"/>
            </a:pPr>
            <a:r>
              <a:rPr lang="en-US" altLang="en-US" sz="2800" dirty="0"/>
              <a:t>Operating Environment</a:t>
            </a:r>
          </a:p>
          <a:p>
            <a:pPr marL="285750" lvl="3" indent="-285750">
              <a:lnSpc>
                <a:spcPct val="65000"/>
              </a:lnSpc>
              <a:buNone/>
            </a:pPr>
            <a:r>
              <a:rPr lang="en-US" altLang="en-US" sz="2800" b="1" dirty="0">
                <a:solidFill>
                  <a:srgbClr val="FF0000"/>
                </a:solidFill>
              </a:rPr>
              <a:t>Lacks generality</a:t>
            </a:r>
            <a:endParaRPr lang="en-GB" altLang="en-US" sz="2800" b="1" dirty="0">
              <a:solidFill>
                <a:srgbClr val="FF0000"/>
              </a:solidFill>
            </a:endParaRPr>
          </a:p>
          <a:p>
            <a:pPr marL="742950" lvl="4" indent="-285750">
              <a:lnSpc>
                <a:spcPct val="65000"/>
              </a:lnSpc>
              <a:buSzTx/>
              <a:buNone/>
            </a:pPr>
            <a:endParaRPr lang="en-US" altLang="en-US" sz="28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Approach (2)</a:t>
            </a:r>
          </a:p>
        </p:txBody>
      </p:sp>
      <p:sp>
        <p:nvSpPr>
          <p:cNvPr id="174083" name="Rectangle 3"/>
          <p:cNvSpPr>
            <a:spLocks noGrp="1" noChangeArrowheads="1"/>
          </p:cNvSpPr>
          <p:nvPr>
            <p:ph type="subTitle" idx="1"/>
          </p:nvPr>
        </p:nvSpPr>
        <p:spPr>
          <a:xfrm>
            <a:off x="621792" y="2286000"/>
            <a:ext cx="7772400" cy="4114800"/>
          </a:xfrm>
        </p:spPr>
        <p:txBody>
          <a:bodyPr>
            <a:normAutofit/>
          </a:bodyPr>
          <a:lstStyle/>
          <a:p>
            <a:pPr algn="l">
              <a:lnSpc>
                <a:spcPct val="95000"/>
              </a:lnSpc>
            </a:pPr>
            <a:r>
              <a:rPr lang="en-US" altLang="ko-KR" sz="2800" dirty="0">
                <a:solidFill>
                  <a:schemeClr val="tx1"/>
                </a:solidFill>
                <a:ea typeface="굴림" charset="-127"/>
              </a:rPr>
              <a:t>Theoretical: Determine the quantity of resources required </a:t>
            </a:r>
            <a:r>
              <a:rPr lang="en-US" altLang="ko-KR" sz="2800" b="1" dirty="0">
                <a:solidFill>
                  <a:schemeClr val="tx1"/>
                </a:solidFill>
                <a:ea typeface="굴림" charset="-127"/>
              </a:rPr>
              <a:t>mathematically</a:t>
            </a:r>
            <a:r>
              <a:rPr lang="en-US" altLang="ko-KR" sz="2800" dirty="0">
                <a:solidFill>
                  <a:schemeClr val="tx1"/>
                </a:solidFill>
                <a:ea typeface="굴림" charset="-127"/>
              </a:rPr>
              <a:t> (execution time, memory space) needed by the algorithm.</a:t>
            </a:r>
          </a:p>
          <a:p>
            <a:pPr algn="l">
              <a:lnSpc>
                <a:spcPct val="105000"/>
              </a:lnSpc>
            </a:pPr>
            <a:r>
              <a:rPr lang="en-US" altLang="ko-KR" sz="2800" dirty="0">
                <a:solidFill>
                  <a:schemeClr val="tx1"/>
                </a:solidFill>
                <a:ea typeface="굴림" charset="-127"/>
              </a:rPr>
              <a:t>Makes possible an evaluation  of the algorithms that is independent of the hardware and software environments</a:t>
            </a:r>
          </a:p>
          <a:p>
            <a:pPr algn="l">
              <a:lnSpc>
                <a:spcPct val="105000"/>
              </a:lnSpc>
            </a:pPr>
            <a:r>
              <a:rPr lang="en-US" altLang="ko-KR" sz="2800" dirty="0">
                <a:solidFill>
                  <a:schemeClr val="tx1"/>
                </a:solidFill>
                <a:ea typeface="굴림" charset="-127"/>
                <a:sym typeface="Wingdings" pitchFamily="2" charset="2"/>
              </a:rPr>
              <a:t>     </a:t>
            </a:r>
            <a:r>
              <a:rPr lang="en-US" altLang="ko-KR" sz="2800" b="1" dirty="0">
                <a:solidFill>
                  <a:srgbClr val="FF0000"/>
                </a:solidFill>
                <a:ea typeface="굴림" charset="-127"/>
              </a:rPr>
              <a:t>Generality</a:t>
            </a:r>
          </a:p>
          <a:p>
            <a:pPr algn="l">
              <a:lnSpc>
                <a:spcPct val="95000"/>
              </a:lnSpc>
            </a:pPr>
            <a:endParaRPr lang="en-US" altLang="ko-KR" sz="28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The Theoretical Approach</a:t>
            </a:r>
            <a:endParaRPr lang="en-GB" i="1" dirty="0">
              <a:solidFill>
                <a:schemeClr val="accent2"/>
              </a:solidFill>
            </a:endParaRPr>
          </a:p>
        </p:txBody>
      </p:sp>
      <p:sp>
        <p:nvSpPr>
          <p:cNvPr id="94211" name="Rectangle 3"/>
          <p:cNvSpPr>
            <a:spLocks noGrp="1" noChangeArrowheads="1"/>
          </p:cNvSpPr>
          <p:nvPr>
            <p:ph type="body" idx="1"/>
          </p:nvPr>
        </p:nvSpPr>
        <p:spPr>
          <a:xfrm>
            <a:off x="621792" y="2286000"/>
            <a:ext cx="7772400" cy="4114800"/>
          </a:xfrm>
        </p:spPr>
        <p:txBody>
          <a:bodyPr>
            <a:normAutofit fontScale="85000" lnSpcReduction="20000"/>
          </a:bodyPr>
          <a:lstStyle/>
          <a:p>
            <a:pPr marL="0" indent="0">
              <a:lnSpc>
                <a:spcPct val="105000"/>
              </a:lnSpc>
              <a:buNone/>
            </a:pPr>
            <a:r>
              <a:rPr lang="en-US" altLang="ko-KR" sz="3000" dirty="0">
                <a:ea typeface="굴림" charset="-127"/>
              </a:rPr>
              <a:t>Analyze an algorithm according to </a:t>
            </a:r>
            <a:r>
              <a:rPr lang="en-US" altLang="ko-KR" sz="3000" b="1" dirty="0">
                <a:solidFill>
                  <a:srgbClr val="FF0000"/>
                </a:solidFill>
                <a:ea typeface="굴림" charset="-127"/>
              </a:rPr>
              <a:t>the number of operations required</a:t>
            </a:r>
            <a:r>
              <a:rPr lang="en-US" altLang="ko-KR" sz="3000" dirty="0">
                <a:ea typeface="굴림" charset="-127"/>
              </a:rPr>
              <a:t>, rather than according to an absolute amount of clock time involved. </a:t>
            </a:r>
          </a:p>
          <a:p>
            <a:pPr marL="0" indent="0">
              <a:lnSpc>
                <a:spcPct val="105000"/>
              </a:lnSpc>
              <a:buFont typeface="Courier New" pitchFamily="49" charset="0"/>
              <a:buChar char="o"/>
            </a:pPr>
            <a:endParaRPr lang="en-US" altLang="ko-KR" sz="3000" dirty="0">
              <a:ea typeface="굴림" charset="-127"/>
            </a:endParaRPr>
          </a:p>
          <a:p>
            <a:pPr marL="0" indent="0">
              <a:lnSpc>
                <a:spcPct val="105000"/>
              </a:lnSpc>
              <a:buNone/>
            </a:pPr>
            <a:r>
              <a:rPr lang="en-US" altLang="ko-KR" sz="3000" dirty="0">
                <a:ea typeface="굴림" charset="-127"/>
              </a:rPr>
              <a:t>This can show how an algorithm’s efficiency changes according to the size of the input.</a:t>
            </a:r>
          </a:p>
          <a:p>
            <a:pPr marL="0" indent="0">
              <a:lnSpc>
                <a:spcPct val="105000"/>
              </a:lnSpc>
              <a:buFont typeface="Courier New" pitchFamily="49" charset="0"/>
              <a:buChar char="o"/>
            </a:pPr>
            <a:endParaRPr lang="en-US" altLang="ko-KR" sz="3000" dirty="0">
              <a:ea typeface="굴림" charset="-127"/>
            </a:endParaRPr>
          </a:p>
          <a:p>
            <a:pPr marL="0" indent="0">
              <a:lnSpc>
                <a:spcPct val="105000"/>
              </a:lnSpc>
              <a:buNone/>
            </a:pPr>
            <a:r>
              <a:rPr lang="en-US" altLang="ko-KR" sz="3000" dirty="0">
                <a:ea typeface="굴림" charset="-127"/>
              </a:rPr>
              <a:t>Given an implementation of an algorithm, it is possible to plot a graph of the time taken to run the algorithm for different input sizes. </a:t>
            </a:r>
          </a:p>
          <a:p>
            <a:pPr>
              <a:lnSpc>
                <a:spcPct val="90000"/>
              </a:lnSpc>
            </a:pPr>
            <a:endParaRPr lang="en-GB" sz="25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Which side you are?</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219148" name="AutoShape 12"/>
          <p:cNvSpPr>
            <a:spLocks noChangeArrowheads="1"/>
          </p:cNvSpPr>
          <p:nvPr/>
        </p:nvSpPr>
        <p:spPr bwMode="auto">
          <a:xfrm>
            <a:off x="2226822" y="3010779"/>
            <a:ext cx="287778" cy="333375"/>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219149" name="AutoShape 13"/>
          <p:cNvCxnSpPr>
            <a:cxnSpLocks noChangeShapeType="1"/>
          </p:cNvCxnSpPr>
          <p:nvPr/>
        </p:nvCxnSpPr>
        <p:spPr bwMode="auto">
          <a:xfrm rot="16200000" flipH="1">
            <a:off x="2174777" y="3558466"/>
            <a:ext cx="438150" cy="9525"/>
          </a:xfrm>
          <a:prstGeom prst="straightConnector1">
            <a:avLst/>
          </a:prstGeom>
          <a:noFill/>
          <a:ln w="9525">
            <a:solidFill>
              <a:srgbClr val="000000"/>
            </a:solidFill>
            <a:round/>
            <a:headEnd/>
            <a:tailEnd/>
          </a:ln>
        </p:spPr>
      </p:cxnSp>
      <p:cxnSp>
        <p:nvCxnSpPr>
          <p:cNvPr id="219150" name="AutoShape 14"/>
          <p:cNvCxnSpPr>
            <a:cxnSpLocks noChangeShapeType="1"/>
          </p:cNvCxnSpPr>
          <p:nvPr/>
        </p:nvCxnSpPr>
        <p:spPr bwMode="auto">
          <a:xfrm>
            <a:off x="2227165" y="3458454"/>
            <a:ext cx="532390" cy="1588"/>
          </a:xfrm>
          <a:prstGeom prst="straightConnector1">
            <a:avLst/>
          </a:prstGeom>
          <a:noFill/>
          <a:ln w="9525">
            <a:solidFill>
              <a:srgbClr val="000000"/>
            </a:solidFill>
            <a:round/>
            <a:headEnd/>
            <a:tailEnd/>
          </a:ln>
        </p:spPr>
      </p:cxnSp>
      <p:sp>
        <p:nvSpPr>
          <p:cNvPr id="219151" name="AutoShape 15"/>
          <p:cNvSpPr>
            <a:spLocks noChangeArrowheads="1"/>
          </p:cNvSpPr>
          <p:nvPr/>
        </p:nvSpPr>
        <p:spPr bwMode="auto">
          <a:xfrm rot="794704">
            <a:off x="2896818" y="2496159"/>
            <a:ext cx="4297489" cy="1174750"/>
          </a:xfrm>
          <a:prstGeom prst="cloudCallout">
            <a:avLst>
              <a:gd name="adj1" fmla="val -59884"/>
              <a:gd name="adj2" fmla="val 69236"/>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Calibri" pitchFamily="34" charset="0"/>
                <a:cs typeface="Arial" pitchFamily="34" charset="0"/>
              </a:rPr>
              <a:t>The world is nothing but darkness and problems. It is hale!</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219152" name="Oval 16"/>
          <p:cNvSpPr>
            <a:spLocks noChangeArrowheads="1"/>
          </p:cNvSpPr>
          <p:nvPr/>
        </p:nvSpPr>
        <p:spPr bwMode="auto">
          <a:xfrm>
            <a:off x="5760939" y="3829929"/>
            <a:ext cx="1841781" cy="1447800"/>
          </a:xfrm>
          <a:prstGeom prst="ellipse">
            <a:avLst/>
          </a:prstGeom>
          <a:solidFill>
            <a:schemeClr val="accent1">
              <a:lumMod val="60000"/>
              <a:lumOff val="4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a:ln>
                <a:noFill/>
              </a:ln>
              <a:solidFill>
                <a:schemeClr val="tx1"/>
              </a:solidFill>
              <a:effectLst/>
              <a:latin typeface="Calibri"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Calibri" pitchFamily="34" charset="0"/>
                <a:cs typeface="Arial" pitchFamily="34" charset="0"/>
              </a:rPr>
              <a:t>World</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219153" name="AutoShape 17"/>
          <p:cNvSpPr>
            <a:spLocks noChangeArrowheads="1"/>
          </p:cNvSpPr>
          <p:nvPr/>
        </p:nvSpPr>
        <p:spPr bwMode="auto">
          <a:xfrm>
            <a:off x="2286000" y="5477754"/>
            <a:ext cx="287778" cy="333375"/>
          </a:xfrm>
          <a:prstGeom prst="smileyFace">
            <a:avLst>
              <a:gd name="adj" fmla="val 4653"/>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219154" name="AutoShape 18"/>
          <p:cNvCxnSpPr>
            <a:cxnSpLocks noChangeShapeType="1"/>
          </p:cNvCxnSpPr>
          <p:nvPr/>
        </p:nvCxnSpPr>
        <p:spPr bwMode="auto">
          <a:xfrm rot="16200000" flipH="1">
            <a:off x="2231927" y="6025441"/>
            <a:ext cx="438150" cy="9525"/>
          </a:xfrm>
          <a:prstGeom prst="straightConnector1">
            <a:avLst/>
          </a:prstGeom>
          <a:noFill/>
          <a:ln w="9525">
            <a:solidFill>
              <a:srgbClr val="000000"/>
            </a:solidFill>
            <a:round/>
            <a:headEnd/>
            <a:tailEnd/>
          </a:ln>
        </p:spPr>
      </p:cxnSp>
      <p:cxnSp>
        <p:nvCxnSpPr>
          <p:cNvPr id="219155" name="AutoShape 19"/>
          <p:cNvCxnSpPr>
            <a:cxnSpLocks noChangeShapeType="1"/>
          </p:cNvCxnSpPr>
          <p:nvPr/>
        </p:nvCxnSpPr>
        <p:spPr bwMode="auto">
          <a:xfrm>
            <a:off x="2284315" y="5925429"/>
            <a:ext cx="532390" cy="1588"/>
          </a:xfrm>
          <a:prstGeom prst="straightConnector1">
            <a:avLst/>
          </a:prstGeom>
          <a:noFill/>
          <a:ln w="9525">
            <a:solidFill>
              <a:srgbClr val="000000"/>
            </a:solidFill>
            <a:round/>
            <a:headEnd/>
            <a:tailEnd/>
          </a:ln>
        </p:spPr>
      </p:cxnSp>
      <p:cxnSp>
        <p:nvCxnSpPr>
          <p:cNvPr id="219156" name="AutoShape 20"/>
          <p:cNvCxnSpPr>
            <a:cxnSpLocks noChangeShapeType="1"/>
          </p:cNvCxnSpPr>
          <p:nvPr/>
        </p:nvCxnSpPr>
        <p:spPr bwMode="auto">
          <a:xfrm flipV="1">
            <a:off x="2484340" y="4733218"/>
            <a:ext cx="3276600" cy="877887"/>
          </a:xfrm>
          <a:prstGeom prst="straightConnector1">
            <a:avLst/>
          </a:prstGeom>
          <a:noFill/>
          <a:ln w="9525">
            <a:solidFill>
              <a:srgbClr val="000000"/>
            </a:solidFill>
            <a:round/>
            <a:headEnd/>
            <a:tailEnd type="triangle" w="med" len="med"/>
          </a:ln>
        </p:spPr>
      </p:cxnSp>
      <p:cxnSp>
        <p:nvCxnSpPr>
          <p:cNvPr id="219157" name="AutoShape 21"/>
          <p:cNvCxnSpPr>
            <a:cxnSpLocks noChangeShapeType="1"/>
          </p:cNvCxnSpPr>
          <p:nvPr/>
        </p:nvCxnSpPr>
        <p:spPr bwMode="auto">
          <a:xfrm>
            <a:off x="2398615" y="3144129"/>
            <a:ext cx="3521075" cy="942975"/>
          </a:xfrm>
          <a:prstGeom prst="straightConnector1">
            <a:avLst/>
          </a:prstGeom>
          <a:noFill/>
          <a:ln w="9525">
            <a:solidFill>
              <a:srgbClr val="000000"/>
            </a:solidFill>
            <a:round/>
            <a:headEnd/>
            <a:tailEnd type="triangle" w="med" len="med"/>
          </a:ln>
        </p:spPr>
      </p:cxnSp>
      <p:sp>
        <p:nvSpPr>
          <p:cNvPr id="219158" name="AutoShape 22"/>
          <p:cNvSpPr>
            <a:spLocks noChangeArrowheads="1"/>
          </p:cNvSpPr>
          <p:nvPr/>
        </p:nvSpPr>
        <p:spPr bwMode="auto">
          <a:xfrm rot="794704">
            <a:off x="2896818" y="5539396"/>
            <a:ext cx="4297489" cy="1174750"/>
          </a:xfrm>
          <a:prstGeom prst="cloudCallout">
            <a:avLst>
              <a:gd name="adj1" fmla="val -61352"/>
              <a:gd name="adj2" fmla="val 16245"/>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b="0" i="0" u="none" strike="noStrike" cap="none" normalizeH="0" baseline="0" dirty="0">
                <a:ln>
                  <a:noFill/>
                </a:ln>
                <a:solidFill>
                  <a:schemeClr val="tx1"/>
                </a:solidFill>
                <a:effectLst/>
                <a:latin typeface="Calibri" pitchFamily="34" charset="0"/>
                <a:cs typeface="Arial" pitchFamily="34" charset="0"/>
              </a:rPr>
              <a:t>The world is full of light and perfect. It is heaven</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
        <p:nvSpPr>
          <p:cNvPr id="16" name="Slide Number Placeholder 15"/>
          <p:cNvSpPr>
            <a:spLocks noGrp="1"/>
          </p:cNvSpPr>
          <p:nvPr>
            <p:ph type="sldNum" sz="quarter" idx="12"/>
          </p:nvPr>
        </p:nvSpPr>
        <p:spPr/>
        <p:txBody>
          <a:bodyPr/>
          <a:lstStyle/>
          <a:p>
            <a:fld id="{59044E82-0D97-4C44-BD32-01B99DA0AB14}" type="slidenum">
              <a:rPr lang="en-US" smtClean="0"/>
              <a:pPr/>
              <a:t>4</a:t>
            </a:fld>
            <a:endParaRPr lang="en-US"/>
          </a:p>
        </p:txBody>
      </p:sp>
      <p:sp>
        <p:nvSpPr>
          <p:cNvPr id="17" name="Footer Placeholder 16"/>
          <p:cNvSpPr>
            <a:spLocks noGrp="1"/>
          </p:cNvSpPr>
          <p:nvPr>
            <p:ph type="ftr" sz="quarter" idx="11"/>
          </p:nvPr>
        </p:nvSpPr>
        <p:spPr/>
        <p:txBody>
          <a:bodyPr/>
          <a:lstStyle/>
          <a:p>
            <a:r>
              <a:rPr lang="en-US"/>
              <a:t>Compiled By Atnafu J.</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Running Time</a:t>
            </a:r>
            <a:endParaRPr lang="en-GB" i="1" dirty="0">
              <a:solidFill>
                <a:schemeClr val="accent2"/>
              </a:solidFill>
            </a:endParaRPr>
          </a:p>
        </p:txBody>
      </p:sp>
      <p:sp>
        <p:nvSpPr>
          <p:cNvPr id="108547" name="Rectangle 3"/>
          <p:cNvSpPr>
            <a:spLocks noGrp="1" noChangeArrowheads="1"/>
          </p:cNvSpPr>
          <p:nvPr>
            <p:ph type="body" idx="1"/>
          </p:nvPr>
        </p:nvSpPr>
        <p:spPr>
          <a:xfrm>
            <a:off x="621792" y="2286000"/>
            <a:ext cx="7772400" cy="4114800"/>
          </a:xfrm>
        </p:spPr>
        <p:txBody>
          <a:bodyPr/>
          <a:lstStyle/>
          <a:p>
            <a:pPr marL="0" indent="0">
              <a:buNone/>
            </a:pPr>
            <a:r>
              <a:rPr lang="en-US" sz="2500" dirty="0"/>
              <a:t>Running “time”: </a:t>
            </a:r>
            <a:r>
              <a:rPr lang="en-US" sz="2500" dirty="0">
                <a:latin typeface="Times New Roman" charset="0"/>
              </a:rPr>
              <a:t>Running time refers to the number of operations that the algorithm need to perform of as a function of </a:t>
            </a:r>
            <a:r>
              <a:rPr lang="en-US" sz="2500" b="1" dirty="0">
                <a:latin typeface="Times New Roman" charset="0"/>
              </a:rPr>
              <a:t>the data size</a:t>
            </a:r>
            <a:r>
              <a:rPr lang="en-US" sz="2500" dirty="0">
                <a:latin typeface="Times New Roman" charset="0"/>
              </a:rPr>
              <a:t>. </a:t>
            </a:r>
          </a:p>
          <a:p>
            <a:pPr marL="0" indent="0">
              <a:buNone/>
            </a:pPr>
            <a:r>
              <a:rPr lang="en-US" sz="2500" dirty="0">
                <a:latin typeface="Times New Roman" charset="0"/>
              </a:rPr>
              <a:t>Running Time </a:t>
            </a:r>
            <a:r>
              <a:rPr lang="en-US" sz="2500" dirty="0">
                <a:latin typeface="Times New Roman" charset="0"/>
                <a:sym typeface="Symbol"/>
              </a:rPr>
              <a:t> </a:t>
            </a:r>
            <a:r>
              <a:rPr lang="en-US" sz="2500" dirty="0" err="1">
                <a:latin typeface="Times New Roman" charset="0"/>
                <a:sym typeface="Symbol"/>
              </a:rPr>
              <a:t>noOfOperation</a:t>
            </a:r>
            <a:endParaRPr lang="en-US" sz="2500" dirty="0"/>
          </a:p>
          <a:p>
            <a:pPr>
              <a:buNone/>
            </a:pPr>
            <a:endParaRPr lang="en-US" sz="25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General Rules</a:t>
            </a:r>
            <a:endParaRPr lang="en-GB" i="1" dirty="0">
              <a:solidFill>
                <a:schemeClr val="accent2"/>
              </a:solidFill>
            </a:endParaRPr>
          </a:p>
        </p:txBody>
      </p:sp>
      <p:sp>
        <p:nvSpPr>
          <p:cNvPr id="102403" name="Rectangle 3"/>
          <p:cNvSpPr>
            <a:spLocks noGrp="1" noChangeArrowheads="1"/>
          </p:cNvSpPr>
          <p:nvPr>
            <p:ph type="body" idx="1"/>
          </p:nvPr>
        </p:nvSpPr>
        <p:spPr>
          <a:xfrm>
            <a:off x="621792" y="2286000"/>
            <a:ext cx="7772400" cy="4114800"/>
          </a:xfrm>
        </p:spPr>
        <p:txBody>
          <a:bodyPr>
            <a:normAutofit lnSpcReduction="10000"/>
          </a:bodyPr>
          <a:lstStyle/>
          <a:p>
            <a:pPr marL="552450" indent="-552450">
              <a:lnSpc>
                <a:spcPct val="80000"/>
              </a:lnSpc>
              <a:buFontTx/>
              <a:buAutoNum type="arabicPeriod"/>
            </a:pPr>
            <a:r>
              <a:rPr lang="en-US" sz="2400" dirty="0">
                <a:latin typeface="Times New Roman" charset="0"/>
              </a:rPr>
              <a:t>Execution of one of the following operations takes </a:t>
            </a:r>
            <a:r>
              <a:rPr lang="en-US" sz="2400" dirty="0">
                <a:solidFill>
                  <a:schemeClr val="tx2">
                    <a:lumMod val="60000"/>
                    <a:lumOff val="40000"/>
                  </a:schemeClr>
                </a:solidFill>
                <a:latin typeface="Times New Roman" charset="0"/>
              </a:rPr>
              <a:t>1 unit of time </a:t>
            </a:r>
            <a:r>
              <a:rPr lang="en-US" sz="2400" dirty="0">
                <a:latin typeface="Times New Roman" charset="0"/>
              </a:rPr>
              <a:t>:</a:t>
            </a:r>
          </a:p>
          <a:p>
            <a:pPr marL="933450" lvl="1" indent="-476250">
              <a:lnSpc>
                <a:spcPct val="80000"/>
              </a:lnSpc>
              <a:buFontTx/>
              <a:buAutoNum type="alphaLcPeriod"/>
            </a:pPr>
            <a:r>
              <a:rPr lang="en-US" sz="2400" dirty="0">
                <a:latin typeface="Times New Roman" charset="0"/>
              </a:rPr>
              <a:t>Assignment Operation</a:t>
            </a:r>
          </a:p>
          <a:p>
            <a:pPr marL="933450" lvl="1" indent="-476250">
              <a:lnSpc>
                <a:spcPct val="80000"/>
              </a:lnSpc>
              <a:buFontTx/>
              <a:buAutoNum type="alphaLcPeriod"/>
            </a:pPr>
            <a:r>
              <a:rPr lang="en-US" sz="2400" dirty="0">
                <a:latin typeface="Times New Roman" charset="0"/>
              </a:rPr>
              <a:t>Single </a:t>
            </a:r>
            <a:r>
              <a:rPr lang="en-US" sz="2400" dirty="0" err="1">
                <a:latin typeface="Times New Roman" charset="0"/>
              </a:rPr>
              <a:t>Input/Output</a:t>
            </a:r>
            <a:r>
              <a:rPr lang="en-US" sz="2400" dirty="0">
                <a:latin typeface="Times New Roman" charset="0"/>
              </a:rPr>
              <a:t> Operation</a:t>
            </a:r>
          </a:p>
          <a:p>
            <a:pPr marL="933450" lvl="1" indent="-476250">
              <a:lnSpc>
                <a:spcPct val="80000"/>
              </a:lnSpc>
              <a:buFontTx/>
              <a:buAutoNum type="alphaLcPeriod"/>
            </a:pPr>
            <a:r>
              <a:rPr lang="en-US" sz="2400" dirty="0">
                <a:latin typeface="Times New Roman" charset="0"/>
              </a:rPr>
              <a:t>Single Boolean Operations</a:t>
            </a:r>
          </a:p>
          <a:p>
            <a:pPr marL="933450" lvl="1" indent="-476250">
              <a:lnSpc>
                <a:spcPct val="80000"/>
              </a:lnSpc>
              <a:buFontTx/>
              <a:buAutoNum type="alphaLcPeriod"/>
            </a:pPr>
            <a:r>
              <a:rPr lang="en-US" sz="2400" dirty="0">
                <a:latin typeface="Times New Roman" charset="0"/>
              </a:rPr>
              <a:t>Single Arithmetic </a:t>
            </a:r>
            <a:r>
              <a:rPr lang="en-US" sz="2400" dirty="0" smtClean="0">
                <a:latin typeface="Times New Roman" charset="0"/>
              </a:rPr>
              <a:t>Operations</a:t>
            </a:r>
          </a:p>
          <a:p>
            <a:pPr marL="933450" lvl="1" indent="-476250">
              <a:lnSpc>
                <a:spcPct val="80000"/>
              </a:lnSpc>
              <a:buFontTx/>
              <a:buAutoNum type="alphaLcPeriod"/>
            </a:pPr>
            <a:r>
              <a:rPr lang="en-US" sz="2400" dirty="0" err="1" smtClean="0">
                <a:latin typeface="Times New Roman" charset="0"/>
              </a:rPr>
              <a:t>Sizeof</a:t>
            </a:r>
            <a:r>
              <a:rPr lang="en-US" sz="2400" dirty="0" smtClean="0">
                <a:latin typeface="Times New Roman" charset="0"/>
              </a:rPr>
              <a:t> operation</a:t>
            </a:r>
            <a:endParaRPr lang="en-US" sz="2400" dirty="0">
              <a:latin typeface="Times New Roman" charset="0"/>
            </a:endParaRPr>
          </a:p>
          <a:p>
            <a:pPr marL="933450" lvl="1" indent="-476250">
              <a:lnSpc>
                <a:spcPct val="80000"/>
              </a:lnSpc>
              <a:buFontTx/>
              <a:buAutoNum type="alphaLcPeriod"/>
            </a:pPr>
            <a:r>
              <a:rPr lang="en-US" sz="2400" dirty="0">
                <a:latin typeface="Times New Roman" charset="0"/>
              </a:rPr>
              <a:t>Function Return</a:t>
            </a:r>
          </a:p>
          <a:p>
            <a:pPr marL="933450" lvl="1" indent="-476250">
              <a:lnSpc>
                <a:spcPct val="80000"/>
              </a:lnSpc>
              <a:buFontTx/>
              <a:buNone/>
            </a:pPr>
            <a:endParaRPr lang="en-US" sz="2400" dirty="0">
              <a:latin typeface="Times New Roman" charset="0"/>
            </a:endParaRPr>
          </a:p>
          <a:p>
            <a:pPr marL="552450" indent="-552450">
              <a:lnSpc>
                <a:spcPct val="80000"/>
              </a:lnSpc>
              <a:buFontTx/>
              <a:buAutoNum type="arabicPeriod"/>
            </a:pPr>
            <a:r>
              <a:rPr lang="en-US" sz="2400" dirty="0">
                <a:latin typeface="Times New Roman" charset="0"/>
              </a:rPr>
              <a:t>Running time of a selection statement (if, switch) is the time for the condition evaluation + the maximum of the running times for the individual clauses in the selection.</a:t>
            </a:r>
            <a:endParaRPr lang="en-GB" sz="24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General Rules …</a:t>
            </a:r>
            <a:endParaRPr lang="en-GB" i="1" dirty="0">
              <a:solidFill>
                <a:schemeClr val="accent2"/>
              </a:solidFill>
            </a:endParaRPr>
          </a:p>
        </p:txBody>
      </p:sp>
      <p:sp>
        <p:nvSpPr>
          <p:cNvPr id="104451" name="Rectangle 3"/>
          <p:cNvSpPr>
            <a:spLocks noGrp="1" noChangeArrowheads="1"/>
          </p:cNvSpPr>
          <p:nvPr>
            <p:ph type="body" idx="1"/>
          </p:nvPr>
        </p:nvSpPr>
        <p:spPr>
          <a:xfrm>
            <a:off x="621792" y="2286000"/>
            <a:ext cx="7772400" cy="4114800"/>
          </a:xfrm>
        </p:spPr>
        <p:txBody>
          <a:bodyPr/>
          <a:lstStyle/>
          <a:p>
            <a:pPr marL="552450" indent="-552450">
              <a:lnSpc>
                <a:spcPct val="90000"/>
              </a:lnSpc>
              <a:buSzTx/>
              <a:buFontTx/>
              <a:buAutoNum type="arabicPeriod" startAt="3"/>
            </a:pPr>
            <a:r>
              <a:rPr lang="en-US" sz="2100" dirty="0">
                <a:latin typeface="Times New Roman" charset="0"/>
              </a:rPr>
              <a:t>Loops: </a:t>
            </a:r>
          </a:p>
          <a:p>
            <a:pPr marL="933450" lvl="1" indent="-476250">
              <a:lnSpc>
                <a:spcPct val="90000"/>
              </a:lnSpc>
              <a:buSzTx/>
              <a:buFontTx/>
              <a:buAutoNum type="alphaLcParenR"/>
            </a:pPr>
            <a:r>
              <a:rPr lang="en-US" sz="2100" dirty="0">
                <a:latin typeface="Times New Roman" charset="0"/>
              </a:rPr>
              <a:t>Running time for a loop is equal to the running time for the statements inside the loop * number of iterations. </a:t>
            </a:r>
          </a:p>
          <a:p>
            <a:pPr marL="933450" lvl="1" indent="-476250">
              <a:lnSpc>
                <a:spcPct val="90000"/>
              </a:lnSpc>
              <a:buSzTx/>
              <a:buFontTx/>
              <a:buAutoNum type="alphaLcParenR"/>
            </a:pPr>
            <a:r>
              <a:rPr lang="en-US" sz="2100" dirty="0">
                <a:latin typeface="Times New Roman" charset="0"/>
              </a:rPr>
              <a:t>The total running time of a statement inside a group of nested loops is the running time of the statements multiplied by the product of the sizes of all the loops.</a:t>
            </a:r>
          </a:p>
          <a:p>
            <a:pPr marL="933450" lvl="1" indent="-476250">
              <a:lnSpc>
                <a:spcPct val="90000"/>
              </a:lnSpc>
              <a:buSzTx/>
              <a:buFontTx/>
              <a:buAutoNum type="alphaLcParenR"/>
            </a:pPr>
            <a:r>
              <a:rPr lang="en-US" sz="2100" dirty="0">
                <a:latin typeface="Times New Roman" charset="0"/>
              </a:rPr>
              <a:t>For nested loops, analyze inside out.</a:t>
            </a:r>
          </a:p>
          <a:p>
            <a:pPr marL="1333500" lvl="2" indent="-419100">
              <a:lnSpc>
                <a:spcPct val="90000"/>
              </a:lnSpc>
              <a:buSzTx/>
              <a:buFont typeface="Wingdings" pitchFamily="2" charset="2"/>
              <a:buChar char="Ø"/>
            </a:pPr>
            <a:r>
              <a:rPr lang="en-US" sz="2300" dirty="0">
                <a:latin typeface="Times New Roman" charset="0"/>
              </a:rPr>
              <a:t>Always assume that the loop executes the maximum number of iterations possible.</a:t>
            </a:r>
          </a:p>
          <a:p>
            <a:pPr marL="552450" indent="-552450">
              <a:lnSpc>
                <a:spcPct val="90000"/>
              </a:lnSpc>
              <a:buSzTx/>
              <a:buFontTx/>
              <a:buAutoNum type="arabicPeriod" startAt="3"/>
            </a:pPr>
            <a:r>
              <a:rPr lang="en-US" sz="2100" dirty="0">
                <a:latin typeface="Times New Roman" charset="0"/>
              </a:rPr>
              <a:t>Running time of a function call is 1 for setup + the time for any parameter calculations + the time required for the execution of the function body.</a:t>
            </a:r>
            <a:endParaRPr lang="en-GB" sz="2100" dirty="0">
              <a:latin typeface="Times New Roman" charset="0"/>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02920" y="301752"/>
            <a:ext cx="8229600" cy="1143000"/>
          </a:xfrm>
        </p:spPr>
        <p:txBody>
          <a:bodyPr>
            <a:noAutofit/>
          </a:bodyPr>
          <a:lstStyle/>
          <a:p>
            <a:pPr algn="l"/>
            <a:r>
              <a:rPr lang="en-US" i="1" dirty="0">
                <a:solidFill>
                  <a:schemeClr val="accent2"/>
                </a:solidFill>
              </a:rPr>
              <a:t>Best, Average &amp; Worst Case Analysis</a:t>
            </a:r>
            <a:endParaRPr lang="en-GB" i="1" dirty="0">
              <a:solidFill>
                <a:schemeClr val="accent2"/>
              </a:solidFill>
            </a:endParaRPr>
          </a:p>
        </p:txBody>
      </p:sp>
      <p:sp>
        <p:nvSpPr>
          <p:cNvPr id="104451" name="Rectangle 3"/>
          <p:cNvSpPr>
            <a:spLocks noGrp="1" noChangeArrowheads="1"/>
          </p:cNvSpPr>
          <p:nvPr>
            <p:ph type="body" idx="1"/>
          </p:nvPr>
        </p:nvSpPr>
        <p:spPr>
          <a:xfrm>
            <a:off x="621792" y="2286000"/>
            <a:ext cx="7772400" cy="4114800"/>
          </a:xfrm>
        </p:spPr>
        <p:txBody>
          <a:bodyPr>
            <a:normAutofit fontScale="70000" lnSpcReduction="20000"/>
          </a:bodyPr>
          <a:lstStyle/>
          <a:p>
            <a:pPr>
              <a:lnSpc>
                <a:spcPct val="90000"/>
              </a:lnSpc>
              <a:buNone/>
            </a:pPr>
            <a:endParaRPr lang="en-US" sz="1800" dirty="0">
              <a:sym typeface="Wingdings" pitchFamily="2" charset="2"/>
            </a:endParaRPr>
          </a:p>
          <a:p>
            <a:pPr>
              <a:lnSpc>
                <a:spcPct val="90000"/>
              </a:lnSpc>
            </a:pPr>
            <a:r>
              <a:rPr lang="en-US" sz="2600" b="1" i="1" dirty="0"/>
              <a:t>Worst-Case Analysis</a:t>
            </a:r>
            <a:r>
              <a:rPr lang="en-US" sz="2600" dirty="0"/>
              <a:t> –The maximum amount of time that an algorithm require to solve a problem of size n.</a:t>
            </a:r>
          </a:p>
          <a:p>
            <a:pPr lvl="1">
              <a:lnSpc>
                <a:spcPct val="90000"/>
              </a:lnSpc>
            </a:pPr>
            <a:r>
              <a:rPr lang="en-US" sz="2600" dirty="0"/>
              <a:t>We try to analyze the algorithm by considering its worst situation</a:t>
            </a:r>
          </a:p>
          <a:p>
            <a:pPr lvl="1">
              <a:lnSpc>
                <a:spcPct val="90000"/>
              </a:lnSpc>
            </a:pPr>
            <a:r>
              <a:rPr lang="en-US" sz="2600" dirty="0"/>
              <a:t>This gives an upper bound for the time complexity of an algorithm.</a:t>
            </a:r>
          </a:p>
          <a:p>
            <a:pPr lvl="1">
              <a:lnSpc>
                <a:spcPct val="90000"/>
              </a:lnSpc>
            </a:pPr>
            <a:r>
              <a:rPr lang="en-US" sz="2600" dirty="0"/>
              <a:t>Normally, we try to find worst-case behavior of an algorithm.</a:t>
            </a:r>
          </a:p>
          <a:p>
            <a:pPr>
              <a:lnSpc>
                <a:spcPct val="90000"/>
              </a:lnSpc>
            </a:pPr>
            <a:r>
              <a:rPr lang="en-US" sz="2600" b="1" i="1" dirty="0"/>
              <a:t>Best-Case Analysis</a:t>
            </a:r>
            <a:r>
              <a:rPr lang="en-US" sz="2600" dirty="0"/>
              <a:t> –The minimum amount of time that an algorithm require to solve a problem of size n.</a:t>
            </a:r>
          </a:p>
          <a:p>
            <a:pPr lvl="1">
              <a:lnSpc>
                <a:spcPct val="90000"/>
              </a:lnSpc>
            </a:pPr>
            <a:r>
              <a:rPr lang="en-US" sz="2600" dirty="0"/>
              <a:t>We try to analyze the algorithm by considering its best situation</a:t>
            </a:r>
          </a:p>
          <a:p>
            <a:pPr lvl="1">
              <a:lnSpc>
                <a:spcPct val="90000"/>
              </a:lnSpc>
            </a:pPr>
            <a:r>
              <a:rPr lang="en-US" sz="2600" dirty="0"/>
              <a:t>The best case behavior of an algorithm is NOT so useful. </a:t>
            </a:r>
          </a:p>
          <a:p>
            <a:pPr>
              <a:lnSpc>
                <a:spcPct val="90000"/>
              </a:lnSpc>
            </a:pPr>
            <a:r>
              <a:rPr lang="en-US" sz="2600" b="1" i="1" dirty="0"/>
              <a:t>Average-Case Analysis</a:t>
            </a:r>
            <a:r>
              <a:rPr lang="en-US" sz="2600" dirty="0"/>
              <a:t> –The average amount of time that an algorithm require to solve a problem of size n.</a:t>
            </a:r>
          </a:p>
          <a:p>
            <a:pPr lvl="1">
              <a:lnSpc>
                <a:spcPct val="90000"/>
              </a:lnSpc>
            </a:pPr>
            <a:r>
              <a:rPr lang="en-US" sz="2600" dirty="0"/>
              <a:t>Sometimes, it is difficult to find the average-case behavior of an algorithm.</a:t>
            </a:r>
          </a:p>
          <a:p>
            <a:pPr lvl="1">
              <a:lnSpc>
                <a:spcPct val="90000"/>
              </a:lnSpc>
            </a:pPr>
            <a:r>
              <a:rPr lang="en-US" sz="2600" dirty="0"/>
              <a:t>We have to look at all possible data organizations of a given size n, and their distribution probabilities of these organizations.</a:t>
            </a:r>
          </a:p>
          <a:p>
            <a:pPr lvl="1">
              <a:lnSpc>
                <a:spcPct val="90000"/>
              </a:lnSpc>
            </a:pPr>
            <a:r>
              <a:rPr lang="en-US" sz="2600" dirty="0"/>
              <a:t>Worst-case analysis is more common than average-case analysis.</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Some Mathematical Facts</a:t>
            </a:r>
            <a:endParaRPr lang="en-GB" i="1" dirty="0">
              <a:solidFill>
                <a:schemeClr val="accent2"/>
              </a:solidFill>
            </a:endParaRPr>
          </a:p>
        </p:txBody>
      </p:sp>
      <p:sp>
        <p:nvSpPr>
          <p:cNvPr id="104451" name="Rectangle 3"/>
          <p:cNvSpPr>
            <a:spLocks noGrp="1" noChangeArrowheads="1"/>
          </p:cNvSpPr>
          <p:nvPr>
            <p:ph type="body" idx="1"/>
          </p:nvPr>
        </p:nvSpPr>
        <p:spPr>
          <a:xfrm>
            <a:off x="621792" y="1676400"/>
            <a:ext cx="7772400" cy="4724400"/>
          </a:xfrm>
        </p:spPr>
        <p:txBody>
          <a:bodyPr/>
          <a:lstStyle/>
          <a:p>
            <a:pPr marL="552450" indent="-552450">
              <a:lnSpc>
                <a:spcPct val="90000"/>
              </a:lnSpc>
              <a:buNone/>
            </a:pPr>
            <a:r>
              <a:rPr lang="en-US" sz="2400" dirty="0"/>
              <a:t>Some mathematical equalities are:</a:t>
            </a:r>
          </a:p>
          <a:p>
            <a:pPr marL="552450" indent="-552450">
              <a:lnSpc>
                <a:spcPct val="90000"/>
              </a:lnSpc>
              <a:buNone/>
            </a:pPr>
            <a:endParaRPr lang="en-US" sz="2400" dirty="0"/>
          </a:p>
          <a:p>
            <a:pPr marL="552450" indent="-552450">
              <a:lnSpc>
                <a:spcPct val="90000"/>
              </a:lnSpc>
              <a:buSzTx/>
              <a:buNone/>
            </a:pPr>
            <a:endParaRPr lang="en-GB" sz="2100" dirty="0">
              <a:latin typeface="Times New Roman" charset="0"/>
            </a:endParaRPr>
          </a:p>
        </p:txBody>
      </p:sp>
      <p:cxnSp>
        <p:nvCxnSpPr>
          <p:cNvPr id="4" name="Straight Connector 3"/>
          <p:cNvCxnSpPr/>
          <p:nvPr/>
        </p:nvCxnSpPr>
        <p:spPr>
          <a:xfrm>
            <a:off x="5334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3074" name="Object 2"/>
          <p:cNvGraphicFramePr>
            <a:graphicFrameLocks noChangeAspect="1"/>
          </p:cNvGraphicFramePr>
          <p:nvPr/>
        </p:nvGraphicFramePr>
        <p:xfrm>
          <a:off x="1219200" y="2819400"/>
          <a:ext cx="3541712" cy="1330325"/>
        </p:xfrm>
        <a:graphic>
          <a:graphicData uri="http://schemas.openxmlformats.org/presentationml/2006/ole">
            <mc:AlternateContent xmlns:mc="http://schemas.openxmlformats.org/markup-compatibility/2006">
              <mc:Choice xmlns:v="urn:schemas-microsoft-com:vml" Requires="v">
                <p:oleObj spid="_x0000_s2170" name="Equation" r:id="rId4" imgW="1866900" imgH="660400" progId="Equation.3">
                  <p:embed/>
                </p:oleObj>
              </mc:Choice>
              <mc:Fallback>
                <p:oleObj name="Equation" r:id="rId4" imgW="1866900" imgH="660400" progId="Equation.3">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819400"/>
                        <a:ext cx="3541712"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1219200" y="3733800"/>
          <a:ext cx="5214938" cy="1349375"/>
        </p:xfrm>
        <a:graphic>
          <a:graphicData uri="http://schemas.openxmlformats.org/presentationml/2006/ole">
            <mc:AlternateContent xmlns:mc="http://schemas.openxmlformats.org/markup-compatibility/2006">
              <mc:Choice xmlns:v="urn:schemas-microsoft-com:vml" Requires="v">
                <p:oleObj spid="_x0000_s2171" name="Equation" r:id="rId6" imgW="2552700" imgH="660400" progId="Equation.3">
                  <p:embed/>
                </p:oleObj>
              </mc:Choice>
              <mc:Fallback>
                <p:oleObj name="Equation" r:id="rId6" imgW="2552700" imgH="660400" progId="Equation.3">
                  <p:embed/>
                  <p:pic>
                    <p:nvPicPr>
                      <p:cNvPr id="0"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733800"/>
                        <a:ext cx="5214938" cy="1349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1295400" y="4724400"/>
          <a:ext cx="4024313" cy="1282700"/>
        </p:xfrm>
        <a:graphic>
          <a:graphicData uri="http://schemas.openxmlformats.org/presentationml/2006/ole">
            <mc:AlternateContent xmlns:mc="http://schemas.openxmlformats.org/markup-compatibility/2006">
              <mc:Choice xmlns:v="urn:schemas-microsoft-com:vml" Requires="v">
                <p:oleObj spid="_x0000_s2172" name="Equation" r:id="rId8" imgW="1841400" imgH="660240" progId="Equation.3">
                  <p:embed/>
                </p:oleObj>
              </mc:Choice>
              <mc:Fallback>
                <p:oleObj name="Equation" r:id="rId8" imgW="1841400" imgH="660240" progId="Equation.3">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724400"/>
                        <a:ext cx="4024313" cy="128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
          <p:cNvGraphicFramePr>
            <a:graphicFrameLocks noChangeAspect="1"/>
          </p:cNvGraphicFramePr>
          <p:nvPr/>
        </p:nvGraphicFramePr>
        <p:xfrm>
          <a:off x="1219200" y="1981200"/>
          <a:ext cx="2481263" cy="869950"/>
        </p:xfrm>
        <a:graphic>
          <a:graphicData uri="http://schemas.openxmlformats.org/presentationml/2006/ole">
            <mc:AlternateContent xmlns:mc="http://schemas.openxmlformats.org/markup-compatibility/2006">
              <mc:Choice xmlns:v="urn:schemas-microsoft-com:vml" Requires="v">
                <p:oleObj spid="_x0000_s2173" name="Equation" r:id="rId10" imgW="1307532" imgH="431613" progId="Equation.3">
                  <p:embed/>
                </p:oleObj>
              </mc:Choice>
              <mc:Fallback>
                <p:oleObj name="Equation" r:id="rId10" imgW="1307532" imgH="431613" progId="Equation.3">
                  <p:embed/>
                  <p:pic>
                    <p:nvPicPr>
                      <p:cNvPr id="0" name="Picture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981200"/>
                        <a:ext cx="2481263"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0" name="Object 18"/>
          <p:cNvGraphicFramePr>
            <a:graphicFrameLocks noChangeAspect="1"/>
          </p:cNvGraphicFramePr>
          <p:nvPr/>
        </p:nvGraphicFramePr>
        <p:xfrm>
          <a:off x="1219200" y="5476875"/>
          <a:ext cx="6772276" cy="1381125"/>
        </p:xfrm>
        <a:graphic>
          <a:graphicData uri="http://schemas.openxmlformats.org/presentationml/2006/ole">
            <mc:AlternateContent xmlns:mc="http://schemas.openxmlformats.org/markup-compatibility/2006">
              <mc:Choice xmlns:v="urn:schemas-microsoft-com:vml" Requires="v">
                <p:oleObj spid="_x0000_s2174" name="Equation" r:id="rId12" imgW="3098520" imgH="711000" progId="Equation.3">
                  <p:embed/>
                </p:oleObj>
              </mc:Choice>
              <mc:Fallback>
                <p:oleObj name="Equation" r:id="rId12" imgW="3098520" imgH="711000" progId="Equation.3">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5476875"/>
                        <a:ext cx="6772276" cy="1381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59044E82-0D97-4C44-BD32-01B99DA0AB14}" type="slidenum">
              <a:rPr lang="en-US" smtClean="0"/>
              <a:pPr/>
              <a:t>44</a:t>
            </a:fld>
            <a:endParaRPr lang="en-US"/>
          </a:p>
        </p:txBody>
      </p:sp>
      <p:sp>
        <p:nvSpPr>
          <p:cNvPr id="11" name="Footer Placeholder 10"/>
          <p:cNvSpPr>
            <a:spLocks noGrp="1"/>
          </p:cNvSpPr>
          <p:nvPr>
            <p:ph type="ftr" sz="quarter" idx="11"/>
          </p:nvPr>
        </p:nvSpPr>
        <p:spPr/>
        <p:txBody>
          <a:bodyPr/>
          <a:lstStyle/>
          <a:p>
            <a:r>
              <a:rPr lang="en-US"/>
              <a:t>Compiled By Atnafu J.</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a:solidFill>
                  <a:schemeClr val="accent2"/>
                </a:solidFill>
              </a:rPr>
              <a:t>Running Time Example 1(Iterative)</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lnSpc>
                <a:spcPct val="80000"/>
              </a:lnSpc>
            </a:pPr>
            <a:r>
              <a:rPr lang="en-GB" sz="2400" dirty="0" err="1"/>
              <a:t>int</a:t>
            </a:r>
            <a:r>
              <a:rPr lang="en-GB" sz="2400" dirty="0"/>
              <a:t> search (</a:t>
            </a:r>
            <a:r>
              <a:rPr lang="en-GB" sz="2400" dirty="0" err="1"/>
              <a:t>int</a:t>
            </a:r>
            <a:r>
              <a:rPr lang="en-GB" sz="2400" dirty="0"/>
              <a:t> </a:t>
            </a:r>
            <a:r>
              <a:rPr lang="en-GB" sz="2400" dirty="0" err="1"/>
              <a:t>intArr</a:t>
            </a:r>
            <a:r>
              <a:rPr lang="en-GB" sz="2400" dirty="0"/>
              <a:t>[], </a:t>
            </a:r>
            <a:r>
              <a:rPr lang="en-GB" sz="2400" dirty="0" err="1"/>
              <a:t>int</a:t>
            </a:r>
            <a:r>
              <a:rPr lang="en-GB" sz="2400" dirty="0"/>
              <a:t> n, </a:t>
            </a:r>
            <a:r>
              <a:rPr lang="en-GB" sz="2400" dirty="0" err="1"/>
              <a:t>int</a:t>
            </a:r>
            <a:r>
              <a:rPr lang="en-GB" sz="2400" dirty="0"/>
              <a:t> key) {</a:t>
            </a:r>
          </a:p>
          <a:p>
            <a:pPr>
              <a:lnSpc>
                <a:spcPct val="80000"/>
              </a:lnSpc>
            </a:pPr>
            <a:r>
              <a:rPr lang="en-GB" sz="2400" dirty="0"/>
              <a:t>	for(j = 0;  j &lt; n; j++)</a:t>
            </a:r>
          </a:p>
          <a:p>
            <a:pPr>
              <a:lnSpc>
                <a:spcPct val="80000"/>
              </a:lnSpc>
            </a:pPr>
            <a:r>
              <a:rPr lang="en-GB" sz="2400" dirty="0"/>
              <a:t>	   if (</a:t>
            </a:r>
            <a:r>
              <a:rPr lang="en-GB" sz="2400" dirty="0" err="1"/>
              <a:t>intArr</a:t>
            </a:r>
            <a:r>
              <a:rPr lang="en-GB" sz="2400" dirty="0"/>
              <a:t>[j] == key)</a:t>
            </a:r>
          </a:p>
          <a:p>
            <a:pPr>
              <a:lnSpc>
                <a:spcPct val="80000"/>
              </a:lnSpc>
            </a:pPr>
            <a:r>
              <a:rPr lang="en-GB" sz="2400" dirty="0"/>
              <a:t>		return j;</a:t>
            </a:r>
          </a:p>
          <a:p>
            <a:pPr>
              <a:lnSpc>
                <a:spcPct val="80000"/>
              </a:lnSpc>
            </a:pPr>
            <a:r>
              <a:rPr lang="en-US" sz="2400" dirty="0"/>
              <a:t>	</a:t>
            </a:r>
            <a:r>
              <a:rPr lang="en-GB" sz="2400" dirty="0"/>
              <a:t>return -1;</a:t>
            </a:r>
          </a:p>
          <a:p>
            <a:pPr>
              <a:lnSpc>
                <a:spcPct val="80000"/>
              </a:lnSpc>
            </a:pPr>
            <a:r>
              <a:rPr lang="en-GB" sz="2400" dirty="0"/>
              <a:t>}</a:t>
            </a:r>
          </a:p>
          <a:p>
            <a:pPr>
              <a:lnSpc>
                <a:spcPct val="80000"/>
              </a:lnSpc>
            </a:pPr>
            <a:endParaRPr lang="en-GB" sz="2400" dirty="0"/>
          </a:p>
          <a:p>
            <a:pPr lvl="2">
              <a:lnSpc>
                <a:spcPct val="80000"/>
              </a:lnSpc>
            </a:pPr>
            <a:endParaRPr lang="en-GB" sz="22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45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a:solidFill>
                  <a:schemeClr val="accent2"/>
                </a:solidFill>
              </a:rPr>
              <a:t>Solution: Best Case Analysis</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2286000"/>
            <a:ext cx="7772400" cy="4114800"/>
          </a:xfrm>
          <a:prstGeom prst="rect">
            <a:avLst/>
          </a:prstGeom>
        </p:spPr>
        <p:txBody>
          <a:bodyPr vert="horz" lIns="91440" tIns="45720" rIns="91440" bIns="45720" rtlCol="0">
            <a:normAutofit/>
          </a:bodyPr>
          <a:lstStyle/>
          <a:p>
            <a:pPr>
              <a:lnSpc>
                <a:spcPct val="80000"/>
              </a:lnSpc>
            </a:pPr>
            <a:r>
              <a:rPr lang="en-US" sz="2800" dirty="0"/>
              <a:t>Best Case Analysis</a:t>
            </a:r>
          </a:p>
          <a:p>
            <a:pPr>
              <a:lnSpc>
                <a:spcPct val="80000"/>
              </a:lnSpc>
            </a:pPr>
            <a:r>
              <a:rPr lang="en-US" sz="2800" dirty="0"/>
              <a:t>Best Case Condition : The key is located at the first index of the array</a:t>
            </a:r>
          </a:p>
          <a:p>
            <a:pPr>
              <a:lnSpc>
                <a:spcPct val="80000"/>
              </a:lnSpc>
            </a:pPr>
            <a:r>
              <a:rPr lang="en-US" sz="2800" dirty="0"/>
              <a:t>The loop will be executed once. </a:t>
            </a:r>
            <a:r>
              <a:rPr lang="en-GB" sz="2800" dirty="0"/>
              <a:t>Hence</a:t>
            </a:r>
          </a:p>
          <a:p>
            <a:pPr>
              <a:lnSpc>
                <a:spcPct val="80000"/>
              </a:lnSpc>
            </a:pPr>
            <a:r>
              <a:rPr lang="en-GB" sz="2800" dirty="0"/>
              <a:t>T(n)=7  -&gt; constant</a:t>
            </a:r>
          </a:p>
        </p:txBody>
      </p:sp>
      <p:sp>
        <p:nvSpPr>
          <p:cNvPr id="5" name="Slide Number Placeholder 4"/>
          <p:cNvSpPr>
            <a:spLocks noGrp="1"/>
          </p:cNvSpPr>
          <p:nvPr>
            <p:ph type="sldNum" sz="quarter" idx="12"/>
          </p:nvPr>
        </p:nvSpPr>
        <p:spPr/>
        <p:txBody>
          <a:bodyPr/>
          <a:lstStyle/>
          <a:p>
            <a:fld id="{59044E82-0D97-4C44-BD32-01B99DA0AB14}" type="slidenum">
              <a:rPr lang="en-US" smtClean="0"/>
              <a:pPr/>
              <a:t>46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96260" name="Rectangle 4"/>
          <p:cNvSpPr>
            <a:spLocks noGrp="1" noChangeArrowheads="1"/>
          </p:cNvSpPr>
          <p:nvPr>
            <p:ph type="subTitle" idx="1"/>
          </p:nvPr>
        </p:nvSpPr>
        <p:spPr>
          <a:xfrm>
            <a:off x="609600" y="2743200"/>
            <a:ext cx="7772400" cy="4114800"/>
          </a:xfrm>
        </p:spPr>
        <p:txBody>
          <a:bodyPr>
            <a:noAutofit/>
          </a:bodyPr>
          <a:lstStyle/>
          <a:p>
            <a:pPr algn="l">
              <a:spcBef>
                <a:spcPts val="0"/>
              </a:spcBef>
            </a:pPr>
            <a:r>
              <a:rPr lang="en-US" altLang="ko-KR" sz="2200" dirty="0">
                <a:solidFill>
                  <a:schemeClr val="tx1"/>
                </a:solidFill>
                <a:ea typeface="굴림" charset="-127"/>
              </a:rPr>
              <a:t> </a:t>
            </a: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r>
              <a:rPr lang="en-US" altLang="ko-KR" sz="2200" dirty="0">
                <a:solidFill>
                  <a:schemeClr val="tx1"/>
                </a:solidFill>
                <a:ea typeface="굴림" charset="-127"/>
              </a:rPr>
              <a:t>T(n) =  1 + (n+1) + 3*n + n + n*2 + 1 =7n + 3</a:t>
            </a:r>
          </a:p>
          <a:p>
            <a:pPr algn="l">
              <a:spcBef>
                <a:spcPts val="0"/>
              </a:spcBef>
            </a:pPr>
            <a:r>
              <a:rPr lang="en-US" altLang="ko-KR" sz="2200" dirty="0">
                <a:solidFill>
                  <a:schemeClr val="tx1"/>
                </a:solidFill>
                <a:ea typeface="굴림" charset="-127"/>
              </a:rPr>
              <a:t>Or T(n)=1 +        +        + 1  =1 + (n + 1) + 6n + 1=7n + 3</a:t>
            </a:r>
          </a:p>
          <a:p>
            <a:pPr algn="l">
              <a:spcBef>
                <a:spcPts val="0"/>
              </a:spcBef>
            </a:pPr>
            <a:r>
              <a:rPr lang="en-US" altLang="ko-KR" sz="2200" dirty="0">
                <a:solidFill>
                  <a:schemeClr val="tx1"/>
                </a:solidFill>
                <a:ea typeface="굴림" charset="-127"/>
              </a:rPr>
              <a:t>	</a:t>
            </a:r>
            <a:r>
              <a:rPr lang="en-US" altLang="ko-KR" sz="2200" dirty="0">
                <a:solidFill>
                  <a:schemeClr val="tx1"/>
                </a:solidFill>
                <a:ea typeface="굴림" charset="-127"/>
                <a:sym typeface="Wingdings" pitchFamily="2" charset="2"/>
              </a:rPr>
              <a:t> The time required for this algorithm is proportional to n</a:t>
            </a:r>
            <a:endParaRPr lang="en-US" altLang="ko-KR" sz="2200" dirty="0">
              <a:solidFill>
                <a:schemeClr val="tx1"/>
              </a:solidFill>
              <a:ea typeface="굴림" charset="-127"/>
            </a:endParaRPr>
          </a:p>
          <a:p>
            <a:pPr algn="l">
              <a:lnSpc>
                <a:spcPct val="95000"/>
              </a:lnSpc>
              <a:spcBef>
                <a:spcPts val="0"/>
              </a:spcBef>
            </a:pPr>
            <a:endParaRPr lang="en-GB" altLang="ko-KR" sz="2200" dirty="0">
              <a:solidFill>
                <a:schemeClr val="tx1"/>
              </a:solidFill>
              <a:ea typeface="굴림" charset="-127"/>
            </a:endParaRPr>
          </a:p>
        </p:txBody>
      </p:sp>
      <p:cxnSp>
        <p:nvCxnSpPr>
          <p:cNvPr id="4" name="Straight Connector 3"/>
          <p:cNvCxnSpPr/>
          <p:nvPr/>
        </p:nvCxnSpPr>
        <p:spPr>
          <a:xfrm>
            <a:off x="5334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nvGraphicFramePr>
        <p:xfrm>
          <a:off x="2057400" y="5791200"/>
          <a:ext cx="279400" cy="431800"/>
        </p:xfrm>
        <a:graphic>
          <a:graphicData uri="http://schemas.openxmlformats.org/presentationml/2006/ole">
            <mc:AlternateContent xmlns:mc="http://schemas.openxmlformats.org/markup-compatibility/2006">
              <mc:Choice xmlns:v="urn:schemas-microsoft-com:vml" Requires="v">
                <p:oleObj spid="_x0000_s3122" name="Equation" r:id="rId4" imgW="279360" imgH="431640" progId="Equation.3">
                  <p:embed/>
                </p:oleObj>
              </mc:Choice>
              <mc:Fallback>
                <p:oleObj name="Equation" r:id="rId4" imgW="279360" imgH="4316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5791200"/>
                        <a:ext cx="27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2743200" y="5791200"/>
          <a:ext cx="304800" cy="431800"/>
        </p:xfrm>
        <a:graphic>
          <a:graphicData uri="http://schemas.openxmlformats.org/presentationml/2006/ole">
            <mc:AlternateContent xmlns:mc="http://schemas.openxmlformats.org/markup-compatibility/2006">
              <mc:Choice xmlns:v="urn:schemas-microsoft-com:vml" Requires="v">
                <p:oleObj spid="_x0000_s3123" name="Equation" r:id="rId6" imgW="304560" imgH="431640" progId="Equation.3">
                  <p:embed/>
                </p:oleObj>
              </mc:Choice>
              <mc:Fallback>
                <p:oleObj name="Equation" r:id="rId6" imgW="304560" imgH="4316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791200"/>
                        <a:ext cx="304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685800" y="1600200"/>
            <a:ext cx="7620000" cy="2973122"/>
          </a:xfrm>
          <a:prstGeom prst="rect">
            <a:avLst/>
          </a:prstGeom>
          <a:noFill/>
        </p:spPr>
        <p:txBody>
          <a:bodyPr wrap="square" rtlCol="0">
            <a:spAutoFit/>
          </a:bodyPr>
          <a:lstStyle/>
          <a:p>
            <a:pPr>
              <a:lnSpc>
                <a:spcPct val="80000"/>
              </a:lnSpc>
            </a:pPr>
            <a:r>
              <a:rPr lang="en-US" sz="2400" dirty="0"/>
              <a:t>Worst Case Analysis : The key is not in the array</a:t>
            </a:r>
            <a:endParaRPr lang="en-US" sz="2400" b="1" u="sng" dirty="0"/>
          </a:p>
          <a:p>
            <a:pPr marL="342900" indent="-342900"/>
            <a:r>
              <a:rPr lang="en-US" sz="2400" b="1" u="sng" dirty="0"/>
              <a:t>Times Unit</a:t>
            </a:r>
            <a:r>
              <a:rPr lang="en-US" sz="2400" dirty="0"/>
              <a:t>					</a:t>
            </a:r>
            <a:r>
              <a:rPr lang="en-US" sz="2400" b="1" u="sng" dirty="0"/>
              <a:t>Times</a:t>
            </a:r>
          </a:p>
          <a:p>
            <a:pPr marL="342900" indent="-342900"/>
            <a:r>
              <a:rPr lang="en-US" sz="2400" dirty="0"/>
              <a:t>1 assignment    </a:t>
            </a:r>
            <a:r>
              <a:rPr lang="en-US" sz="2400" dirty="0" err="1"/>
              <a:t>i</a:t>
            </a:r>
            <a:r>
              <a:rPr lang="en-US" sz="2400" dirty="0"/>
              <a:t>=0				1</a:t>
            </a:r>
          </a:p>
          <a:p>
            <a:pPr marL="342900" indent="-342900"/>
            <a:r>
              <a:rPr lang="en-US" sz="2400" dirty="0"/>
              <a:t>1 operation at limit test  j&lt;n			</a:t>
            </a:r>
            <a:r>
              <a:rPr lang="en-US" sz="2400" dirty="0" err="1"/>
              <a:t>n</a:t>
            </a:r>
            <a:r>
              <a:rPr lang="en-US" sz="2400" dirty="0"/>
              <a:t> + 1</a:t>
            </a:r>
          </a:p>
          <a:p>
            <a:pPr marL="342900" indent="-342900"/>
            <a:r>
              <a:rPr lang="en-US" sz="2400" dirty="0"/>
              <a:t>3 operation for array reference		n 		</a:t>
            </a:r>
          </a:p>
          <a:p>
            <a:pPr marL="342900" indent="-342900"/>
            <a:r>
              <a:rPr lang="en-US" sz="2400" dirty="0"/>
              <a:t>1 comparison ==				n</a:t>
            </a:r>
          </a:p>
          <a:p>
            <a:pPr marL="342900" indent="-342900"/>
            <a:r>
              <a:rPr lang="en-US" sz="2400" dirty="0"/>
              <a:t>1 Increment of 2 unit	j++			n</a:t>
            </a:r>
          </a:p>
          <a:p>
            <a:pPr marL="342900" indent="-342900"/>
            <a:r>
              <a:rPr lang="en-US" sz="2400" dirty="0"/>
              <a:t>1 return					1</a:t>
            </a:r>
          </a:p>
        </p:txBody>
      </p:sp>
      <p:sp>
        <p:nvSpPr>
          <p:cNvPr id="8" name="Slide Number Placeholder 7"/>
          <p:cNvSpPr>
            <a:spLocks noGrp="1"/>
          </p:cNvSpPr>
          <p:nvPr>
            <p:ph type="sldNum" sz="quarter" idx="12"/>
          </p:nvPr>
        </p:nvSpPr>
        <p:spPr/>
        <p:txBody>
          <a:bodyPr/>
          <a:lstStyle/>
          <a:p>
            <a:fld id="{59044E82-0D97-4C44-BD32-01B99DA0AB14}" type="slidenum">
              <a:rPr lang="en-US" smtClean="0"/>
              <a:pPr/>
              <a:t>47</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i="1" dirty="0">
                <a:solidFill>
                  <a:schemeClr val="accent2"/>
                </a:solidFill>
              </a:rPr>
              <a:t>Solution: Average Case Analysis</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457200" y="2286000"/>
            <a:ext cx="8382000" cy="4114800"/>
          </a:xfrm>
          <a:prstGeom prst="rect">
            <a:avLst/>
          </a:prstGeom>
        </p:spPr>
        <p:txBody>
          <a:bodyPr vert="horz" lIns="91440" tIns="45720" rIns="91440" bIns="45720" rtlCol="0">
            <a:normAutofit fontScale="92500" lnSpcReduction="10000"/>
          </a:bodyPr>
          <a:lstStyle/>
          <a:p>
            <a:pPr>
              <a:lnSpc>
                <a:spcPct val="80000"/>
              </a:lnSpc>
            </a:pPr>
            <a:r>
              <a:rPr lang="en-US" sz="2400" dirty="0"/>
              <a:t>Using the theoretical probability distribution,</a:t>
            </a:r>
          </a:p>
          <a:p>
            <a:pPr>
              <a:lnSpc>
                <a:spcPct val="80000"/>
              </a:lnSpc>
            </a:pPr>
            <a:r>
              <a:rPr lang="en-US" sz="2400" dirty="0"/>
              <a:t>Each occurrence have  a probability distribution of 1/(n + 1)(The probability of finding an element at any position). So</a:t>
            </a:r>
          </a:p>
          <a:p>
            <a:pPr>
              <a:lnSpc>
                <a:spcPct val="80000"/>
              </a:lnSpc>
            </a:pPr>
            <a:endParaRPr lang="en-US" sz="2400" dirty="0"/>
          </a:p>
          <a:p>
            <a:pPr>
              <a:lnSpc>
                <a:spcPct val="80000"/>
              </a:lnSpc>
            </a:pPr>
            <a:r>
              <a:rPr lang="en-US" sz="2200" dirty="0"/>
              <a:t>T(n)=7(1/(n+1 ) +  14(1/(n+1 ) + 21(1/(n+1 ) +…+(7n ) (1/(n+1 )) +</a:t>
            </a:r>
          </a:p>
          <a:p>
            <a:pPr>
              <a:lnSpc>
                <a:spcPct val="80000"/>
              </a:lnSpc>
            </a:pPr>
            <a:r>
              <a:rPr lang="en-US" sz="2200" dirty="0"/>
              <a:t>         (7n + 3) (1/(n+1 )) </a:t>
            </a:r>
          </a:p>
          <a:p>
            <a:pPr>
              <a:lnSpc>
                <a:spcPct val="80000"/>
              </a:lnSpc>
            </a:pPr>
            <a:r>
              <a:rPr lang="en-US" sz="2200" dirty="0"/>
              <a:t>        = (1 /(n+1 ))(7 + 14 + 21 + ….+ 7n ) +  (7n + 3) (1/(n+1 )) </a:t>
            </a:r>
          </a:p>
          <a:p>
            <a:pPr>
              <a:lnSpc>
                <a:spcPct val="80000"/>
              </a:lnSpc>
            </a:pPr>
            <a:r>
              <a:rPr lang="en-US" sz="2200" dirty="0"/>
              <a:t>        = (1 /(n+1 ))7( 1+ n )*n/2) +  (7n + 3) (1/(n+1 )))</a:t>
            </a:r>
          </a:p>
          <a:p>
            <a:pPr>
              <a:lnSpc>
                <a:spcPct val="80000"/>
              </a:lnSpc>
            </a:pPr>
            <a:r>
              <a:rPr lang="en-US" sz="2200" dirty="0"/>
              <a:t>        =(1 /(n+1 )) ((7n</a:t>
            </a:r>
            <a:r>
              <a:rPr lang="en-US" sz="2200" baseline="30000" dirty="0"/>
              <a:t>2</a:t>
            </a:r>
            <a:r>
              <a:rPr lang="en-US" sz="2200" dirty="0"/>
              <a:t> + 7n)/2 + (7n + 3) )</a:t>
            </a:r>
          </a:p>
          <a:p>
            <a:pPr>
              <a:lnSpc>
                <a:spcPct val="80000"/>
              </a:lnSpc>
            </a:pPr>
            <a:r>
              <a:rPr lang="en-US" sz="2200" dirty="0"/>
              <a:t>        =(1 /(n+1 )) ((7n</a:t>
            </a:r>
            <a:r>
              <a:rPr lang="en-US" sz="2200" baseline="30000" dirty="0"/>
              <a:t>2</a:t>
            </a:r>
            <a:r>
              <a:rPr lang="en-US" sz="2200" dirty="0"/>
              <a:t> + 7n + 14n + 6)/2)</a:t>
            </a:r>
          </a:p>
          <a:p>
            <a:pPr>
              <a:lnSpc>
                <a:spcPct val="80000"/>
              </a:lnSpc>
            </a:pPr>
            <a:r>
              <a:rPr lang="en-US" sz="2200" dirty="0"/>
              <a:t>        =(1 /(n+1 )) ((7n</a:t>
            </a:r>
            <a:r>
              <a:rPr lang="en-US" sz="2200" baseline="30000" dirty="0"/>
              <a:t>2</a:t>
            </a:r>
            <a:r>
              <a:rPr lang="en-US" sz="2200" dirty="0"/>
              <a:t> + 21n + 6)/2)</a:t>
            </a:r>
          </a:p>
          <a:p>
            <a:pPr>
              <a:lnSpc>
                <a:spcPct val="80000"/>
              </a:lnSpc>
            </a:pPr>
            <a:r>
              <a:rPr lang="en-US" sz="2200" dirty="0"/>
              <a:t>        =(1 /(n+1 )) ((7n + 14)(n + 1) – </a:t>
            </a:r>
            <a:r>
              <a:rPr lang="en-US" sz="2200" dirty="0" smtClean="0"/>
              <a:t>8)/</a:t>
            </a:r>
            <a:r>
              <a:rPr lang="en-US" sz="2200" dirty="0"/>
              <a:t>2)</a:t>
            </a:r>
          </a:p>
          <a:p>
            <a:pPr>
              <a:lnSpc>
                <a:spcPct val="80000"/>
              </a:lnSpc>
            </a:pPr>
            <a:r>
              <a:rPr lang="en-US" sz="2200" dirty="0"/>
              <a:t>        =(7n + 14)/2 –  (8/(n + 1</a:t>
            </a:r>
            <a:r>
              <a:rPr lang="en-US" sz="2200" dirty="0" smtClean="0"/>
              <a:t>))/</a:t>
            </a:r>
            <a:r>
              <a:rPr lang="en-US" sz="2200" dirty="0"/>
              <a:t>2</a:t>
            </a:r>
            <a:r>
              <a:rPr lang="en-US" sz="2200" dirty="0">
                <a:sym typeface="Symbol"/>
              </a:rPr>
              <a:t>       </a:t>
            </a:r>
          </a:p>
          <a:p>
            <a:pPr>
              <a:lnSpc>
                <a:spcPct val="80000"/>
              </a:lnSpc>
            </a:pPr>
            <a:r>
              <a:rPr lang="en-US" sz="2200" dirty="0">
                <a:sym typeface="Symbol"/>
              </a:rPr>
              <a:t>        =3.5n + 7 – 4</a:t>
            </a:r>
            <a:r>
              <a:rPr lang="en-US" sz="2200" dirty="0"/>
              <a:t>/(n + 1</a:t>
            </a:r>
            <a:r>
              <a:rPr lang="en-US" sz="2200" dirty="0" smtClean="0"/>
              <a:t>)</a:t>
            </a:r>
            <a:endParaRPr lang="en-US" sz="2200" dirty="0"/>
          </a:p>
          <a:p>
            <a:pPr>
              <a:lnSpc>
                <a:spcPct val="80000"/>
              </a:lnSpc>
            </a:pPr>
            <a:r>
              <a:rPr lang="en-US" sz="2200" dirty="0"/>
              <a:t>         </a:t>
            </a:r>
            <a:r>
              <a:rPr lang="en-US" sz="2200" dirty="0">
                <a:sym typeface="Symbol"/>
              </a:rPr>
              <a:t>3.5n + 7         //  – 4</a:t>
            </a:r>
            <a:r>
              <a:rPr lang="en-US" sz="2200" dirty="0"/>
              <a:t>/(n </a:t>
            </a:r>
            <a:r>
              <a:rPr lang="en-US" sz="2200"/>
              <a:t>+ </a:t>
            </a:r>
            <a:r>
              <a:rPr lang="en-US" sz="2200" smtClean="0"/>
              <a:t>1)-&gt;</a:t>
            </a:r>
            <a:r>
              <a:rPr lang="en-US" sz="2200" dirty="0"/>
              <a:t>0 as n is bigger</a:t>
            </a:r>
            <a:endParaRPr lang="en-US" sz="2200" baseline="30000" dirty="0"/>
          </a:p>
          <a:p>
            <a:pPr>
              <a:lnSpc>
                <a:spcPct val="80000"/>
              </a:lnSpc>
            </a:pPr>
            <a:endParaRPr lang="en-US" sz="2200" baseline="30000" dirty="0"/>
          </a:p>
          <a:p>
            <a:pPr>
              <a:lnSpc>
                <a:spcPct val="80000"/>
              </a:lnSpc>
            </a:pPr>
            <a:r>
              <a:rPr lang="en-US" sz="2200" dirty="0">
                <a:sym typeface="Symbol"/>
              </a:rPr>
              <a:t>          //</a:t>
            </a:r>
            <a:r>
              <a:rPr lang="en-US" sz="2200" dirty="0"/>
              <a:t> </a:t>
            </a:r>
            <a:r>
              <a:rPr lang="en-US" sz="2200" dirty="0">
                <a:sym typeface="Symbol"/>
              </a:rPr>
              <a:t>half of the sum of the best and worst case</a:t>
            </a:r>
            <a:endParaRPr lang="en-US" sz="2200" dirty="0"/>
          </a:p>
          <a:p>
            <a:pPr>
              <a:lnSpc>
                <a:spcPct val="80000"/>
              </a:lnSpc>
            </a:pPr>
            <a:endParaRPr lang="en-US" sz="2400" dirty="0"/>
          </a:p>
          <a:p>
            <a:pPr>
              <a:lnSpc>
                <a:spcPct val="80000"/>
              </a:lnSpc>
            </a:pPr>
            <a:endParaRPr lang="en-US" sz="2400" dirty="0"/>
          </a:p>
          <a:p>
            <a:pPr>
              <a:lnSpc>
                <a:spcPct val="80000"/>
              </a:lnSpc>
            </a:pPr>
            <a:endParaRPr lang="en-US" sz="24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48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Running Time Example 2(Iterative)</a:t>
            </a:r>
            <a:endParaRPr lang="en-GB" i="1" dirty="0">
              <a:solidFill>
                <a:schemeClr val="accent2"/>
              </a:solidFill>
            </a:endParaRPr>
          </a:p>
        </p:txBody>
      </p:sp>
      <p:sp>
        <p:nvSpPr>
          <p:cNvPr id="96260"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200" dirty="0">
                <a:solidFill>
                  <a:schemeClr val="tx1"/>
                </a:solidFill>
                <a:ea typeface="굴림" charset="-127"/>
              </a:rPr>
              <a:t> </a:t>
            </a: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lnSpc>
                <a:spcPct val="95000"/>
              </a:lnSpc>
              <a:spcBef>
                <a:spcPts val="0"/>
              </a:spcBef>
            </a:pPr>
            <a:endParaRPr lang="en-GB" altLang="ko-KR" sz="22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2362200"/>
            <a:ext cx="3276600" cy="2862322"/>
          </a:xfrm>
          <a:prstGeom prst="rect">
            <a:avLst/>
          </a:prstGeom>
          <a:noFill/>
        </p:spPr>
        <p:txBody>
          <a:bodyPr wrap="square" rtlCol="0">
            <a:spAutoFit/>
          </a:bodyPr>
          <a:lstStyle/>
          <a:p>
            <a:r>
              <a:rPr lang="en-US" altLang="ko-KR" sz="2000" dirty="0">
                <a:ea typeface="굴림" charset="-127"/>
              </a:rPr>
              <a:t>Example: Simple Loop	</a:t>
            </a:r>
            <a:endParaRPr lang="en-US" altLang="ko-KR" sz="2000" b="1" u="sng" dirty="0">
              <a:ea typeface="굴림" charset="-127"/>
            </a:endParaRPr>
          </a:p>
          <a:p>
            <a:r>
              <a:rPr lang="en-US" altLang="ko-KR" sz="2000" dirty="0">
                <a:ea typeface="굴림" charset="-127"/>
              </a:rPr>
              <a:t>	</a:t>
            </a:r>
            <a:r>
              <a:rPr lang="en-US" altLang="ko-KR" sz="2000" dirty="0" err="1">
                <a:ea typeface="굴림" charset="-127"/>
              </a:rPr>
              <a:t>i</a:t>
            </a:r>
            <a:r>
              <a:rPr lang="en-US" altLang="ko-KR" sz="2000" dirty="0">
                <a:ea typeface="굴림" charset="-127"/>
              </a:rPr>
              <a:t> = 1;		</a:t>
            </a:r>
          </a:p>
          <a:p>
            <a:r>
              <a:rPr lang="en-US" altLang="ko-KR" sz="2000" dirty="0">
                <a:ea typeface="굴림" charset="-127"/>
              </a:rPr>
              <a:t>	sum = 0;		</a:t>
            </a:r>
          </a:p>
          <a:p>
            <a:r>
              <a:rPr lang="en-US" altLang="ko-KR" sz="2000" dirty="0">
                <a:ea typeface="굴림" charset="-127"/>
              </a:rPr>
              <a:t>	while (</a:t>
            </a:r>
            <a:r>
              <a:rPr lang="en-US" altLang="ko-KR" sz="2000" dirty="0" err="1">
                <a:ea typeface="굴림" charset="-127"/>
              </a:rPr>
              <a:t>i</a:t>
            </a:r>
            <a:r>
              <a:rPr lang="en-US" altLang="ko-KR" sz="2000" dirty="0">
                <a:ea typeface="굴림" charset="-127"/>
              </a:rPr>
              <a:t> &lt;= n)</a:t>
            </a:r>
          </a:p>
          <a:p>
            <a:r>
              <a:rPr lang="en-US" altLang="ko-KR" sz="2000" dirty="0">
                <a:ea typeface="굴림" charset="-127"/>
              </a:rPr>
              <a:t>	 {		</a:t>
            </a:r>
          </a:p>
          <a:p>
            <a:r>
              <a:rPr lang="en-US" altLang="ko-KR" sz="2000" dirty="0">
                <a:ea typeface="굴림" charset="-127"/>
              </a:rPr>
              <a:t>		sum += i;	</a:t>
            </a:r>
          </a:p>
          <a:p>
            <a:r>
              <a:rPr lang="en-US" altLang="ko-KR" sz="2000" dirty="0">
                <a:ea typeface="굴림" charset="-127"/>
              </a:rPr>
              <a:t>		i++;	</a:t>
            </a:r>
          </a:p>
          <a:p>
            <a:r>
              <a:rPr lang="en-US" altLang="ko-KR" sz="2000" dirty="0">
                <a:ea typeface="굴림" charset="-127"/>
              </a:rPr>
              <a:t>	}</a:t>
            </a:r>
          </a:p>
        </p:txBody>
      </p:sp>
      <p:sp>
        <p:nvSpPr>
          <p:cNvPr id="6" name="Slide Number Placeholder 5"/>
          <p:cNvSpPr>
            <a:spLocks noGrp="1"/>
          </p:cNvSpPr>
          <p:nvPr>
            <p:ph type="sldNum" sz="quarter" idx="12"/>
          </p:nvPr>
        </p:nvSpPr>
        <p:spPr/>
        <p:txBody>
          <a:bodyPr/>
          <a:lstStyle/>
          <a:p>
            <a:fld id="{59044E82-0D97-4C44-BD32-01B99DA0AB14}" type="slidenum">
              <a:rPr lang="en-US" smtClean="0"/>
              <a:pPr/>
              <a:t>49</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Problem and Solution </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800" dirty="0"/>
              <a:t>A problem is the state of situation that needs to be resolved. I t is something that we are not happy o</a:t>
            </a:r>
            <a:r>
              <a:rPr lang="en-US" dirty="0"/>
              <a:t>r satisfied about it.</a:t>
            </a:r>
          </a:p>
          <a:p>
            <a:pPr marL="0" indent="0">
              <a:buNone/>
            </a:pPr>
            <a:r>
              <a:rPr lang="en-US" dirty="0"/>
              <a:t>A solution is idea or artifact that removes the problematic situation.</a:t>
            </a: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96260" name="Rectangle 4"/>
          <p:cNvSpPr>
            <a:spLocks noGrp="1" noChangeArrowheads="1"/>
          </p:cNvSpPr>
          <p:nvPr>
            <p:ph type="subTitle" idx="1"/>
          </p:nvPr>
        </p:nvSpPr>
        <p:spPr>
          <a:xfrm>
            <a:off x="609600" y="2286000"/>
            <a:ext cx="7772400" cy="4114800"/>
          </a:xfrm>
        </p:spPr>
        <p:txBody>
          <a:bodyPr>
            <a:noAutofit/>
          </a:bodyPr>
          <a:lstStyle/>
          <a:p>
            <a:pPr algn="l">
              <a:spcBef>
                <a:spcPts val="0"/>
              </a:spcBef>
            </a:pPr>
            <a:r>
              <a:rPr lang="en-US" altLang="ko-KR" sz="2200" dirty="0">
                <a:solidFill>
                  <a:schemeClr val="tx1"/>
                </a:solidFill>
                <a:ea typeface="굴림" charset="-127"/>
              </a:rPr>
              <a:t> </a:t>
            </a: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r>
              <a:rPr lang="en-US" altLang="ko-KR" sz="2200" dirty="0">
                <a:solidFill>
                  <a:schemeClr val="tx1"/>
                </a:solidFill>
                <a:ea typeface="굴림" charset="-127"/>
              </a:rPr>
              <a:t>T(n) =  1 + 1 + (n+1)*1 + n*2 + n*2=5n + 3</a:t>
            </a:r>
          </a:p>
          <a:p>
            <a:pPr algn="l">
              <a:spcBef>
                <a:spcPts val="0"/>
              </a:spcBef>
            </a:pPr>
            <a:r>
              <a:rPr lang="en-US" altLang="ko-KR" sz="2200" dirty="0">
                <a:solidFill>
                  <a:schemeClr val="tx1"/>
                </a:solidFill>
                <a:ea typeface="굴림" charset="-127"/>
              </a:rPr>
              <a:t>Or T(n)=1 + 1 +       +      =2 + n + 1 + 4n=5n + 3</a:t>
            </a:r>
          </a:p>
          <a:p>
            <a:pPr algn="l">
              <a:spcBef>
                <a:spcPts val="0"/>
              </a:spcBef>
            </a:pPr>
            <a:r>
              <a:rPr lang="en-US" altLang="ko-KR" sz="2200" dirty="0">
                <a:solidFill>
                  <a:schemeClr val="tx1"/>
                </a:solidFill>
                <a:ea typeface="굴림" charset="-127"/>
              </a:rPr>
              <a:t>	</a:t>
            </a:r>
            <a:r>
              <a:rPr lang="en-US" altLang="ko-KR" sz="2200" dirty="0">
                <a:solidFill>
                  <a:schemeClr val="tx1"/>
                </a:solidFill>
                <a:ea typeface="굴림" charset="-127"/>
                <a:sym typeface="Wingdings" pitchFamily="2" charset="2"/>
              </a:rPr>
              <a:t> The time required for this algorithm is proportional to n</a:t>
            </a:r>
            <a:endParaRPr lang="en-US" altLang="ko-KR" sz="2200" dirty="0">
              <a:solidFill>
                <a:schemeClr val="tx1"/>
              </a:solidFill>
              <a:ea typeface="굴림" charset="-127"/>
            </a:endParaRPr>
          </a:p>
          <a:p>
            <a:pPr algn="l">
              <a:lnSpc>
                <a:spcPct val="95000"/>
              </a:lnSpc>
              <a:spcBef>
                <a:spcPts val="0"/>
              </a:spcBef>
            </a:pPr>
            <a:endParaRPr lang="en-GB" altLang="ko-KR" sz="22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nvGraphicFramePr>
        <p:xfrm>
          <a:off x="2438400" y="5334000"/>
          <a:ext cx="279400" cy="431800"/>
        </p:xfrm>
        <a:graphic>
          <a:graphicData uri="http://schemas.openxmlformats.org/presentationml/2006/ole">
            <mc:AlternateContent xmlns:mc="http://schemas.openxmlformats.org/markup-compatibility/2006">
              <mc:Choice xmlns:v="urn:schemas-microsoft-com:vml" Requires="v">
                <p:oleObj spid="_x0000_s4146" name="Equation" r:id="rId4" imgW="279360" imgH="431640" progId="Equation.3">
                  <p:embed/>
                </p:oleObj>
              </mc:Choice>
              <mc:Fallback>
                <p:oleObj name="Equation" r:id="rId4" imgW="279360" imgH="431640"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334000"/>
                        <a:ext cx="27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5"/>
          <p:cNvGraphicFramePr>
            <a:graphicFrameLocks noChangeAspect="1"/>
          </p:cNvGraphicFramePr>
          <p:nvPr/>
        </p:nvGraphicFramePr>
        <p:xfrm>
          <a:off x="3048000" y="5334000"/>
          <a:ext cx="304800" cy="431800"/>
        </p:xfrm>
        <a:graphic>
          <a:graphicData uri="http://schemas.openxmlformats.org/presentationml/2006/ole">
            <mc:AlternateContent xmlns:mc="http://schemas.openxmlformats.org/markup-compatibility/2006">
              <mc:Choice xmlns:v="urn:schemas-microsoft-com:vml" Requires="v">
                <p:oleObj spid="_x0000_s4147" name="Equation" r:id="rId6" imgW="304668" imgH="431613" progId="Equation.3">
                  <p:embed/>
                </p:oleObj>
              </mc:Choice>
              <mc:Fallback>
                <p:oleObj name="Equation" r:id="rId6" imgW="304668" imgH="431613"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334000"/>
                        <a:ext cx="304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838200" y="2286000"/>
            <a:ext cx="6705600" cy="2308324"/>
          </a:xfrm>
          <a:prstGeom prst="rect">
            <a:avLst/>
          </a:prstGeom>
          <a:noFill/>
        </p:spPr>
        <p:txBody>
          <a:bodyPr wrap="square" rtlCol="0">
            <a:spAutoFit/>
          </a:bodyPr>
          <a:lstStyle/>
          <a:p>
            <a:pPr marL="342900" indent="-342900"/>
            <a:r>
              <a:rPr lang="en-US" sz="2400" b="1" u="sng" dirty="0"/>
              <a:t>Times Unit</a:t>
            </a:r>
            <a:r>
              <a:rPr lang="en-US" sz="2400" dirty="0"/>
              <a:t>				</a:t>
            </a:r>
            <a:r>
              <a:rPr lang="en-US" sz="2400" b="1" u="sng" dirty="0"/>
              <a:t>Times</a:t>
            </a:r>
          </a:p>
          <a:p>
            <a:pPr marL="342900" indent="-342900"/>
            <a:r>
              <a:rPr lang="en-US" sz="2400" dirty="0"/>
              <a:t>1 assignment	i=1			1</a:t>
            </a:r>
          </a:p>
          <a:p>
            <a:pPr marL="342900" indent="-342900"/>
            <a:r>
              <a:rPr lang="en-US" sz="2400" dirty="0"/>
              <a:t>1 assignment    sum=0			1</a:t>
            </a:r>
          </a:p>
          <a:p>
            <a:pPr marL="342900" indent="-342900"/>
            <a:r>
              <a:rPr lang="en-US" sz="2400" dirty="0"/>
              <a:t>1 comparison   i&lt;=n			</a:t>
            </a:r>
            <a:r>
              <a:rPr lang="en-US" sz="2400" dirty="0" err="1"/>
              <a:t>n</a:t>
            </a:r>
            <a:r>
              <a:rPr lang="en-US" sz="2400" dirty="0"/>
              <a:t> + 1</a:t>
            </a:r>
          </a:p>
          <a:p>
            <a:pPr marL="342900" indent="-342900"/>
            <a:r>
              <a:rPr lang="en-US" sz="2400" dirty="0"/>
              <a:t>1 Increment of 2 unit	i++		n</a:t>
            </a:r>
          </a:p>
          <a:p>
            <a:pPr marL="342900" indent="-342900"/>
            <a:r>
              <a:rPr lang="en-US" sz="2400" dirty="0"/>
              <a:t>1 compound assignment of 2 unit	n</a:t>
            </a:r>
          </a:p>
        </p:txBody>
      </p:sp>
      <p:sp>
        <p:nvSpPr>
          <p:cNvPr id="8" name="Slide Number Placeholder 7"/>
          <p:cNvSpPr>
            <a:spLocks noGrp="1"/>
          </p:cNvSpPr>
          <p:nvPr>
            <p:ph type="sldNum" sz="quarter" idx="12"/>
          </p:nvPr>
        </p:nvSpPr>
        <p:spPr/>
        <p:txBody>
          <a:bodyPr/>
          <a:lstStyle/>
          <a:p>
            <a:fld id="{59044E82-0D97-4C44-BD32-01B99DA0AB14}" type="slidenum">
              <a:rPr lang="en-US" smtClean="0"/>
              <a:pPr/>
              <a:t>50</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Running Time Example 3</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400" dirty="0">
                <a:solidFill>
                  <a:schemeClr val="tx1"/>
                </a:solidFill>
                <a:ea typeface="굴림" charset="-127"/>
              </a:rPr>
              <a:t>Example: Simple If-Statement</a:t>
            </a:r>
          </a:p>
          <a:p>
            <a:pPr algn="l">
              <a:spcBef>
                <a:spcPts val="0"/>
              </a:spcBef>
            </a:pPr>
            <a:r>
              <a:rPr lang="en-US" altLang="ko-KR" sz="2400" dirty="0">
                <a:solidFill>
                  <a:schemeClr val="tx1"/>
                </a:solidFill>
                <a:ea typeface="굴림" charset="-127"/>
              </a:rPr>
              <a:t>					</a:t>
            </a:r>
            <a:r>
              <a:rPr lang="en-US" altLang="ko-KR" sz="2400" b="1" u="sng" dirty="0">
                <a:solidFill>
                  <a:schemeClr val="tx1"/>
                </a:solidFill>
                <a:ea typeface="굴림" charset="-127"/>
              </a:rPr>
              <a:t> </a:t>
            </a:r>
          </a:p>
          <a:p>
            <a:pPr algn="l">
              <a:spcBef>
                <a:spcPts val="0"/>
              </a:spcBef>
            </a:pPr>
            <a:r>
              <a:rPr lang="en-US" altLang="ko-KR" sz="2400" dirty="0">
                <a:solidFill>
                  <a:schemeClr val="tx1"/>
                </a:solidFill>
                <a:ea typeface="굴림" charset="-127"/>
              </a:rPr>
              <a:t>	if (n &lt; 0)		 	 </a:t>
            </a:r>
          </a:p>
          <a:p>
            <a:pPr algn="l">
              <a:spcBef>
                <a:spcPts val="0"/>
              </a:spcBef>
            </a:pPr>
            <a:r>
              <a:rPr lang="en-US" altLang="ko-KR" sz="2400" dirty="0">
                <a:solidFill>
                  <a:schemeClr val="tx1"/>
                </a:solidFill>
                <a:ea typeface="굴림" charset="-127"/>
              </a:rPr>
              <a:t>	     </a:t>
            </a:r>
            <a:r>
              <a:rPr lang="en-US" altLang="ko-KR" sz="2400" dirty="0" err="1">
                <a:solidFill>
                  <a:schemeClr val="tx1"/>
                </a:solidFill>
                <a:ea typeface="굴림" charset="-127"/>
              </a:rPr>
              <a:t>absval</a:t>
            </a:r>
            <a:r>
              <a:rPr lang="en-US" altLang="ko-KR" sz="2400" dirty="0">
                <a:solidFill>
                  <a:schemeClr val="tx1"/>
                </a:solidFill>
                <a:ea typeface="굴림" charset="-127"/>
              </a:rPr>
              <a:t> = -n; 	  		 </a:t>
            </a:r>
          </a:p>
          <a:p>
            <a:pPr algn="l">
              <a:spcBef>
                <a:spcPts val="0"/>
              </a:spcBef>
            </a:pPr>
            <a:r>
              <a:rPr lang="en-US" altLang="ko-KR" sz="2400" dirty="0">
                <a:solidFill>
                  <a:schemeClr val="tx1"/>
                </a:solidFill>
                <a:ea typeface="굴림" charset="-127"/>
              </a:rPr>
              <a:t>	else			</a:t>
            </a:r>
          </a:p>
          <a:p>
            <a:pPr algn="l">
              <a:spcBef>
                <a:spcPts val="0"/>
              </a:spcBef>
            </a:pPr>
            <a:r>
              <a:rPr lang="en-US" altLang="ko-KR" sz="2400" dirty="0">
                <a:solidFill>
                  <a:schemeClr val="tx1"/>
                </a:solidFill>
                <a:ea typeface="굴림" charset="-127"/>
              </a:rPr>
              <a:t>	     </a:t>
            </a:r>
            <a:r>
              <a:rPr lang="en-US" altLang="ko-KR" sz="2400" dirty="0" err="1">
                <a:solidFill>
                  <a:schemeClr val="tx1"/>
                </a:solidFill>
                <a:ea typeface="굴림" charset="-127"/>
              </a:rPr>
              <a:t>absval</a:t>
            </a:r>
            <a:r>
              <a:rPr lang="en-US" altLang="ko-KR" sz="2400" dirty="0">
                <a:solidFill>
                  <a:schemeClr val="tx1"/>
                </a:solidFill>
                <a:ea typeface="굴림" charset="-127"/>
              </a:rPr>
              <a:t> = n; 	  		  </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400" dirty="0">
                <a:solidFill>
                  <a:schemeClr val="tx1"/>
                </a:solidFill>
                <a:ea typeface="굴림" charset="-127"/>
              </a:rPr>
              <a:t>T(n)  =  max(3,2)=3</a:t>
            </a:r>
          </a:p>
          <a:p>
            <a:pPr algn="l">
              <a:spcBef>
                <a:spcPts val="0"/>
              </a:spcBef>
            </a:pPr>
            <a:r>
              <a:rPr lang="en-US" altLang="ko-KR" sz="2400" dirty="0">
                <a:solidFill>
                  <a:schemeClr val="tx1"/>
                </a:solidFill>
                <a:ea typeface="굴림" charset="-127"/>
                <a:sym typeface="Wingdings" pitchFamily="2" charset="2"/>
              </a:rPr>
              <a:t> The time required for this algorithm is constant</a:t>
            </a:r>
            <a:endParaRPr lang="en-US" altLang="ko-KR" sz="24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Running Time Example 4(Iterative) </a:t>
            </a:r>
            <a:endParaRPr lang="en-GB" i="1" dirty="0">
              <a:solidFill>
                <a:schemeClr val="accent2"/>
              </a:solidFill>
            </a:endParaRPr>
          </a:p>
        </p:txBody>
      </p:sp>
      <p:sp>
        <p:nvSpPr>
          <p:cNvPr id="167939" name="Rectangle 3"/>
          <p:cNvSpPr>
            <a:spLocks noGrp="1" noChangeArrowheads="1"/>
          </p:cNvSpPr>
          <p:nvPr>
            <p:ph type="subTitle" idx="1"/>
          </p:nvPr>
        </p:nvSpPr>
        <p:spPr>
          <a:xfrm>
            <a:off x="621792" y="2286000"/>
            <a:ext cx="7772400" cy="4114800"/>
          </a:xfrm>
        </p:spPr>
        <p:txBody>
          <a:bodyPr>
            <a:noAutofit/>
          </a:bodyPr>
          <a:lstStyle/>
          <a:p>
            <a:pPr algn="l">
              <a:lnSpc>
                <a:spcPct val="90000"/>
              </a:lnSpc>
              <a:spcBef>
                <a:spcPts val="0"/>
              </a:spcBef>
            </a:pPr>
            <a:r>
              <a:rPr lang="en-US" altLang="ko-KR" sz="2800" dirty="0">
                <a:solidFill>
                  <a:schemeClr val="tx1"/>
                </a:solidFill>
                <a:ea typeface="굴림" charset="-127"/>
              </a:rPr>
              <a:t>Example: Nested Loop</a:t>
            </a:r>
          </a:p>
          <a:p>
            <a:pPr algn="l">
              <a:lnSpc>
                <a:spcPct val="90000"/>
              </a:lnSpc>
              <a:spcBef>
                <a:spcPts val="0"/>
              </a:spcBef>
            </a:pPr>
            <a:r>
              <a:rPr lang="en-US" altLang="ko-KR" sz="2800" dirty="0">
                <a:solidFill>
                  <a:schemeClr val="tx1"/>
                </a:solidFill>
                <a:ea typeface="굴림" charset="-127"/>
              </a:rPr>
              <a:t>       	sum = 0;   			         </a:t>
            </a:r>
          </a:p>
          <a:p>
            <a:pPr algn="l">
              <a:lnSpc>
                <a:spcPct val="90000"/>
              </a:lnSpc>
              <a:spcBef>
                <a:spcPts val="0"/>
              </a:spcBef>
            </a:pPr>
            <a:r>
              <a:rPr lang="en-US" altLang="ko-KR" sz="2800" dirty="0">
                <a:solidFill>
                  <a:schemeClr val="tx1"/>
                </a:solidFill>
                <a:ea typeface="굴림" charset="-127"/>
              </a:rPr>
              <a:t>	for(i=1;i &lt;= n; i++) { 		         </a:t>
            </a:r>
          </a:p>
          <a:p>
            <a:pPr algn="l">
              <a:lnSpc>
                <a:spcPct val="90000"/>
              </a:lnSpc>
              <a:spcBef>
                <a:spcPts val="0"/>
              </a:spcBef>
            </a:pPr>
            <a:r>
              <a:rPr lang="en-US" altLang="ko-KR" sz="2800" dirty="0">
                <a:solidFill>
                  <a:schemeClr val="tx1"/>
                </a:solidFill>
                <a:ea typeface="굴림" charset="-127"/>
              </a:rPr>
              <a:t>	  for(j=1;j &lt;= n; j++){		          </a:t>
            </a:r>
          </a:p>
          <a:p>
            <a:pPr algn="l">
              <a:lnSpc>
                <a:spcPct val="90000"/>
              </a:lnSpc>
              <a:spcBef>
                <a:spcPts val="0"/>
              </a:spcBef>
            </a:pPr>
            <a:r>
              <a:rPr lang="en-US" altLang="ko-KR" sz="2800" dirty="0">
                <a:solidFill>
                  <a:schemeClr val="tx1"/>
                </a:solidFill>
                <a:ea typeface="굴림" charset="-127"/>
              </a:rPr>
              <a:t>		    sum = sum + j + </a:t>
            </a:r>
            <a:r>
              <a:rPr lang="en-US" altLang="ko-KR" sz="2800" dirty="0" err="1">
                <a:solidFill>
                  <a:schemeClr val="tx1"/>
                </a:solidFill>
                <a:ea typeface="굴림" charset="-127"/>
              </a:rPr>
              <a:t>i</a:t>
            </a:r>
            <a:r>
              <a:rPr lang="en-US" altLang="ko-KR" sz="2800" dirty="0">
                <a:solidFill>
                  <a:schemeClr val="tx1"/>
                </a:solidFill>
                <a:ea typeface="굴림" charset="-127"/>
              </a:rPr>
              <a:t>;	 	          </a:t>
            </a:r>
          </a:p>
          <a:p>
            <a:pPr algn="l">
              <a:lnSpc>
                <a:spcPct val="90000"/>
              </a:lnSpc>
              <a:spcBef>
                <a:spcPts val="0"/>
              </a:spcBef>
            </a:pPr>
            <a:r>
              <a:rPr lang="en-US" altLang="ko-KR" sz="2800" dirty="0">
                <a:solidFill>
                  <a:schemeClr val="tx1"/>
                </a:solidFill>
                <a:ea typeface="굴림" charset="-127"/>
              </a:rPr>
              <a:t>	   }                                                                       	</a:t>
            </a:r>
          </a:p>
          <a:p>
            <a:pPr algn="l">
              <a:lnSpc>
                <a:spcPct val="90000"/>
              </a:lnSpc>
              <a:spcBef>
                <a:spcPts val="0"/>
              </a:spcBef>
            </a:pPr>
            <a:r>
              <a:rPr lang="en-US" altLang="ko-KR" sz="2800" dirty="0">
                <a:solidFill>
                  <a:schemeClr val="tx1"/>
                </a:solidFill>
                <a:ea typeface="굴림" charset="-127"/>
              </a:rPr>
              <a:t>	}                                                                         					         </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167939" name="Rectangle 3"/>
          <p:cNvSpPr>
            <a:spLocks noGrp="1" noChangeArrowheads="1"/>
          </p:cNvSpPr>
          <p:nvPr>
            <p:ph type="subTitle" idx="1"/>
          </p:nvPr>
        </p:nvSpPr>
        <p:spPr>
          <a:xfrm>
            <a:off x="621792" y="2286000"/>
            <a:ext cx="7772400" cy="4114800"/>
          </a:xfrm>
        </p:spPr>
        <p:txBody>
          <a:bodyPr>
            <a:noAutofit/>
          </a:bodyPr>
          <a:lstStyle/>
          <a:p>
            <a:pPr algn="l">
              <a:lnSpc>
                <a:spcPct val="90000"/>
              </a:lnSpc>
              <a:spcBef>
                <a:spcPts val="0"/>
              </a:spcBef>
            </a:pPr>
            <a:r>
              <a:rPr lang="en-US" altLang="ko-KR" sz="2000" dirty="0">
                <a:solidFill>
                  <a:schemeClr val="tx1"/>
                </a:solidFill>
                <a:ea typeface="굴림" charset="-127"/>
              </a:rPr>
              <a:t>Example: Nested Loop</a:t>
            </a:r>
          </a:p>
          <a:p>
            <a:pPr algn="l">
              <a:lnSpc>
                <a:spcPct val="90000"/>
              </a:lnSpc>
              <a:spcBef>
                <a:spcPts val="0"/>
              </a:spcBef>
            </a:pPr>
            <a:r>
              <a:rPr lang="en-US" altLang="ko-KR" sz="2000" dirty="0">
                <a:solidFill>
                  <a:schemeClr val="tx1"/>
                </a:solidFill>
                <a:ea typeface="굴림" charset="-127"/>
              </a:rPr>
              <a:t>					</a:t>
            </a:r>
            <a:r>
              <a:rPr lang="en-US" altLang="ko-KR" sz="2000" b="1" u="sng" dirty="0">
                <a:solidFill>
                  <a:schemeClr val="tx1"/>
                </a:solidFill>
                <a:ea typeface="굴림" charset="-127"/>
              </a:rPr>
              <a:t> Time units </a:t>
            </a:r>
            <a:r>
              <a:rPr lang="en-US" altLang="ko-KR" sz="2000" dirty="0">
                <a:solidFill>
                  <a:schemeClr val="tx1"/>
                </a:solidFill>
                <a:ea typeface="굴림" charset="-127"/>
              </a:rPr>
              <a:t>	</a:t>
            </a:r>
            <a:r>
              <a:rPr lang="en-US" altLang="ko-KR" sz="2000" b="1" u="sng" dirty="0">
                <a:solidFill>
                  <a:schemeClr val="tx1"/>
                </a:solidFill>
                <a:ea typeface="굴림" charset="-127"/>
              </a:rPr>
              <a:t>Times</a:t>
            </a:r>
            <a:r>
              <a:rPr lang="en-US" altLang="ko-KR" sz="2000" b="1" dirty="0">
                <a:solidFill>
                  <a:schemeClr val="tx1"/>
                </a:solidFill>
                <a:ea typeface="굴림" charset="-127"/>
              </a:rPr>
              <a:t>	</a:t>
            </a:r>
            <a:r>
              <a:rPr lang="en-US" altLang="ko-KR" sz="2000" dirty="0">
                <a:solidFill>
                  <a:schemeClr val="tx1"/>
                </a:solidFill>
                <a:ea typeface="굴림" charset="-127"/>
              </a:rPr>
              <a:t>          	sum = 0;   			          1	  	     1</a:t>
            </a:r>
          </a:p>
          <a:p>
            <a:pPr algn="l">
              <a:lnSpc>
                <a:spcPct val="90000"/>
              </a:lnSpc>
              <a:spcBef>
                <a:spcPts val="0"/>
              </a:spcBef>
            </a:pPr>
            <a:r>
              <a:rPr lang="en-US" altLang="ko-KR" sz="2000" dirty="0">
                <a:solidFill>
                  <a:schemeClr val="tx1"/>
                </a:solidFill>
                <a:ea typeface="굴림" charset="-127"/>
              </a:rPr>
              <a:t>	for(</a:t>
            </a:r>
            <a:r>
              <a:rPr lang="en-US" altLang="ko-KR" sz="2000" dirty="0" err="1">
                <a:solidFill>
                  <a:schemeClr val="tx1"/>
                </a:solidFill>
                <a:ea typeface="굴림" charset="-127"/>
              </a:rPr>
              <a:t>i</a:t>
            </a:r>
            <a:r>
              <a:rPr lang="en-US" altLang="ko-KR" sz="2000" dirty="0">
                <a:solidFill>
                  <a:schemeClr val="tx1"/>
                </a:solidFill>
                <a:ea typeface="굴림" charset="-127"/>
              </a:rPr>
              <a:t>=1;i &lt;= n; </a:t>
            </a:r>
            <a:r>
              <a:rPr lang="en-US" altLang="ko-KR" sz="2000" dirty="0" err="1">
                <a:solidFill>
                  <a:schemeClr val="tx1"/>
                </a:solidFill>
                <a:ea typeface="굴림" charset="-127"/>
              </a:rPr>
              <a:t>i</a:t>
            </a:r>
            <a:r>
              <a:rPr lang="en-US" altLang="ko-KR" sz="2000" dirty="0">
                <a:solidFill>
                  <a:schemeClr val="tx1"/>
                </a:solidFill>
                <a:ea typeface="굴림" charset="-127"/>
              </a:rPr>
              <a:t>++) { 		          1     	     1</a:t>
            </a:r>
          </a:p>
          <a:p>
            <a:pPr algn="l">
              <a:lnSpc>
                <a:spcPct val="90000"/>
              </a:lnSpc>
              <a:spcBef>
                <a:spcPts val="0"/>
              </a:spcBef>
            </a:pPr>
            <a:r>
              <a:rPr lang="en-US" altLang="ko-KR" sz="2000" dirty="0">
                <a:solidFill>
                  <a:schemeClr val="tx1"/>
                </a:solidFill>
                <a:ea typeface="굴림" charset="-127"/>
              </a:rPr>
              <a:t>	  for(j=1;j &lt;= n; j++){		          1                         n + 1</a:t>
            </a:r>
          </a:p>
          <a:p>
            <a:pPr algn="l">
              <a:lnSpc>
                <a:spcPct val="90000"/>
              </a:lnSpc>
              <a:spcBef>
                <a:spcPts val="0"/>
              </a:spcBef>
            </a:pPr>
            <a:r>
              <a:rPr lang="en-US" altLang="ko-KR" sz="2000" dirty="0">
                <a:solidFill>
                  <a:schemeClr val="tx1"/>
                </a:solidFill>
                <a:ea typeface="굴림" charset="-127"/>
              </a:rPr>
              <a:t>		    sum = sum + j;	 	          2	                     n</a:t>
            </a:r>
          </a:p>
          <a:p>
            <a:pPr algn="l">
              <a:lnSpc>
                <a:spcPct val="90000"/>
              </a:lnSpc>
              <a:spcBef>
                <a:spcPts val="0"/>
              </a:spcBef>
            </a:pPr>
            <a:r>
              <a:rPr lang="en-US" altLang="ko-KR" sz="2000" dirty="0">
                <a:solidFill>
                  <a:schemeClr val="tx1"/>
                </a:solidFill>
                <a:ea typeface="굴림" charset="-127"/>
              </a:rPr>
              <a:t>	   }                                                                      1	                     n 	</a:t>
            </a:r>
          </a:p>
          <a:p>
            <a:pPr algn="l">
              <a:lnSpc>
                <a:spcPct val="90000"/>
              </a:lnSpc>
              <a:spcBef>
                <a:spcPts val="0"/>
              </a:spcBef>
            </a:pPr>
            <a:r>
              <a:rPr lang="en-US" altLang="ko-KR" sz="2000" dirty="0">
                <a:solidFill>
                  <a:schemeClr val="tx1"/>
                </a:solidFill>
                <a:ea typeface="굴림" charset="-127"/>
              </a:rPr>
              <a:t>	}                                                                         1                        n*(n +1)</a:t>
            </a:r>
          </a:p>
          <a:p>
            <a:pPr algn="l">
              <a:lnSpc>
                <a:spcPct val="90000"/>
              </a:lnSpc>
              <a:spcBef>
                <a:spcPts val="0"/>
              </a:spcBef>
            </a:pPr>
            <a:r>
              <a:rPr lang="en-US" altLang="ko-KR" sz="2000" dirty="0">
                <a:solidFill>
                  <a:schemeClr val="tx1"/>
                </a:solidFill>
                <a:ea typeface="굴림" charset="-127"/>
              </a:rPr>
              <a:t>					          2                        n*n</a:t>
            </a:r>
          </a:p>
          <a:p>
            <a:pPr algn="l">
              <a:lnSpc>
                <a:spcPct val="90000"/>
              </a:lnSpc>
              <a:spcBef>
                <a:spcPts val="0"/>
              </a:spcBef>
            </a:pPr>
            <a:r>
              <a:rPr lang="en-US" altLang="ko-KR" sz="2000" dirty="0">
                <a:solidFill>
                  <a:schemeClr val="tx1"/>
                </a:solidFill>
                <a:ea typeface="굴림" charset="-127"/>
              </a:rPr>
              <a:t>					          2                        n*n</a:t>
            </a:r>
          </a:p>
          <a:p>
            <a:pPr algn="l">
              <a:lnSpc>
                <a:spcPct val="90000"/>
              </a:lnSpc>
              <a:spcBef>
                <a:spcPts val="0"/>
              </a:spcBef>
            </a:pPr>
            <a:endParaRPr lang="en-US" altLang="ko-KR" sz="2000" dirty="0">
              <a:solidFill>
                <a:schemeClr val="tx1"/>
              </a:solidFill>
              <a:ea typeface="굴림" charset="-127"/>
            </a:endParaRPr>
          </a:p>
          <a:p>
            <a:pPr algn="l">
              <a:lnSpc>
                <a:spcPct val="90000"/>
              </a:lnSpc>
              <a:spcBef>
                <a:spcPts val="0"/>
              </a:spcBef>
            </a:pPr>
            <a:r>
              <a:rPr lang="en-US" altLang="ko-KR" sz="2000" dirty="0">
                <a:solidFill>
                  <a:schemeClr val="tx1"/>
                </a:solidFill>
                <a:ea typeface="굴림" charset="-127"/>
              </a:rPr>
              <a:t>T(n)  =  1 + 1 + (n+1)*1 + n*2 + 1*n +n*(n+1)*1+n*n*2+n*n*2</a:t>
            </a:r>
          </a:p>
          <a:p>
            <a:pPr algn="l">
              <a:lnSpc>
                <a:spcPct val="90000"/>
              </a:lnSpc>
              <a:spcBef>
                <a:spcPts val="0"/>
              </a:spcBef>
            </a:pPr>
            <a:r>
              <a:rPr lang="en-US" altLang="ko-KR" sz="2000" dirty="0">
                <a:solidFill>
                  <a:schemeClr val="tx1"/>
                </a:solidFill>
                <a:ea typeface="굴림" charset="-127"/>
              </a:rPr>
              <a:t>         = 5n</a:t>
            </a:r>
            <a:r>
              <a:rPr lang="en-US" altLang="ko-KR" sz="2000" baseline="30000" dirty="0">
                <a:solidFill>
                  <a:schemeClr val="tx1"/>
                </a:solidFill>
                <a:ea typeface="굴림" charset="-127"/>
              </a:rPr>
              <a:t>2</a:t>
            </a:r>
            <a:r>
              <a:rPr lang="en-US" altLang="ko-KR" sz="2000" dirty="0">
                <a:solidFill>
                  <a:schemeClr val="tx1"/>
                </a:solidFill>
                <a:ea typeface="굴림" charset="-127"/>
              </a:rPr>
              <a:t> + 5n + 3</a:t>
            </a:r>
          </a:p>
          <a:p>
            <a:pPr algn="l">
              <a:lnSpc>
                <a:spcPct val="90000"/>
              </a:lnSpc>
              <a:spcBef>
                <a:spcPts val="0"/>
              </a:spcBef>
            </a:pPr>
            <a:r>
              <a:rPr lang="en-US" altLang="ko-KR" sz="2000" dirty="0">
                <a:solidFill>
                  <a:schemeClr val="tx1"/>
                </a:solidFill>
                <a:ea typeface="굴림" charset="-127"/>
              </a:rPr>
              <a:t>T(n)=1 + 1 +       +                           =2 + n + 1 +              = 5n</a:t>
            </a:r>
            <a:r>
              <a:rPr lang="en-US" altLang="ko-KR" sz="2000" baseline="30000" dirty="0">
                <a:solidFill>
                  <a:schemeClr val="tx1"/>
                </a:solidFill>
                <a:ea typeface="굴림" charset="-127"/>
              </a:rPr>
              <a:t>2</a:t>
            </a:r>
            <a:r>
              <a:rPr lang="en-US" altLang="ko-KR" sz="2000" dirty="0">
                <a:solidFill>
                  <a:schemeClr val="tx1"/>
                </a:solidFill>
                <a:ea typeface="굴림" charset="-127"/>
              </a:rPr>
              <a:t> + 5n + 3</a:t>
            </a:r>
          </a:p>
          <a:p>
            <a:pPr algn="l">
              <a:lnSpc>
                <a:spcPct val="90000"/>
              </a:lnSpc>
              <a:spcBef>
                <a:spcPts val="0"/>
              </a:spcBef>
            </a:pPr>
            <a:r>
              <a:rPr lang="en-US" altLang="ko-KR" sz="2000" dirty="0">
                <a:solidFill>
                  <a:schemeClr val="tx1"/>
                </a:solidFill>
                <a:ea typeface="굴림" charset="-127"/>
              </a:rPr>
              <a:t>	</a:t>
            </a:r>
            <a:r>
              <a:rPr lang="en-US" altLang="ko-KR" sz="2000" dirty="0">
                <a:solidFill>
                  <a:schemeClr val="tx1"/>
                </a:solidFill>
                <a:ea typeface="굴림" charset="-127"/>
                <a:sym typeface="Wingdings" pitchFamily="2" charset="2"/>
              </a:rPr>
              <a:t> The time required for this algorithm is proportional to n</a:t>
            </a:r>
            <a:r>
              <a:rPr lang="en-US" altLang="ko-KR" sz="2000" baseline="30000" dirty="0">
                <a:solidFill>
                  <a:schemeClr val="tx1"/>
                </a:solidFill>
                <a:ea typeface="굴림" charset="-127"/>
                <a:sym typeface="Wingdings" pitchFamily="2" charset="2"/>
              </a:rPr>
              <a:t>2</a:t>
            </a:r>
            <a:endParaRPr lang="en-US" altLang="ko-KR" sz="2000" baseline="300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nvGraphicFramePr>
        <p:xfrm>
          <a:off x="5257800" y="5791200"/>
          <a:ext cx="673100" cy="431800"/>
        </p:xfrm>
        <a:graphic>
          <a:graphicData uri="http://schemas.openxmlformats.org/presentationml/2006/ole">
            <mc:AlternateContent xmlns:mc="http://schemas.openxmlformats.org/markup-compatibility/2006">
              <mc:Choice xmlns:v="urn:schemas-microsoft-com:vml" Requires="v">
                <p:oleObj spid="_x0000_s5194" name="Equation" r:id="rId4" imgW="672808" imgH="431613" progId="Equation.3">
                  <p:embed/>
                </p:oleObj>
              </mc:Choice>
              <mc:Fallback>
                <p:oleObj name="Equation" r:id="rId4" imgW="672808" imgH="431613"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5791200"/>
                        <a:ext cx="673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2590800" y="5791200"/>
          <a:ext cx="1358900" cy="444500"/>
        </p:xfrm>
        <a:graphic>
          <a:graphicData uri="http://schemas.openxmlformats.org/presentationml/2006/ole">
            <mc:AlternateContent xmlns:mc="http://schemas.openxmlformats.org/markup-compatibility/2006">
              <mc:Choice xmlns:v="urn:schemas-microsoft-com:vml" Requires="v">
                <p:oleObj spid="_x0000_s5195" name="Equation" r:id="rId6" imgW="1358310" imgH="444307" progId="Equation.3">
                  <p:embed/>
                </p:oleObj>
              </mc:Choice>
              <mc:Fallback>
                <p:oleObj name="Equation" r:id="rId6" imgW="1358310" imgH="444307"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5791200"/>
                        <a:ext cx="1358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981200" y="5791200"/>
          <a:ext cx="279400" cy="431800"/>
        </p:xfrm>
        <a:graphic>
          <a:graphicData uri="http://schemas.openxmlformats.org/presentationml/2006/ole">
            <mc:AlternateContent xmlns:mc="http://schemas.openxmlformats.org/markup-compatibility/2006">
              <mc:Choice xmlns:v="urn:schemas-microsoft-com:vml" Requires="v">
                <p:oleObj spid="_x0000_s5196" name="Equation" r:id="rId8" imgW="279279" imgH="431613" progId="Equation.3">
                  <p:embed/>
                </p:oleObj>
              </mc:Choice>
              <mc:Fallback>
                <p:oleObj name="Equation" r:id="rId8" imgW="279279" imgH="431613"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5791200"/>
                        <a:ext cx="2794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9044E82-0D97-4C44-BD32-01B99DA0AB14}" type="slidenum">
              <a:rPr lang="en-US" smtClean="0"/>
              <a:pPr/>
              <a:t>54</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Running Time Example 5(Iterative) </a:t>
            </a:r>
            <a:endParaRPr lang="en-GB" i="1" dirty="0">
              <a:solidFill>
                <a:schemeClr val="accent2"/>
              </a:solidFill>
            </a:endParaRPr>
          </a:p>
        </p:txBody>
      </p:sp>
      <p:sp>
        <p:nvSpPr>
          <p:cNvPr id="167939" name="Rectangle 3"/>
          <p:cNvSpPr>
            <a:spLocks noGrp="1" noChangeArrowheads="1"/>
          </p:cNvSpPr>
          <p:nvPr>
            <p:ph type="subTitle" idx="1"/>
          </p:nvPr>
        </p:nvSpPr>
        <p:spPr>
          <a:xfrm>
            <a:off x="621792" y="2286000"/>
            <a:ext cx="7772400" cy="4114800"/>
          </a:xfrm>
        </p:spPr>
        <p:txBody>
          <a:bodyPr>
            <a:noAutofit/>
          </a:bodyPr>
          <a:lstStyle/>
          <a:p>
            <a:pPr algn="l">
              <a:lnSpc>
                <a:spcPct val="90000"/>
              </a:lnSpc>
              <a:spcBef>
                <a:spcPts val="0"/>
              </a:spcBef>
            </a:pPr>
            <a:r>
              <a:rPr lang="en-US" altLang="ko-KR" sz="2400" b="1" dirty="0">
                <a:solidFill>
                  <a:schemeClr val="tx1"/>
                </a:solidFill>
                <a:ea typeface="굴림" charset="-127"/>
              </a:rPr>
              <a:t>Example: Nested Loop</a:t>
            </a:r>
          </a:p>
          <a:p>
            <a:pPr algn="l">
              <a:lnSpc>
                <a:spcPct val="90000"/>
              </a:lnSpc>
              <a:spcBef>
                <a:spcPts val="0"/>
              </a:spcBef>
            </a:pPr>
            <a:r>
              <a:rPr lang="en-US" altLang="ko-KR" sz="2400" b="1" dirty="0">
                <a:solidFill>
                  <a:schemeClr val="tx1"/>
                </a:solidFill>
                <a:ea typeface="굴림" charset="-127"/>
              </a:rPr>
              <a:t>       int func1(int n, int option)</a:t>
            </a:r>
          </a:p>
          <a:p>
            <a:pPr algn="l">
              <a:lnSpc>
                <a:spcPct val="90000"/>
              </a:lnSpc>
              <a:spcBef>
                <a:spcPts val="0"/>
              </a:spcBef>
            </a:pPr>
            <a:r>
              <a:rPr lang="en-US" altLang="ko-KR" sz="2400" b="1" dirty="0">
                <a:solidFill>
                  <a:schemeClr val="tx1"/>
                </a:solidFill>
                <a:ea typeface="굴림" charset="-127"/>
              </a:rPr>
              <a:t>      {</a:t>
            </a:r>
          </a:p>
          <a:p>
            <a:pPr algn="l">
              <a:lnSpc>
                <a:spcPct val="90000"/>
              </a:lnSpc>
              <a:spcBef>
                <a:spcPts val="0"/>
              </a:spcBef>
            </a:pPr>
            <a:r>
              <a:rPr lang="en-US" altLang="ko-KR" sz="2400" b="1" dirty="0">
                <a:solidFill>
                  <a:schemeClr val="tx1"/>
                </a:solidFill>
                <a:ea typeface="굴림" charset="-127"/>
              </a:rPr>
              <a:t>             </a:t>
            </a:r>
            <a:r>
              <a:rPr lang="en-US" altLang="ko-KR" sz="2400" b="1" dirty="0" err="1">
                <a:solidFill>
                  <a:schemeClr val="tx1"/>
                </a:solidFill>
                <a:ea typeface="굴림" charset="-127"/>
              </a:rPr>
              <a:t>int</a:t>
            </a:r>
            <a:r>
              <a:rPr lang="en-US" altLang="ko-KR" sz="2400" b="1" dirty="0">
                <a:solidFill>
                  <a:schemeClr val="tx1"/>
                </a:solidFill>
                <a:ea typeface="굴림" charset="-127"/>
              </a:rPr>
              <a:t> sum=0;</a:t>
            </a:r>
          </a:p>
          <a:p>
            <a:pPr algn="l">
              <a:lnSpc>
                <a:spcPct val="90000"/>
              </a:lnSpc>
              <a:spcBef>
                <a:spcPts val="0"/>
              </a:spcBef>
            </a:pPr>
            <a:r>
              <a:rPr lang="en-US" altLang="ko-KR" sz="2400" b="1" dirty="0">
                <a:solidFill>
                  <a:schemeClr val="tx1"/>
                </a:solidFill>
                <a:ea typeface="굴림" charset="-127"/>
              </a:rPr>
              <a:t>	if(option ==1){</a:t>
            </a:r>
          </a:p>
          <a:p>
            <a:pPr algn="l">
              <a:lnSpc>
                <a:spcPct val="90000"/>
              </a:lnSpc>
              <a:spcBef>
                <a:spcPts val="0"/>
              </a:spcBef>
            </a:pPr>
            <a:r>
              <a:rPr lang="en-US" altLang="ko-KR" sz="2400" b="1" dirty="0">
                <a:solidFill>
                  <a:schemeClr val="tx1"/>
                </a:solidFill>
                <a:ea typeface="굴림" charset="-127"/>
              </a:rPr>
              <a:t>	       for(</a:t>
            </a:r>
            <a:r>
              <a:rPr lang="en-US" altLang="ko-KR" sz="2400" b="1" dirty="0" err="1">
                <a:solidFill>
                  <a:schemeClr val="tx1"/>
                </a:solidFill>
                <a:ea typeface="굴림" charset="-127"/>
              </a:rPr>
              <a:t>i</a:t>
            </a:r>
            <a:r>
              <a:rPr lang="en-US" altLang="ko-KR" sz="2400" b="1" dirty="0">
                <a:solidFill>
                  <a:schemeClr val="tx1"/>
                </a:solidFill>
                <a:ea typeface="굴림" charset="-127"/>
              </a:rPr>
              <a:t>=1;i &lt;= n; </a:t>
            </a:r>
            <a:r>
              <a:rPr lang="en-US" altLang="ko-KR" sz="2400" b="1" dirty="0" err="1">
                <a:solidFill>
                  <a:schemeClr val="tx1"/>
                </a:solidFill>
                <a:ea typeface="굴림" charset="-127"/>
              </a:rPr>
              <a:t>i</a:t>
            </a:r>
            <a:r>
              <a:rPr lang="en-US" altLang="ko-KR" sz="2400" b="1" dirty="0">
                <a:solidFill>
                  <a:schemeClr val="tx1"/>
                </a:solidFill>
                <a:ea typeface="굴림" charset="-127"/>
              </a:rPr>
              <a:t>++)</a:t>
            </a:r>
          </a:p>
          <a:p>
            <a:pPr algn="l">
              <a:lnSpc>
                <a:spcPct val="90000"/>
              </a:lnSpc>
              <a:spcBef>
                <a:spcPts val="0"/>
              </a:spcBef>
            </a:pPr>
            <a:r>
              <a:rPr lang="en-US" altLang="ko-KR" sz="2400" b="1" dirty="0">
                <a:solidFill>
                  <a:schemeClr val="tx1"/>
                </a:solidFill>
                <a:ea typeface="굴림" charset="-127"/>
              </a:rPr>
              <a:t>		 sum = sum + </a:t>
            </a:r>
            <a:r>
              <a:rPr lang="en-US" altLang="ko-KR" sz="2400" b="1" dirty="0" err="1">
                <a:solidFill>
                  <a:schemeClr val="tx1"/>
                </a:solidFill>
                <a:ea typeface="굴림" charset="-127"/>
              </a:rPr>
              <a:t>i</a:t>
            </a:r>
            <a:r>
              <a:rPr lang="en-US" altLang="ko-KR" sz="2400" b="1" dirty="0">
                <a:solidFill>
                  <a:schemeClr val="tx1"/>
                </a:solidFill>
                <a:ea typeface="굴림" charset="-127"/>
              </a:rPr>
              <a:t>;</a:t>
            </a:r>
          </a:p>
          <a:p>
            <a:pPr algn="l">
              <a:lnSpc>
                <a:spcPct val="90000"/>
              </a:lnSpc>
              <a:spcBef>
                <a:spcPts val="0"/>
              </a:spcBef>
            </a:pPr>
            <a:r>
              <a:rPr lang="en-US" altLang="ko-KR" sz="2400" b="1" dirty="0">
                <a:solidFill>
                  <a:schemeClr val="tx1"/>
                </a:solidFill>
                <a:ea typeface="굴림" charset="-127"/>
              </a:rPr>
              <a:t>	}else{	 </a:t>
            </a:r>
          </a:p>
          <a:p>
            <a:pPr algn="l">
              <a:lnSpc>
                <a:spcPct val="90000"/>
              </a:lnSpc>
              <a:spcBef>
                <a:spcPts val="0"/>
              </a:spcBef>
            </a:pPr>
            <a:r>
              <a:rPr lang="en-US" altLang="ko-KR" sz="2400" b="1" dirty="0">
                <a:solidFill>
                  <a:schemeClr val="tx1"/>
                </a:solidFill>
                <a:ea typeface="굴림" charset="-127"/>
              </a:rPr>
              <a:t>	      for(</a:t>
            </a:r>
            <a:r>
              <a:rPr lang="en-US" altLang="ko-KR" sz="2400" b="1" dirty="0" err="1">
                <a:solidFill>
                  <a:schemeClr val="tx1"/>
                </a:solidFill>
                <a:ea typeface="굴림" charset="-127"/>
              </a:rPr>
              <a:t>i</a:t>
            </a:r>
            <a:r>
              <a:rPr lang="en-US" altLang="ko-KR" sz="2400" b="1" dirty="0">
                <a:solidFill>
                  <a:schemeClr val="tx1"/>
                </a:solidFill>
                <a:ea typeface="굴림" charset="-127"/>
              </a:rPr>
              <a:t>=1;i &lt;= n; </a:t>
            </a:r>
            <a:r>
              <a:rPr lang="en-US" altLang="ko-KR" sz="2400" b="1" dirty="0" err="1">
                <a:solidFill>
                  <a:schemeClr val="tx1"/>
                </a:solidFill>
                <a:ea typeface="굴림" charset="-127"/>
              </a:rPr>
              <a:t>i</a:t>
            </a:r>
            <a:r>
              <a:rPr lang="en-US" altLang="ko-KR" sz="2400" b="1" dirty="0">
                <a:solidFill>
                  <a:schemeClr val="tx1"/>
                </a:solidFill>
                <a:ea typeface="굴림" charset="-127"/>
              </a:rPr>
              <a:t>++)</a:t>
            </a:r>
          </a:p>
          <a:p>
            <a:pPr algn="l">
              <a:lnSpc>
                <a:spcPct val="90000"/>
              </a:lnSpc>
              <a:spcBef>
                <a:spcPts val="0"/>
              </a:spcBef>
            </a:pPr>
            <a:r>
              <a:rPr lang="en-US" altLang="ko-KR" sz="2400" b="1" dirty="0">
                <a:solidFill>
                  <a:schemeClr val="tx1"/>
                </a:solidFill>
                <a:ea typeface="굴림" charset="-127"/>
              </a:rPr>
              <a:t>	  	for(j=1;j &lt;= i; j++)	        </a:t>
            </a:r>
          </a:p>
          <a:p>
            <a:pPr algn="l">
              <a:lnSpc>
                <a:spcPct val="90000"/>
              </a:lnSpc>
              <a:spcBef>
                <a:spcPts val="0"/>
              </a:spcBef>
            </a:pPr>
            <a:r>
              <a:rPr lang="en-US" altLang="ko-KR" sz="2400" b="1" dirty="0">
                <a:solidFill>
                  <a:schemeClr val="tx1"/>
                </a:solidFill>
                <a:ea typeface="굴림" charset="-127"/>
              </a:rPr>
              <a:t>		    sum = sum + i + j;  } </a:t>
            </a:r>
          </a:p>
          <a:p>
            <a:pPr algn="l">
              <a:lnSpc>
                <a:spcPct val="90000"/>
              </a:lnSpc>
              <a:spcBef>
                <a:spcPts val="0"/>
              </a:spcBef>
            </a:pPr>
            <a:r>
              <a:rPr lang="en-US" altLang="ko-KR" sz="2400" b="1" dirty="0">
                <a:solidFill>
                  <a:schemeClr val="tx1"/>
                </a:solidFill>
                <a:ea typeface="굴림" charset="-127"/>
              </a:rPr>
              <a:t>                  return sum;</a:t>
            </a:r>
          </a:p>
          <a:p>
            <a:pPr algn="l">
              <a:lnSpc>
                <a:spcPct val="90000"/>
              </a:lnSpc>
              <a:spcBef>
                <a:spcPts val="0"/>
              </a:spcBef>
            </a:pPr>
            <a:r>
              <a:rPr lang="en-US" altLang="ko-KR" sz="2400" b="1" dirty="0">
                <a:solidFill>
                  <a:schemeClr val="tx1"/>
                </a:solidFill>
                <a:ea typeface="굴림" charset="-127"/>
              </a:rPr>
              <a:t>        }	</a:t>
            </a:r>
          </a:p>
          <a:p>
            <a:pPr algn="l">
              <a:lnSpc>
                <a:spcPct val="90000"/>
              </a:lnSpc>
              <a:spcBef>
                <a:spcPts val="0"/>
              </a:spcBef>
            </a:pPr>
            <a:r>
              <a:rPr lang="en-US" altLang="ko-KR" sz="2400" b="1" dirty="0">
                <a:solidFill>
                  <a:schemeClr val="tx1"/>
                </a:solidFill>
                <a:ea typeface="굴림" charset="-127"/>
              </a:rPr>
              <a:t>	 	</a:t>
            </a:r>
            <a:r>
              <a:rPr lang="en-US" altLang="ko-KR" sz="2000" dirty="0">
                <a:solidFill>
                  <a:schemeClr val="tx1"/>
                </a:solidFill>
                <a:ea typeface="굴림" charset="-127"/>
              </a:rPr>
              <a:t>		</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167939" name="Rectangle 3"/>
          <p:cNvSpPr>
            <a:spLocks noGrp="1" noChangeArrowheads="1"/>
          </p:cNvSpPr>
          <p:nvPr>
            <p:ph type="subTitle" idx="1"/>
          </p:nvPr>
        </p:nvSpPr>
        <p:spPr>
          <a:xfrm>
            <a:off x="621792" y="1676400"/>
            <a:ext cx="7772400" cy="4724400"/>
          </a:xfrm>
        </p:spPr>
        <p:txBody>
          <a:bodyPr>
            <a:noAutofit/>
          </a:bodyPr>
          <a:lstStyle/>
          <a:p>
            <a:pPr algn="l">
              <a:lnSpc>
                <a:spcPct val="90000"/>
              </a:lnSpc>
              <a:spcBef>
                <a:spcPts val="0"/>
              </a:spcBef>
            </a:pPr>
            <a:r>
              <a:rPr lang="en-US" altLang="ko-KR" sz="2000" dirty="0">
                <a:solidFill>
                  <a:schemeClr val="tx1"/>
                </a:solidFill>
                <a:ea typeface="굴림" charset="-127"/>
              </a:rPr>
              <a:t>Example: Nested Loop</a:t>
            </a:r>
          </a:p>
          <a:p>
            <a:pPr algn="l">
              <a:lnSpc>
                <a:spcPct val="90000"/>
              </a:lnSpc>
              <a:spcBef>
                <a:spcPts val="0"/>
              </a:spcBef>
            </a:pPr>
            <a:r>
              <a:rPr lang="en-US" altLang="ko-KR" sz="2000" dirty="0">
                <a:solidFill>
                  <a:schemeClr val="tx1"/>
                </a:solidFill>
                <a:ea typeface="굴림" charset="-127"/>
              </a:rPr>
              <a:t>       </a:t>
            </a:r>
            <a:r>
              <a:rPr lang="en-US" altLang="ko-KR" sz="2000" dirty="0" err="1">
                <a:solidFill>
                  <a:schemeClr val="tx1"/>
                </a:solidFill>
                <a:ea typeface="굴림" charset="-127"/>
              </a:rPr>
              <a:t>int</a:t>
            </a:r>
            <a:r>
              <a:rPr lang="en-US" altLang="ko-KR" sz="2000" dirty="0">
                <a:solidFill>
                  <a:schemeClr val="tx1"/>
                </a:solidFill>
                <a:ea typeface="굴림" charset="-127"/>
              </a:rPr>
              <a:t> func1(</a:t>
            </a:r>
            <a:r>
              <a:rPr lang="en-US" altLang="ko-KR" sz="2000" dirty="0" err="1">
                <a:solidFill>
                  <a:schemeClr val="tx1"/>
                </a:solidFill>
                <a:ea typeface="굴림" charset="-127"/>
              </a:rPr>
              <a:t>int</a:t>
            </a:r>
            <a:r>
              <a:rPr lang="en-US" altLang="ko-KR" sz="2000" dirty="0">
                <a:solidFill>
                  <a:schemeClr val="tx1"/>
                </a:solidFill>
                <a:ea typeface="굴림" charset="-127"/>
              </a:rPr>
              <a:t> n, </a:t>
            </a:r>
            <a:r>
              <a:rPr lang="en-US" altLang="ko-KR" sz="2000" dirty="0" err="1">
                <a:solidFill>
                  <a:schemeClr val="tx1"/>
                </a:solidFill>
                <a:ea typeface="굴림" charset="-127"/>
              </a:rPr>
              <a:t>int</a:t>
            </a:r>
            <a:r>
              <a:rPr lang="en-US" altLang="ko-KR" sz="2000" dirty="0">
                <a:solidFill>
                  <a:schemeClr val="tx1"/>
                </a:solidFill>
                <a:ea typeface="굴림" charset="-127"/>
              </a:rPr>
              <a:t> option){</a:t>
            </a:r>
          </a:p>
          <a:p>
            <a:pPr algn="l">
              <a:lnSpc>
                <a:spcPct val="90000"/>
              </a:lnSpc>
              <a:spcBef>
                <a:spcPts val="0"/>
              </a:spcBef>
            </a:pPr>
            <a:r>
              <a:rPr lang="en-US" altLang="ko-KR" sz="2000" dirty="0">
                <a:solidFill>
                  <a:schemeClr val="tx1"/>
                </a:solidFill>
                <a:ea typeface="굴림" charset="-127"/>
              </a:rPr>
              <a:t>                 </a:t>
            </a:r>
            <a:r>
              <a:rPr lang="en-US" altLang="ko-KR" sz="2000" dirty="0" err="1">
                <a:solidFill>
                  <a:schemeClr val="tx1"/>
                </a:solidFill>
                <a:ea typeface="굴림" charset="-127"/>
              </a:rPr>
              <a:t>int</a:t>
            </a:r>
            <a:r>
              <a:rPr lang="en-US" altLang="ko-KR" sz="2000" dirty="0">
                <a:solidFill>
                  <a:schemeClr val="tx1"/>
                </a:solidFill>
                <a:ea typeface="굴림" charset="-127"/>
              </a:rPr>
              <a:t> sum=0;</a:t>
            </a:r>
          </a:p>
          <a:p>
            <a:pPr algn="l">
              <a:lnSpc>
                <a:spcPct val="90000"/>
              </a:lnSpc>
              <a:spcBef>
                <a:spcPts val="0"/>
              </a:spcBef>
            </a:pPr>
            <a:r>
              <a:rPr lang="en-US" altLang="ko-KR" sz="2000" dirty="0">
                <a:solidFill>
                  <a:schemeClr val="tx1"/>
                </a:solidFill>
                <a:ea typeface="굴림" charset="-127"/>
              </a:rPr>
              <a:t>	if(option ==1){</a:t>
            </a:r>
          </a:p>
          <a:p>
            <a:pPr algn="l">
              <a:lnSpc>
                <a:spcPct val="90000"/>
              </a:lnSpc>
              <a:spcBef>
                <a:spcPts val="0"/>
              </a:spcBef>
            </a:pPr>
            <a:r>
              <a:rPr lang="en-US" altLang="ko-KR" sz="2000" dirty="0">
                <a:solidFill>
                  <a:schemeClr val="tx1"/>
                </a:solidFill>
                <a:ea typeface="굴림" charset="-127"/>
              </a:rPr>
              <a:t>	       for(</a:t>
            </a:r>
            <a:r>
              <a:rPr lang="en-US" altLang="ko-KR" sz="2000" dirty="0" err="1">
                <a:solidFill>
                  <a:schemeClr val="tx1"/>
                </a:solidFill>
                <a:ea typeface="굴림" charset="-127"/>
              </a:rPr>
              <a:t>i</a:t>
            </a:r>
            <a:r>
              <a:rPr lang="en-US" altLang="ko-KR" sz="2000" dirty="0">
                <a:solidFill>
                  <a:schemeClr val="tx1"/>
                </a:solidFill>
                <a:ea typeface="굴림" charset="-127"/>
              </a:rPr>
              <a:t>=1;i &lt;= n; </a:t>
            </a:r>
            <a:r>
              <a:rPr lang="en-US" altLang="ko-KR" sz="2000" dirty="0" err="1">
                <a:solidFill>
                  <a:schemeClr val="tx1"/>
                </a:solidFill>
                <a:ea typeface="굴림" charset="-127"/>
              </a:rPr>
              <a:t>i</a:t>
            </a:r>
            <a:r>
              <a:rPr lang="en-US" altLang="ko-KR" sz="2000" dirty="0">
                <a:solidFill>
                  <a:schemeClr val="tx1"/>
                </a:solidFill>
                <a:ea typeface="굴림" charset="-127"/>
              </a:rPr>
              <a:t>++)</a:t>
            </a:r>
          </a:p>
          <a:p>
            <a:pPr algn="l">
              <a:lnSpc>
                <a:spcPct val="90000"/>
              </a:lnSpc>
              <a:spcBef>
                <a:spcPts val="0"/>
              </a:spcBef>
            </a:pPr>
            <a:r>
              <a:rPr lang="en-US" altLang="ko-KR" sz="2000" dirty="0">
                <a:solidFill>
                  <a:schemeClr val="tx1"/>
                </a:solidFill>
                <a:ea typeface="굴림" charset="-127"/>
              </a:rPr>
              <a:t>		 sum = sum + </a:t>
            </a:r>
            <a:r>
              <a:rPr lang="en-US" altLang="ko-KR" sz="2000" dirty="0" err="1">
                <a:solidFill>
                  <a:schemeClr val="tx1"/>
                </a:solidFill>
                <a:ea typeface="굴림" charset="-127"/>
              </a:rPr>
              <a:t>i</a:t>
            </a:r>
            <a:r>
              <a:rPr lang="en-US" altLang="ko-KR" sz="2000" dirty="0">
                <a:solidFill>
                  <a:schemeClr val="tx1"/>
                </a:solidFill>
                <a:ea typeface="굴림" charset="-127"/>
              </a:rPr>
              <a:t>;</a:t>
            </a:r>
          </a:p>
          <a:p>
            <a:pPr algn="l">
              <a:lnSpc>
                <a:spcPct val="90000"/>
              </a:lnSpc>
              <a:spcBef>
                <a:spcPts val="0"/>
              </a:spcBef>
            </a:pPr>
            <a:r>
              <a:rPr lang="en-US" altLang="ko-KR" sz="2000" dirty="0">
                <a:solidFill>
                  <a:schemeClr val="tx1"/>
                </a:solidFill>
                <a:ea typeface="굴림" charset="-127"/>
              </a:rPr>
              <a:t>	}else{	 </a:t>
            </a:r>
          </a:p>
          <a:p>
            <a:pPr algn="l">
              <a:lnSpc>
                <a:spcPct val="90000"/>
              </a:lnSpc>
              <a:spcBef>
                <a:spcPts val="0"/>
              </a:spcBef>
            </a:pPr>
            <a:r>
              <a:rPr lang="en-US" altLang="ko-KR" sz="2000" dirty="0">
                <a:solidFill>
                  <a:schemeClr val="tx1"/>
                </a:solidFill>
                <a:ea typeface="굴림" charset="-127"/>
              </a:rPr>
              <a:t>	      for(</a:t>
            </a:r>
            <a:r>
              <a:rPr lang="en-US" altLang="ko-KR" sz="2000" dirty="0" err="1">
                <a:solidFill>
                  <a:schemeClr val="tx1"/>
                </a:solidFill>
                <a:ea typeface="굴림" charset="-127"/>
              </a:rPr>
              <a:t>i</a:t>
            </a:r>
            <a:r>
              <a:rPr lang="en-US" altLang="ko-KR" sz="2000" dirty="0">
                <a:solidFill>
                  <a:schemeClr val="tx1"/>
                </a:solidFill>
                <a:ea typeface="굴림" charset="-127"/>
              </a:rPr>
              <a:t>=1;i &lt;= n; </a:t>
            </a:r>
            <a:r>
              <a:rPr lang="en-US" altLang="ko-KR" sz="2000" dirty="0" err="1">
                <a:solidFill>
                  <a:schemeClr val="tx1"/>
                </a:solidFill>
                <a:ea typeface="굴림" charset="-127"/>
              </a:rPr>
              <a:t>i</a:t>
            </a:r>
            <a:r>
              <a:rPr lang="en-US" altLang="ko-KR" sz="2000" dirty="0">
                <a:solidFill>
                  <a:schemeClr val="tx1"/>
                </a:solidFill>
                <a:ea typeface="굴림" charset="-127"/>
              </a:rPr>
              <a:t>++)</a:t>
            </a:r>
          </a:p>
          <a:p>
            <a:pPr algn="l">
              <a:lnSpc>
                <a:spcPct val="90000"/>
              </a:lnSpc>
              <a:spcBef>
                <a:spcPts val="0"/>
              </a:spcBef>
            </a:pPr>
            <a:r>
              <a:rPr lang="en-US" altLang="ko-KR" sz="2000" dirty="0">
                <a:solidFill>
                  <a:schemeClr val="tx1"/>
                </a:solidFill>
                <a:ea typeface="굴림" charset="-127"/>
              </a:rPr>
              <a:t>	  	for(j=1;j &lt;= i; j++)	        </a:t>
            </a:r>
          </a:p>
          <a:p>
            <a:pPr algn="l">
              <a:lnSpc>
                <a:spcPct val="90000"/>
              </a:lnSpc>
              <a:spcBef>
                <a:spcPts val="0"/>
              </a:spcBef>
            </a:pPr>
            <a:r>
              <a:rPr lang="en-US" altLang="ko-KR" sz="2000" dirty="0">
                <a:solidFill>
                  <a:schemeClr val="tx1"/>
                </a:solidFill>
                <a:ea typeface="굴림" charset="-127"/>
              </a:rPr>
              <a:t>		    sum = sum + i + j;  } </a:t>
            </a:r>
          </a:p>
          <a:p>
            <a:pPr algn="l">
              <a:lnSpc>
                <a:spcPct val="90000"/>
              </a:lnSpc>
              <a:spcBef>
                <a:spcPts val="0"/>
              </a:spcBef>
            </a:pPr>
            <a:r>
              <a:rPr lang="en-US" altLang="ko-KR" sz="2000" dirty="0">
                <a:solidFill>
                  <a:schemeClr val="tx1"/>
                </a:solidFill>
                <a:ea typeface="굴림" charset="-127"/>
              </a:rPr>
              <a:t>                  return sum;}	</a:t>
            </a:r>
          </a:p>
          <a:p>
            <a:pPr algn="l">
              <a:lnSpc>
                <a:spcPct val="90000"/>
              </a:lnSpc>
              <a:spcBef>
                <a:spcPts val="0"/>
              </a:spcBef>
            </a:pPr>
            <a:r>
              <a:rPr lang="en-US" altLang="ko-KR" sz="2000" dirty="0">
                <a:solidFill>
                  <a:schemeClr val="tx1"/>
                </a:solidFill>
                <a:ea typeface="굴림" charset="-127"/>
              </a:rPr>
              <a:t> T(n) = 	                                                                                              =                    </a:t>
            </a:r>
          </a:p>
          <a:p>
            <a:pPr algn="l">
              <a:lnSpc>
                <a:spcPct val="90000"/>
              </a:lnSpc>
              <a:spcBef>
                <a:spcPts val="0"/>
              </a:spcBef>
            </a:pPr>
            <a:r>
              <a:rPr lang="en-US" altLang="ko-KR" sz="2000" dirty="0">
                <a:solidFill>
                  <a:schemeClr val="tx1"/>
                </a:solidFill>
                <a:ea typeface="굴림" charset="-127"/>
              </a:rPr>
              <a:t>	           </a:t>
            </a:r>
          </a:p>
          <a:p>
            <a:pPr algn="l">
              <a:lnSpc>
                <a:spcPct val="90000"/>
              </a:lnSpc>
              <a:spcBef>
                <a:spcPts val="0"/>
              </a:spcBef>
            </a:pPr>
            <a:r>
              <a:rPr lang="en-US" altLang="ko-KR" sz="2000" dirty="0">
                <a:solidFill>
                  <a:schemeClr val="tx1"/>
                </a:solidFill>
                <a:ea typeface="굴림" charset="-127"/>
              </a:rPr>
              <a:t>                          =                      </a:t>
            </a:r>
          </a:p>
          <a:p>
            <a:pPr algn="l">
              <a:lnSpc>
                <a:spcPct val="90000"/>
              </a:lnSpc>
              <a:spcBef>
                <a:spcPts val="0"/>
              </a:spcBef>
            </a:pPr>
            <a:r>
              <a:rPr lang="en-US" altLang="ko-KR" sz="2000" dirty="0">
                <a:solidFill>
                  <a:schemeClr val="tx1"/>
                </a:solidFill>
                <a:ea typeface="굴림" charset="-127"/>
              </a:rPr>
              <a:t>	          = 5 + 5n + 6n(n + 1)/2 = 3n</a:t>
            </a:r>
            <a:r>
              <a:rPr lang="en-US" altLang="ko-KR" sz="2000" baseline="30000" dirty="0">
                <a:solidFill>
                  <a:schemeClr val="tx1"/>
                </a:solidFill>
                <a:ea typeface="굴림" charset="-127"/>
              </a:rPr>
              <a:t>2</a:t>
            </a:r>
            <a:r>
              <a:rPr lang="en-US" altLang="ko-KR" sz="2000" dirty="0">
                <a:solidFill>
                  <a:schemeClr val="tx1"/>
                </a:solidFill>
                <a:ea typeface="굴림" charset="-127"/>
              </a:rPr>
              <a:t> + 8n + 5</a:t>
            </a:r>
          </a:p>
          <a:p>
            <a:pPr algn="l">
              <a:lnSpc>
                <a:spcPct val="90000"/>
              </a:lnSpc>
              <a:spcBef>
                <a:spcPts val="0"/>
              </a:spcBef>
            </a:pPr>
            <a:r>
              <a:rPr lang="en-US" altLang="ko-KR" sz="2000" dirty="0">
                <a:solidFill>
                  <a:schemeClr val="tx1"/>
                </a:solidFill>
                <a:ea typeface="굴림" charset="-127"/>
                <a:sym typeface="Wingdings" pitchFamily="2" charset="2"/>
              </a:rPr>
              <a:t> The time required for this algorithm is proportional to n</a:t>
            </a:r>
            <a:r>
              <a:rPr lang="en-US" altLang="ko-KR" sz="2000" baseline="30000" dirty="0">
                <a:solidFill>
                  <a:schemeClr val="tx1"/>
                </a:solidFill>
                <a:ea typeface="굴림" charset="-127"/>
                <a:sym typeface="Wingdings" pitchFamily="2" charset="2"/>
              </a:rPr>
              <a:t>2</a:t>
            </a:r>
            <a:r>
              <a:rPr lang="en-US" altLang="ko-KR" sz="2000" dirty="0">
                <a:solidFill>
                  <a:schemeClr val="tx1"/>
                </a:solidFill>
                <a:ea typeface="굴림" charset="-127"/>
              </a:rPr>
              <a:t> 				</a:t>
            </a:r>
          </a:p>
        </p:txBody>
      </p:sp>
      <p:cxnSp>
        <p:nvCxnSpPr>
          <p:cNvPr id="4" name="Straight Connector 3"/>
          <p:cNvCxnSpPr/>
          <p:nvPr/>
        </p:nvCxnSpPr>
        <p:spPr>
          <a:xfrm>
            <a:off x="6096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2051" name="Object 3"/>
          <p:cNvGraphicFramePr>
            <a:graphicFrameLocks noChangeAspect="1"/>
          </p:cNvGraphicFramePr>
          <p:nvPr/>
        </p:nvGraphicFramePr>
        <p:xfrm>
          <a:off x="1397000" y="4648200"/>
          <a:ext cx="5435600" cy="444500"/>
        </p:xfrm>
        <a:graphic>
          <a:graphicData uri="http://schemas.openxmlformats.org/presentationml/2006/ole">
            <mc:AlternateContent xmlns:mc="http://schemas.openxmlformats.org/markup-compatibility/2006">
              <mc:Choice xmlns:v="urn:schemas-microsoft-com:vml" Requires="v">
                <p:oleObj spid="_x0000_s6218" name="Equation" r:id="rId4" imgW="3403440" imgH="444240" progId="Equation.3">
                  <p:embed/>
                </p:oleObj>
              </mc:Choice>
              <mc:Fallback>
                <p:oleObj name="Equation" r:id="rId4" imgW="3403440" imgH="444240" progId="Equation.3">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4648200"/>
                        <a:ext cx="5435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6"/>
          <p:cNvGraphicFramePr>
            <a:graphicFrameLocks noChangeAspect="1"/>
          </p:cNvGraphicFramePr>
          <p:nvPr/>
        </p:nvGraphicFramePr>
        <p:xfrm>
          <a:off x="7467600" y="4673600"/>
          <a:ext cx="1066800" cy="431800"/>
        </p:xfrm>
        <a:graphic>
          <a:graphicData uri="http://schemas.openxmlformats.org/presentationml/2006/ole">
            <mc:AlternateContent xmlns:mc="http://schemas.openxmlformats.org/markup-compatibility/2006">
              <mc:Choice xmlns:v="urn:schemas-microsoft-com:vml" Requires="v">
                <p:oleObj spid="_x0000_s6219" name="Equation" r:id="rId6" imgW="1066800" imgH="431800" progId="Equation.3">
                  <p:embed/>
                </p:oleObj>
              </mc:Choice>
              <mc:Fallback>
                <p:oleObj name="Equation" r:id="rId6" imgW="1066800" imgH="431800" progId="Equation.3">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4673600"/>
                        <a:ext cx="1066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5" name="Object 7"/>
          <p:cNvGraphicFramePr>
            <a:graphicFrameLocks noChangeAspect="1"/>
          </p:cNvGraphicFramePr>
          <p:nvPr/>
        </p:nvGraphicFramePr>
        <p:xfrm>
          <a:off x="2438400" y="5181600"/>
          <a:ext cx="1143000" cy="431800"/>
        </p:xfrm>
        <a:graphic>
          <a:graphicData uri="http://schemas.openxmlformats.org/presentationml/2006/ole">
            <mc:AlternateContent xmlns:mc="http://schemas.openxmlformats.org/markup-compatibility/2006">
              <mc:Choice xmlns:v="urn:schemas-microsoft-com:vml" Requires="v">
                <p:oleObj spid="_x0000_s6220" name="Equation" r:id="rId8" imgW="1143000" imgH="431800" progId="Equation.3">
                  <p:embed/>
                </p:oleObj>
              </mc:Choice>
              <mc:Fallback>
                <p:oleObj name="Equation" r:id="rId8" imgW="1143000" imgH="43180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5181600"/>
                        <a:ext cx="1143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59044E82-0D97-4C44-BD32-01B99DA0AB14}" type="slidenum">
              <a:rPr lang="en-US" smtClean="0"/>
              <a:pPr/>
              <a:t>56</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502920" y="304800"/>
            <a:ext cx="8229600" cy="1143000"/>
          </a:xfrm>
        </p:spPr>
        <p:txBody>
          <a:bodyPr>
            <a:normAutofit/>
          </a:bodyPr>
          <a:lstStyle/>
          <a:p>
            <a:pPr algn="l"/>
            <a:r>
              <a:rPr lang="en-US" i="1" dirty="0">
                <a:solidFill>
                  <a:schemeClr val="accent2"/>
                </a:solidFill>
              </a:rPr>
              <a:t>Running Time Example 2(Iterative)</a:t>
            </a:r>
            <a:endParaRPr lang="en-GB" i="1" dirty="0">
              <a:solidFill>
                <a:schemeClr val="accent2"/>
              </a:solidFill>
            </a:endParaRPr>
          </a:p>
        </p:txBody>
      </p:sp>
      <p:sp>
        <p:nvSpPr>
          <p:cNvPr id="96260"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200" dirty="0">
                <a:solidFill>
                  <a:schemeClr val="tx1"/>
                </a:solidFill>
                <a:ea typeface="굴림" charset="-127"/>
              </a:rPr>
              <a:t> </a:t>
            </a: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spcBef>
                <a:spcPts val="0"/>
              </a:spcBef>
            </a:pPr>
            <a:endParaRPr lang="en-US" altLang="ko-KR" sz="2200" dirty="0">
              <a:solidFill>
                <a:schemeClr val="tx1"/>
              </a:solidFill>
              <a:ea typeface="굴림" charset="-127"/>
            </a:endParaRPr>
          </a:p>
          <a:p>
            <a:pPr algn="l">
              <a:lnSpc>
                <a:spcPct val="95000"/>
              </a:lnSpc>
              <a:spcBef>
                <a:spcPts val="0"/>
              </a:spcBef>
            </a:pPr>
            <a:endParaRPr lang="en-GB" altLang="ko-KR" sz="22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2362200"/>
            <a:ext cx="6781800" cy="3477875"/>
          </a:xfrm>
          <a:prstGeom prst="rect">
            <a:avLst/>
          </a:prstGeom>
          <a:noFill/>
        </p:spPr>
        <p:txBody>
          <a:bodyPr wrap="square" rtlCol="0">
            <a:spAutoFit/>
          </a:bodyPr>
          <a:lstStyle/>
          <a:p>
            <a:r>
              <a:rPr lang="en-US" altLang="ko-KR" sz="2000" dirty="0">
                <a:ea typeface="굴림" charset="-127"/>
              </a:rPr>
              <a:t>Example: Simple Loop	</a:t>
            </a:r>
            <a:endParaRPr lang="en-US" altLang="ko-KR" sz="2000" dirty="0" smtClean="0">
              <a:ea typeface="굴림" charset="-127"/>
            </a:endParaRPr>
          </a:p>
          <a:p>
            <a:r>
              <a:rPr lang="en-US" altLang="ko-KR" sz="2000" b="1" u="sng" dirty="0">
                <a:ea typeface="굴림" charset="-127"/>
              </a:rPr>
              <a:t> </a:t>
            </a:r>
            <a:r>
              <a:rPr lang="en-US" altLang="ko-KR" sz="2000" b="1" u="sng" dirty="0" smtClean="0">
                <a:ea typeface="굴림" charset="-127"/>
              </a:rPr>
              <a:t>    </a:t>
            </a:r>
            <a:r>
              <a:rPr lang="en-US" altLang="ko-KR" sz="2000" b="1" u="sng" dirty="0" err="1" smtClean="0">
                <a:ea typeface="굴림" charset="-127"/>
              </a:rPr>
              <a:t>int</a:t>
            </a:r>
            <a:r>
              <a:rPr lang="en-US" altLang="ko-KR" sz="2000" b="1" u="sng" dirty="0" smtClean="0">
                <a:ea typeface="굴림" charset="-127"/>
              </a:rPr>
              <a:t> </a:t>
            </a:r>
            <a:r>
              <a:rPr lang="en-US" altLang="ko-KR" sz="2000" b="1" u="sng" dirty="0" err="1" smtClean="0">
                <a:ea typeface="굴림" charset="-127"/>
              </a:rPr>
              <a:t>func</a:t>
            </a:r>
            <a:r>
              <a:rPr lang="en-US" altLang="ko-KR" sz="2000" b="1" u="sng" dirty="0" smtClean="0">
                <a:ea typeface="굴림" charset="-127"/>
              </a:rPr>
              <a:t>(</a:t>
            </a:r>
            <a:r>
              <a:rPr lang="en-US" altLang="ko-KR" sz="2000" b="1" u="sng" dirty="0" err="1" smtClean="0">
                <a:ea typeface="굴림" charset="-127"/>
              </a:rPr>
              <a:t>int</a:t>
            </a:r>
            <a:r>
              <a:rPr lang="en-US" altLang="ko-KR" sz="2000" b="1" u="sng" dirty="0" smtClean="0">
                <a:ea typeface="굴림" charset="-127"/>
              </a:rPr>
              <a:t> n){</a:t>
            </a:r>
            <a:endParaRPr lang="en-US" altLang="ko-KR" sz="2000" b="1" u="sng" dirty="0">
              <a:ea typeface="굴림" charset="-127"/>
            </a:endParaRPr>
          </a:p>
          <a:p>
            <a:r>
              <a:rPr lang="en-US" altLang="ko-KR" sz="2000" dirty="0">
                <a:ea typeface="굴림" charset="-127"/>
              </a:rPr>
              <a:t>	i = n</a:t>
            </a:r>
            <a:r>
              <a:rPr lang="en-US" altLang="ko-KR" sz="2000" dirty="0" smtClean="0">
                <a:ea typeface="굴림" charset="-127"/>
              </a:rPr>
              <a:t>;</a:t>
            </a:r>
            <a:r>
              <a:rPr lang="en-US" altLang="ko-KR" sz="2000" dirty="0">
                <a:ea typeface="굴림" charset="-127"/>
              </a:rPr>
              <a:t>		</a:t>
            </a:r>
          </a:p>
          <a:p>
            <a:r>
              <a:rPr lang="en-US" altLang="ko-KR" sz="2000" dirty="0">
                <a:ea typeface="굴림" charset="-127"/>
              </a:rPr>
              <a:t>	</a:t>
            </a:r>
            <a:r>
              <a:rPr lang="en-US" altLang="ko-KR" sz="2000" dirty="0" err="1" smtClean="0">
                <a:ea typeface="굴림" charset="-127"/>
              </a:rPr>
              <a:t>int</a:t>
            </a:r>
            <a:r>
              <a:rPr lang="en-US" altLang="ko-KR" sz="2000" dirty="0" smtClean="0">
                <a:ea typeface="굴림" charset="-127"/>
              </a:rPr>
              <a:t> sum </a:t>
            </a:r>
            <a:r>
              <a:rPr lang="en-US" altLang="ko-KR" sz="2000" dirty="0">
                <a:ea typeface="굴림" charset="-127"/>
              </a:rPr>
              <a:t>= 0;		</a:t>
            </a:r>
          </a:p>
          <a:p>
            <a:r>
              <a:rPr lang="en-US" altLang="ko-KR" sz="2000" dirty="0">
                <a:ea typeface="굴림" charset="-127"/>
              </a:rPr>
              <a:t>	while (i </a:t>
            </a:r>
            <a:r>
              <a:rPr lang="en-US" altLang="ko-KR" sz="2000" dirty="0" smtClean="0">
                <a:ea typeface="굴림" charset="-127"/>
              </a:rPr>
              <a:t>&gt; 0)</a:t>
            </a:r>
            <a:endParaRPr lang="en-US" altLang="ko-KR" sz="2000" dirty="0">
              <a:ea typeface="굴림" charset="-127"/>
            </a:endParaRPr>
          </a:p>
          <a:p>
            <a:r>
              <a:rPr lang="en-US" altLang="ko-KR" sz="2000" dirty="0">
                <a:ea typeface="굴림" charset="-127"/>
              </a:rPr>
              <a:t>	 {		</a:t>
            </a:r>
          </a:p>
          <a:p>
            <a:r>
              <a:rPr lang="en-US" altLang="ko-KR" sz="2000" dirty="0">
                <a:ea typeface="굴림" charset="-127"/>
              </a:rPr>
              <a:t>		sum += i;	</a:t>
            </a:r>
          </a:p>
          <a:p>
            <a:r>
              <a:rPr lang="en-US" altLang="ko-KR" sz="2000" dirty="0">
                <a:ea typeface="굴림" charset="-127"/>
              </a:rPr>
              <a:t>		</a:t>
            </a:r>
            <a:r>
              <a:rPr lang="en-US" altLang="ko-KR" sz="2000" dirty="0" smtClean="0">
                <a:ea typeface="굴림" charset="-127"/>
              </a:rPr>
              <a:t>i/=2 ;</a:t>
            </a:r>
            <a:r>
              <a:rPr lang="en-US" altLang="ko-KR" sz="2000" dirty="0">
                <a:ea typeface="굴림" charset="-127"/>
              </a:rPr>
              <a:t>	</a:t>
            </a:r>
          </a:p>
          <a:p>
            <a:r>
              <a:rPr lang="en-US" altLang="ko-KR" sz="2000" dirty="0">
                <a:ea typeface="굴림" charset="-127"/>
              </a:rPr>
              <a:t>	</a:t>
            </a:r>
            <a:r>
              <a:rPr lang="en-US" altLang="ko-KR" sz="2000" dirty="0" smtClean="0">
                <a:ea typeface="굴림" charset="-127"/>
              </a:rPr>
              <a:t>}</a:t>
            </a:r>
          </a:p>
          <a:p>
            <a:r>
              <a:rPr lang="en-US" altLang="ko-KR" sz="2000" dirty="0" smtClean="0">
                <a:ea typeface="굴림" charset="-127"/>
              </a:rPr>
              <a:t>                return sum;</a:t>
            </a:r>
          </a:p>
          <a:p>
            <a:r>
              <a:rPr lang="en-US" altLang="ko-KR" sz="2000" smtClean="0">
                <a:ea typeface="굴림" charset="-127"/>
              </a:rPr>
              <a:t>    }</a:t>
            </a:r>
            <a:endParaRPr lang="en-US" altLang="ko-KR" sz="2000" dirty="0">
              <a:ea typeface="굴림" charset="-127"/>
            </a:endParaRPr>
          </a:p>
        </p:txBody>
      </p:sp>
      <p:sp>
        <p:nvSpPr>
          <p:cNvPr id="6" name="Slide Number Placeholder 5"/>
          <p:cNvSpPr>
            <a:spLocks noGrp="1"/>
          </p:cNvSpPr>
          <p:nvPr>
            <p:ph type="sldNum" sz="quarter" idx="12"/>
          </p:nvPr>
        </p:nvSpPr>
        <p:spPr/>
        <p:txBody>
          <a:bodyPr/>
          <a:lstStyle/>
          <a:p>
            <a:fld id="{59044E82-0D97-4C44-BD32-01B99DA0AB14}" type="slidenum">
              <a:rPr lang="en-US" smtClean="0"/>
              <a:pPr/>
              <a:t>57</a:t>
            </a:fld>
            <a:endParaRPr lang="en-US"/>
          </a:p>
        </p:txBody>
      </p:sp>
      <p:sp>
        <p:nvSpPr>
          <p:cNvPr id="7" name="Footer Placeholder 6"/>
          <p:cNvSpPr>
            <a:spLocks noGrp="1"/>
          </p:cNvSpPr>
          <p:nvPr>
            <p:ph type="ftr" sz="quarter" idx="11"/>
          </p:nvPr>
        </p:nvSpPr>
        <p:spPr/>
        <p:txBody>
          <a:bodyPr/>
          <a:lstStyle/>
          <a:p>
            <a:r>
              <a:rPr lang="en-US"/>
              <a:t>Compiled By Atnafu J.</a:t>
            </a:r>
          </a:p>
        </p:txBody>
      </p:sp>
    </p:spTree>
    <p:extLst>
      <p:ext uri="{BB962C8B-B14F-4D97-AF65-F5344CB8AC3E}">
        <p14:creationId xmlns:p14="http://schemas.microsoft.com/office/powerpoint/2010/main" val="77167778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Running Time Example 6(Recursive)</a:t>
            </a:r>
            <a:endParaRPr lang="en-GB" i="1" dirty="0">
              <a:solidFill>
                <a:schemeClr val="accent2"/>
              </a:solidFill>
            </a:endParaRPr>
          </a:p>
        </p:txBody>
      </p:sp>
      <p:sp>
        <p:nvSpPr>
          <p:cNvPr id="99332" name="Rectangle 4"/>
          <p:cNvSpPr>
            <a:spLocks noGrp="1" noChangeArrowheads="1"/>
          </p:cNvSpPr>
          <p:nvPr>
            <p:ph type="subTitle" idx="1"/>
          </p:nvPr>
        </p:nvSpPr>
        <p:spPr>
          <a:xfrm>
            <a:off x="621792" y="1524000"/>
            <a:ext cx="8217408" cy="4953000"/>
          </a:xfrm>
        </p:spPr>
        <p:txBody>
          <a:bodyPr>
            <a:noAutofit/>
          </a:bodyPr>
          <a:lstStyle/>
          <a:p>
            <a:pPr algn="l">
              <a:spcBef>
                <a:spcPts val="0"/>
              </a:spcBef>
            </a:pPr>
            <a:r>
              <a:rPr lang="en-US" altLang="ko-KR" sz="2200" dirty="0" err="1">
                <a:solidFill>
                  <a:schemeClr val="tx1"/>
                </a:solidFill>
                <a:ea typeface="굴림" charset="-127"/>
              </a:rPr>
              <a:t>int</a:t>
            </a:r>
            <a:r>
              <a:rPr lang="en-US" altLang="ko-KR" sz="2200" dirty="0">
                <a:solidFill>
                  <a:schemeClr val="tx1"/>
                </a:solidFill>
                <a:ea typeface="굴림" charset="-127"/>
              </a:rPr>
              <a:t> </a:t>
            </a:r>
            <a:r>
              <a:rPr lang="en-US" altLang="ko-KR" sz="2200" dirty="0" err="1">
                <a:solidFill>
                  <a:schemeClr val="tx1"/>
                </a:solidFill>
                <a:ea typeface="굴림" charset="-127"/>
              </a:rPr>
              <a:t>binarySearch</a:t>
            </a:r>
            <a:r>
              <a:rPr lang="en-US" altLang="ko-KR" sz="2200" dirty="0">
                <a:solidFill>
                  <a:schemeClr val="tx1"/>
                </a:solidFill>
                <a:ea typeface="굴림" charset="-127"/>
              </a:rPr>
              <a:t>( </a:t>
            </a:r>
            <a:r>
              <a:rPr lang="en-US" altLang="ko-KR" sz="2200" dirty="0" err="1">
                <a:solidFill>
                  <a:schemeClr val="tx1"/>
                </a:solidFill>
                <a:ea typeface="굴림" charset="-127"/>
              </a:rPr>
              <a:t>int</a:t>
            </a:r>
            <a:r>
              <a:rPr lang="en-US" altLang="ko-KR" sz="2200" dirty="0">
                <a:solidFill>
                  <a:schemeClr val="tx1"/>
                </a:solidFill>
                <a:ea typeface="굴림" charset="-127"/>
              </a:rPr>
              <a:t> list[], </a:t>
            </a:r>
            <a:r>
              <a:rPr lang="en-US" altLang="ko-KR" sz="2200" dirty="0" err="1">
                <a:solidFill>
                  <a:schemeClr val="tx1"/>
                </a:solidFill>
                <a:ea typeface="굴림" charset="-127"/>
              </a:rPr>
              <a:t>int</a:t>
            </a:r>
            <a:r>
              <a:rPr lang="en-US" altLang="ko-KR" sz="2200" dirty="0">
                <a:solidFill>
                  <a:schemeClr val="tx1"/>
                </a:solidFill>
                <a:ea typeface="굴림" charset="-127"/>
              </a:rPr>
              <a:t> </a:t>
            </a:r>
            <a:r>
              <a:rPr lang="en-US" altLang="ko-KR" sz="2200" dirty="0" err="1">
                <a:solidFill>
                  <a:schemeClr val="tx1"/>
                </a:solidFill>
                <a:ea typeface="굴림" charset="-127"/>
              </a:rPr>
              <a:t>target,int</a:t>
            </a:r>
            <a:r>
              <a:rPr lang="en-US" altLang="ko-KR" sz="2200" dirty="0">
                <a:solidFill>
                  <a:schemeClr val="tx1"/>
                </a:solidFill>
                <a:ea typeface="굴림" charset="-127"/>
              </a:rPr>
              <a:t>  start, </a:t>
            </a:r>
            <a:r>
              <a:rPr lang="en-US" altLang="ko-KR" sz="2200" dirty="0" err="1">
                <a:solidFill>
                  <a:schemeClr val="tx1"/>
                </a:solidFill>
                <a:ea typeface="굴림" charset="-127"/>
              </a:rPr>
              <a:t>int</a:t>
            </a:r>
            <a:r>
              <a:rPr lang="en-US" altLang="ko-KR" sz="2200" dirty="0">
                <a:solidFill>
                  <a:schemeClr val="tx1"/>
                </a:solidFill>
                <a:ea typeface="굴림" charset="-127"/>
              </a:rPr>
              <a:t> last){</a:t>
            </a:r>
          </a:p>
          <a:p>
            <a:pPr algn="l">
              <a:spcBef>
                <a:spcPts val="0"/>
              </a:spcBef>
            </a:pPr>
            <a:r>
              <a:rPr lang="en-US" altLang="ko-KR" sz="2200" dirty="0">
                <a:solidFill>
                  <a:schemeClr val="tx1"/>
                </a:solidFill>
                <a:ea typeface="굴림" charset="-127"/>
              </a:rPr>
              <a:t>	</a:t>
            </a:r>
            <a:r>
              <a:rPr lang="en-US" altLang="ko-KR" sz="2200" dirty="0" err="1">
                <a:solidFill>
                  <a:schemeClr val="tx1"/>
                </a:solidFill>
                <a:ea typeface="굴림" charset="-127"/>
              </a:rPr>
              <a:t>int</a:t>
            </a:r>
            <a:r>
              <a:rPr lang="en-US" altLang="ko-KR" sz="2200" dirty="0">
                <a:solidFill>
                  <a:schemeClr val="tx1"/>
                </a:solidFill>
                <a:ea typeface="굴림" charset="-127"/>
              </a:rPr>
              <a:t> mid;</a:t>
            </a:r>
          </a:p>
          <a:p>
            <a:pPr algn="l">
              <a:spcBef>
                <a:spcPts val="0"/>
              </a:spcBef>
            </a:pPr>
            <a:r>
              <a:rPr lang="en-US" altLang="ko-KR" sz="2200" dirty="0">
                <a:solidFill>
                  <a:schemeClr val="tx1"/>
                </a:solidFill>
                <a:ea typeface="굴림" charset="-127"/>
              </a:rPr>
              <a:t>	If(last &lt; start)</a:t>
            </a:r>
          </a:p>
          <a:p>
            <a:pPr algn="l">
              <a:spcBef>
                <a:spcPts val="0"/>
              </a:spcBef>
            </a:pPr>
            <a:r>
              <a:rPr lang="en-US" altLang="ko-KR" sz="2200" dirty="0">
                <a:solidFill>
                  <a:schemeClr val="tx1"/>
                </a:solidFill>
                <a:ea typeface="굴림" charset="-127"/>
              </a:rPr>
              <a:t>		return -1;</a:t>
            </a:r>
          </a:p>
          <a:p>
            <a:pPr algn="l">
              <a:spcBef>
                <a:spcPts val="0"/>
              </a:spcBef>
            </a:pPr>
            <a:r>
              <a:rPr lang="en-US" altLang="ko-KR" sz="2200" dirty="0">
                <a:solidFill>
                  <a:schemeClr val="tx1"/>
                </a:solidFill>
                <a:ea typeface="굴림" charset="-127"/>
              </a:rPr>
              <a:t>	else {</a:t>
            </a:r>
          </a:p>
          <a:p>
            <a:pPr algn="l">
              <a:spcBef>
                <a:spcPts val="0"/>
              </a:spcBef>
            </a:pPr>
            <a:r>
              <a:rPr lang="en-US" altLang="ko-KR" sz="2200" dirty="0">
                <a:solidFill>
                  <a:schemeClr val="tx1"/>
                </a:solidFill>
                <a:ea typeface="굴림" charset="-127"/>
              </a:rPr>
              <a:t>		mid=(start + last)/2;</a:t>
            </a:r>
          </a:p>
          <a:p>
            <a:pPr algn="l">
              <a:spcBef>
                <a:spcPts val="0"/>
              </a:spcBef>
            </a:pPr>
            <a:r>
              <a:rPr lang="en-US" altLang="ko-KR" sz="2200" dirty="0">
                <a:solidFill>
                  <a:schemeClr val="tx1"/>
                </a:solidFill>
                <a:ea typeface="굴림" charset="-127"/>
              </a:rPr>
              <a:t>		if(target  == list[mid])</a:t>
            </a:r>
          </a:p>
          <a:p>
            <a:pPr algn="l">
              <a:spcBef>
                <a:spcPts val="0"/>
              </a:spcBef>
            </a:pPr>
            <a:r>
              <a:rPr lang="en-US" altLang="ko-KR" sz="2200" dirty="0">
                <a:solidFill>
                  <a:schemeClr val="tx1"/>
                </a:solidFill>
                <a:ea typeface="굴림" charset="-127"/>
              </a:rPr>
              <a:t>			return mid;</a:t>
            </a:r>
          </a:p>
          <a:p>
            <a:pPr algn="l">
              <a:spcBef>
                <a:spcPts val="0"/>
              </a:spcBef>
            </a:pPr>
            <a:r>
              <a:rPr lang="en-US" altLang="ko-KR" sz="2200" dirty="0">
                <a:solidFill>
                  <a:schemeClr val="tx1"/>
                </a:solidFill>
                <a:ea typeface="굴림" charset="-127"/>
              </a:rPr>
              <a:t>		else if(target  &lt; list[mid] )</a:t>
            </a:r>
          </a:p>
          <a:p>
            <a:pPr algn="l">
              <a:spcBef>
                <a:spcPts val="0"/>
              </a:spcBef>
            </a:pPr>
            <a:r>
              <a:rPr lang="en-US" altLang="ko-KR" sz="2200" dirty="0">
                <a:solidFill>
                  <a:schemeClr val="tx1"/>
                </a:solidFill>
                <a:ea typeface="굴림" charset="-127"/>
              </a:rPr>
              <a:t>			return </a:t>
            </a:r>
            <a:r>
              <a:rPr lang="en-US" altLang="ko-KR" sz="2200" dirty="0" err="1">
                <a:solidFill>
                  <a:schemeClr val="tx1"/>
                </a:solidFill>
                <a:ea typeface="굴림" charset="-127"/>
              </a:rPr>
              <a:t>binarySearch</a:t>
            </a:r>
            <a:r>
              <a:rPr lang="en-US" altLang="ko-KR" sz="2200" dirty="0">
                <a:solidFill>
                  <a:schemeClr val="tx1"/>
                </a:solidFill>
                <a:ea typeface="굴림" charset="-127"/>
              </a:rPr>
              <a:t>(list, target, start, mid - 1);</a:t>
            </a:r>
          </a:p>
          <a:p>
            <a:pPr algn="l">
              <a:spcBef>
                <a:spcPts val="0"/>
              </a:spcBef>
            </a:pPr>
            <a:r>
              <a:rPr lang="en-US" altLang="ko-KR" sz="2200" dirty="0">
                <a:solidFill>
                  <a:schemeClr val="tx1"/>
                </a:solidFill>
                <a:ea typeface="굴림" charset="-127"/>
              </a:rPr>
              <a:t>		else </a:t>
            </a:r>
          </a:p>
          <a:p>
            <a:pPr algn="l">
              <a:spcBef>
                <a:spcPts val="0"/>
              </a:spcBef>
            </a:pPr>
            <a:r>
              <a:rPr lang="en-US" altLang="ko-KR" sz="2200" dirty="0">
                <a:solidFill>
                  <a:schemeClr val="tx1"/>
                </a:solidFill>
                <a:ea typeface="굴림" charset="-127"/>
              </a:rPr>
              <a:t>			return </a:t>
            </a:r>
            <a:r>
              <a:rPr lang="en-US" altLang="ko-KR" sz="2200" dirty="0" err="1">
                <a:solidFill>
                  <a:schemeClr val="tx1"/>
                </a:solidFill>
                <a:ea typeface="굴림" charset="-127"/>
              </a:rPr>
              <a:t>binarySearch</a:t>
            </a:r>
            <a:r>
              <a:rPr lang="en-US" altLang="ko-KR" sz="2200" dirty="0">
                <a:solidFill>
                  <a:schemeClr val="tx1"/>
                </a:solidFill>
                <a:ea typeface="굴림" charset="-127"/>
              </a:rPr>
              <a:t>(list, target, mid + 1, last);</a:t>
            </a:r>
          </a:p>
          <a:p>
            <a:pPr algn="l">
              <a:spcBef>
                <a:spcPts val="0"/>
              </a:spcBef>
            </a:pPr>
            <a:r>
              <a:rPr lang="en-US" altLang="ko-KR" sz="2200" dirty="0">
                <a:solidFill>
                  <a:schemeClr val="tx1"/>
                </a:solidFill>
                <a:ea typeface="굴림" charset="-127"/>
              </a:rPr>
              <a:t>	}</a:t>
            </a:r>
          </a:p>
          <a:p>
            <a:pPr algn="l">
              <a:spcBef>
                <a:spcPts val="0"/>
              </a:spcBef>
            </a:pPr>
            <a:r>
              <a:rPr lang="en-US" altLang="ko-KR" sz="2200" dirty="0">
                <a:solidFill>
                  <a:schemeClr val="tx1"/>
                </a:solidFill>
                <a:ea typeface="굴림" charset="-127"/>
              </a:rPr>
              <a:t>}</a:t>
            </a:r>
          </a:p>
          <a:p>
            <a:pPr algn="l">
              <a:spcBef>
                <a:spcPts val="0"/>
              </a:spcBef>
            </a:pPr>
            <a:endParaRPr lang="en-US" altLang="ko-KR" sz="2400" dirty="0">
              <a:solidFill>
                <a:schemeClr val="tx1"/>
              </a:solidFill>
              <a:ea typeface="굴림" charset="-127"/>
            </a:endParaRPr>
          </a:p>
          <a:p>
            <a:pPr algn="l">
              <a:spcBef>
                <a:spcPts val="0"/>
              </a:spcBef>
            </a:pPr>
            <a:r>
              <a:rPr lang="en-US" altLang="ko-KR" sz="2400" dirty="0">
                <a:solidFill>
                  <a:schemeClr val="tx1"/>
                </a:solidFill>
                <a:ea typeface="굴림" charset="-127"/>
              </a:rPr>
              <a:t>	</a:t>
            </a:r>
          </a:p>
        </p:txBody>
      </p:sp>
      <p:cxnSp>
        <p:nvCxnSpPr>
          <p:cNvPr id="4" name="Straight Connector 3"/>
          <p:cNvCxnSpPr/>
          <p:nvPr/>
        </p:nvCxnSpPr>
        <p:spPr>
          <a:xfrm>
            <a:off x="457200" y="12954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Solution: Worst Case Analysis</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100" dirty="0">
                <a:solidFill>
                  <a:schemeClr val="tx1"/>
                </a:solidFill>
                <a:ea typeface="굴림" charset="-127"/>
              </a:rPr>
              <a:t>The time-complexity function T(n) of a recursive algorithm is defined in terms of itself, and this is known as recurrence equation for T(n).</a:t>
            </a:r>
          </a:p>
          <a:p>
            <a:pPr algn="l">
              <a:spcBef>
                <a:spcPts val="0"/>
              </a:spcBef>
            </a:pPr>
            <a:r>
              <a:rPr lang="en-US" altLang="ko-KR" sz="2100" dirty="0">
                <a:solidFill>
                  <a:schemeClr val="tx1"/>
                </a:solidFill>
                <a:ea typeface="굴림" charset="-127"/>
              </a:rPr>
              <a:t>To find the running time function for a recursive algorithm, we have to solve its recurrence relation</a:t>
            </a:r>
          </a:p>
          <a:p>
            <a:pPr algn="l">
              <a:spcBef>
                <a:spcPts val="0"/>
              </a:spcBef>
            </a:pPr>
            <a:r>
              <a:rPr lang="en-US" altLang="ko-KR" sz="2100" dirty="0">
                <a:solidFill>
                  <a:schemeClr val="tx1"/>
                </a:solidFill>
                <a:ea typeface="굴림" charset="-127"/>
              </a:rPr>
              <a:t>What is the cost of  </a:t>
            </a:r>
            <a:r>
              <a:rPr lang="en-US" altLang="ko-KR" sz="2100" dirty="0" err="1">
                <a:solidFill>
                  <a:schemeClr val="tx1"/>
                </a:solidFill>
                <a:ea typeface="굴림" charset="-127"/>
              </a:rPr>
              <a:t>binarySearch</a:t>
            </a:r>
            <a:r>
              <a:rPr lang="en-US" altLang="ko-KR" sz="2100" dirty="0">
                <a:solidFill>
                  <a:schemeClr val="tx1"/>
                </a:solidFill>
                <a:ea typeface="굴림" charset="-127"/>
              </a:rPr>
              <a:t>( list, target, start, last)?</a:t>
            </a:r>
          </a:p>
          <a:p>
            <a:pPr algn="l">
              <a:spcBef>
                <a:spcPts val="0"/>
              </a:spcBef>
            </a:pPr>
            <a:r>
              <a:rPr lang="en-US" altLang="ko-KR" sz="2100" dirty="0">
                <a:solidFill>
                  <a:schemeClr val="tx1"/>
                </a:solidFill>
                <a:ea typeface="굴림" charset="-127"/>
              </a:rPr>
              <a:t>	0                              if last &lt; start             </a:t>
            </a:r>
          </a:p>
          <a:p>
            <a:pPr algn="l">
              <a:spcBef>
                <a:spcPts val="0"/>
              </a:spcBef>
            </a:pPr>
            <a:r>
              <a:rPr lang="en-US" altLang="ko-KR" sz="2100" dirty="0">
                <a:solidFill>
                  <a:schemeClr val="tx1"/>
                </a:solidFill>
                <a:ea typeface="굴림" charset="-127"/>
              </a:rPr>
              <a:t>Let n=</a:t>
            </a:r>
          </a:p>
          <a:p>
            <a:pPr algn="l">
              <a:spcBef>
                <a:spcPts val="0"/>
              </a:spcBef>
            </a:pPr>
            <a:r>
              <a:rPr lang="en-US" altLang="ko-KR" sz="2100" dirty="0">
                <a:solidFill>
                  <a:schemeClr val="tx1"/>
                </a:solidFill>
                <a:ea typeface="굴림" charset="-127"/>
              </a:rPr>
              <a:t>	last – start  + 1      last </a:t>
            </a:r>
            <a:r>
              <a:rPr lang="en-US" altLang="ko-KR" sz="2100" dirty="0">
                <a:solidFill>
                  <a:srgbClr val="0070C0"/>
                </a:solidFill>
                <a:ea typeface="굴림" charset="-127"/>
              </a:rPr>
              <a:t>&gt;=</a:t>
            </a:r>
            <a:r>
              <a:rPr lang="en-US" altLang="ko-KR" sz="2100" dirty="0">
                <a:solidFill>
                  <a:schemeClr val="tx1"/>
                </a:solidFill>
                <a:ea typeface="굴림" charset="-127"/>
              </a:rPr>
              <a:t>start</a:t>
            </a:r>
          </a:p>
          <a:p>
            <a:pPr algn="l">
              <a:spcBef>
                <a:spcPts val="0"/>
              </a:spcBef>
            </a:pPr>
            <a:r>
              <a:rPr lang="en-US" altLang="ko-KR" sz="2100" dirty="0">
                <a:solidFill>
                  <a:schemeClr val="tx1"/>
                </a:solidFill>
                <a:ea typeface="굴림" charset="-127"/>
              </a:rPr>
              <a:t>T(0)=2</a:t>
            </a:r>
          </a:p>
          <a:p>
            <a:pPr algn="l">
              <a:spcBef>
                <a:spcPts val="0"/>
              </a:spcBef>
            </a:pPr>
            <a:r>
              <a:rPr lang="en-US" altLang="ko-KR" sz="2100" dirty="0">
                <a:solidFill>
                  <a:schemeClr val="tx1"/>
                </a:solidFill>
                <a:ea typeface="굴림" charset="-127"/>
              </a:rPr>
              <a:t>T(n)=19+ T(n/2)=T(n/2) + 19</a:t>
            </a:r>
          </a:p>
          <a:p>
            <a:pPr algn="l">
              <a:spcBef>
                <a:spcPts val="0"/>
              </a:spcBef>
              <a:buFont typeface="Wingdings" pitchFamily="2" charset="2"/>
              <a:buChar char="Ø"/>
            </a:pPr>
            <a:r>
              <a:rPr lang="en-US" altLang="ko-KR" sz="2100" dirty="0">
                <a:solidFill>
                  <a:schemeClr val="tx1"/>
                </a:solidFill>
                <a:ea typeface="굴림" charset="-127"/>
                <a:sym typeface="Wingdings" pitchFamily="2" charset="2"/>
              </a:rPr>
              <a:t>recurrence equation for the running time of binary search algorithm</a:t>
            </a:r>
          </a:p>
          <a:p>
            <a:pPr algn="l">
              <a:spcBef>
                <a:spcPts val="0"/>
              </a:spcBef>
              <a:buFont typeface="Wingdings" pitchFamily="2" charset="2"/>
              <a:buChar char="Ø"/>
            </a:pPr>
            <a:r>
              <a:rPr lang="en-US" altLang="ko-KR" sz="2100" dirty="0">
                <a:solidFill>
                  <a:schemeClr val="tx1"/>
                </a:solidFill>
                <a:ea typeface="굴림" charset="-127"/>
              </a:rPr>
              <a:t>Now, we have to solve this recurrence equation to find the running time of </a:t>
            </a:r>
            <a:r>
              <a:rPr lang="en-US" altLang="ko-KR" sz="2100" dirty="0">
                <a:solidFill>
                  <a:schemeClr val="tx1"/>
                </a:solidFill>
                <a:ea typeface="굴림" charset="-127"/>
                <a:sym typeface="Wingdings" pitchFamily="2" charset="2"/>
              </a:rPr>
              <a:t>binary search algorithm.</a:t>
            </a:r>
            <a:endParaRPr lang="en-US" altLang="ko-KR" sz="2100" dirty="0">
              <a:solidFill>
                <a:schemeClr val="tx1"/>
              </a:solidFill>
              <a:ea typeface="굴림" charset="-127"/>
            </a:endParaRPr>
          </a:p>
          <a:p>
            <a:pPr algn="l">
              <a:spcBef>
                <a:spcPts val="0"/>
              </a:spcBef>
              <a:buFont typeface="Wingdings" pitchFamily="2" charset="2"/>
              <a:buChar char="Ø"/>
            </a:pPr>
            <a:endParaRPr lang="en-US" altLang="ko-KR" sz="24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Left Brace 4"/>
          <p:cNvSpPr/>
          <p:nvPr/>
        </p:nvSpPr>
        <p:spPr>
          <a:xfrm>
            <a:off x="1524000" y="3962400"/>
            <a:ext cx="45719" cy="990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59</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What is 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800" dirty="0"/>
              <a:t>An algorithm is </a:t>
            </a:r>
            <a:r>
              <a:rPr lang="en-US" sz="2800" dirty="0" smtClean="0"/>
              <a:t>an informal step </a:t>
            </a:r>
            <a:r>
              <a:rPr lang="en-US" sz="2800" dirty="0"/>
              <a:t>by step description of your solution to the problematic situation.</a:t>
            </a:r>
          </a:p>
          <a:p>
            <a:pPr marL="0" indent="0">
              <a:buNone/>
            </a:pPr>
            <a:r>
              <a:rPr lang="en-US" sz="2800" dirty="0"/>
              <a:t>Algorithm  is a </a:t>
            </a:r>
            <a:r>
              <a:rPr lang="en-US" sz="2800" dirty="0">
                <a:solidFill>
                  <a:schemeClr val="tx1"/>
                </a:solidFill>
                <a:latin typeface="+mn-lt"/>
                <a:ea typeface="+mn-ea"/>
                <a:cs typeface="+mn-cs"/>
              </a:rPr>
              <a:t>well-ordered , finite, unambiguous and effectively computable </a:t>
            </a:r>
            <a:r>
              <a:rPr lang="en-US" sz="2800" dirty="0"/>
              <a:t>collection of steps </a:t>
            </a:r>
            <a:r>
              <a:rPr lang="en-US" sz="2800" dirty="0">
                <a:solidFill>
                  <a:schemeClr val="tx1"/>
                </a:solidFill>
                <a:latin typeface="+mn-lt"/>
                <a:ea typeface="+mn-ea"/>
                <a:cs typeface="+mn-cs"/>
              </a:rPr>
              <a:t>to solve a problem.</a:t>
            </a:r>
            <a:endParaRPr lang="en-US" sz="2800" dirty="0"/>
          </a:p>
          <a:p>
            <a:pPr marL="0" indent="0">
              <a:buNone/>
            </a:pPr>
            <a:r>
              <a:rPr lang="en-US" sz="2800" b="1" dirty="0">
                <a:solidFill>
                  <a:srgbClr val="FF0000"/>
                </a:solidFill>
              </a:rPr>
              <a:t>Algorithm is the specification of how an operation takes place on an abstract data type (ADT).</a:t>
            </a:r>
            <a:endParaRPr lang="en-GB" sz="2800" b="1" dirty="0">
              <a:solidFill>
                <a:srgbClr val="FF0000"/>
              </a:solidFill>
            </a:endParaRPr>
          </a:p>
          <a:p>
            <a:pPr marL="0" indent="0">
              <a:buNone/>
            </a:pPr>
            <a:endParaRPr lang="en-US"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 calcmode="lin" valueType="num">
                                      <p:cBhvr additive="base">
                                        <p:cTn id="7" dur="5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7459">
                                            <p:txEl>
                                              <p:pRg st="1" end="1"/>
                                            </p:txEl>
                                          </p:spTgt>
                                        </p:tgtEl>
                                        <p:attrNameLst>
                                          <p:attrName>style.visibility</p:attrName>
                                        </p:attrNameLst>
                                      </p:cBhvr>
                                      <p:to>
                                        <p:strVal val="visible"/>
                                      </p:to>
                                    </p:set>
                                    <p:anim calcmode="lin" valueType="num">
                                      <p:cBhvr additive="base">
                                        <p:cTn id="13" dur="5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7459">
                                            <p:txEl>
                                              <p:pRg st="2" end="2"/>
                                            </p:txEl>
                                          </p:spTgt>
                                        </p:tgtEl>
                                        <p:attrNameLst>
                                          <p:attrName>style.visibility</p:attrName>
                                        </p:attrNameLst>
                                      </p:cBhvr>
                                      <p:to>
                                        <p:strVal val="visible"/>
                                      </p:to>
                                    </p:set>
                                    <p:anim calcmode="lin" valueType="num">
                                      <p:cBhvr additive="base">
                                        <p:cTn id="19"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Running Time </a:t>
            </a:r>
            <a:r>
              <a:rPr lang="en-US" i="1">
                <a:solidFill>
                  <a:schemeClr val="accent2"/>
                </a:solidFill>
              </a:rPr>
              <a:t>Example 6 Solution</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836408" cy="4114800"/>
          </a:xfrm>
        </p:spPr>
        <p:txBody>
          <a:bodyPr>
            <a:noAutofit/>
          </a:bodyPr>
          <a:lstStyle/>
          <a:p>
            <a:pPr algn="l">
              <a:spcBef>
                <a:spcPts val="0"/>
              </a:spcBef>
            </a:pPr>
            <a:r>
              <a:rPr lang="en-US" altLang="ko-KR" sz="2200" dirty="0">
                <a:solidFill>
                  <a:schemeClr val="tx1"/>
                </a:solidFill>
                <a:ea typeface="굴림" charset="-127"/>
              </a:rPr>
              <a:t>To solve this recurrence equation we will use a simple method known as repeated substitutions.</a:t>
            </a:r>
          </a:p>
          <a:p>
            <a:pPr algn="l">
              <a:spcBef>
                <a:spcPts val="0"/>
              </a:spcBef>
            </a:pPr>
            <a:r>
              <a:rPr lang="en-US" altLang="ko-KR" sz="2200" dirty="0">
                <a:solidFill>
                  <a:schemeClr val="tx1"/>
                </a:solidFill>
                <a:ea typeface="굴림" charset="-127"/>
              </a:rPr>
              <a:t>T(n)= T(n/2) + 19</a:t>
            </a:r>
          </a:p>
          <a:p>
            <a:pPr algn="l">
              <a:spcBef>
                <a:spcPts val="0"/>
              </a:spcBef>
            </a:pPr>
            <a:r>
              <a:rPr lang="en-US" altLang="ko-KR" sz="2200" dirty="0">
                <a:solidFill>
                  <a:schemeClr val="tx1"/>
                </a:solidFill>
                <a:ea typeface="굴림" charset="-127"/>
              </a:rPr>
              <a:t>        = T(n/4) + 19 + 19= T(n/2</a:t>
            </a:r>
            <a:r>
              <a:rPr lang="en-US" altLang="ko-KR" sz="2200" baseline="30000" dirty="0">
                <a:solidFill>
                  <a:schemeClr val="tx1"/>
                </a:solidFill>
                <a:ea typeface="굴림" charset="-127"/>
              </a:rPr>
              <a:t>2</a:t>
            </a:r>
            <a:r>
              <a:rPr lang="en-US" altLang="ko-KR" sz="2200" dirty="0">
                <a:solidFill>
                  <a:schemeClr val="tx1"/>
                </a:solidFill>
                <a:ea typeface="굴림" charset="-127"/>
              </a:rPr>
              <a:t>) + 2*19   //1</a:t>
            </a:r>
            <a:r>
              <a:rPr lang="en-US" altLang="ko-KR" sz="2200" baseline="30000" dirty="0">
                <a:solidFill>
                  <a:schemeClr val="tx1"/>
                </a:solidFill>
                <a:ea typeface="굴림" charset="-127"/>
              </a:rPr>
              <a:t>st</a:t>
            </a:r>
            <a:r>
              <a:rPr lang="en-US" altLang="ko-KR" sz="2200" dirty="0">
                <a:solidFill>
                  <a:schemeClr val="tx1"/>
                </a:solidFill>
                <a:ea typeface="굴림" charset="-127"/>
              </a:rPr>
              <a:t> substitution</a:t>
            </a:r>
          </a:p>
          <a:p>
            <a:pPr algn="l">
              <a:spcBef>
                <a:spcPts val="0"/>
              </a:spcBef>
            </a:pPr>
            <a:r>
              <a:rPr lang="en-US" altLang="ko-KR" sz="2200" dirty="0">
                <a:solidFill>
                  <a:schemeClr val="tx1"/>
                </a:solidFill>
                <a:ea typeface="굴림" charset="-127"/>
              </a:rPr>
              <a:t>        = T(n/8) + 19 + 19 + 19= T(n/2</a:t>
            </a:r>
            <a:r>
              <a:rPr lang="en-US" altLang="ko-KR" sz="2200" baseline="30000" dirty="0">
                <a:solidFill>
                  <a:schemeClr val="tx1"/>
                </a:solidFill>
                <a:ea typeface="굴림" charset="-127"/>
              </a:rPr>
              <a:t>3</a:t>
            </a:r>
            <a:r>
              <a:rPr lang="en-US" altLang="ko-KR" sz="2200" dirty="0">
                <a:solidFill>
                  <a:schemeClr val="tx1"/>
                </a:solidFill>
                <a:ea typeface="굴림" charset="-127"/>
              </a:rPr>
              <a:t>) + 3*19  //2</a:t>
            </a:r>
            <a:r>
              <a:rPr lang="en-US" altLang="ko-KR" sz="2200" baseline="30000" dirty="0">
                <a:solidFill>
                  <a:schemeClr val="tx1"/>
                </a:solidFill>
                <a:ea typeface="굴림" charset="-127"/>
              </a:rPr>
              <a:t>nd</a:t>
            </a:r>
            <a:r>
              <a:rPr lang="en-US" altLang="ko-KR" sz="2200" dirty="0">
                <a:solidFill>
                  <a:schemeClr val="tx1"/>
                </a:solidFill>
                <a:ea typeface="굴림" charset="-127"/>
              </a:rPr>
              <a:t> substitution</a:t>
            </a:r>
          </a:p>
          <a:p>
            <a:pPr algn="l">
              <a:spcBef>
                <a:spcPts val="0"/>
              </a:spcBef>
            </a:pPr>
            <a:r>
              <a:rPr lang="en-US" altLang="ko-KR" sz="2200" dirty="0">
                <a:solidFill>
                  <a:schemeClr val="tx1"/>
                </a:solidFill>
                <a:ea typeface="굴림" charset="-127"/>
              </a:rPr>
              <a:t>        =T(n/16) + 19 + 19 + 19 + 19= T(n/2</a:t>
            </a:r>
            <a:r>
              <a:rPr lang="en-US" altLang="ko-KR" sz="2200" baseline="30000" dirty="0">
                <a:solidFill>
                  <a:schemeClr val="tx1"/>
                </a:solidFill>
                <a:ea typeface="굴림" charset="-127"/>
              </a:rPr>
              <a:t>4</a:t>
            </a:r>
            <a:r>
              <a:rPr lang="en-US" altLang="ko-KR" sz="2200" dirty="0">
                <a:solidFill>
                  <a:schemeClr val="tx1"/>
                </a:solidFill>
                <a:ea typeface="굴림" charset="-127"/>
              </a:rPr>
              <a:t>) + 4*19 //3</a:t>
            </a:r>
            <a:r>
              <a:rPr lang="en-US" altLang="ko-KR" sz="2200" baseline="30000" dirty="0">
                <a:solidFill>
                  <a:schemeClr val="tx1"/>
                </a:solidFill>
                <a:ea typeface="굴림" charset="-127"/>
              </a:rPr>
              <a:t>rd</a:t>
            </a:r>
            <a:r>
              <a:rPr lang="en-US" altLang="ko-KR" sz="2200" dirty="0">
                <a:solidFill>
                  <a:schemeClr val="tx1"/>
                </a:solidFill>
                <a:ea typeface="굴림" charset="-127"/>
              </a:rPr>
              <a:t> substitution</a:t>
            </a:r>
          </a:p>
          <a:p>
            <a:pPr algn="l">
              <a:spcBef>
                <a:spcPts val="0"/>
              </a:spcBef>
            </a:pPr>
            <a:r>
              <a:rPr lang="en-US" altLang="ko-KR" sz="2200" dirty="0">
                <a:solidFill>
                  <a:schemeClr val="tx1"/>
                </a:solidFill>
                <a:ea typeface="굴림" charset="-127"/>
              </a:rPr>
              <a:t> when substitution repeated i-1th times</a:t>
            </a:r>
          </a:p>
          <a:p>
            <a:pPr algn="l">
              <a:spcBef>
                <a:spcPts val="0"/>
              </a:spcBef>
            </a:pPr>
            <a:r>
              <a:rPr lang="en-US" altLang="ko-KR" sz="2200" dirty="0">
                <a:solidFill>
                  <a:schemeClr val="tx1"/>
                </a:solidFill>
                <a:ea typeface="굴림" charset="-127"/>
              </a:rPr>
              <a:t>T(n)= T(n/2</a:t>
            </a:r>
            <a:r>
              <a:rPr lang="en-US" altLang="ko-KR" sz="2200" baseline="30000" dirty="0">
                <a:solidFill>
                  <a:schemeClr val="tx1"/>
                </a:solidFill>
                <a:ea typeface="굴림" charset="-127"/>
              </a:rPr>
              <a:t>i</a:t>
            </a:r>
            <a:r>
              <a:rPr lang="en-US" altLang="ko-KR" sz="2200" dirty="0">
                <a:solidFill>
                  <a:schemeClr val="tx1"/>
                </a:solidFill>
                <a:ea typeface="굴림" charset="-127"/>
              </a:rPr>
              <a:t>) + </a:t>
            </a:r>
            <a:r>
              <a:rPr lang="en-US" altLang="ko-KR" sz="2200" dirty="0" err="1">
                <a:solidFill>
                  <a:schemeClr val="tx1"/>
                </a:solidFill>
                <a:ea typeface="굴림" charset="-127"/>
              </a:rPr>
              <a:t>i</a:t>
            </a:r>
            <a:r>
              <a:rPr lang="en-US" altLang="ko-KR" sz="2200" dirty="0">
                <a:solidFill>
                  <a:schemeClr val="tx1"/>
                </a:solidFill>
                <a:ea typeface="굴림" charset="-127"/>
              </a:rPr>
              <a:t>*19 </a:t>
            </a:r>
          </a:p>
          <a:p>
            <a:pPr algn="l">
              <a:spcBef>
                <a:spcPts val="0"/>
              </a:spcBef>
            </a:pPr>
            <a:r>
              <a:rPr lang="en-US" altLang="ko-KR" sz="2200" dirty="0">
                <a:solidFill>
                  <a:schemeClr val="tx1"/>
                </a:solidFill>
                <a:ea typeface="굴림" charset="-127"/>
              </a:rPr>
              <a:t>when n/2</a:t>
            </a:r>
            <a:r>
              <a:rPr lang="en-US" altLang="ko-KR" sz="2200" baseline="30000" dirty="0">
                <a:solidFill>
                  <a:schemeClr val="tx1"/>
                </a:solidFill>
                <a:ea typeface="굴림" charset="-127"/>
              </a:rPr>
              <a:t>i</a:t>
            </a:r>
            <a:r>
              <a:rPr lang="en-US" altLang="ko-KR" sz="2200" dirty="0">
                <a:solidFill>
                  <a:schemeClr val="tx1"/>
                </a:solidFill>
                <a:ea typeface="굴림" charset="-127"/>
              </a:rPr>
              <a:t>=1 =&gt; n=2</a:t>
            </a:r>
            <a:r>
              <a:rPr lang="en-US" altLang="ko-KR" sz="2200" baseline="30000" dirty="0">
                <a:solidFill>
                  <a:schemeClr val="tx1"/>
                </a:solidFill>
                <a:ea typeface="굴림" charset="-127"/>
              </a:rPr>
              <a:t>i</a:t>
            </a:r>
            <a:r>
              <a:rPr lang="en-US" altLang="ko-KR" sz="2200" dirty="0">
                <a:solidFill>
                  <a:schemeClr val="tx1"/>
                </a:solidFill>
                <a:ea typeface="굴림" charset="-127"/>
              </a:rPr>
              <a:t> =&gt; </a:t>
            </a:r>
            <a:r>
              <a:rPr lang="en-US" altLang="ko-KR" sz="2200" dirty="0" err="1">
                <a:solidFill>
                  <a:schemeClr val="tx1"/>
                </a:solidFill>
                <a:ea typeface="굴림" charset="-127"/>
              </a:rPr>
              <a:t>i</a:t>
            </a:r>
            <a:r>
              <a:rPr lang="en-US" altLang="ko-KR" sz="2200" dirty="0">
                <a:solidFill>
                  <a:schemeClr val="tx1"/>
                </a:solidFill>
                <a:ea typeface="굴림" charset="-127"/>
              </a:rPr>
              <a:t>=log</a:t>
            </a:r>
            <a:r>
              <a:rPr lang="en-US" altLang="ko-KR" sz="2200" baseline="-25000" dirty="0">
                <a:solidFill>
                  <a:schemeClr val="tx1"/>
                </a:solidFill>
                <a:ea typeface="굴림" charset="-127"/>
              </a:rPr>
              <a:t>2</a:t>
            </a:r>
            <a:r>
              <a:rPr lang="en-US" altLang="ko-KR" sz="2200" dirty="0">
                <a:solidFill>
                  <a:schemeClr val="tx1"/>
                </a:solidFill>
                <a:ea typeface="굴림" charset="-127"/>
              </a:rPr>
              <a:t>n       //the condition for last recursion</a:t>
            </a:r>
            <a:endParaRPr lang="en-US" sz="2200" dirty="0"/>
          </a:p>
          <a:p>
            <a:pPr algn="l">
              <a:spcBef>
                <a:spcPts val="0"/>
              </a:spcBef>
            </a:pPr>
            <a:r>
              <a:rPr lang="en-US" altLang="ko-KR" sz="2200" dirty="0">
                <a:solidFill>
                  <a:schemeClr val="tx1"/>
                </a:solidFill>
                <a:ea typeface="굴림" charset="-127"/>
              </a:rPr>
              <a:t>T(n)= T(1) + log</a:t>
            </a:r>
            <a:r>
              <a:rPr lang="en-US" altLang="ko-KR" sz="2200" baseline="-25000" dirty="0">
                <a:solidFill>
                  <a:schemeClr val="tx1"/>
                </a:solidFill>
                <a:ea typeface="굴림" charset="-127"/>
              </a:rPr>
              <a:t>2</a:t>
            </a:r>
            <a:r>
              <a:rPr lang="en-US" altLang="ko-KR" sz="2200" dirty="0">
                <a:solidFill>
                  <a:schemeClr val="tx1"/>
                </a:solidFill>
                <a:ea typeface="굴림" charset="-127"/>
              </a:rPr>
              <a:t>n *19 =21 + 19log</a:t>
            </a:r>
            <a:r>
              <a:rPr lang="en-US" altLang="ko-KR" sz="2200" baseline="-25000" dirty="0">
                <a:solidFill>
                  <a:schemeClr val="tx1"/>
                </a:solidFill>
                <a:ea typeface="굴림" charset="-127"/>
              </a:rPr>
              <a:t>2</a:t>
            </a:r>
            <a:r>
              <a:rPr lang="en-US" altLang="ko-KR" sz="2200" dirty="0">
                <a:solidFill>
                  <a:schemeClr val="tx1"/>
                </a:solidFill>
                <a:ea typeface="굴림" charset="-127"/>
              </a:rPr>
              <a:t>n   </a:t>
            </a:r>
          </a:p>
          <a:p>
            <a:pPr algn="l">
              <a:spcBef>
                <a:spcPts val="0"/>
              </a:spcBef>
            </a:pPr>
            <a:r>
              <a:rPr lang="en-US" altLang="ko-KR" sz="2200" dirty="0">
                <a:solidFill>
                  <a:schemeClr val="tx1"/>
                </a:solidFill>
                <a:ea typeface="굴림" charset="-127"/>
              </a:rPr>
              <a:t>Since T(1)=T(0) + 19=21</a:t>
            </a:r>
          </a:p>
          <a:p>
            <a:pPr algn="l">
              <a:spcBef>
                <a:spcPts val="0"/>
              </a:spcBef>
            </a:pPr>
            <a:r>
              <a:rPr lang="en-US" altLang="ko-KR" sz="2200" dirty="0">
                <a:solidFill>
                  <a:schemeClr val="tx1"/>
                </a:solidFill>
                <a:ea typeface="굴림" charset="-127"/>
                <a:sym typeface="Wingdings" pitchFamily="2" charset="2"/>
              </a:rPr>
              <a:t> The time required for this algorithm is proportional to </a:t>
            </a:r>
            <a:r>
              <a:rPr lang="en-US" altLang="ko-KR" sz="2200" dirty="0">
                <a:solidFill>
                  <a:schemeClr val="tx1"/>
                </a:solidFill>
                <a:ea typeface="굴림" charset="-127"/>
              </a:rPr>
              <a:t>log</a:t>
            </a:r>
            <a:r>
              <a:rPr lang="en-US" altLang="ko-KR" sz="2200" baseline="-25000" dirty="0">
                <a:solidFill>
                  <a:schemeClr val="tx1"/>
                </a:solidFill>
                <a:ea typeface="굴림" charset="-127"/>
              </a:rPr>
              <a:t>2</a:t>
            </a:r>
            <a:r>
              <a:rPr lang="en-US" altLang="ko-KR" sz="2200" dirty="0">
                <a:solidFill>
                  <a:schemeClr val="tx1"/>
                </a:solidFill>
                <a:ea typeface="굴림" charset="-127"/>
              </a:rPr>
              <a:t>n</a:t>
            </a:r>
          </a:p>
          <a:p>
            <a:pPr algn="l">
              <a:spcBef>
                <a:spcPts val="0"/>
              </a:spcBef>
            </a:pPr>
            <a:endParaRPr lang="en-US" altLang="ko-KR" sz="2400" dirty="0">
              <a:solidFill>
                <a:schemeClr val="tx1"/>
              </a:solidFill>
              <a:ea typeface="굴림" charset="-127"/>
            </a:endParaRPr>
          </a:p>
          <a:p>
            <a:pPr algn="l">
              <a:spcBef>
                <a:spcPts val="0"/>
              </a:spcBef>
            </a:pPr>
            <a:endParaRPr lang="en-US" altLang="ko-KR" sz="24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194" name="Equation" r:id="rId4" imgW="114151" imgH="215619" progId="Equation.3">
                  <p:embed/>
                </p:oleObj>
              </mc:Choice>
              <mc:Fallback>
                <p:oleObj name="Equation" r:id="rId4" imgW="114151" imgH="21561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60</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Running Time Exercise</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400" dirty="0">
                <a:solidFill>
                  <a:schemeClr val="tx1"/>
                </a:solidFill>
                <a:ea typeface="굴림" charset="-127"/>
              </a:rPr>
              <a:t>Determine the running time for the three algorithms  for  solving the subsequence problem provides on slide 8, 9, and 10. And try to compare their efficiency.</a:t>
            </a:r>
          </a:p>
          <a:p>
            <a:pPr algn="l">
              <a:spcBef>
                <a:spcPts val="0"/>
              </a:spcBef>
            </a:pPr>
            <a:endParaRPr lang="en-US" altLang="ko-KR" sz="2400" dirty="0">
              <a:solidFill>
                <a:schemeClr val="tx1"/>
              </a:solidFill>
              <a:ea typeface="굴림" charset="-127"/>
            </a:endParaRPr>
          </a:p>
          <a:p>
            <a:pPr algn="l">
              <a:spcBef>
                <a:spcPts val="0"/>
              </a:spcBef>
            </a:pPr>
            <a:endParaRPr lang="en-US" altLang="ko-KR" sz="24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8218" name="Equation" r:id="rId4" imgW="114151" imgH="215619" progId="Equation.3">
                  <p:embed/>
                </p:oleObj>
              </mc:Choice>
              <mc:Fallback>
                <p:oleObj name="Equation" r:id="rId4" imgW="114151" imgH="21561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61</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Running Time Exercise</a:t>
            </a:r>
            <a:endParaRPr lang="en-GB" i="1" dirty="0">
              <a:solidFill>
                <a:schemeClr val="accent2"/>
              </a:solidFill>
            </a:endParaRPr>
          </a:p>
        </p:txBody>
      </p:sp>
      <p:sp>
        <p:nvSpPr>
          <p:cNvPr id="99332" name="Rectangle 4"/>
          <p:cNvSpPr>
            <a:spLocks noGrp="1" noChangeArrowheads="1"/>
          </p:cNvSpPr>
          <p:nvPr>
            <p:ph type="subTitle" idx="1"/>
          </p:nvPr>
        </p:nvSpPr>
        <p:spPr>
          <a:xfrm>
            <a:off x="621792" y="2286000"/>
            <a:ext cx="7772400" cy="4114800"/>
          </a:xfrm>
        </p:spPr>
        <p:txBody>
          <a:bodyPr>
            <a:noAutofit/>
          </a:bodyPr>
          <a:lstStyle/>
          <a:p>
            <a:pPr algn="l">
              <a:spcBef>
                <a:spcPts val="0"/>
              </a:spcBef>
            </a:pPr>
            <a:r>
              <a:rPr lang="en-US" altLang="ko-KR" sz="2400" dirty="0">
                <a:solidFill>
                  <a:schemeClr val="tx1"/>
                </a:solidFill>
                <a:ea typeface="굴림" charset="-127"/>
              </a:rPr>
              <a:t>  Determine the running time for the following code snippet.</a:t>
            </a:r>
          </a:p>
          <a:p>
            <a:pPr algn="l">
              <a:spcBef>
                <a:spcPts val="0"/>
              </a:spcBef>
            </a:pPr>
            <a:endParaRPr lang="en-US" altLang="ko-KR" sz="2400" dirty="0">
              <a:solidFill>
                <a:schemeClr val="tx1"/>
              </a:solidFill>
              <a:ea typeface="굴림" charset="-127"/>
            </a:endParaRPr>
          </a:p>
          <a:p>
            <a:pPr algn="l">
              <a:spcBef>
                <a:spcPts val="0"/>
              </a:spcBef>
            </a:pPr>
            <a:endParaRPr lang="en-US" altLang="ko-KR" sz="24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9242" name="Equation" r:id="rId4" imgW="114151" imgH="215619" progId="Equation.3">
                  <p:embed/>
                </p:oleObj>
              </mc:Choice>
              <mc:Fallback>
                <p:oleObj name="Equation" r:id="rId4" imgW="114151" imgH="21561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762000" y="3276600"/>
            <a:ext cx="3505200" cy="2031325"/>
          </a:xfrm>
          <a:prstGeom prst="rect">
            <a:avLst/>
          </a:prstGeom>
          <a:noFill/>
          <a:ln w="6350">
            <a:solidFill>
              <a:schemeClr val="tx1"/>
            </a:solidFill>
          </a:ln>
        </p:spPr>
        <p:txBody>
          <a:bodyPr wrap="square" rtlCol="0">
            <a:spAutoFit/>
          </a:bodyPr>
          <a:lstStyle/>
          <a:p>
            <a:r>
              <a:rPr lang="en-US" dirty="0"/>
              <a:t>for (int count = 0, i = N; i &gt; 0; i--){</a:t>
            </a:r>
          </a:p>
          <a:p>
            <a:pPr lvl="1"/>
            <a:r>
              <a:rPr lang="en-US" dirty="0"/>
              <a:t>int j = </a:t>
            </a:r>
            <a:r>
              <a:rPr lang="en-US" dirty="0" err="1"/>
              <a:t>i</a:t>
            </a:r>
            <a:r>
              <a:rPr lang="en-US" dirty="0"/>
              <a:t>;</a:t>
            </a:r>
          </a:p>
          <a:p>
            <a:pPr lvl="1"/>
            <a:r>
              <a:rPr lang="en-US" dirty="0"/>
              <a:t>while (j &gt; 0){</a:t>
            </a:r>
          </a:p>
          <a:p>
            <a:pPr lvl="1"/>
            <a:r>
              <a:rPr lang="en-US" dirty="0"/>
              <a:t>	count++;</a:t>
            </a:r>
          </a:p>
          <a:p>
            <a:pPr lvl="1"/>
            <a:r>
              <a:rPr lang="en-US" dirty="0"/>
              <a:t>	j /= 2;</a:t>
            </a:r>
          </a:p>
          <a:p>
            <a:pPr lvl="1"/>
            <a:r>
              <a:rPr lang="en-US" dirty="0"/>
              <a:t>}</a:t>
            </a:r>
          </a:p>
          <a:p>
            <a:r>
              <a:rPr lang="en-US" dirty="0"/>
              <a:t>}</a:t>
            </a:r>
          </a:p>
        </p:txBody>
      </p:sp>
      <p:sp>
        <p:nvSpPr>
          <p:cNvPr id="7" name="TextBox 6"/>
          <p:cNvSpPr txBox="1"/>
          <p:nvPr/>
        </p:nvSpPr>
        <p:spPr>
          <a:xfrm>
            <a:off x="4419600" y="3276600"/>
            <a:ext cx="3810000" cy="1477328"/>
          </a:xfrm>
          <a:prstGeom prst="rect">
            <a:avLst/>
          </a:prstGeom>
          <a:noFill/>
          <a:ln w="6350">
            <a:solidFill>
              <a:schemeClr val="tx1"/>
            </a:solidFill>
          </a:ln>
        </p:spPr>
        <p:txBody>
          <a:bodyPr wrap="square" rtlCol="0">
            <a:spAutoFit/>
          </a:bodyPr>
          <a:lstStyle/>
          <a:p>
            <a:r>
              <a:rPr lang="en-US" dirty="0"/>
              <a:t>for (int count = 0, i = 1; i &lt; =N; i*=2){</a:t>
            </a:r>
          </a:p>
          <a:p>
            <a:r>
              <a:rPr lang="en-US" dirty="0"/>
              <a:t>	for (int j = 1; j &lt;= i; j++){</a:t>
            </a:r>
          </a:p>
          <a:p>
            <a:r>
              <a:rPr lang="en-US" dirty="0"/>
              <a:t>		count++;</a:t>
            </a:r>
          </a:p>
          <a:p>
            <a:r>
              <a:rPr lang="en-US" dirty="0"/>
              <a:t>	}</a:t>
            </a:r>
          </a:p>
          <a:p>
            <a:r>
              <a:rPr lang="en-US" dirty="0"/>
              <a:t>}	</a:t>
            </a:r>
          </a:p>
        </p:txBody>
      </p:sp>
      <p:sp>
        <p:nvSpPr>
          <p:cNvPr id="8" name="Slide Number Placeholder 7"/>
          <p:cNvSpPr>
            <a:spLocks noGrp="1"/>
          </p:cNvSpPr>
          <p:nvPr>
            <p:ph type="sldNum" sz="quarter" idx="12"/>
          </p:nvPr>
        </p:nvSpPr>
        <p:spPr/>
        <p:txBody>
          <a:bodyPr/>
          <a:lstStyle/>
          <a:p>
            <a:fld id="{59044E82-0D97-4C44-BD32-01B99DA0AB14}" type="slidenum">
              <a:rPr lang="en-US" smtClean="0"/>
              <a:pPr/>
              <a:t>62</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Asymptotic Analysis </a:t>
            </a:r>
            <a:endParaRPr lang="en-GB" i="1" dirty="0">
              <a:solidFill>
                <a:schemeClr val="accent2"/>
              </a:solidFill>
            </a:endParaRPr>
          </a:p>
        </p:txBody>
      </p:sp>
      <p:sp>
        <p:nvSpPr>
          <p:cNvPr id="108547" name="Rectangle 3"/>
          <p:cNvSpPr>
            <a:spLocks noGrp="1" noChangeArrowheads="1"/>
          </p:cNvSpPr>
          <p:nvPr>
            <p:ph type="body" idx="1"/>
          </p:nvPr>
        </p:nvSpPr>
        <p:spPr>
          <a:xfrm>
            <a:off x="621792" y="1752600"/>
            <a:ext cx="7772400" cy="4648200"/>
          </a:xfrm>
        </p:spPr>
        <p:txBody>
          <a:bodyPr>
            <a:normAutofit/>
          </a:bodyPr>
          <a:lstStyle/>
          <a:p>
            <a:pPr marL="0" indent="0">
              <a:buNone/>
            </a:pPr>
            <a:r>
              <a:rPr lang="en-US" dirty="0"/>
              <a:t>Asymptotic analysis refers to the study of</a:t>
            </a:r>
          </a:p>
          <a:p>
            <a:pPr marL="0" indent="0">
              <a:buNone/>
            </a:pPr>
            <a:r>
              <a:rPr lang="en-US" dirty="0"/>
              <a:t>an algorithm as the input size “gets big” or reaches a limit (in the calculus sense).</a:t>
            </a:r>
          </a:p>
          <a:p>
            <a:pPr marL="0" indent="0">
              <a:buNone/>
            </a:pPr>
            <a:r>
              <a:rPr lang="en-US" dirty="0"/>
              <a:t>Asymptotic analysis is used for most algorithm comparisons.</a:t>
            </a:r>
          </a:p>
        </p:txBody>
      </p:sp>
      <p:cxnSp>
        <p:nvCxnSpPr>
          <p:cNvPr id="4" name="Straight Connector 3"/>
          <p:cNvCxnSpPr/>
          <p:nvPr/>
        </p:nvCxnSpPr>
        <p:spPr>
          <a:xfrm>
            <a:off x="609600" y="15240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Growth Rate</a:t>
            </a:r>
            <a:endParaRPr lang="en-GB" i="1" dirty="0">
              <a:solidFill>
                <a:schemeClr val="accent2"/>
              </a:solidFill>
            </a:endParaRPr>
          </a:p>
        </p:txBody>
      </p:sp>
      <p:sp>
        <p:nvSpPr>
          <p:cNvPr id="108547" name="Rectangle 3"/>
          <p:cNvSpPr>
            <a:spLocks noGrp="1" noChangeArrowheads="1"/>
          </p:cNvSpPr>
          <p:nvPr>
            <p:ph type="body" idx="1"/>
          </p:nvPr>
        </p:nvSpPr>
        <p:spPr>
          <a:xfrm>
            <a:off x="621792" y="1752600"/>
            <a:ext cx="7772400" cy="4648200"/>
          </a:xfrm>
        </p:spPr>
        <p:txBody>
          <a:bodyPr>
            <a:normAutofit fontScale="77500" lnSpcReduction="20000"/>
          </a:bodyPr>
          <a:lstStyle/>
          <a:p>
            <a:pPr>
              <a:lnSpc>
                <a:spcPct val="90000"/>
              </a:lnSpc>
            </a:pPr>
            <a:r>
              <a:rPr lang="en-US" sz="3400" dirty="0"/>
              <a:t>An algorithm’s time requirement is a function of the </a:t>
            </a:r>
            <a:r>
              <a:rPr lang="en-US" sz="3400" i="1" dirty="0"/>
              <a:t>problem size</a:t>
            </a:r>
            <a:r>
              <a:rPr lang="en-US" sz="3400" dirty="0"/>
              <a:t>. For instance, we say that (if the problem size is n)</a:t>
            </a:r>
          </a:p>
          <a:p>
            <a:pPr lvl="1">
              <a:lnSpc>
                <a:spcPct val="90000"/>
              </a:lnSpc>
            </a:pPr>
            <a:r>
              <a:rPr lang="en-US" sz="2100" dirty="0"/>
              <a:t>Algorithm A requires </a:t>
            </a:r>
            <a:r>
              <a:rPr lang="en-US" sz="2100" b="1" dirty="0"/>
              <a:t>5*n</a:t>
            </a:r>
            <a:r>
              <a:rPr lang="en-US" sz="2100" b="1" baseline="30000" dirty="0"/>
              <a:t>2 </a:t>
            </a:r>
            <a:r>
              <a:rPr lang="en-US" sz="2100" dirty="0"/>
              <a:t> - 3*n + 4 time units to solve a problem of size n.</a:t>
            </a:r>
          </a:p>
          <a:p>
            <a:pPr lvl="1">
              <a:lnSpc>
                <a:spcPct val="90000"/>
              </a:lnSpc>
            </a:pPr>
            <a:r>
              <a:rPr lang="en-US" sz="2100" dirty="0"/>
              <a:t>Algorithm B requires </a:t>
            </a:r>
            <a:r>
              <a:rPr lang="en-US" sz="2100" b="1" dirty="0"/>
              <a:t>100*n</a:t>
            </a:r>
            <a:r>
              <a:rPr lang="en-US" sz="2100" dirty="0"/>
              <a:t>  + 14  time units to solve a problem of size n</a:t>
            </a:r>
            <a:r>
              <a:rPr lang="en-US" sz="1800" dirty="0"/>
              <a:t>.</a:t>
            </a:r>
          </a:p>
          <a:p>
            <a:pPr>
              <a:lnSpc>
                <a:spcPct val="90000"/>
              </a:lnSpc>
            </a:pPr>
            <a:r>
              <a:rPr lang="en-US" sz="3400" dirty="0"/>
              <a:t>The most important thing to learn is how quickly the algorithm’s time requirement grows as a function of the problem size.</a:t>
            </a:r>
          </a:p>
          <a:p>
            <a:pPr lvl="1">
              <a:lnSpc>
                <a:spcPct val="90000"/>
              </a:lnSpc>
            </a:pPr>
            <a:r>
              <a:rPr lang="en-US" sz="2100" dirty="0"/>
              <a:t>Algorithm A requires time proportional to </a:t>
            </a:r>
            <a:r>
              <a:rPr lang="en-US" sz="2100" b="1" dirty="0"/>
              <a:t>n</a:t>
            </a:r>
            <a:r>
              <a:rPr lang="en-US" sz="2100" b="1" baseline="30000" dirty="0"/>
              <a:t>2</a:t>
            </a:r>
            <a:r>
              <a:rPr lang="en-US" sz="2100" dirty="0"/>
              <a:t>.</a:t>
            </a:r>
          </a:p>
          <a:p>
            <a:pPr lvl="1">
              <a:lnSpc>
                <a:spcPct val="90000"/>
              </a:lnSpc>
            </a:pPr>
            <a:r>
              <a:rPr lang="en-US" sz="2100" dirty="0"/>
              <a:t>Algorithm B requires time proportional to </a:t>
            </a:r>
            <a:r>
              <a:rPr lang="en-US" sz="1800" b="1" dirty="0"/>
              <a:t>n</a:t>
            </a:r>
            <a:r>
              <a:rPr lang="en-US" sz="1800" dirty="0"/>
              <a:t>.</a:t>
            </a:r>
          </a:p>
          <a:p>
            <a:r>
              <a:rPr lang="en-US" sz="3400" dirty="0"/>
              <a:t>An </a:t>
            </a:r>
            <a:r>
              <a:rPr lang="en-US" sz="3400" b="1" dirty="0"/>
              <a:t>algorithm’s proportional time requirement</a:t>
            </a:r>
            <a:r>
              <a:rPr lang="en-US" sz="3400" dirty="0"/>
              <a:t> is known as </a:t>
            </a:r>
            <a:r>
              <a:rPr lang="en-US" sz="3400" b="1" i="1" dirty="0"/>
              <a:t>growth rate</a:t>
            </a:r>
            <a:r>
              <a:rPr lang="en-US" sz="3400" dirty="0"/>
              <a:t>. It is the rate at which the cost of the algorithm grows as the size of its input grows.</a:t>
            </a:r>
          </a:p>
          <a:p>
            <a:pPr>
              <a:lnSpc>
                <a:spcPct val="90000"/>
              </a:lnSpc>
            </a:pPr>
            <a:r>
              <a:rPr lang="en-US" sz="3400" dirty="0"/>
              <a:t>We can compare the efficiency of two algorithms by comparing their growth rates.</a:t>
            </a:r>
          </a:p>
        </p:txBody>
      </p:sp>
      <p:cxnSp>
        <p:nvCxnSpPr>
          <p:cNvPr id="4" name="Straight Connector 3"/>
          <p:cNvCxnSpPr/>
          <p:nvPr/>
        </p:nvCxnSpPr>
        <p:spPr>
          <a:xfrm>
            <a:off x="609600" y="15240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64</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Growth Rate</a:t>
            </a:r>
            <a:endParaRPr lang="en-GB" i="1" dirty="0">
              <a:solidFill>
                <a:schemeClr val="accent2"/>
              </a:solidFill>
            </a:endParaRPr>
          </a:p>
        </p:txBody>
      </p:sp>
      <p:sp>
        <p:nvSpPr>
          <p:cNvPr id="108547" name="Rectangle 3"/>
          <p:cNvSpPr>
            <a:spLocks noGrp="1" noChangeArrowheads="1"/>
          </p:cNvSpPr>
          <p:nvPr>
            <p:ph type="body" idx="1"/>
          </p:nvPr>
        </p:nvSpPr>
        <p:spPr>
          <a:xfrm>
            <a:off x="621792" y="2286000"/>
            <a:ext cx="7772400" cy="4114800"/>
          </a:xfrm>
        </p:spPr>
        <p:txBody>
          <a:bodyPr>
            <a:normAutofit/>
          </a:bodyPr>
          <a:lstStyle/>
          <a:p>
            <a:pPr marL="0" indent="0">
              <a:buNone/>
            </a:pPr>
            <a:r>
              <a:rPr lang="en-US" sz="2500" dirty="0"/>
              <a:t>Growth rate t</a:t>
            </a:r>
            <a:r>
              <a:rPr lang="en-US" sz="2500" dirty="0">
                <a:latin typeface="Times New Roman" charset="0"/>
              </a:rPr>
              <a:t>akes running time function and find the most </a:t>
            </a:r>
            <a:r>
              <a:rPr lang="en-US" sz="2500" b="1" dirty="0">
                <a:latin typeface="Times New Roman" charset="0"/>
              </a:rPr>
              <a:t>dominant</a:t>
            </a:r>
            <a:r>
              <a:rPr lang="en-US" sz="2500" dirty="0">
                <a:latin typeface="Times New Roman" charset="0"/>
              </a:rPr>
              <a:t> part by neglecting the terms which are less discriminative. </a:t>
            </a:r>
          </a:p>
          <a:p>
            <a:pPr marL="0" indent="0">
              <a:buNone/>
            </a:pPr>
            <a:r>
              <a:rPr lang="en-US" sz="2500" dirty="0">
                <a:latin typeface="Times New Roman" charset="0"/>
              </a:rPr>
              <a:t>Note:</a:t>
            </a:r>
          </a:p>
          <a:p>
            <a:r>
              <a:rPr lang="en-US" sz="2500" dirty="0"/>
              <a:t>Changing the hardware/ software environment </a:t>
            </a:r>
          </a:p>
          <a:p>
            <a:pPr lvl="1"/>
            <a:r>
              <a:rPr lang="en-US" sz="2500" dirty="0"/>
              <a:t>Affects </a:t>
            </a:r>
            <a:r>
              <a:rPr lang="en-US" sz="2500" dirty="0">
                <a:sym typeface="Symbol" pitchFamily="18" charset="2"/>
              </a:rPr>
              <a:t>T(n)</a:t>
            </a:r>
            <a:r>
              <a:rPr lang="en-US" sz="2500" dirty="0"/>
              <a:t> by a constant factor, but</a:t>
            </a:r>
          </a:p>
          <a:p>
            <a:pPr lvl="1"/>
            <a:r>
              <a:rPr lang="en-US" sz="2500" dirty="0"/>
              <a:t>Does not alter the </a:t>
            </a:r>
            <a:r>
              <a:rPr lang="en-US" sz="2500" dirty="0">
                <a:solidFill>
                  <a:schemeClr val="tx2">
                    <a:lumMod val="60000"/>
                    <a:lumOff val="40000"/>
                  </a:schemeClr>
                </a:solidFill>
              </a:rPr>
              <a:t>growth rate </a:t>
            </a:r>
            <a:r>
              <a:rPr lang="en-US" sz="2500" dirty="0"/>
              <a:t>of </a:t>
            </a:r>
            <a:r>
              <a:rPr lang="en-US" sz="2500" dirty="0">
                <a:sym typeface="Symbol" pitchFamily="18" charset="2"/>
              </a:rPr>
              <a:t>T(n)</a:t>
            </a:r>
            <a:endParaRPr lang="en-US" sz="2500" dirty="0"/>
          </a:p>
          <a:p>
            <a:r>
              <a:rPr lang="en-US" sz="2500" dirty="0"/>
              <a:t>The growth rate of the running time </a:t>
            </a:r>
            <a:r>
              <a:rPr lang="en-US" sz="2500" dirty="0">
                <a:sym typeface="Symbol" pitchFamily="18" charset="2"/>
              </a:rPr>
              <a:t>T(n)</a:t>
            </a:r>
            <a:r>
              <a:rPr lang="en-US" sz="2500" dirty="0"/>
              <a:t> is </a:t>
            </a:r>
            <a:r>
              <a:rPr lang="en-US" sz="2500" dirty="0">
                <a:solidFill>
                  <a:schemeClr val="tx2">
                    <a:lumMod val="60000"/>
                    <a:lumOff val="40000"/>
                  </a:schemeClr>
                </a:solidFill>
              </a:rPr>
              <a:t>an intrinsic property of algorithm.</a:t>
            </a:r>
          </a:p>
          <a:p>
            <a:pPr marL="0" indent="0">
              <a:buNone/>
            </a:pPr>
            <a:endParaRPr lang="en-GB" sz="25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Growth Rate Properties</a:t>
            </a:r>
            <a:endParaRPr lang="en-GB" i="1" dirty="0">
              <a:solidFill>
                <a:schemeClr val="accent2"/>
              </a:solidFill>
            </a:endParaRPr>
          </a:p>
        </p:txBody>
      </p:sp>
      <p:sp>
        <p:nvSpPr>
          <p:cNvPr id="108547" name="Rectangle 3"/>
          <p:cNvSpPr>
            <a:spLocks noGrp="1" noChangeArrowheads="1"/>
          </p:cNvSpPr>
          <p:nvPr>
            <p:ph type="body" idx="1"/>
          </p:nvPr>
        </p:nvSpPr>
        <p:spPr>
          <a:xfrm>
            <a:off x="621792" y="2286000"/>
            <a:ext cx="7772400" cy="4114800"/>
          </a:xfrm>
        </p:spPr>
        <p:txBody>
          <a:bodyPr>
            <a:normAutofit fontScale="92500" lnSpcReduction="10000"/>
          </a:bodyPr>
          <a:lstStyle/>
          <a:p>
            <a:pPr marL="457200" indent="-457200">
              <a:buFontTx/>
              <a:buAutoNum type="arabicPeriod"/>
            </a:pPr>
            <a:r>
              <a:rPr lang="en-US" i="1" dirty="0"/>
              <a:t>We can ignore low-order terms in an algorithm’s growth-rate function.</a:t>
            </a:r>
            <a:endParaRPr lang="en-US" dirty="0"/>
          </a:p>
          <a:p>
            <a:pPr marL="800100" lvl="1" indent="-342900"/>
            <a:r>
              <a:rPr lang="en-US" sz="1800" dirty="0"/>
              <a:t>If an algorithm is proportional to 5n</a:t>
            </a:r>
            <a:r>
              <a:rPr lang="en-US" sz="1800" baseline="30000" dirty="0"/>
              <a:t>3</a:t>
            </a:r>
            <a:r>
              <a:rPr lang="en-US" sz="1800" dirty="0"/>
              <a:t>+4n</a:t>
            </a:r>
            <a:r>
              <a:rPr lang="en-US" sz="1800" baseline="30000" dirty="0"/>
              <a:t>2</a:t>
            </a:r>
            <a:r>
              <a:rPr lang="en-US" sz="1800" dirty="0"/>
              <a:t>+3n, it is also  proportional to 5n</a:t>
            </a:r>
            <a:r>
              <a:rPr lang="en-US" sz="1800" baseline="30000" dirty="0"/>
              <a:t>3.</a:t>
            </a:r>
            <a:endParaRPr lang="en-US" sz="1800" dirty="0"/>
          </a:p>
          <a:p>
            <a:pPr marL="800100" lvl="1" indent="-342900"/>
            <a:r>
              <a:rPr lang="en-US" sz="1800" dirty="0"/>
              <a:t>We only use the higher-order term as algorithm’s growth-rate function.</a:t>
            </a:r>
          </a:p>
          <a:p>
            <a:pPr marL="800100" lvl="1" indent="-342900"/>
            <a:endParaRPr lang="en-US" sz="1800" dirty="0"/>
          </a:p>
          <a:p>
            <a:pPr marL="457200" indent="-457200">
              <a:buFontTx/>
              <a:buAutoNum type="arabicPeriod"/>
            </a:pPr>
            <a:r>
              <a:rPr lang="en-US" i="1" dirty="0"/>
              <a:t>We can ignore a multiplicative constant in the higher-order term of an algorithm’s growth-rate function.</a:t>
            </a:r>
          </a:p>
          <a:p>
            <a:pPr marL="800100" lvl="1" indent="-342900"/>
            <a:r>
              <a:rPr lang="en-US" sz="1800" dirty="0"/>
              <a:t>If an algorithm is proportional to 5n</a:t>
            </a:r>
            <a:r>
              <a:rPr lang="en-US" sz="1800" baseline="30000" dirty="0"/>
              <a:t>3</a:t>
            </a:r>
            <a:r>
              <a:rPr lang="en-US" sz="1800" dirty="0"/>
              <a:t>, it is also  proportional to n</a:t>
            </a:r>
            <a:r>
              <a:rPr lang="en-US" sz="1800" baseline="30000" dirty="0"/>
              <a:t>3</a:t>
            </a:r>
          </a:p>
          <a:p>
            <a:pPr marL="0" indent="0">
              <a:buNone/>
            </a:pPr>
            <a:r>
              <a:rPr lang="en-US" sz="2200" b="1" dirty="0">
                <a:solidFill>
                  <a:srgbClr val="FF0000"/>
                </a:solidFill>
              </a:rPr>
              <a:t>Note: Ignoring lower-order terms is reasonable when performing an asymptotic analysis.</a:t>
            </a:r>
          </a:p>
          <a:p>
            <a:pPr marL="800100" lvl="1" indent="-342900"/>
            <a:endParaRPr lang="en-US" sz="1800" dirty="0"/>
          </a:p>
          <a:p>
            <a:pPr marL="800100" lvl="1" indent="-342900"/>
            <a:endParaRPr lang="en-US" sz="1800" dirty="0"/>
          </a:p>
          <a:p>
            <a:pPr marL="0" indent="0">
              <a:buNone/>
            </a:pPr>
            <a:endParaRPr lang="en-GB" sz="25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rmAutofit/>
          </a:bodyPr>
          <a:lstStyle/>
          <a:p>
            <a:pPr algn="l"/>
            <a:r>
              <a:rPr lang="en-US" i="1" dirty="0">
                <a:solidFill>
                  <a:schemeClr val="accent2"/>
                </a:solidFill>
              </a:rPr>
              <a:t>Growth Rate Example</a:t>
            </a:r>
            <a:endParaRPr lang="en-GB" i="1" dirty="0">
              <a:solidFill>
                <a:schemeClr val="accent2"/>
              </a:solidFill>
            </a:endParaRPr>
          </a:p>
        </p:txBody>
      </p:sp>
      <p:sp>
        <p:nvSpPr>
          <p:cNvPr id="108547" name="Rectangle 3"/>
          <p:cNvSpPr>
            <a:spLocks noGrp="1" noChangeArrowheads="1"/>
          </p:cNvSpPr>
          <p:nvPr>
            <p:ph type="body" idx="1"/>
          </p:nvPr>
        </p:nvSpPr>
        <p:spPr>
          <a:xfrm>
            <a:off x="621792" y="2286000"/>
            <a:ext cx="7772400" cy="4114800"/>
          </a:xfrm>
        </p:spPr>
        <p:txBody>
          <a:bodyPr>
            <a:normAutofit/>
          </a:bodyPr>
          <a:lstStyle/>
          <a:p>
            <a:pPr marL="0" indent="0">
              <a:buNone/>
            </a:pPr>
            <a:r>
              <a:rPr lang="en-US" sz="2500" dirty="0"/>
              <a:t>Let T(n) = 5n</a:t>
            </a:r>
            <a:r>
              <a:rPr lang="en-US" sz="2500" baseline="30000" dirty="0"/>
              <a:t>2</a:t>
            </a:r>
            <a:r>
              <a:rPr lang="en-US" sz="2500" dirty="0"/>
              <a:t> + 7n – 5   is the running time of an algorithm. </a:t>
            </a:r>
            <a:r>
              <a:rPr lang="en-GB" sz="2500" dirty="0"/>
              <a:t>Determine the growth rate.</a:t>
            </a:r>
          </a:p>
          <a:p>
            <a:pPr marL="0" indent="0">
              <a:buNone/>
            </a:pPr>
            <a:r>
              <a:rPr lang="en-US" sz="2500" dirty="0">
                <a:latin typeface="Times New Roman" charset="0"/>
              </a:rPr>
              <a:t>By neglecting the terms which are less discriminative we conclude that T(n) is proportional to n</a:t>
            </a:r>
            <a:r>
              <a:rPr lang="en-US" sz="2500" baseline="30000" dirty="0">
                <a:latin typeface="Times New Roman" charset="0"/>
              </a:rPr>
              <a:t>2</a:t>
            </a:r>
            <a:r>
              <a:rPr lang="en-US" sz="2500" dirty="0">
                <a:latin typeface="Times New Roman" charset="0"/>
              </a:rPr>
              <a:t> i.e. T(n) grows quadratically.</a:t>
            </a:r>
            <a:endParaRPr lang="en-GB" sz="2500" dirty="0"/>
          </a:p>
          <a:p>
            <a:pPr marL="0" indent="0">
              <a:buNone/>
            </a:pPr>
            <a:r>
              <a:rPr lang="en-GB" sz="2500" dirty="0"/>
              <a:t>Let T(n) = n + log</a:t>
            </a:r>
            <a:r>
              <a:rPr lang="en-GB" sz="2500" baseline="-25000" dirty="0"/>
              <a:t>2</a:t>
            </a:r>
            <a:r>
              <a:rPr lang="en-GB" sz="2500" dirty="0"/>
              <a:t>n + 2</a:t>
            </a:r>
          </a:p>
          <a:p>
            <a:pPr marL="0" indent="0">
              <a:buNone/>
            </a:pPr>
            <a:r>
              <a:rPr lang="en-US" sz="2500" dirty="0">
                <a:latin typeface="Times New Roman" charset="0"/>
              </a:rPr>
              <a:t>By neglecting the terms which are less discriminative we conclude that T(n) is proportional to n</a:t>
            </a:r>
            <a:r>
              <a:rPr lang="en-US" sz="2500" baseline="30000" dirty="0">
                <a:latin typeface="Times New Roman" charset="0"/>
              </a:rPr>
              <a:t> </a:t>
            </a:r>
            <a:r>
              <a:rPr lang="en-US" sz="2500" dirty="0">
                <a:latin typeface="Times New Roman" charset="0"/>
              </a:rPr>
              <a:t>i.e. T(n) grows linearly.</a:t>
            </a:r>
            <a:endParaRPr lang="en-GB" sz="2500" dirty="0"/>
          </a:p>
          <a:p>
            <a:pPr marL="0" indent="0">
              <a:buNone/>
            </a:pPr>
            <a:endParaRPr lang="en-GB" sz="2500"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7">
                                            <p:txEl>
                                              <p:pRg st="2" end="2"/>
                                            </p:txEl>
                                          </p:spTgt>
                                        </p:tgtEl>
                                        <p:attrNameLst>
                                          <p:attrName>style.visibility</p:attrName>
                                        </p:attrNameLst>
                                      </p:cBhvr>
                                      <p:to>
                                        <p:strVal val="visible"/>
                                      </p:to>
                                    </p:set>
                                    <p:anim calcmode="lin" valueType="num">
                                      <p:cBhvr additive="base">
                                        <p:cTn id="19" dur="5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7">
                                            <p:txEl>
                                              <p:pRg st="3" end="3"/>
                                            </p:txEl>
                                          </p:spTgt>
                                        </p:tgtEl>
                                        <p:attrNameLst>
                                          <p:attrName>style.visibility</p:attrName>
                                        </p:attrNameLst>
                                      </p:cBhvr>
                                      <p:to>
                                        <p:strVal val="visible"/>
                                      </p:to>
                                    </p:set>
                                    <p:anim calcmode="lin" valueType="num">
                                      <p:cBhvr additive="base">
                                        <p:cTn id="25" dur="5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85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02920" y="301752"/>
            <a:ext cx="8229600" cy="1143000"/>
          </a:xfrm>
        </p:spPr>
        <p:txBody>
          <a:bodyPr>
            <a:noAutofit/>
          </a:bodyPr>
          <a:lstStyle/>
          <a:p>
            <a:pPr algn="l"/>
            <a:r>
              <a:rPr lang="en-US" i="1" dirty="0">
                <a:solidFill>
                  <a:schemeClr val="accent2"/>
                </a:solidFill>
              </a:rPr>
              <a:t>Common Growth Rates </a:t>
            </a:r>
            <a:endParaRPr lang="en-GB" i="1" dirty="0">
              <a:solidFill>
                <a:schemeClr val="accent2"/>
              </a:solidFill>
            </a:endParaRPr>
          </a:p>
        </p:txBody>
      </p:sp>
      <p:sp>
        <p:nvSpPr>
          <p:cNvPr id="116739" name="Rectangle 3"/>
          <p:cNvSpPr>
            <a:spLocks noGrp="1" noChangeArrowheads="1"/>
          </p:cNvSpPr>
          <p:nvPr>
            <p:ph type="body" idx="1"/>
          </p:nvPr>
        </p:nvSpPr>
        <p:spPr>
          <a:xfrm>
            <a:off x="621792" y="2286000"/>
            <a:ext cx="7772400" cy="4114800"/>
          </a:xfrm>
        </p:spPr>
        <p:txBody>
          <a:bodyPr>
            <a:normAutofit/>
          </a:bodyPr>
          <a:lstStyle/>
          <a:p>
            <a:pPr fontAlgn="base"/>
            <a:endParaRPr lang="en-US" dirty="0"/>
          </a:p>
          <a:p>
            <a:pPr>
              <a:buNone/>
            </a:pPr>
            <a:endParaRPr lang="en-GB" dirty="0"/>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nvGraphicFramePr>
        <p:xfrm>
          <a:off x="762000" y="2362200"/>
          <a:ext cx="7010400" cy="3962397"/>
        </p:xfrm>
        <a:graphic>
          <a:graphicData uri="http://schemas.openxmlformats.org/drawingml/2006/table">
            <a:tbl>
              <a:tblPr firstRow="1" bandRow="1">
                <a:tableStyleId>{7E9639D4-E3E2-4D34-9284-5A2195B3D0D7}</a:tableStyleId>
              </a:tblPr>
              <a:tblGrid>
                <a:gridCol w="3505200">
                  <a:extLst>
                    <a:ext uri="{9D8B030D-6E8A-4147-A177-3AD203B41FA5}">
                      <a16:colId xmlns="" xmlns:a16="http://schemas.microsoft.com/office/drawing/2014/main" val="20000"/>
                    </a:ext>
                  </a:extLst>
                </a:gridCol>
                <a:gridCol w="3505200">
                  <a:extLst>
                    <a:ext uri="{9D8B030D-6E8A-4147-A177-3AD203B41FA5}">
                      <a16:colId xmlns="" xmlns:a16="http://schemas.microsoft.com/office/drawing/2014/main" val="20001"/>
                    </a:ext>
                  </a:extLst>
                </a:gridCol>
              </a:tblGrid>
              <a:tr h="413173">
                <a:tc>
                  <a:txBody>
                    <a:bodyPr/>
                    <a:lstStyle/>
                    <a:p>
                      <a:r>
                        <a:rPr lang="en-US" dirty="0"/>
                        <a:t>Function</a:t>
                      </a:r>
                    </a:p>
                  </a:txBody>
                  <a:tcPr/>
                </a:tc>
                <a:tc>
                  <a:txBody>
                    <a:bodyPr/>
                    <a:lstStyle/>
                    <a:p>
                      <a:r>
                        <a:rPr lang="en-US" dirty="0"/>
                        <a:t>Growth Rate </a:t>
                      </a:r>
                    </a:p>
                  </a:txBody>
                  <a:tcPr/>
                </a:tc>
                <a:extLst>
                  <a:ext uri="{0D108BD9-81ED-4DB2-BD59-A6C34878D82A}">
                    <a16:rowId xmlns="" xmlns:a16="http://schemas.microsoft.com/office/drawing/2014/main" val="10000"/>
                  </a:ext>
                </a:extLst>
              </a:tr>
              <a:tr h="413173">
                <a:tc>
                  <a:txBody>
                    <a:bodyPr/>
                    <a:lstStyle/>
                    <a:p>
                      <a:r>
                        <a:rPr lang="en-US" dirty="0"/>
                        <a:t>C	</a:t>
                      </a:r>
                    </a:p>
                  </a:txBody>
                  <a:tcPr/>
                </a:tc>
                <a:tc>
                  <a:txBody>
                    <a:bodyPr/>
                    <a:lstStyle/>
                    <a:p>
                      <a:r>
                        <a:rPr lang="en-US" dirty="0"/>
                        <a:t>Constant</a:t>
                      </a:r>
                    </a:p>
                  </a:txBody>
                  <a:tcPr/>
                </a:tc>
                <a:extLst>
                  <a:ext uri="{0D108BD9-81ED-4DB2-BD59-A6C34878D82A}">
                    <a16:rowId xmlns="" xmlns:a16="http://schemas.microsoft.com/office/drawing/2014/main" val="10001"/>
                  </a:ext>
                </a:extLst>
              </a:tr>
              <a:tr h="413173">
                <a:tc>
                  <a:txBody>
                    <a:bodyPr/>
                    <a:lstStyle/>
                    <a:p>
                      <a:r>
                        <a:rPr lang="en-US" dirty="0"/>
                        <a:t>log N</a:t>
                      </a:r>
                    </a:p>
                  </a:txBody>
                  <a:tcPr/>
                </a:tc>
                <a:tc>
                  <a:txBody>
                    <a:bodyPr/>
                    <a:lstStyle/>
                    <a:p>
                      <a:r>
                        <a:rPr lang="en-US" dirty="0"/>
                        <a:t>Logarithmic</a:t>
                      </a:r>
                    </a:p>
                  </a:txBody>
                  <a:tcPr/>
                </a:tc>
                <a:extLst>
                  <a:ext uri="{0D108BD9-81ED-4DB2-BD59-A6C34878D82A}">
                    <a16:rowId xmlns="" xmlns:a16="http://schemas.microsoft.com/office/drawing/2014/main" val="10002"/>
                  </a:ext>
                </a:extLst>
              </a:tr>
              <a:tr h="413173">
                <a:tc>
                  <a:txBody>
                    <a:bodyPr/>
                    <a:lstStyle/>
                    <a:p>
                      <a:r>
                        <a:rPr lang="en-US" dirty="0"/>
                        <a:t>log</a:t>
                      </a:r>
                      <a:r>
                        <a:rPr lang="en-US" baseline="30000" dirty="0"/>
                        <a:t>2</a:t>
                      </a:r>
                      <a:r>
                        <a:rPr lang="en-US" dirty="0"/>
                        <a:t>N</a:t>
                      </a:r>
                    </a:p>
                  </a:txBody>
                  <a:tcPr/>
                </a:tc>
                <a:tc>
                  <a:txBody>
                    <a:bodyPr/>
                    <a:lstStyle/>
                    <a:p>
                      <a:r>
                        <a:rPr lang="en-US" dirty="0"/>
                        <a:t>Log-squared</a:t>
                      </a:r>
                    </a:p>
                  </a:txBody>
                  <a:tcPr/>
                </a:tc>
                <a:extLst>
                  <a:ext uri="{0D108BD9-81ED-4DB2-BD59-A6C34878D82A}">
                    <a16:rowId xmlns="" xmlns:a16="http://schemas.microsoft.com/office/drawing/2014/main" val="10003"/>
                  </a:ext>
                </a:extLst>
              </a:tr>
              <a:tr h="413173">
                <a:tc>
                  <a:txBody>
                    <a:bodyPr/>
                    <a:lstStyle/>
                    <a:p>
                      <a:r>
                        <a:rPr lang="en-US" dirty="0"/>
                        <a:t>N	</a:t>
                      </a:r>
                    </a:p>
                  </a:txBody>
                  <a:tcPr/>
                </a:tc>
                <a:tc>
                  <a:txBody>
                    <a:bodyPr/>
                    <a:lstStyle/>
                    <a:p>
                      <a:r>
                        <a:rPr lang="en-US" dirty="0"/>
                        <a:t>Linear</a:t>
                      </a:r>
                    </a:p>
                  </a:txBody>
                  <a:tcPr/>
                </a:tc>
                <a:extLst>
                  <a:ext uri="{0D108BD9-81ED-4DB2-BD59-A6C34878D82A}">
                    <a16:rowId xmlns="" xmlns:a16="http://schemas.microsoft.com/office/drawing/2014/main" val="10004"/>
                  </a:ext>
                </a:extLst>
              </a:tr>
              <a:tr h="413173">
                <a:tc>
                  <a:txBody>
                    <a:bodyPr/>
                    <a:lstStyle/>
                    <a:p>
                      <a:r>
                        <a:rPr lang="en-US" dirty="0"/>
                        <a:t>N log N</a:t>
                      </a:r>
                    </a:p>
                  </a:txBody>
                  <a:tcPr/>
                </a:tc>
                <a:tc>
                  <a:txBody>
                    <a:bodyPr/>
                    <a:lstStyle/>
                    <a:p>
                      <a:endParaRPr lang="en-US" dirty="0"/>
                    </a:p>
                  </a:txBody>
                  <a:tcPr/>
                </a:tc>
                <a:extLst>
                  <a:ext uri="{0D108BD9-81ED-4DB2-BD59-A6C34878D82A}">
                    <a16:rowId xmlns="" xmlns:a16="http://schemas.microsoft.com/office/drawing/2014/main" val="10005"/>
                  </a:ext>
                </a:extLst>
              </a:tr>
              <a:tr h="413173">
                <a:tc>
                  <a:txBody>
                    <a:bodyPr/>
                    <a:lstStyle/>
                    <a:p>
                      <a:r>
                        <a:rPr lang="en-US" sz="1800" dirty="0"/>
                        <a:t>N</a:t>
                      </a:r>
                      <a:r>
                        <a:rPr lang="en-US" sz="1800" baseline="30000" dirty="0"/>
                        <a:t>2</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Quadratic</a:t>
                      </a:r>
                    </a:p>
                  </a:txBody>
                  <a:tcPr/>
                </a:tc>
                <a:extLst>
                  <a:ext uri="{0D108BD9-81ED-4DB2-BD59-A6C34878D82A}">
                    <a16:rowId xmlns="" xmlns:a16="http://schemas.microsoft.com/office/drawing/2014/main" val="10006"/>
                  </a:ext>
                </a:extLst>
              </a:tr>
              <a:tr h="413173">
                <a:tc>
                  <a:txBody>
                    <a:bodyPr/>
                    <a:lstStyle/>
                    <a:p>
                      <a:r>
                        <a:rPr lang="en-US" dirty="0"/>
                        <a:t>N</a:t>
                      </a:r>
                      <a:r>
                        <a:rPr lang="en-US" baseline="30000" dirty="0"/>
                        <a:t>3	</a:t>
                      </a:r>
                      <a:endParaRPr lang="en-US" dirty="0"/>
                    </a:p>
                  </a:txBody>
                  <a:tcPr/>
                </a:tc>
                <a:tc>
                  <a:txBody>
                    <a:bodyPr/>
                    <a:lstStyle/>
                    <a:p>
                      <a:r>
                        <a:rPr lang="en-US" dirty="0"/>
                        <a:t>Cubic</a:t>
                      </a:r>
                    </a:p>
                  </a:txBody>
                  <a:tcPr/>
                </a:tc>
                <a:extLst>
                  <a:ext uri="{0D108BD9-81ED-4DB2-BD59-A6C34878D82A}">
                    <a16:rowId xmlns="" xmlns:a16="http://schemas.microsoft.com/office/drawing/2014/main" val="10007"/>
                  </a:ext>
                </a:extLst>
              </a:tr>
              <a:tr h="657013">
                <a:tc>
                  <a:txBody>
                    <a:bodyPr/>
                    <a:lstStyle/>
                    <a:p>
                      <a:r>
                        <a:rPr lang="en-US" dirty="0"/>
                        <a:t>2</a:t>
                      </a:r>
                      <a:r>
                        <a:rPr lang="en-US" baseline="30000" dirty="0"/>
                        <a:t>N	</a:t>
                      </a:r>
                      <a:endParaRPr lang="en-US" dirty="0"/>
                    </a:p>
                  </a:txBody>
                  <a:tcPr/>
                </a:tc>
                <a:tc>
                  <a:txBody>
                    <a:bodyPr/>
                    <a:lstStyle/>
                    <a:p>
                      <a:r>
                        <a:rPr lang="en-US" dirty="0"/>
                        <a:t>Exponential</a:t>
                      </a:r>
                    </a:p>
                  </a:txBody>
                  <a:tcPr/>
                </a:tc>
                <a:extLst>
                  <a:ext uri="{0D108BD9-81ED-4DB2-BD59-A6C34878D82A}">
                    <a16:rowId xmlns="" xmlns:a16="http://schemas.microsoft.com/office/drawing/2014/main" val="10008"/>
                  </a:ext>
                </a:extLst>
              </a:tr>
            </a:tbl>
          </a:graphicData>
        </a:graphic>
      </p:graphicFrame>
      <p:sp>
        <p:nvSpPr>
          <p:cNvPr id="6" name="Slide Number Placeholder 5"/>
          <p:cNvSpPr>
            <a:spLocks noGrp="1"/>
          </p:cNvSpPr>
          <p:nvPr>
            <p:ph type="sldNum" sz="quarter" idx="12"/>
          </p:nvPr>
        </p:nvSpPr>
        <p:spPr/>
        <p:txBody>
          <a:bodyPr/>
          <a:lstStyle/>
          <a:p>
            <a:fld id="{59044E82-0D97-4C44-BD32-01B99DA0AB14}" type="slidenum">
              <a:rPr lang="en-US" smtClean="0"/>
              <a:pPr/>
              <a:t>68</a:t>
            </a:fld>
            <a:endParaRPr lang="en-US"/>
          </a:p>
        </p:txBody>
      </p:sp>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02920" y="301752"/>
            <a:ext cx="8229600" cy="1143000"/>
          </a:xfrm>
        </p:spPr>
        <p:txBody>
          <a:bodyPr>
            <a:noAutofit/>
          </a:bodyPr>
          <a:lstStyle/>
          <a:p>
            <a:pPr algn="l"/>
            <a:r>
              <a:rPr lang="en-US" i="1" dirty="0">
                <a:solidFill>
                  <a:schemeClr val="accent2"/>
                </a:solidFill>
              </a:rPr>
              <a:t>A Comparison of Growth-Rate Functions</a:t>
            </a:r>
            <a:endParaRPr lang="en-GB" i="1" dirty="0">
              <a:solidFill>
                <a:schemeClr val="accent2"/>
              </a:solidFill>
            </a:endParaRPr>
          </a:p>
        </p:txBody>
      </p:sp>
      <p:sp>
        <p:nvSpPr>
          <p:cNvPr id="108547" name="Rectangle 3"/>
          <p:cNvSpPr>
            <a:spLocks noGrp="1" noChangeArrowheads="1"/>
          </p:cNvSpPr>
          <p:nvPr>
            <p:ph type="body" idx="1"/>
          </p:nvPr>
        </p:nvSpPr>
        <p:spPr>
          <a:xfrm>
            <a:off x="621792" y="2286000"/>
            <a:ext cx="7772400" cy="4114800"/>
          </a:xfrm>
        </p:spPr>
        <p:txBody>
          <a:bodyPr>
            <a:normAutofit/>
          </a:bodyPr>
          <a:lstStyle/>
          <a:p>
            <a:pPr marL="0" indent="0">
              <a:buNone/>
            </a:pPr>
            <a:r>
              <a:rPr lang="en-GB" sz="2500" dirty="0"/>
              <a:t> </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3"/>
          <p:cNvPicPr>
            <a:picLocks noChangeAspect="1" noChangeArrowheads="1"/>
          </p:cNvPicPr>
          <p:nvPr/>
        </p:nvPicPr>
        <p:blipFill>
          <a:blip r:embed="rId3"/>
          <a:srcRect/>
          <a:stretch>
            <a:fillRect/>
          </a:stretch>
        </p:blipFill>
        <p:spPr bwMode="auto">
          <a:xfrm>
            <a:off x="990600" y="2438400"/>
            <a:ext cx="6934200" cy="3962400"/>
          </a:xfrm>
          <a:prstGeom prst="rect">
            <a:avLst/>
          </a:prstGeom>
          <a:noFill/>
          <a:ln w="9525">
            <a:noFill/>
            <a:miter lim="800000"/>
            <a:headEnd/>
            <a:tailEnd/>
          </a:ln>
        </p:spPr>
      </p:pic>
      <p:cxnSp>
        <p:nvCxnSpPr>
          <p:cNvPr id="7" name="Straight Connector 6"/>
          <p:cNvCxnSpPr/>
          <p:nvPr/>
        </p:nvCxnSpPr>
        <p:spPr>
          <a:xfrm flipV="1">
            <a:off x="1905000" y="5562600"/>
            <a:ext cx="5334000" cy="15240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9000" y="5345668"/>
            <a:ext cx="282450" cy="369332"/>
          </a:xfrm>
          <a:prstGeom prst="rect">
            <a:avLst/>
          </a:prstGeom>
          <a:noFill/>
        </p:spPr>
        <p:txBody>
          <a:bodyPr wrap="none" rtlCol="0">
            <a:spAutoFit/>
          </a:bodyPr>
          <a:lstStyle/>
          <a:p>
            <a:r>
              <a:rPr lang="en-US" dirty="0"/>
              <a:t>c</a:t>
            </a:r>
          </a:p>
        </p:txBody>
      </p:sp>
      <p:sp>
        <p:nvSpPr>
          <p:cNvPr id="9" name="Slide Number Placeholder 8"/>
          <p:cNvSpPr>
            <a:spLocks noGrp="1"/>
          </p:cNvSpPr>
          <p:nvPr>
            <p:ph type="sldNum" sz="quarter" idx="12"/>
          </p:nvPr>
        </p:nvSpPr>
        <p:spPr/>
        <p:txBody>
          <a:bodyPr/>
          <a:lstStyle/>
          <a:p>
            <a:fld id="{59044E82-0D97-4C44-BD32-01B99DA0AB14}" type="slidenum">
              <a:rPr lang="en-US" smtClean="0"/>
              <a:pPr/>
              <a:t>69</a:t>
            </a:fld>
            <a:endParaRPr lang="en-US"/>
          </a:p>
        </p:txBody>
      </p:sp>
      <p:sp>
        <p:nvSpPr>
          <p:cNvPr id="10" name="Footer Placeholder 9"/>
          <p:cNvSpPr>
            <a:spLocks noGrp="1"/>
          </p:cNvSpPr>
          <p:nvPr>
            <p:ph type="ftr" sz="quarter" idx="11"/>
          </p:nvPr>
        </p:nvSpPr>
        <p:spPr/>
        <p:txBody>
          <a:bodyPr/>
          <a:lstStyle/>
          <a:p>
            <a:r>
              <a:rPr lang="en-US"/>
              <a:t>Compiled By Atnafu J.</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i="1" dirty="0">
                <a:solidFill>
                  <a:schemeClr val="accent2"/>
                </a:solidFill>
              </a:rPr>
              <a:t>Properties of Algorithm</a:t>
            </a:r>
          </a:p>
        </p:txBody>
      </p:sp>
      <p:cxnSp>
        <p:nvCxnSpPr>
          <p:cNvPr id="4" name="Straight Connector 3"/>
          <p:cNvCxnSpPr/>
          <p:nvPr/>
        </p:nvCxnSpPr>
        <p:spPr>
          <a:xfrm>
            <a:off x="621792"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9" name="Rectangle 4"/>
          <p:cNvSpPr txBox="1">
            <a:spLocks noChangeArrowheads="1"/>
          </p:cNvSpPr>
          <p:nvPr/>
        </p:nvSpPr>
        <p:spPr>
          <a:xfrm>
            <a:off x="621792" y="1752600"/>
            <a:ext cx="7772400" cy="4648200"/>
          </a:xfrm>
          <a:prstGeom prst="rect">
            <a:avLst/>
          </a:prstGeom>
        </p:spPr>
        <p:txBody>
          <a:bodyPr vert="horz" lIns="91440" tIns="45720" rIns="91440" bIns="45720" rtlCol="0">
            <a:noAutofit/>
          </a:bodyPr>
          <a:lstStyle/>
          <a:p>
            <a:pPr marL="285750" indent="-285750" fontAlgn="base">
              <a:lnSpc>
                <a:spcPct val="65000"/>
              </a:lnSpc>
              <a:spcBef>
                <a:spcPct val="20000"/>
              </a:spcBef>
              <a:spcAft>
                <a:spcPct val="0"/>
              </a:spcAft>
              <a:buClr>
                <a:schemeClr val="tx2"/>
              </a:buClr>
              <a:buSzPct val="70000"/>
              <a:buFont typeface="Arial" pitchFamily="34" charset="0"/>
              <a:buChar char="–"/>
            </a:pPr>
            <a:r>
              <a:rPr lang="en-US" sz="2800" dirty="0" smtClean="0"/>
              <a:t>Input: An </a:t>
            </a:r>
            <a:r>
              <a:rPr lang="en-US" sz="2800" dirty="0"/>
              <a:t>algorithm </a:t>
            </a:r>
            <a:r>
              <a:rPr lang="en-US" sz="2800" dirty="0" smtClean="0"/>
              <a:t>takes 0 or more inputs</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800" dirty="0" smtClean="0"/>
              <a:t>Output: Algorithm produces 1 or more output</a:t>
            </a:r>
            <a:endParaRPr lang="en-US" altLang="ko-KR" sz="2600" dirty="0" smtClean="0"/>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smtClean="0"/>
              <a:t>Definiteness</a:t>
            </a:r>
            <a:r>
              <a:rPr lang="en-US" altLang="ko-KR" sz="2600" dirty="0"/>
              <a:t>: Each step must be precisely defined</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a:t>Finiteness: The algorithm must always terminate after a finite number of steps.</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smtClean="0"/>
              <a:t>Effectiveness(feasibility): </a:t>
            </a:r>
            <a:r>
              <a:rPr lang="en-US" altLang="ko-KR" sz="2600" dirty="0"/>
              <a:t>It must be possible to perform each step exactly and in a finite amount of time.</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a:t>Language Independence: It must not depend on any programming language.</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a:t>Correctness: It must compute correct answer to all possible legal inputs.</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a:t>Completeness: It must solve the problem completely.</a:t>
            </a:r>
          </a:p>
          <a:p>
            <a:pPr marL="285750" indent="-285750" fontAlgn="base">
              <a:lnSpc>
                <a:spcPct val="65000"/>
              </a:lnSpc>
              <a:spcBef>
                <a:spcPct val="20000"/>
              </a:spcBef>
              <a:spcAft>
                <a:spcPct val="0"/>
              </a:spcAft>
              <a:buClr>
                <a:schemeClr val="tx2"/>
              </a:buClr>
              <a:buSzPct val="70000"/>
              <a:buFont typeface="Arial" pitchFamily="34" charset="0"/>
              <a:buChar char="–"/>
            </a:pPr>
            <a:r>
              <a:rPr lang="en-US" altLang="ko-KR" sz="2600" dirty="0"/>
              <a:t>Generality: Algorithm should be valid on all possible inputs</a:t>
            </a:r>
            <a:r>
              <a:rPr lang="en-US" altLang="ko-KR" sz="2600" dirty="0" smtClean="0"/>
              <a:t>.</a:t>
            </a:r>
            <a:endParaRPr lang="en-US" altLang="ko-KR" sz="2600" dirty="0"/>
          </a:p>
        </p:txBody>
      </p: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 calcmode="lin" valueType="num">
                                      <p:cBhvr additive="base">
                                        <p:cTn id="3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anim calcmode="lin" valueType="num">
                                      <p:cBhvr additive="base">
                                        <p:cTn id="3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 calcmode="lin" valueType="num">
                                      <p:cBhvr additive="base">
                                        <p:cTn id="3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Upper Bounds</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a:bodyPr>
          <a:lstStyle/>
          <a:p>
            <a:pPr algn="l"/>
            <a:r>
              <a:rPr lang="en-US" sz="2700" dirty="0">
                <a:solidFill>
                  <a:schemeClr val="tx1"/>
                </a:solidFill>
              </a:rPr>
              <a:t>Upper bound indicates the upper or highest growth rate that the algorithm can have</a:t>
            </a:r>
            <a:r>
              <a:rPr lang="en-US" sz="2800" dirty="0"/>
              <a:t>.</a:t>
            </a:r>
          </a:p>
          <a:p>
            <a:pPr algn="l"/>
            <a:r>
              <a:rPr lang="en-US" sz="2700" dirty="0">
                <a:solidFill>
                  <a:schemeClr val="tx1"/>
                </a:solidFill>
              </a:rPr>
              <a:t>we adopt a special notation, called big-Oh notation to represent the upper bound.</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Big-Oh Notation</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a:bodyPr>
          <a:lstStyle/>
          <a:p>
            <a:pPr algn="l"/>
            <a:r>
              <a:rPr lang="en-US" sz="2700" dirty="0">
                <a:solidFill>
                  <a:schemeClr val="tx1"/>
                </a:solidFill>
              </a:rPr>
              <a:t>Definition 1: Let f(n) and g(n) be two functions.  We write:</a:t>
            </a:r>
          </a:p>
          <a:p>
            <a:pPr algn="l"/>
            <a:r>
              <a:rPr lang="en-US" sz="2700" dirty="0">
                <a:solidFill>
                  <a:schemeClr val="tx1"/>
                </a:solidFill>
              </a:rPr>
              <a:t>f(n) = O(g(n))    or     f = O(g)</a:t>
            </a:r>
          </a:p>
          <a:p>
            <a:pPr algn="l"/>
            <a:r>
              <a:rPr lang="en-US" sz="2700" dirty="0">
                <a:solidFill>
                  <a:schemeClr val="tx1"/>
                </a:solidFill>
              </a:rPr>
              <a:t> (read "f of n is in big oh of g of n" or "f is in  big oh of g") if there exist two positive integer C  and n</a:t>
            </a:r>
            <a:r>
              <a:rPr lang="en-US" sz="2700" baseline="-25000" dirty="0">
                <a:solidFill>
                  <a:schemeClr val="tx1"/>
                </a:solidFill>
              </a:rPr>
              <a:t>0</a:t>
            </a:r>
            <a:r>
              <a:rPr lang="en-US" sz="2700" dirty="0">
                <a:solidFill>
                  <a:schemeClr val="tx1"/>
                </a:solidFill>
              </a:rPr>
              <a:t> such that f(n) &lt;= C * g(n) for all positive integers n &gt; n</a:t>
            </a:r>
            <a:r>
              <a:rPr lang="en-US" sz="2700" baseline="-25000" dirty="0">
                <a:solidFill>
                  <a:schemeClr val="tx1"/>
                </a:solidFill>
              </a:rPr>
              <a:t>0</a:t>
            </a:r>
            <a:r>
              <a:rPr lang="en-US" sz="2700" dirty="0">
                <a:solidFill>
                  <a:schemeClr val="tx1"/>
                </a:solidFill>
              </a:rPr>
              <a:t>.</a:t>
            </a:r>
          </a:p>
          <a:p>
            <a:pPr algn="l"/>
            <a:endParaRPr lang="en-US" sz="25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71</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Big-Oh… </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a:bodyPr>
          <a:lstStyle/>
          <a:p>
            <a:pPr algn="l">
              <a:buFont typeface="Wingdings" pitchFamily="2" charset="2"/>
              <a:buChar char="Ø"/>
            </a:pPr>
            <a:r>
              <a:rPr lang="en-US" sz="2700" dirty="0">
                <a:solidFill>
                  <a:schemeClr val="tx1"/>
                </a:solidFill>
              </a:rPr>
              <a:t>It indicates the </a:t>
            </a:r>
            <a:r>
              <a:rPr lang="en-US" sz="2700" b="1" dirty="0">
                <a:solidFill>
                  <a:schemeClr val="tx1"/>
                </a:solidFill>
              </a:rPr>
              <a:t>upper or highest growth r</a:t>
            </a:r>
            <a:r>
              <a:rPr lang="en-US" sz="2700" dirty="0">
                <a:solidFill>
                  <a:schemeClr val="tx1"/>
                </a:solidFill>
              </a:rPr>
              <a:t>ate that</a:t>
            </a:r>
          </a:p>
          <a:p>
            <a:pPr algn="l"/>
            <a:r>
              <a:rPr lang="en-US" sz="2700" dirty="0">
                <a:solidFill>
                  <a:schemeClr val="tx1"/>
                </a:solidFill>
              </a:rPr>
              <a:t>the algorithm can </a:t>
            </a:r>
            <a:r>
              <a:rPr lang="en-US" sz="2700" dirty="0" smtClean="0">
                <a:solidFill>
                  <a:schemeClr val="tx1"/>
                </a:solidFill>
              </a:rPr>
              <a:t>have. </a:t>
            </a:r>
          </a:p>
          <a:p>
            <a:pPr algn="l">
              <a:buFont typeface="Wingdings" pitchFamily="2" charset="2"/>
              <a:buChar char="Ø"/>
            </a:pPr>
            <a:r>
              <a:rPr lang="en-US" sz="2700" dirty="0">
                <a:solidFill>
                  <a:schemeClr val="tx1"/>
                </a:solidFill>
              </a:rPr>
              <a:t>Represents the worst case </a:t>
            </a:r>
            <a:r>
              <a:rPr lang="en-US" sz="2700" dirty="0" smtClean="0">
                <a:solidFill>
                  <a:schemeClr val="tx1"/>
                </a:solidFill>
              </a:rPr>
              <a:t>scenario</a:t>
            </a:r>
            <a:endParaRPr lang="en-US" sz="2700" dirty="0">
              <a:solidFill>
                <a:schemeClr val="tx1"/>
              </a:solidFill>
            </a:endParaRPr>
          </a:p>
          <a:p>
            <a:pPr algn="l">
              <a:buFont typeface="Wingdings" pitchFamily="2" charset="2"/>
              <a:buChar char="Ø"/>
            </a:pPr>
            <a:r>
              <a:rPr lang="en-US" sz="2700" dirty="0">
                <a:solidFill>
                  <a:schemeClr val="tx1"/>
                </a:solidFill>
              </a:rPr>
              <a:t>The statement “</a:t>
            </a:r>
            <a:r>
              <a:rPr lang="en-US" sz="2700" dirty="0">
                <a:solidFill>
                  <a:schemeClr val="tx1"/>
                </a:solidFill>
                <a:sym typeface="Symbol" pitchFamily="18" charset="2"/>
              </a:rPr>
              <a:t>f(n) </a:t>
            </a:r>
            <a:r>
              <a:rPr lang="en-US" sz="2700" dirty="0">
                <a:solidFill>
                  <a:schemeClr val="tx1"/>
                </a:solidFill>
              </a:rPr>
              <a:t>is in </a:t>
            </a:r>
            <a:r>
              <a:rPr lang="en-US" sz="2700" dirty="0">
                <a:solidFill>
                  <a:schemeClr val="tx1"/>
                </a:solidFill>
                <a:sym typeface="Symbol" pitchFamily="18" charset="2"/>
              </a:rPr>
              <a:t>O(g(n))</a:t>
            </a:r>
            <a:r>
              <a:rPr lang="en-US" sz="2700" dirty="0">
                <a:solidFill>
                  <a:schemeClr val="tx1"/>
                </a:solidFill>
              </a:rPr>
              <a:t>” means that the growth rate of </a:t>
            </a:r>
            <a:r>
              <a:rPr lang="en-US" sz="2700" dirty="0">
                <a:solidFill>
                  <a:schemeClr val="tx1"/>
                </a:solidFill>
                <a:sym typeface="Symbol" pitchFamily="18" charset="2"/>
              </a:rPr>
              <a:t>f(n) </a:t>
            </a:r>
            <a:r>
              <a:rPr lang="en-US" sz="2700" dirty="0">
                <a:solidFill>
                  <a:schemeClr val="tx1"/>
                </a:solidFill>
              </a:rPr>
              <a:t>is no more than the growth rate of </a:t>
            </a:r>
            <a:r>
              <a:rPr lang="en-US" sz="2700" dirty="0">
                <a:solidFill>
                  <a:schemeClr val="tx1"/>
                </a:solidFill>
                <a:sym typeface="Symbol" pitchFamily="18" charset="2"/>
              </a:rPr>
              <a:t>g(n).</a:t>
            </a:r>
          </a:p>
          <a:p>
            <a:pPr algn="l">
              <a:buFont typeface="Wingdings" pitchFamily="2" charset="2"/>
              <a:buChar char="Ø"/>
            </a:pPr>
            <a:r>
              <a:rPr lang="en-US" sz="2700" dirty="0">
                <a:solidFill>
                  <a:schemeClr val="tx1"/>
                </a:solidFill>
              </a:rPr>
              <a:t>We can use the big-Oh notation to rank functions according to their growth rate.</a:t>
            </a:r>
          </a:p>
          <a:p>
            <a:pPr algn="l"/>
            <a:endParaRPr lang="en-US" sz="25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ctrTitle"/>
          </p:nvPr>
        </p:nvSpPr>
        <p:spPr>
          <a:xfrm>
            <a:off x="502920" y="301752"/>
            <a:ext cx="8229600" cy="1417320"/>
          </a:xfrm>
        </p:spPr>
        <p:txBody>
          <a:bodyPr>
            <a:normAutofit/>
          </a:bodyPr>
          <a:lstStyle/>
          <a:p>
            <a:pPr algn="l"/>
            <a:r>
              <a:rPr lang="en-US" i="1" dirty="0">
                <a:solidFill>
                  <a:schemeClr val="accent2"/>
                </a:solidFill>
              </a:rPr>
              <a:t>Big O Example 1</a:t>
            </a:r>
          </a:p>
        </p:txBody>
      </p:sp>
      <p:sp>
        <p:nvSpPr>
          <p:cNvPr id="113667" name="Rectangle 3"/>
          <p:cNvSpPr>
            <a:spLocks noGrp="1" noChangeArrowheads="1"/>
          </p:cNvSpPr>
          <p:nvPr>
            <p:ph type="subTitle" idx="1"/>
          </p:nvPr>
        </p:nvSpPr>
        <p:spPr>
          <a:xfrm>
            <a:off x="621792" y="2286000"/>
            <a:ext cx="7772400" cy="4114800"/>
          </a:xfrm>
        </p:spPr>
        <p:txBody>
          <a:bodyPr>
            <a:normAutofit/>
          </a:bodyPr>
          <a:lstStyle/>
          <a:p>
            <a:pPr algn="l">
              <a:lnSpc>
                <a:spcPct val="90000"/>
              </a:lnSpc>
            </a:pPr>
            <a:r>
              <a:rPr lang="en-US" altLang="ko-KR" sz="2800" dirty="0">
                <a:solidFill>
                  <a:schemeClr val="tx1"/>
                </a:solidFill>
                <a:ea typeface="굴림" charset="-127"/>
              </a:rPr>
              <a:t>Let T(n) = 5n + 3, prove that T(n)=O(n).</a:t>
            </a:r>
          </a:p>
          <a:p>
            <a:pPr algn="l">
              <a:lnSpc>
                <a:spcPct val="90000"/>
              </a:lnSpc>
            </a:pPr>
            <a:r>
              <a:rPr lang="en-US" altLang="ko-KR" sz="2800" dirty="0">
                <a:solidFill>
                  <a:schemeClr val="tx1"/>
                </a:solidFill>
                <a:ea typeface="굴림" charset="-127"/>
              </a:rPr>
              <a:t>To show that T(n) = O(n), we have to show the existence of a constant c</a:t>
            </a:r>
            <a:r>
              <a:rPr lang="en-US" sz="2800" dirty="0">
                <a:sym typeface="Wingdings" pitchFamily="2" charset="2"/>
              </a:rPr>
              <a:t> </a:t>
            </a:r>
            <a:r>
              <a:rPr lang="en-US" altLang="ko-KR" sz="2800" dirty="0">
                <a:solidFill>
                  <a:schemeClr val="tx1"/>
                </a:solidFill>
                <a:ea typeface="굴림" charset="-127"/>
                <a:sym typeface="Wingdings" pitchFamily="2" charset="2"/>
              </a:rPr>
              <a:t>for some sufficiently large n</a:t>
            </a:r>
            <a:r>
              <a:rPr lang="en-US" altLang="ko-KR" sz="2800" dirty="0">
                <a:solidFill>
                  <a:schemeClr val="tx1"/>
                </a:solidFill>
                <a:ea typeface="굴림" charset="-127"/>
              </a:rPr>
              <a:t> as given in Definition 1 such that 5n + 3 &lt;= </a:t>
            </a:r>
            <a:r>
              <a:rPr lang="en-US" altLang="ko-KR" sz="2800" dirty="0" err="1">
                <a:solidFill>
                  <a:schemeClr val="tx1"/>
                </a:solidFill>
                <a:ea typeface="굴림" charset="-127"/>
              </a:rPr>
              <a:t>cn</a:t>
            </a:r>
            <a:endParaRPr lang="en-US" altLang="ko-KR" sz="2800" dirty="0">
              <a:solidFill>
                <a:schemeClr val="tx1"/>
              </a:solidFill>
              <a:ea typeface="굴림" charset="-127"/>
            </a:endParaRPr>
          </a:p>
          <a:p>
            <a:pPr algn="l">
              <a:lnSpc>
                <a:spcPct val="90000"/>
              </a:lnSpc>
            </a:pPr>
            <a:r>
              <a:rPr lang="en-US" altLang="ko-KR" sz="2800" dirty="0">
                <a:solidFill>
                  <a:schemeClr val="tx1"/>
                </a:solidFill>
                <a:ea typeface="굴림" charset="-127"/>
              </a:rPr>
              <a:t>5n + 3 &lt;= 5n + 3n </a:t>
            </a:r>
          </a:p>
          <a:p>
            <a:pPr algn="l">
              <a:lnSpc>
                <a:spcPct val="90000"/>
              </a:lnSpc>
            </a:pPr>
            <a:r>
              <a:rPr lang="en-US" altLang="ko-KR" sz="2800" dirty="0">
                <a:solidFill>
                  <a:schemeClr val="tx1"/>
                </a:solidFill>
                <a:ea typeface="굴림" charset="-127"/>
              </a:rPr>
              <a:t>5n + 3 &lt;=8n</a:t>
            </a:r>
          </a:p>
          <a:p>
            <a:pPr algn="l">
              <a:lnSpc>
                <a:spcPct val="90000"/>
              </a:lnSpc>
            </a:pPr>
            <a:r>
              <a:rPr lang="en-US" altLang="ko-KR" sz="2800" dirty="0">
                <a:solidFill>
                  <a:schemeClr val="tx1"/>
                </a:solidFill>
                <a:ea typeface="굴림" charset="-127"/>
              </a:rPr>
              <a:t>Therefore, if c = 8, we have shown that T(n) = O(n) for all n&gt;=1.</a:t>
            </a:r>
            <a:endParaRPr lang="en-GB" altLang="ko-KR" sz="28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 name="Object 4"/>
          <p:cNvGraphicFramePr>
            <a:graphicFrameLocks noChangeAspect="1"/>
          </p:cNvGraphicFramePr>
          <p:nvPr/>
        </p:nvGraphicFramePr>
        <p:xfrm>
          <a:off x="3581400" y="4038600"/>
          <a:ext cx="685800" cy="330200"/>
        </p:xfrm>
        <a:graphic>
          <a:graphicData uri="http://schemas.openxmlformats.org/presentationml/2006/ole">
            <mc:AlternateContent xmlns:mc="http://schemas.openxmlformats.org/markup-compatibility/2006">
              <mc:Choice xmlns:v="urn:schemas-microsoft-com:vml" Requires="v">
                <p:oleObj spid="_x0000_s10290" name="Equation" r:id="rId4" imgW="431425" imgH="177646" progId="Equation.3">
                  <p:embed/>
                </p:oleObj>
              </mc:Choice>
              <mc:Fallback>
                <p:oleObj name="Equation" r:id="rId4" imgW="431425" imgH="177646"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038600"/>
                        <a:ext cx="685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2819400" y="4495800"/>
          <a:ext cx="685800" cy="330200"/>
        </p:xfrm>
        <a:graphic>
          <a:graphicData uri="http://schemas.openxmlformats.org/presentationml/2006/ole">
            <mc:AlternateContent xmlns:mc="http://schemas.openxmlformats.org/markup-compatibility/2006">
              <mc:Choice xmlns:v="urn:schemas-microsoft-com:vml" Requires="v">
                <p:oleObj spid="_x0000_s10291" name="Equation" r:id="rId6" imgW="431425" imgH="177646" progId="Equation.3">
                  <p:embed/>
                </p:oleObj>
              </mc:Choice>
              <mc:Fallback>
                <p:oleObj name="Equation" r:id="rId6" imgW="431425" imgH="177646"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495800"/>
                        <a:ext cx="685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59044E82-0D97-4C44-BD32-01B99DA0AB14}" type="slidenum">
              <a:rPr lang="en-US" smtClean="0"/>
              <a:pPr/>
              <a:t>73</a:t>
            </a:fld>
            <a:endParaRPr lang="en-US"/>
          </a:p>
        </p:txBody>
      </p:sp>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 calcmode="lin" valueType="num">
                                      <p:cBhvr additive="base">
                                        <p:cTn id="7" dur="500" fill="hold"/>
                                        <p:tgtEl>
                                          <p:spTgt spid="113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667">
                                            <p:txEl>
                                              <p:pRg st="1" end="1"/>
                                            </p:txEl>
                                          </p:spTgt>
                                        </p:tgtEl>
                                        <p:attrNameLst>
                                          <p:attrName>style.visibility</p:attrName>
                                        </p:attrNameLst>
                                      </p:cBhvr>
                                      <p:to>
                                        <p:strVal val="visible"/>
                                      </p:to>
                                    </p:set>
                                    <p:anim calcmode="lin" valueType="num">
                                      <p:cBhvr additive="base">
                                        <p:cTn id="13" dur="500" fill="hold"/>
                                        <p:tgtEl>
                                          <p:spTgt spid="113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3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7">
                                            <p:txEl>
                                              <p:pRg st="2" end="2"/>
                                            </p:txEl>
                                          </p:spTgt>
                                        </p:tgtEl>
                                        <p:attrNameLst>
                                          <p:attrName>style.visibility</p:attrName>
                                        </p:attrNameLst>
                                      </p:cBhvr>
                                      <p:to>
                                        <p:strVal val="visible"/>
                                      </p:to>
                                    </p:set>
                                    <p:anim calcmode="lin" valueType="num">
                                      <p:cBhvr additive="base">
                                        <p:cTn id="19" dur="500" fill="hold"/>
                                        <p:tgtEl>
                                          <p:spTgt spid="113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3667">
                                            <p:txEl>
                                              <p:pRg st="3" end="3"/>
                                            </p:txEl>
                                          </p:spTgt>
                                        </p:tgtEl>
                                        <p:attrNameLst>
                                          <p:attrName>style.visibility</p:attrName>
                                        </p:attrNameLst>
                                      </p:cBhvr>
                                      <p:to>
                                        <p:strVal val="visible"/>
                                      </p:to>
                                    </p:set>
                                    <p:anim calcmode="lin" valueType="num">
                                      <p:cBhvr additive="base">
                                        <p:cTn id="25" dur="500" fill="hold"/>
                                        <p:tgtEl>
                                          <p:spTgt spid="1136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36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3667">
                                            <p:txEl>
                                              <p:pRg st="4" end="4"/>
                                            </p:txEl>
                                          </p:spTgt>
                                        </p:tgtEl>
                                        <p:attrNameLst>
                                          <p:attrName>style.visibility</p:attrName>
                                        </p:attrNameLst>
                                      </p:cBhvr>
                                      <p:to>
                                        <p:strVal val="visible"/>
                                      </p:to>
                                    </p:set>
                                    <p:anim calcmode="lin" valueType="num">
                                      <p:cBhvr additive="base">
                                        <p:cTn id="31" dur="500" fill="hold"/>
                                        <p:tgtEl>
                                          <p:spTgt spid="1136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502920" y="301752"/>
            <a:ext cx="8229600" cy="1143000"/>
          </a:xfrm>
        </p:spPr>
        <p:txBody>
          <a:bodyPr>
            <a:normAutofit/>
          </a:bodyPr>
          <a:lstStyle/>
          <a:p>
            <a:pPr algn="l"/>
            <a:r>
              <a:rPr lang="en-US" i="1" dirty="0">
                <a:solidFill>
                  <a:schemeClr val="accent2"/>
                </a:solidFill>
              </a:rPr>
              <a:t>Big O Example 2</a:t>
            </a:r>
            <a:endParaRPr lang="en-GB" i="1" dirty="0">
              <a:solidFill>
                <a:schemeClr val="accent2"/>
              </a:solidFill>
            </a:endParaRPr>
          </a:p>
        </p:txBody>
      </p:sp>
      <p:sp>
        <p:nvSpPr>
          <p:cNvPr id="151555" name="Rectangle 3"/>
          <p:cNvSpPr>
            <a:spLocks noGrp="1" noChangeArrowheads="1"/>
          </p:cNvSpPr>
          <p:nvPr>
            <p:ph type="subTitle" idx="1"/>
          </p:nvPr>
        </p:nvSpPr>
        <p:spPr>
          <a:xfrm>
            <a:off x="621792" y="2286000"/>
            <a:ext cx="7772400" cy="4114800"/>
          </a:xfrm>
        </p:spPr>
        <p:txBody>
          <a:bodyPr>
            <a:normAutofit fontScale="92500"/>
          </a:bodyPr>
          <a:lstStyle/>
          <a:p>
            <a:pPr algn="l">
              <a:lnSpc>
                <a:spcPct val="90000"/>
              </a:lnSpc>
            </a:pPr>
            <a:r>
              <a:rPr lang="en-US" altLang="ko-KR" sz="2800" dirty="0">
                <a:solidFill>
                  <a:schemeClr val="tx1"/>
                </a:solidFill>
                <a:ea typeface="굴림" charset="-127"/>
              </a:rPr>
              <a:t>Let T(n) =  12n</a:t>
            </a:r>
            <a:r>
              <a:rPr lang="en-US" altLang="ko-KR" sz="2800" baseline="30000" dirty="0">
                <a:solidFill>
                  <a:schemeClr val="tx1"/>
                </a:solidFill>
                <a:ea typeface="굴림" charset="-127"/>
              </a:rPr>
              <a:t>7</a:t>
            </a:r>
            <a:r>
              <a:rPr lang="en-US" altLang="ko-KR" sz="2800" dirty="0">
                <a:solidFill>
                  <a:schemeClr val="tx1"/>
                </a:solidFill>
                <a:ea typeface="굴림" charset="-127"/>
              </a:rPr>
              <a:t> - 6n</a:t>
            </a:r>
            <a:r>
              <a:rPr lang="en-US" altLang="ko-KR" sz="2800" baseline="30000" dirty="0">
                <a:solidFill>
                  <a:schemeClr val="tx1"/>
                </a:solidFill>
                <a:ea typeface="굴림" charset="-127"/>
              </a:rPr>
              <a:t>5</a:t>
            </a:r>
            <a:r>
              <a:rPr lang="en-US" altLang="ko-KR" sz="2800" dirty="0">
                <a:solidFill>
                  <a:schemeClr val="tx1"/>
                </a:solidFill>
                <a:ea typeface="굴림" charset="-127"/>
              </a:rPr>
              <a:t> + 10n</a:t>
            </a:r>
            <a:r>
              <a:rPr lang="en-US" altLang="ko-KR" sz="2800" baseline="30000" dirty="0">
                <a:solidFill>
                  <a:schemeClr val="tx1"/>
                </a:solidFill>
                <a:ea typeface="굴림" charset="-127"/>
              </a:rPr>
              <a:t>2</a:t>
            </a:r>
            <a:r>
              <a:rPr lang="en-US" altLang="ko-KR" sz="2800" dirty="0">
                <a:solidFill>
                  <a:schemeClr val="tx1"/>
                </a:solidFill>
                <a:ea typeface="굴림" charset="-127"/>
              </a:rPr>
              <a:t> – 5 prove that T(n)=O(n</a:t>
            </a:r>
            <a:r>
              <a:rPr lang="en-US" altLang="ko-KR" sz="2800" baseline="30000" dirty="0">
                <a:solidFill>
                  <a:schemeClr val="tx1"/>
                </a:solidFill>
                <a:ea typeface="굴림" charset="-127"/>
              </a:rPr>
              <a:t>7</a:t>
            </a:r>
            <a:r>
              <a:rPr lang="en-US" altLang="ko-KR" sz="2800" dirty="0">
                <a:solidFill>
                  <a:schemeClr val="tx1"/>
                </a:solidFill>
                <a:ea typeface="굴림" charset="-127"/>
              </a:rPr>
              <a:t>).</a:t>
            </a:r>
          </a:p>
          <a:p>
            <a:pPr algn="l">
              <a:lnSpc>
                <a:spcPct val="90000"/>
              </a:lnSpc>
            </a:pPr>
            <a:r>
              <a:rPr lang="en-US" altLang="ko-KR" sz="2800" dirty="0">
                <a:solidFill>
                  <a:schemeClr val="tx1"/>
                </a:solidFill>
                <a:ea typeface="굴림" charset="-127"/>
              </a:rPr>
              <a:t>To show that T(n) = O(n), we have to show the existence of a constant c</a:t>
            </a:r>
            <a:r>
              <a:rPr lang="en-US" sz="2800" dirty="0">
                <a:sym typeface="Wingdings" pitchFamily="2" charset="2"/>
              </a:rPr>
              <a:t> </a:t>
            </a:r>
            <a:r>
              <a:rPr lang="en-US" altLang="ko-KR" sz="2800" dirty="0">
                <a:solidFill>
                  <a:schemeClr val="tx1"/>
                </a:solidFill>
                <a:ea typeface="굴림" charset="-127"/>
                <a:sym typeface="Wingdings" pitchFamily="2" charset="2"/>
              </a:rPr>
              <a:t>for some sufficiently large n</a:t>
            </a:r>
            <a:r>
              <a:rPr lang="en-US" altLang="ko-KR" sz="2800" dirty="0">
                <a:solidFill>
                  <a:schemeClr val="tx1"/>
                </a:solidFill>
                <a:ea typeface="굴림" charset="-127"/>
              </a:rPr>
              <a:t> as given in Definition 1 such that 12n</a:t>
            </a:r>
            <a:r>
              <a:rPr lang="en-US" altLang="ko-KR" sz="2800" baseline="30000" dirty="0">
                <a:solidFill>
                  <a:schemeClr val="tx1"/>
                </a:solidFill>
                <a:ea typeface="굴림" charset="-127"/>
              </a:rPr>
              <a:t>7</a:t>
            </a:r>
            <a:r>
              <a:rPr lang="en-US" altLang="ko-KR" sz="2800" dirty="0">
                <a:solidFill>
                  <a:schemeClr val="tx1"/>
                </a:solidFill>
                <a:ea typeface="굴림" charset="-127"/>
              </a:rPr>
              <a:t> - 6n</a:t>
            </a:r>
            <a:r>
              <a:rPr lang="en-US" altLang="ko-KR" sz="2800" baseline="30000" dirty="0">
                <a:solidFill>
                  <a:schemeClr val="tx1"/>
                </a:solidFill>
                <a:ea typeface="굴림" charset="-127"/>
              </a:rPr>
              <a:t>5</a:t>
            </a:r>
            <a:r>
              <a:rPr lang="en-US" altLang="ko-KR" sz="2800" dirty="0">
                <a:solidFill>
                  <a:schemeClr val="tx1"/>
                </a:solidFill>
                <a:ea typeface="굴림" charset="-127"/>
              </a:rPr>
              <a:t> + 10n</a:t>
            </a:r>
            <a:r>
              <a:rPr lang="en-US" altLang="ko-KR" sz="2800" baseline="30000" dirty="0">
                <a:solidFill>
                  <a:schemeClr val="tx1"/>
                </a:solidFill>
                <a:ea typeface="굴림" charset="-127"/>
              </a:rPr>
              <a:t>2</a:t>
            </a:r>
            <a:r>
              <a:rPr lang="en-US" altLang="ko-KR" sz="2800" dirty="0">
                <a:solidFill>
                  <a:schemeClr val="tx1"/>
                </a:solidFill>
                <a:ea typeface="굴림" charset="-127"/>
              </a:rPr>
              <a:t> – 5 &lt;= </a:t>
            </a:r>
            <a:r>
              <a:rPr lang="en-US" altLang="ko-KR" sz="2800" dirty="0" err="1">
                <a:solidFill>
                  <a:schemeClr val="tx1"/>
                </a:solidFill>
                <a:ea typeface="굴림" charset="-127"/>
              </a:rPr>
              <a:t>cn</a:t>
            </a:r>
            <a:endParaRPr lang="en-US" altLang="ko-KR" sz="2800" dirty="0">
              <a:solidFill>
                <a:schemeClr val="tx1"/>
              </a:solidFill>
              <a:ea typeface="굴림" charset="-127"/>
            </a:endParaRPr>
          </a:p>
          <a:p>
            <a:pPr algn="l">
              <a:lnSpc>
                <a:spcPct val="90000"/>
              </a:lnSpc>
            </a:pPr>
            <a:r>
              <a:rPr lang="en-US" sz="2800" dirty="0">
                <a:latin typeface="Arial" pitchFamily="34" charset="0"/>
              </a:rPr>
              <a:t>	</a:t>
            </a:r>
            <a:r>
              <a:rPr lang="en-US" sz="2800" dirty="0">
                <a:solidFill>
                  <a:schemeClr val="tx1"/>
                </a:solidFill>
                <a:latin typeface="Arial" pitchFamily="34" charset="0"/>
                <a:ea typeface="굴림" charset="-127"/>
              </a:rPr>
              <a:t>T</a:t>
            </a:r>
            <a:r>
              <a:rPr lang="en-US" altLang="ko-KR" sz="2800" dirty="0">
                <a:solidFill>
                  <a:schemeClr val="tx1"/>
                </a:solidFill>
                <a:ea typeface="굴림" charset="-127"/>
              </a:rPr>
              <a:t>(n) =12 n</a:t>
            </a:r>
            <a:r>
              <a:rPr lang="en-US" altLang="ko-KR" sz="2800" baseline="30000" dirty="0">
                <a:solidFill>
                  <a:schemeClr val="tx1"/>
                </a:solidFill>
                <a:ea typeface="굴림" charset="-127"/>
              </a:rPr>
              <a:t>7</a:t>
            </a:r>
            <a:r>
              <a:rPr lang="en-US" altLang="ko-KR" sz="2800" dirty="0">
                <a:solidFill>
                  <a:schemeClr val="tx1"/>
                </a:solidFill>
                <a:ea typeface="굴림" charset="-127"/>
              </a:rPr>
              <a:t> - 6n</a:t>
            </a:r>
            <a:r>
              <a:rPr lang="en-US" altLang="ko-KR" sz="2800" baseline="30000" dirty="0">
                <a:solidFill>
                  <a:schemeClr val="tx1"/>
                </a:solidFill>
                <a:ea typeface="굴림" charset="-127"/>
              </a:rPr>
              <a:t>5</a:t>
            </a:r>
            <a:r>
              <a:rPr lang="en-US" altLang="ko-KR" sz="2800" dirty="0">
                <a:solidFill>
                  <a:schemeClr val="tx1"/>
                </a:solidFill>
                <a:ea typeface="굴림" charset="-127"/>
              </a:rPr>
              <a:t> + 10n</a:t>
            </a:r>
            <a:r>
              <a:rPr lang="en-US" altLang="ko-KR" sz="2800" baseline="30000" dirty="0">
                <a:solidFill>
                  <a:schemeClr val="tx1"/>
                </a:solidFill>
                <a:ea typeface="굴림" charset="-127"/>
              </a:rPr>
              <a:t>2</a:t>
            </a:r>
            <a:r>
              <a:rPr lang="en-US" altLang="ko-KR" sz="2800" dirty="0">
                <a:solidFill>
                  <a:schemeClr val="tx1"/>
                </a:solidFill>
                <a:ea typeface="굴림" charset="-127"/>
              </a:rPr>
              <a:t> - 5 </a:t>
            </a:r>
          </a:p>
          <a:p>
            <a:pPr algn="l">
              <a:lnSpc>
                <a:spcPct val="90000"/>
              </a:lnSpc>
            </a:pPr>
            <a:r>
              <a:rPr lang="en-US" altLang="ko-KR" sz="2800" dirty="0">
                <a:solidFill>
                  <a:schemeClr val="tx1"/>
                </a:solidFill>
                <a:ea typeface="굴림" charset="-127"/>
              </a:rPr>
              <a:t>	T(n) &lt;= 12n</a:t>
            </a:r>
            <a:r>
              <a:rPr lang="en-US" altLang="ko-KR" sz="2800" baseline="30000" dirty="0">
                <a:solidFill>
                  <a:schemeClr val="tx1"/>
                </a:solidFill>
                <a:ea typeface="굴림" charset="-127"/>
              </a:rPr>
              <a:t>7</a:t>
            </a:r>
            <a:r>
              <a:rPr lang="en-US" altLang="ko-KR" sz="2800" dirty="0">
                <a:solidFill>
                  <a:schemeClr val="tx1"/>
                </a:solidFill>
                <a:ea typeface="굴림" charset="-127"/>
              </a:rPr>
              <a:t> + 6n</a:t>
            </a:r>
            <a:r>
              <a:rPr lang="en-US" altLang="ko-KR" sz="2800" baseline="30000" dirty="0">
                <a:solidFill>
                  <a:schemeClr val="tx1"/>
                </a:solidFill>
                <a:ea typeface="굴림" charset="-127"/>
              </a:rPr>
              <a:t>7</a:t>
            </a:r>
            <a:r>
              <a:rPr lang="en-US" altLang="ko-KR" sz="2800" dirty="0">
                <a:solidFill>
                  <a:schemeClr val="tx1"/>
                </a:solidFill>
                <a:ea typeface="굴림" charset="-127"/>
              </a:rPr>
              <a:t> + 10n</a:t>
            </a:r>
            <a:r>
              <a:rPr lang="en-US" altLang="ko-KR" sz="2800" baseline="30000" dirty="0">
                <a:solidFill>
                  <a:schemeClr val="tx1"/>
                </a:solidFill>
                <a:ea typeface="굴림" charset="-127"/>
              </a:rPr>
              <a:t>7</a:t>
            </a:r>
            <a:r>
              <a:rPr lang="en-US" altLang="ko-KR" sz="2800" dirty="0">
                <a:solidFill>
                  <a:schemeClr val="tx1"/>
                </a:solidFill>
                <a:ea typeface="굴림" charset="-127"/>
              </a:rPr>
              <a:t> + 5n</a:t>
            </a:r>
            <a:r>
              <a:rPr lang="en-US" altLang="ko-KR" sz="2800" baseline="30000" dirty="0">
                <a:solidFill>
                  <a:schemeClr val="tx1"/>
                </a:solidFill>
                <a:ea typeface="굴림" charset="-127"/>
              </a:rPr>
              <a:t>7</a:t>
            </a:r>
            <a:r>
              <a:rPr lang="en-US" altLang="ko-KR" sz="2800" dirty="0">
                <a:solidFill>
                  <a:schemeClr val="tx1"/>
                </a:solidFill>
                <a:ea typeface="굴림" charset="-127"/>
              </a:rPr>
              <a:t>  </a:t>
            </a:r>
          </a:p>
          <a:p>
            <a:pPr algn="l">
              <a:lnSpc>
                <a:spcPct val="90000"/>
              </a:lnSpc>
            </a:pPr>
            <a:r>
              <a:rPr lang="en-US" altLang="ko-KR" sz="2800" dirty="0">
                <a:solidFill>
                  <a:schemeClr val="tx1"/>
                </a:solidFill>
                <a:ea typeface="굴림" charset="-127"/>
              </a:rPr>
              <a:t>	T(n) &lt;= 33n</a:t>
            </a:r>
            <a:r>
              <a:rPr lang="en-US" altLang="ko-KR" sz="2800" baseline="30000" dirty="0">
                <a:solidFill>
                  <a:schemeClr val="tx1"/>
                </a:solidFill>
                <a:ea typeface="굴림" charset="-127"/>
              </a:rPr>
              <a:t>7  </a:t>
            </a:r>
            <a:endParaRPr lang="en-US" altLang="ko-KR" sz="2800" dirty="0">
              <a:solidFill>
                <a:schemeClr val="tx1"/>
              </a:solidFill>
              <a:ea typeface="굴림" charset="-127"/>
            </a:endParaRPr>
          </a:p>
          <a:p>
            <a:endParaRPr lang="en-US" sz="2800" i="1" baseline="30000" dirty="0">
              <a:solidFill>
                <a:schemeClr val="bg2"/>
              </a:solidFill>
              <a:latin typeface="Arial" pitchFamily="34" charset="0"/>
            </a:endParaRPr>
          </a:p>
          <a:p>
            <a:pPr algn="l">
              <a:lnSpc>
                <a:spcPct val="90000"/>
              </a:lnSpc>
            </a:pPr>
            <a:r>
              <a:rPr lang="en-US" altLang="ko-KR" sz="2800" dirty="0">
                <a:solidFill>
                  <a:schemeClr val="tx1"/>
                </a:solidFill>
                <a:ea typeface="굴림" charset="-127"/>
              </a:rPr>
              <a:t>Therefore, if c = 33, we have shown that T(n) = O(n) for all n&gt;=1.</a:t>
            </a:r>
            <a:endParaRPr lang="en-GB" altLang="ko-KR" sz="2800" dirty="0">
              <a:solidFill>
                <a:schemeClr val="tx1"/>
              </a:solidFill>
              <a:ea typeface="굴림" charset="-127"/>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graphicFrame>
        <p:nvGraphicFramePr>
          <p:cNvPr id="5122" name="Object 2"/>
          <p:cNvGraphicFramePr>
            <a:graphicFrameLocks noChangeAspect="1"/>
          </p:cNvGraphicFramePr>
          <p:nvPr/>
        </p:nvGraphicFramePr>
        <p:xfrm>
          <a:off x="4419600" y="4724400"/>
          <a:ext cx="685800" cy="330200"/>
        </p:xfrm>
        <a:graphic>
          <a:graphicData uri="http://schemas.openxmlformats.org/presentationml/2006/ole">
            <mc:AlternateContent xmlns:mc="http://schemas.openxmlformats.org/markup-compatibility/2006">
              <mc:Choice xmlns:v="urn:schemas-microsoft-com:vml" Requires="v">
                <p:oleObj spid="_x0000_s11314" name="Equation" r:id="rId4" imgW="431425" imgH="177646" progId="Equation.3">
                  <p:embed/>
                </p:oleObj>
              </mc:Choice>
              <mc:Fallback>
                <p:oleObj name="Equation" r:id="rId4" imgW="431425" imgH="177646" progId="Equation.3">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724400"/>
                        <a:ext cx="685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6629400" y="4267200"/>
          <a:ext cx="685800" cy="330200"/>
        </p:xfrm>
        <a:graphic>
          <a:graphicData uri="http://schemas.openxmlformats.org/presentationml/2006/ole">
            <mc:AlternateContent xmlns:mc="http://schemas.openxmlformats.org/markup-compatibility/2006">
              <mc:Choice xmlns:v="urn:schemas-microsoft-com:vml" Requires="v">
                <p:oleObj spid="_x0000_s11315" name="Equation" r:id="rId6" imgW="431425" imgH="177646" progId="Equation.3">
                  <p:embed/>
                </p:oleObj>
              </mc:Choice>
              <mc:Fallback>
                <p:oleObj name="Equation" r:id="rId6" imgW="431425" imgH="177646"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4267200"/>
                        <a:ext cx="685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59044E82-0D97-4C44-BD32-01B99DA0AB14}" type="slidenum">
              <a:rPr lang="en-US" smtClean="0"/>
              <a:pPr/>
              <a:t>74</a:t>
            </a:fld>
            <a:endParaRPr lang="en-US"/>
          </a:p>
        </p:txBody>
      </p:sp>
      <p:sp>
        <p:nvSpPr>
          <p:cNvPr id="8" name="Footer Placeholder 7"/>
          <p:cNvSpPr>
            <a:spLocks noGrp="1"/>
          </p:cNvSpPr>
          <p:nvPr>
            <p:ph type="ftr" sz="quarter" idx="11"/>
          </p:nvPr>
        </p:nvSpPr>
        <p:spPr/>
        <p:txBody>
          <a:bodyPr/>
          <a:lstStyle/>
          <a:p>
            <a:r>
              <a:rPr lang="en-US"/>
              <a:t>Compiled By Atnafu J.</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Lower Bounds</a:t>
            </a:r>
            <a:endParaRPr lang="en-GB" i="1" dirty="0">
              <a:solidFill>
                <a:schemeClr val="accent2"/>
              </a:solidFill>
            </a:endParaRPr>
          </a:p>
        </p:txBody>
      </p:sp>
      <p:sp>
        <p:nvSpPr>
          <p:cNvPr id="110595" name="Rectangle 3"/>
          <p:cNvSpPr>
            <a:spLocks noGrp="1" noChangeArrowheads="1"/>
          </p:cNvSpPr>
          <p:nvPr>
            <p:ph type="subTitle" idx="1"/>
          </p:nvPr>
        </p:nvSpPr>
        <p:spPr>
          <a:xfrm>
            <a:off x="609600" y="1828800"/>
            <a:ext cx="7772400" cy="4114800"/>
          </a:xfrm>
        </p:spPr>
        <p:txBody>
          <a:bodyPr>
            <a:noAutofit/>
          </a:bodyPr>
          <a:lstStyle/>
          <a:p>
            <a:pPr algn="l"/>
            <a:r>
              <a:rPr lang="en-US" sz="2400" dirty="0">
                <a:solidFill>
                  <a:schemeClr val="tx1"/>
                </a:solidFill>
              </a:rPr>
              <a:t>Lower bound indicates </a:t>
            </a:r>
            <a:r>
              <a:rPr lang="en-US" sz="2400" b="1" dirty="0">
                <a:solidFill>
                  <a:schemeClr val="tx1"/>
                </a:solidFill>
              </a:rPr>
              <a:t>the lower or least growth rate </a:t>
            </a:r>
            <a:r>
              <a:rPr lang="en-US" sz="2400" dirty="0">
                <a:solidFill>
                  <a:schemeClr val="tx1"/>
                </a:solidFill>
              </a:rPr>
              <a:t>that the algorithm can have</a:t>
            </a:r>
            <a:r>
              <a:rPr lang="en-US" sz="2400" dirty="0"/>
              <a:t>.</a:t>
            </a:r>
          </a:p>
          <a:p>
            <a:pPr algn="l"/>
            <a:r>
              <a:rPr lang="en-US" sz="2400" dirty="0">
                <a:solidFill>
                  <a:schemeClr val="tx1"/>
                </a:solidFill>
              </a:rPr>
              <a:t>we adopt a special notation, called big-Omega(</a:t>
            </a:r>
            <a:r>
              <a:rPr lang="el-GR" sz="2400" dirty="0">
                <a:solidFill>
                  <a:schemeClr val="tx1"/>
                </a:solidFill>
                <a:latin typeface="Microsoft JhengHei UI"/>
                <a:ea typeface="Microsoft JhengHei UI"/>
              </a:rPr>
              <a:t>Ω</a:t>
            </a:r>
            <a:r>
              <a:rPr lang="en-US" sz="2400" dirty="0">
                <a:solidFill>
                  <a:schemeClr val="tx1"/>
                </a:solidFill>
                <a:latin typeface="Microsoft JhengHei UI"/>
                <a:ea typeface="Microsoft JhengHei UI"/>
              </a:rPr>
              <a:t>)</a:t>
            </a:r>
            <a:r>
              <a:rPr lang="en-US" sz="2400" dirty="0">
                <a:solidFill>
                  <a:schemeClr val="tx1"/>
                </a:solidFill>
              </a:rPr>
              <a:t> notation to represent the lower bound</a:t>
            </a:r>
            <a:r>
              <a:rPr lang="en-US" sz="2400" dirty="0" smtClean="0">
                <a:solidFill>
                  <a:schemeClr val="tx1"/>
                </a:solidFill>
              </a:rPr>
              <a:t>.</a:t>
            </a:r>
          </a:p>
          <a:p>
            <a:pPr algn="l"/>
            <a:r>
              <a:rPr lang="en-US" sz="2400" b="1" dirty="0">
                <a:solidFill>
                  <a:schemeClr val="tx1"/>
                </a:solidFill>
              </a:rPr>
              <a:t>Represents the </a:t>
            </a:r>
            <a:r>
              <a:rPr lang="en-US" sz="2400" b="1" dirty="0" smtClean="0">
                <a:solidFill>
                  <a:schemeClr val="tx1"/>
                </a:solidFill>
              </a:rPr>
              <a:t>best case </a:t>
            </a:r>
            <a:r>
              <a:rPr lang="en-US" sz="2400" b="1" dirty="0">
                <a:solidFill>
                  <a:schemeClr val="tx1"/>
                </a:solidFill>
              </a:rPr>
              <a:t>scenario</a:t>
            </a:r>
          </a:p>
          <a:p>
            <a:pPr algn="l"/>
            <a:endParaRPr lang="en-US" sz="2400" dirty="0">
              <a:solidFill>
                <a:schemeClr val="tx1"/>
              </a:solidFill>
            </a:endParaRPr>
          </a:p>
        </p:txBody>
      </p:sp>
      <p:cxnSp>
        <p:nvCxnSpPr>
          <p:cNvPr id="4" name="Straight Connector 3"/>
          <p:cNvCxnSpPr/>
          <p:nvPr/>
        </p:nvCxnSpPr>
        <p:spPr>
          <a:xfrm>
            <a:off x="5334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75</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Big-Omega Notation</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a:bodyPr>
          <a:lstStyle/>
          <a:p>
            <a:pPr algn="l"/>
            <a:r>
              <a:rPr lang="en-US" sz="2700" dirty="0">
                <a:solidFill>
                  <a:schemeClr val="tx1"/>
                </a:solidFill>
              </a:rPr>
              <a:t>Definition 1: Let f(n) and g(n) be two functions.  We write:</a:t>
            </a:r>
          </a:p>
          <a:p>
            <a:pPr algn="l"/>
            <a:r>
              <a:rPr lang="en-US" sz="2700" dirty="0">
                <a:solidFill>
                  <a:schemeClr val="tx1"/>
                </a:solidFill>
              </a:rPr>
              <a:t>f(n) = </a:t>
            </a:r>
            <a:r>
              <a:rPr lang="el-GR" sz="2800" dirty="0">
                <a:solidFill>
                  <a:schemeClr val="tx1"/>
                </a:solidFill>
                <a:latin typeface="Microsoft JhengHei UI"/>
                <a:ea typeface="Microsoft JhengHei UI"/>
              </a:rPr>
              <a:t>Ω</a:t>
            </a:r>
            <a:r>
              <a:rPr lang="en-US" sz="2700" dirty="0">
                <a:solidFill>
                  <a:schemeClr val="tx1"/>
                </a:solidFill>
              </a:rPr>
              <a:t>(g(n))    or     f = </a:t>
            </a:r>
            <a:r>
              <a:rPr lang="el-GR" sz="2800" dirty="0">
                <a:solidFill>
                  <a:schemeClr val="tx1"/>
                </a:solidFill>
                <a:latin typeface="Microsoft JhengHei UI"/>
                <a:ea typeface="Microsoft JhengHei UI"/>
              </a:rPr>
              <a:t>Ω</a:t>
            </a:r>
            <a:r>
              <a:rPr lang="en-US" sz="2700" dirty="0">
                <a:solidFill>
                  <a:schemeClr val="tx1"/>
                </a:solidFill>
              </a:rPr>
              <a:t>(g)</a:t>
            </a:r>
          </a:p>
          <a:p>
            <a:pPr algn="l"/>
            <a:r>
              <a:rPr lang="en-US" sz="2700" dirty="0">
                <a:solidFill>
                  <a:schemeClr val="tx1"/>
                </a:solidFill>
              </a:rPr>
              <a:t> (read "f of n is big omega of g of n" or "f is big oh of g") if there exist two positive integer C  and n</a:t>
            </a:r>
            <a:r>
              <a:rPr lang="en-US" sz="2700" baseline="-25000" dirty="0">
                <a:solidFill>
                  <a:schemeClr val="tx1"/>
                </a:solidFill>
              </a:rPr>
              <a:t>0</a:t>
            </a:r>
            <a:r>
              <a:rPr lang="en-US" sz="2700" dirty="0">
                <a:solidFill>
                  <a:schemeClr val="tx1"/>
                </a:solidFill>
              </a:rPr>
              <a:t> such that f(n) &gt;= C * g(n) for all positive integers n &gt; n</a:t>
            </a:r>
            <a:r>
              <a:rPr lang="en-US" sz="2700" baseline="-25000" dirty="0">
                <a:solidFill>
                  <a:schemeClr val="tx1"/>
                </a:solidFill>
              </a:rPr>
              <a:t>0</a:t>
            </a:r>
            <a:r>
              <a:rPr lang="en-US" sz="2700" dirty="0">
                <a:solidFill>
                  <a:schemeClr val="tx1"/>
                </a:solidFill>
              </a:rPr>
              <a:t>.</a:t>
            </a:r>
          </a:p>
          <a:p>
            <a:pPr algn="l"/>
            <a:endParaRPr lang="en-US" sz="25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76</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762000"/>
          </a:xfrm>
        </p:spPr>
        <p:txBody>
          <a:bodyPr>
            <a:normAutofit/>
          </a:bodyPr>
          <a:lstStyle/>
          <a:p>
            <a:pPr algn="l"/>
            <a:r>
              <a:rPr lang="el-GR" i="1" dirty="0">
                <a:solidFill>
                  <a:schemeClr val="accent2"/>
                </a:solidFill>
              </a:rPr>
              <a:t>Θ</a:t>
            </a:r>
            <a:r>
              <a:rPr lang="en-US" i="1" dirty="0">
                <a:solidFill>
                  <a:schemeClr val="accent2"/>
                </a:solidFill>
              </a:rPr>
              <a:t> Notation</a:t>
            </a:r>
            <a:endParaRPr lang="en-GB" i="1" dirty="0">
              <a:solidFill>
                <a:schemeClr val="accent2"/>
              </a:solidFill>
            </a:endParaRPr>
          </a:p>
        </p:txBody>
      </p:sp>
      <p:sp>
        <p:nvSpPr>
          <p:cNvPr id="110595" name="Rectangle 3"/>
          <p:cNvSpPr>
            <a:spLocks noGrp="1" noChangeArrowheads="1"/>
          </p:cNvSpPr>
          <p:nvPr>
            <p:ph type="subTitle" idx="1"/>
          </p:nvPr>
        </p:nvSpPr>
        <p:spPr>
          <a:xfrm>
            <a:off x="609600" y="1447800"/>
            <a:ext cx="7772400" cy="4495800"/>
          </a:xfrm>
        </p:spPr>
        <p:txBody>
          <a:bodyPr>
            <a:noAutofit/>
          </a:bodyPr>
          <a:lstStyle/>
          <a:p>
            <a:pPr algn="l"/>
            <a:r>
              <a:rPr lang="en-US" sz="2400" dirty="0">
                <a:solidFill>
                  <a:schemeClr val="tx1"/>
                </a:solidFill>
              </a:rPr>
              <a:t>When the upper and lower bounds are the same within a constant factor, we indicate this by using big-Theta(</a:t>
            </a:r>
            <a:r>
              <a:rPr lang="az-Cyrl-AZ" dirty="0">
                <a:solidFill>
                  <a:schemeClr val="tx1"/>
                </a:solidFill>
              </a:rPr>
              <a:t>Ѳ</a:t>
            </a:r>
            <a:r>
              <a:rPr lang="en-US" sz="2400" dirty="0">
                <a:solidFill>
                  <a:schemeClr val="tx1"/>
                </a:solidFill>
              </a:rPr>
              <a:t>) notation. </a:t>
            </a:r>
            <a:endParaRPr lang="en-US" sz="2400" dirty="0" smtClean="0">
              <a:solidFill>
                <a:schemeClr val="tx1"/>
              </a:solidFill>
            </a:endParaRPr>
          </a:p>
          <a:p>
            <a:pPr algn="l"/>
            <a:r>
              <a:rPr lang="en-US" sz="2400" b="1" dirty="0" smtClean="0">
                <a:solidFill>
                  <a:schemeClr val="tx1"/>
                </a:solidFill>
              </a:rPr>
              <a:t>Represents </a:t>
            </a:r>
            <a:r>
              <a:rPr lang="en-US" sz="2400" b="1" dirty="0">
                <a:solidFill>
                  <a:schemeClr val="tx1"/>
                </a:solidFill>
              </a:rPr>
              <a:t>the </a:t>
            </a:r>
            <a:r>
              <a:rPr lang="en-US" sz="2400" b="1" dirty="0" smtClean="0">
                <a:solidFill>
                  <a:schemeClr val="tx1"/>
                </a:solidFill>
              </a:rPr>
              <a:t>average case </a:t>
            </a:r>
            <a:r>
              <a:rPr lang="en-US" sz="2400" b="1" dirty="0">
                <a:solidFill>
                  <a:schemeClr val="tx1"/>
                </a:solidFill>
              </a:rPr>
              <a:t>scenario</a:t>
            </a:r>
          </a:p>
          <a:p>
            <a:pPr algn="l"/>
            <a:r>
              <a:rPr lang="en-US" sz="2400" dirty="0" smtClean="0">
                <a:solidFill>
                  <a:schemeClr val="tx1"/>
                </a:solidFill>
              </a:rPr>
              <a:t>Definition </a:t>
            </a:r>
            <a:r>
              <a:rPr lang="en-US" sz="2400" dirty="0">
                <a:solidFill>
                  <a:schemeClr val="tx1"/>
                </a:solidFill>
              </a:rPr>
              <a:t>1: Let f(n) and g(n) be two functions.  We write:</a:t>
            </a:r>
          </a:p>
          <a:p>
            <a:pPr algn="l"/>
            <a:r>
              <a:rPr lang="en-US" sz="2400" dirty="0">
                <a:solidFill>
                  <a:schemeClr val="tx1"/>
                </a:solidFill>
              </a:rPr>
              <a:t>f(n) = </a:t>
            </a:r>
            <a:r>
              <a:rPr lang="el-GR" sz="2400" dirty="0">
                <a:solidFill>
                  <a:schemeClr val="tx1"/>
                </a:solidFill>
                <a:latin typeface="Microsoft JhengHei UI"/>
                <a:ea typeface="Microsoft JhengHei UI"/>
              </a:rPr>
              <a:t>ϴ</a:t>
            </a:r>
            <a:r>
              <a:rPr lang="en-US" sz="2400" dirty="0">
                <a:solidFill>
                  <a:schemeClr val="tx1"/>
                </a:solidFill>
              </a:rPr>
              <a:t>(g(n))    or     f = </a:t>
            </a:r>
            <a:r>
              <a:rPr lang="el-GR" sz="2400" dirty="0">
                <a:solidFill>
                  <a:schemeClr val="tx1"/>
                </a:solidFill>
                <a:latin typeface="Microsoft JhengHei UI"/>
                <a:ea typeface="Microsoft JhengHei UI"/>
              </a:rPr>
              <a:t>ϴ</a:t>
            </a:r>
            <a:r>
              <a:rPr lang="en-US" sz="2400" dirty="0">
                <a:solidFill>
                  <a:schemeClr val="tx1"/>
                </a:solidFill>
              </a:rPr>
              <a:t>(g)</a:t>
            </a:r>
          </a:p>
          <a:p>
            <a:pPr algn="l"/>
            <a:r>
              <a:rPr lang="en-US" sz="2400" dirty="0">
                <a:solidFill>
                  <a:schemeClr val="tx1"/>
                </a:solidFill>
              </a:rPr>
              <a:t> (read "f of n is big theta of g of n" or "f is big oh of g") if there exist three positive integer c1,c2 and  and n</a:t>
            </a:r>
            <a:r>
              <a:rPr lang="en-US" sz="2400" baseline="-25000" dirty="0">
                <a:solidFill>
                  <a:schemeClr val="tx1"/>
                </a:solidFill>
              </a:rPr>
              <a:t>0</a:t>
            </a:r>
            <a:r>
              <a:rPr lang="en-US" sz="2400" dirty="0">
                <a:solidFill>
                  <a:schemeClr val="tx1"/>
                </a:solidFill>
              </a:rPr>
              <a:t> such that c1*g(n) &lt;=f(n) &lt;= c2 * g(n) for all positive integers n &gt; n</a:t>
            </a:r>
            <a:r>
              <a:rPr lang="en-US" sz="2400" baseline="-25000" dirty="0">
                <a:solidFill>
                  <a:schemeClr val="tx1"/>
                </a:solidFill>
              </a:rPr>
              <a:t>0</a:t>
            </a:r>
          </a:p>
          <a:p>
            <a:pPr algn="l"/>
            <a:r>
              <a:rPr lang="en-US" sz="2400" dirty="0">
                <a:solidFill>
                  <a:schemeClr val="tx1"/>
                </a:solidFill>
              </a:rPr>
              <a:t>it is generally better to use theta(</a:t>
            </a:r>
            <a:r>
              <a:rPr lang="el-GR" sz="2400" dirty="0">
                <a:solidFill>
                  <a:schemeClr val="tx1"/>
                </a:solidFill>
                <a:latin typeface="Microsoft JhengHei UI"/>
                <a:ea typeface="Microsoft JhengHei UI"/>
              </a:rPr>
              <a:t>ϴ</a:t>
            </a:r>
            <a:r>
              <a:rPr lang="en-US" sz="2400" dirty="0">
                <a:solidFill>
                  <a:schemeClr val="tx1"/>
                </a:solidFill>
                <a:latin typeface="Microsoft JhengHei UI"/>
                <a:ea typeface="Microsoft JhengHei UI"/>
              </a:rPr>
              <a:t>)</a:t>
            </a:r>
            <a:r>
              <a:rPr lang="en-US" sz="2400" dirty="0">
                <a:solidFill>
                  <a:schemeClr val="tx1"/>
                </a:solidFill>
              </a:rPr>
              <a:t> notation rather than big-Oh notation whenever we have sufficient knowledge about an algorithm to be sure that the upper and lower bounds indeed match.</a:t>
            </a:r>
          </a:p>
        </p:txBody>
      </p:sp>
      <p:cxnSp>
        <p:nvCxnSpPr>
          <p:cNvPr id="4" name="Straight Connector 3"/>
          <p:cNvCxnSpPr/>
          <p:nvPr/>
        </p:nvCxnSpPr>
        <p:spPr>
          <a:xfrm>
            <a:off x="533400" y="11430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77</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Big-Oh Rules</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lnSpcReduction="10000"/>
          </a:bodyPr>
          <a:lstStyle/>
          <a:p>
            <a:pPr marL="514350" indent="-514350" algn="l">
              <a:buFont typeface="+mj-lt"/>
              <a:buAutoNum type="arabicPeriod"/>
            </a:pPr>
            <a:r>
              <a:rPr lang="en-US" sz="2700" dirty="0">
                <a:solidFill>
                  <a:schemeClr val="tx1"/>
                </a:solidFill>
              </a:rPr>
              <a:t>If f(n) is in O(g(n)) and g(n) is in O(h(n)), then f(n) is in O(h(n)).</a:t>
            </a:r>
          </a:p>
          <a:p>
            <a:pPr marL="514350" indent="-514350" algn="l">
              <a:buFont typeface="+mj-lt"/>
              <a:buAutoNum type="arabicPeriod"/>
            </a:pPr>
            <a:r>
              <a:rPr lang="en-US" sz="2700" dirty="0">
                <a:solidFill>
                  <a:schemeClr val="tx1"/>
                </a:solidFill>
              </a:rPr>
              <a:t>If f(n) is in O(kg(n)) for any constant k &gt; 0, then f(n) is in O(g(n)).</a:t>
            </a:r>
          </a:p>
          <a:p>
            <a:pPr marL="514350" indent="-514350" algn="l">
              <a:buFont typeface="+mj-lt"/>
              <a:buAutoNum type="arabicPeriod"/>
            </a:pPr>
            <a:r>
              <a:rPr lang="en-US" sz="2700" dirty="0">
                <a:solidFill>
                  <a:schemeClr val="tx1"/>
                </a:solidFill>
              </a:rPr>
              <a:t> If f1(n) is in O(g1(n)) and f2(n) is in O(g2(n)), then f1(n) + f2(n) is in O(max(g1(n), g2(n))).</a:t>
            </a:r>
          </a:p>
          <a:p>
            <a:pPr marL="514350" indent="-514350" algn="l">
              <a:buFont typeface="+mj-lt"/>
              <a:buAutoNum type="arabicPeriod"/>
            </a:pPr>
            <a:r>
              <a:rPr lang="en-US" sz="2700" dirty="0">
                <a:solidFill>
                  <a:schemeClr val="tx1"/>
                </a:solidFill>
              </a:rPr>
              <a:t> If f1(n) is in O(g1(n)) and f2(n) is in O(g2(n)), then f1(n)f2(n) is in O(g1(n)g2(n)).</a:t>
            </a:r>
          </a:p>
          <a:p>
            <a:pPr algn="l"/>
            <a:r>
              <a:rPr lang="en-US" sz="2700" dirty="0">
                <a:solidFill>
                  <a:schemeClr val="tx1"/>
                </a:solidFill>
              </a:rPr>
              <a:t>These rules also holds true for </a:t>
            </a:r>
            <a:r>
              <a:rPr lang="el-GR" sz="2400" dirty="0">
                <a:solidFill>
                  <a:schemeClr val="tx1"/>
                </a:solidFill>
                <a:latin typeface="Microsoft JhengHei UI"/>
                <a:ea typeface="Microsoft JhengHei UI"/>
              </a:rPr>
              <a:t>Ω</a:t>
            </a:r>
            <a:r>
              <a:rPr lang="en-US" sz="2700" dirty="0">
                <a:solidFill>
                  <a:schemeClr val="tx1"/>
                </a:solidFill>
              </a:rPr>
              <a:t> and </a:t>
            </a:r>
            <a:r>
              <a:rPr lang="el-GR" sz="2800" dirty="0">
                <a:solidFill>
                  <a:schemeClr val="tx1"/>
                </a:solidFill>
                <a:latin typeface="Microsoft JhengHei UI"/>
                <a:ea typeface="Microsoft JhengHei UI"/>
              </a:rPr>
              <a:t>ϴ </a:t>
            </a:r>
            <a:r>
              <a:rPr lang="en-US" sz="2700" dirty="0">
                <a:solidFill>
                  <a:schemeClr val="tx1"/>
                </a:solidFill>
              </a:rPr>
              <a:t>notations.</a:t>
            </a:r>
            <a:endParaRPr lang="en-US" altLang="ko-KR" sz="2700" dirty="0">
              <a:solidFill>
                <a:schemeClr val="tx1"/>
              </a:solidFill>
            </a:endParaRP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Big-Oh Properties…</a:t>
            </a:r>
            <a:endParaRPr lang="en-GB" i="1" dirty="0">
              <a:solidFill>
                <a:schemeClr val="accent2"/>
              </a:solidFill>
            </a:endParaRPr>
          </a:p>
        </p:txBody>
      </p:sp>
      <p:sp>
        <p:nvSpPr>
          <p:cNvPr id="110595" name="Rectangle 3"/>
          <p:cNvSpPr>
            <a:spLocks noGrp="1" noChangeArrowheads="1"/>
          </p:cNvSpPr>
          <p:nvPr>
            <p:ph type="subTitle" idx="1"/>
          </p:nvPr>
        </p:nvSpPr>
        <p:spPr>
          <a:xfrm>
            <a:off x="609600" y="1828800"/>
            <a:ext cx="7772400" cy="4114800"/>
          </a:xfrm>
        </p:spPr>
        <p:txBody>
          <a:bodyPr>
            <a:noAutofit/>
          </a:bodyPr>
          <a:lstStyle/>
          <a:p>
            <a:pPr algn="l">
              <a:buFont typeface="Wingdings" pitchFamily="2" charset="2"/>
              <a:buChar char="ü"/>
            </a:pPr>
            <a:r>
              <a:rPr lang="en-US" altLang="ko-KR" sz="2200" dirty="0">
                <a:solidFill>
                  <a:schemeClr val="tx1"/>
                </a:solidFill>
                <a:ea typeface="굴림" charset="-127"/>
              </a:rPr>
              <a:t>The first rule says that if some function g(n) is an upper bound for your cost function, then any upper bound for g(n) is also an upper bound for your cost function.</a:t>
            </a:r>
          </a:p>
          <a:p>
            <a:pPr algn="l">
              <a:buFont typeface="Wingdings" pitchFamily="2" charset="2"/>
              <a:buChar char="ü"/>
            </a:pPr>
            <a:r>
              <a:rPr lang="en-US" altLang="ko-KR" sz="2200" dirty="0">
                <a:solidFill>
                  <a:schemeClr val="tx1"/>
                </a:solidFill>
                <a:ea typeface="굴림" charset="-127"/>
              </a:rPr>
              <a:t>The significance of rule (2) is that you can ignore any multiplicative constants in your equations when using big-Oh notation.</a:t>
            </a:r>
          </a:p>
          <a:p>
            <a:pPr algn="l">
              <a:buFont typeface="Wingdings" pitchFamily="2" charset="2"/>
              <a:buChar char="ü"/>
            </a:pPr>
            <a:r>
              <a:rPr lang="en-US" altLang="ko-KR" sz="2200" dirty="0">
                <a:solidFill>
                  <a:schemeClr val="tx1"/>
                </a:solidFill>
                <a:ea typeface="굴림" charset="-127"/>
              </a:rPr>
              <a:t>Rule (3) says that given two parts of a program run in sequence (whether two statements or two sections of code), you need consider only the more expensive part.</a:t>
            </a:r>
          </a:p>
          <a:p>
            <a:pPr algn="l">
              <a:buFont typeface="Wingdings" pitchFamily="2" charset="2"/>
              <a:buChar char="ü"/>
            </a:pPr>
            <a:r>
              <a:rPr lang="en-US" altLang="ko-KR" sz="2200" dirty="0">
                <a:solidFill>
                  <a:schemeClr val="tx1"/>
                </a:solidFill>
                <a:ea typeface="굴림" charset="-127"/>
              </a:rPr>
              <a:t>Rule (4) is used to analyze simple loops in programs. If some action is repeated some number of times, and each repetition has the same cost, then the total cost is the cost of the action multiplied by the number of times that the action takes place.</a:t>
            </a:r>
          </a:p>
        </p:txBody>
      </p:sp>
      <p:cxnSp>
        <p:nvCxnSpPr>
          <p:cNvPr id="4" name="Straight Connector 3"/>
          <p:cNvCxnSpPr/>
          <p:nvPr/>
        </p:nvCxnSpPr>
        <p:spPr>
          <a:xfrm>
            <a:off x="533400" y="1447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79</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a:solidFill>
                  <a:schemeClr val="accent2"/>
                </a:solidFill>
              </a:rPr>
              <a:t>Algorithm…</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lvl="1" indent="0">
              <a:lnSpc>
                <a:spcPct val="90000"/>
              </a:lnSpc>
              <a:buNone/>
            </a:pPr>
            <a:r>
              <a:rPr lang="en-US" dirty="0"/>
              <a:t>There can be more than one solution (more than one algorithm) to solve a given problem.</a:t>
            </a:r>
          </a:p>
          <a:p>
            <a:pPr marL="0" indent="0">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502920" y="304800"/>
            <a:ext cx="8229600" cy="1417320"/>
          </a:xfrm>
        </p:spPr>
        <p:txBody>
          <a:bodyPr>
            <a:normAutofit/>
          </a:bodyPr>
          <a:lstStyle/>
          <a:p>
            <a:pPr algn="l"/>
            <a:r>
              <a:rPr lang="en-US" i="1" dirty="0">
                <a:solidFill>
                  <a:schemeClr val="accent2"/>
                </a:solidFill>
              </a:rPr>
              <a:t>Big-Oh…</a:t>
            </a:r>
            <a:endParaRPr lang="en-GB" i="1" dirty="0">
              <a:solidFill>
                <a:schemeClr val="accent2"/>
              </a:solidFill>
            </a:endParaRPr>
          </a:p>
        </p:txBody>
      </p:sp>
      <p:sp>
        <p:nvSpPr>
          <p:cNvPr id="110595" name="Rectangle 3"/>
          <p:cNvSpPr>
            <a:spLocks noGrp="1" noChangeArrowheads="1"/>
          </p:cNvSpPr>
          <p:nvPr>
            <p:ph type="subTitle" idx="1"/>
          </p:nvPr>
        </p:nvSpPr>
        <p:spPr>
          <a:xfrm>
            <a:off x="609600" y="2286000"/>
            <a:ext cx="7772400" cy="4114800"/>
          </a:xfrm>
        </p:spPr>
        <p:txBody>
          <a:bodyPr>
            <a:normAutofit/>
          </a:bodyPr>
          <a:lstStyle/>
          <a:p>
            <a:pPr algn="l"/>
            <a:r>
              <a:rPr lang="en-US" altLang="ko-KR" sz="2600" dirty="0">
                <a:solidFill>
                  <a:schemeClr val="tx1"/>
                </a:solidFill>
                <a:ea typeface="굴림" charset="-127"/>
              </a:rPr>
              <a:t>Any statement about the upper bound or lower of an algorithm must be in the context of some class of inputs of size n. We measure this bounds nearly always on the best-case, average-case, or worst-case inputs. </a:t>
            </a:r>
          </a:p>
          <a:p>
            <a:pPr algn="l"/>
            <a:r>
              <a:rPr lang="en-US" altLang="ko-KR" sz="2600" dirty="0">
                <a:solidFill>
                  <a:schemeClr val="tx1"/>
                </a:solidFill>
                <a:ea typeface="굴림" charset="-127"/>
              </a:rPr>
              <a:t>Thus, we cannot say, “this algorithm has an upper bound to its growth rate of n</a:t>
            </a:r>
            <a:r>
              <a:rPr lang="en-US" altLang="ko-KR" sz="2600" baseline="30000" dirty="0">
                <a:solidFill>
                  <a:schemeClr val="tx1"/>
                </a:solidFill>
                <a:ea typeface="굴림" charset="-127"/>
              </a:rPr>
              <a:t>2</a:t>
            </a:r>
            <a:r>
              <a:rPr lang="en-US" altLang="ko-KR" sz="2600" dirty="0">
                <a:solidFill>
                  <a:schemeClr val="tx1"/>
                </a:solidFill>
                <a:ea typeface="굴림" charset="-127"/>
              </a:rPr>
              <a:t>.” We must say something like, “this algorithm has an upper bound to its growth rate of n</a:t>
            </a:r>
            <a:r>
              <a:rPr lang="en-US" altLang="ko-KR" sz="2600" baseline="30000" dirty="0">
                <a:solidFill>
                  <a:schemeClr val="tx1"/>
                </a:solidFill>
                <a:ea typeface="굴림" charset="-127"/>
              </a:rPr>
              <a:t>2</a:t>
            </a:r>
            <a:r>
              <a:rPr lang="en-US" altLang="ko-KR" sz="2600" dirty="0">
                <a:solidFill>
                  <a:schemeClr val="tx1"/>
                </a:solidFill>
                <a:ea typeface="굴림" charset="-127"/>
              </a:rPr>
              <a:t> in </a:t>
            </a:r>
            <a:r>
              <a:rPr lang="en-US" altLang="ko-KR" sz="2600" dirty="0">
                <a:solidFill>
                  <a:schemeClr val="tx2">
                    <a:lumMod val="60000"/>
                    <a:lumOff val="40000"/>
                  </a:schemeClr>
                </a:solidFill>
                <a:ea typeface="굴림" charset="-127"/>
              </a:rPr>
              <a:t>the average case</a:t>
            </a:r>
            <a:r>
              <a:rPr lang="en-US" altLang="ko-KR" sz="2600" dirty="0">
                <a:solidFill>
                  <a:schemeClr val="tx1"/>
                </a:solidFill>
                <a:ea typeface="굴림" charset="-127"/>
              </a:rPr>
              <a:t>.”</a:t>
            </a:r>
          </a:p>
        </p:txBody>
      </p:sp>
      <p:cxnSp>
        <p:nvCxnSpPr>
          <p:cNvPr id="4" name="Straight Connector 3"/>
          <p:cNvCxnSpPr/>
          <p:nvPr/>
        </p:nvCxnSpPr>
        <p:spPr>
          <a:xfrm>
            <a:off x="621792" y="1828800"/>
            <a:ext cx="77724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80</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Autofit/>
          </a:bodyPr>
          <a:lstStyle/>
          <a:p>
            <a:pPr algn="l"/>
            <a:r>
              <a:rPr lang="en-US" sz="3200" i="1" dirty="0">
                <a:solidFill>
                  <a:schemeClr val="accent2"/>
                </a:solidFill>
              </a:rPr>
              <a:t>The Towers of Hanoi Puzzle</a:t>
            </a: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marL="0" indent="0">
              <a:buNone/>
            </a:pPr>
            <a:r>
              <a:rPr lang="en-US" sz="2000" dirty="0"/>
              <a:t>In the great temple at Benares beneath the dome which marks the centre of the world, rests a brass plate in which are fixed three diamond needles, each a cubit high and as thick as the body of a bee. On one of these needles, at the creation, God placed sixty-four discs of pure gold, </a:t>
            </a:r>
            <a:r>
              <a:rPr lang="en-US" sz="2000" b="1" dirty="0"/>
              <a:t>the largest disc resting on the brass plate, and the others getting smaller and smaller up to the top one. </a:t>
            </a:r>
            <a:r>
              <a:rPr lang="en-US" sz="2000" dirty="0"/>
              <a:t>This is the Tower of </a:t>
            </a:r>
            <a:r>
              <a:rPr lang="en-US" sz="2000" dirty="0" err="1"/>
              <a:t>Bramah</a:t>
            </a:r>
            <a:r>
              <a:rPr lang="en-US" sz="2000" dirty="0"/>
              <a:t>. </a:t>
            </a:r>
            <a:endParaRPr lang="en-US" sz="2000" dirty="0">
              <a:cs typeface="Times New Roman" charset="0"/>
            </a:endParaRPr>
          </a:p>
        </p:txBody>
      </p:sp>
      <p:cxnSp>
        <p:nvCxnSpPr>
          <p:cNvPr id="4" name="Straight Connector 3"/>
          <p:cNvCxnSpPr/>
          <p:nvPr/>
        </p:nvCxnSpPr>
        <p:spPr>
          <a:xfrm>
            <a:off x="533400" y="990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81</a:t>
            </a:fld>
            <a:endParaRPr lang="en-US"/>
          </a:p>
        </p:txBody>
      </p:sp>
      <p:pic>
        <p:nvPicPr>
          <p:cNvPr id="6" name="Picture 4"/>
          <p:cNvPicPr>
            <a:picLocks noChangeAspect="1" noChangeArrowheads="1"/>
          </p:cNvPicPr>
          <p:nvPr/>
        </p:nvPicPr>
        <p:blipFill>
          <a:blip r:embed="rId2"/>
          <a:srcRect/>
          <a:stretch>
            <a:fillRect/>
          </a:stretch>
        </p:blipFill>
        <p:spPr bwMode="auto">
          <a:xfrm>
            <a:off x="762000" y="3276600"/>
            <a:ext cx="7086600" cy="32004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a:t>Compiled By Atnafu J.</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Autofit/>
          </a:bodyPr>
          <a:lstStyle/>
          <a:p>
            <a:pPr algn="l"/>
            <a:r>
              <a:rPr lang="en-US" sz="3200" i="1" dirty="0">
                <a:solidFill>
                  <a:schemeClr val="accent2"/>
                </a:solidFill>
              </a:rPr>
              <a:t>The Towers of Hanoi Puzzle</a:t>
            </a: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marL="0" indent="0">
              <a:buNone/>
            </a:pPr>
            <a:r>
              <a:rPr lang="en-US" sz="2000" dirty="0"/>
              <a:t>Day and night unceasingly the priests transfer the discs from one diamond needle to another according to the fixed and immutable laws of </a:t>
            </a:r>
            <a:r>
              <a:rPr lang="en-US" sz="2000" dirty="0" err="1"/>
              <a:t>Bramah</a:t>
            </a:r>
            <a:r>
              <a:rPr lang="en-US" sz="2000" dirty="0"/>
              <a:t>,</a:t>
            </a:r>
          </a:p>
          <a:p>
            <a:r>
              <a:rPr lang="en-US" sz="2000" dirty="0"/>
              <a:t>The monks only move one disk at a time.</a:t>
            </a:r>
          </a:p>
          <a:p>
            <a:r>
              <a:rPr lang="en-US" sz="2000" dirty="0"/>
              <a:t>Every disk taken off a pole has to be put back on some pole before moving another disk.</a:t>
            </a:r>
          </a:p>
          <a:p>
            <a:r>
              <a:rPr lang="en-US" sz="2000" dirty="0"/>
              <a:t>The monks never put a disk on top of a smaller one.</a:t>
            </a:r>
          </a:p>
          <a:p>
            <a:pPr marL="0" indent="0">
              <a:buNone/>
            </a:pPr>
            <a:r>
              <a:rPr lang="en-US" sz="2000" dirty="0"/>
              <a:t>When the sixty-four discs shall have been thus transferred from the needle on which at the creation God placed them to one of the other needles</a:t>
            </a:r>
            <a:r>
              <a:rPr lang="en-US" sz="2000" b="1" dirty="0"/>
              <a:t>, tower, temple, and Brahmins alike will crumble into dust, and with a thunderclap the world will vanish</a:t>
            </a:r>
            <a:r>
              <a:rPr lang="en-US" sz="2000" dirty="0"/>
              <a:t>.</a:t>
            </a:r>
          </a:p>
          <a:p>
            <a:pPr marL="0" indent="0">
              <a:buNone/>
            </a:pPr>
            <a:r>
              <a:rPr lang="en-US" sz="2000" b="1" dirty="0"/>
              <a:t>How many days will take before the world crumpled to dusts assuming that the priests transfer in average 1 disk in a second ?</a:t>
            </a:r>
          </a:p>
          <a:p>
            <a:pPr marL="0" indent="0">
              <a:buNone/>
            </a:pPr>
            <a:endParaRPr lang="en-US" sz="2000" dirty="0">
              <a:cs typeface="Times New Roman" charset="0"/>
            </a:endParaRPr>
          </a:p>
        </p:txBody>
      </p:sp>
      <p:cxnSp>
        <p:nvCxnSpPr>
          <p:cNvPr id="4" name="Straight Connector 3"/>
          <p:cNvCxnSpPr/>
          <p:nvPr/>
        </p:nvCxnSpPr>
        <p:spPr>
          <a:xfrm>
            <a:off x="533400" y="990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82</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Autofit/>
          </a:bodyPr>
          <a:lstStyle/>
          <a:p>
            <a:pPr algn="l"/>
            <a:r>
              <a:rPr lang="en-US" i="1" dirty="0">
                <a:solidFill>
                  <a:schemeClr val="accent2"/>
                </a:solidFill>
              </a:rPr>
              <a:t>The Towers of Hanoi: Sample</a:t>
            </a:r>
          </a:p>
        </p:txBody>
      </p:sp>
      <p:sp>
        <p:nvSpPr>
          <p:cNvPr id="147459" name="Rectangle 1027"/>
          <p:cNvSpPr>
            <a:spLocks noGrp="1" noChangeArrowheads="1"/>
          </p:cNvSpPr>
          <p:nvPr>
            <p:ph type="body" idx="1"/>
          </p:nvPr>
        </p:nvSpPr>
        <p:spPr>
          <a:xfrm>
            <a:off x="621792" y="1295400"/>
            <a:ext cx="8293608" cy="5105400"/>
          </a:xfrm>
        </p:spPr>
        <p:txBody>
          <a:bodyPr wrap="square">
            <a:noAutofit/>
          </a:bodyPr>
          <a:lstStyle/>
          <a:p>
            <a:pPr>
              <a:buNone/>
            </a:pPr>
            <a:r>
              <a:rPr lang="en-US" sz="2000" dirty="0"/>
              <a:t>void Hanoi(</a:t>
            </a:r>
            <a:r>
              <a:rPr lang="en-US" sz="2000" dirty="0" err="1"/>
              <a:t>int</a:t>
            </a:r>
            <a:r>
              <a:rPr lang="en-US" sz="2000" dirty="0"/>
              <a:t> </a:t>
            </a:r>
            <a:r>
              <a:rPr lang="en-US" sz="2000" dirty="0" err="1"/>
              <a:t>numDisks</a:t>
            </a:r>
            <a:r>
              <a:rPr lang="en-US" sz="2000" dirty="0"/>
              <a:t>, char </a:t>
            </a:r>
            <a:r>
              <a:rPr lang="en-US" sz="2000" dirty="0" err="1"/>
              <a:t>src</a:t>
            </a:r>
            <a:r>
              <a:rPr lang="en-US" sz="2000" dirty="0"/>
              <a:t>, char </a:t>
            </a:r>
            <a:r>
              <a:rPr lang="en-US" sz="2000" dirty="0" err="1"/>
              <a:t>dst</a:t>
            </a:r>
            <a:r>
              <a:rPr lang="en-US" sz="2000" dirty="0"/>
              <a:t>, char aux){</a:t>
            </a:r>
          </a:p>
          <a:p>
            <a:pPr>
              <a:buNone/>
            </a:pPr>
            <a:r>
              <a:rPr lang="en-US" sz="2000" dirty="0"/>
              <a:t>     static </a:t>
            </a:r>
            <a:r>
              <a:rPr lang="en-US" sz="2000" dirty="0" err="1"/>
              <a:t>int</a:t>
            </a:r>
            <a:r>
              <a:rPr lang="en-US" sz="2000" dirty="0"/>
              <a:t> step=0;</a:t>
            </a:r>
          </a:p>
          <a:p>
            <a:pPr>
              <a:buNone/>
            </a:pPr>
            <a:r>
              <a:rPr lang="en-US" sz="2000" dirty="0"/>
              <a:t>     if(</a:t>
            </a:r>
            <a:r>
              <a:rPr lang="en-US" sz="2000" dirty="0" err="1"/>
              <a:t>numDisks</a:t>
            </a:r>
            <a:r>
              <a:rPr lang="en-US" sz="2000" dirty="0"/>
              <a:t> &gt; 0){</a:t>
            </a:r>
          </a:p>
          <a:p>
            <a:pPr>
              <a:buNone/>
            </a:pPr>
            <a:r>
              <a:rPr lang="en-US" sz="2000" dirty="0"/>
              <a:t>	   Hanoi(</a:t>
            </a:r>
            <a:r>
              <a:rPr lang="en-US" sz="2000" dirty="0" err="1"/>
              <a:t>numDisks</a:t>
            </a:r>
            <a:r>
              <a:rPr lang="en-US" sz="2000" dirty="0"/>
              <a:t> -1, </a:t>
            </a:r>
            <a:r>
              <a:rPr lang="en-US" sz="2000" dirty="0" err="1"/>
              <a:t>src</a:t>
            </a:r>
            <a:r>
              <a:rPr lang="en-US" sz="2000" dirty="0"/>
              <a:t>, </a:t>
            </a:r>
            <a:r>
              <a:rPr lang="en-US" sz="2000" dirty="0" err="1"/>
              <a:t>aux,dst</a:t>
            </a:r>
            <a:r>
              <a:rPr lang="en-US" sz="2000" dirty="0"/>
              <a:t>);</a:t>
            </a:r>
          </a:p>
          <a:p>
            <a:pPr>
              <a:buNone/>
            </a:pPr>
            <a:r>
              <a:rPr lang="en-US" sz="2000" dirty="0"/>
              <a:t>         </a:t>
            </a:r>
            <a:r>
              <a:rPr lang="en-US" sz="2000" dirty="0" err="1"/>
              <a:t>cout</a:t>
            </a:r>
            <a:r>
              <a:rPr lang="en-US" sz="2000" dirty="0"/>
              <a:t> &lt;&lt;"Step " &lt;&lt; ++step &lt;&lt; ": move from " &lt;&lt; </a:t>
            </a:r>
            <a:r>
              <a:rPr lang="en-US" sz="2000" dirty="0" err="1"/>
              <a:t>src</a:t>
            </a:r>
            <a:r>
              <a:rPr lang="en-US" sz="2000" dirty="0"/>
              <a:t> &lt;&lt; " to " &lt;&lt; </a:t>
            </a:r>
            <a:r>
              <a:rPr lang="en-US" sz="2000" dirty="0" err="1"/>
              <a:t>dst</a:t>
            </a:r>
            <a:r>
              <a:rPr lang="en-US" sz="2000" dirty="0"/>
              <a:t> &lt;&lt;</a:t>
            </a:r>
            <a:r>
              <a:rPr lang="en-US" sz="2000" dirty="0" err="1"/>
              <a:t>endl</a:t>
            </a:r>
            <a:r>
              <a:rPr lang="en-US" sz="2000" dirty="0"/>
              <a:t>;</a:t>
            </a:r>
          </a:p>
          <a:p>
            <a:pPr>
              <a:buNone/>
            </a:pPr>
            <a:r>
              <a:rPr lang="en-US" sz="2000" dirty="0"/>
              <a:t>         Hanoi (</a:t>
            </a:r>
            <a:r>
              <a:rPr lang="en-US" sz="2000" dirty="0" err="1"/>
              <a:t>numDisks</a:t>
            </a:r>
            <a:r>
              <a:rPr lang="en-US" sz="2000" dirty="0"/>
              <a:t> -1, aux, </a:t>
            </a:r>
            <a:r>
              <a:rPr lang="en-US" sz="2000" dirty="0" err="1"/>
              <a:t>dst,src</a:t>
            </a:r>
            <a:r>
              <a:rPr lang="en-US" sz="2000" dirty="0"/>
              <a:t>);</a:t>
            </a:r>
          </a:p>
          <a:p>
            <a:pPr>
              <a:buNone/>
            </a:pPr>
            <a:r>
              <a:rPr lang="en-US" sz="2000" dirty="0"/>
              <a:t>	 }</a:t>
            </a:r>
          </a:p>
          <a:p>
            <a:pPr>
              <a:buNone/>
            </a:pPr>
            <a:r>
              <a:rPr lang="en-US" sz="2000" dirty="0"/>
              <a:t>}</a:t>
            </a:r>
          </a:p>
          <a:p>
            <a:pPr marL="457200" indent="-457200">
              <a:buFont typeface="+mj-lt"/>
              <a:buAutoNum type="arabicPeriod"/>
            </a:pPr>
            <a:r>
              <a:rPr lang="en-US" sz="2000" dirty="0"/>
              <a:t>Determine the running time</a:t>
            </a:r>
          </a:p>
          <a:p>
            <a:pPr marL="457200" indent="-457200">
              <a:buFont typeface="+mj-lt"/>
              <a:buAutoNum type="arabicPeriod"/>
            </a:pPr>
            <a:r>
              <a:rPr lang="en-US" sz="2000" dirty="0"/>
              <a:t>And the big oh of the algorithm</a:t>
            </a:r>
          </a:p>
          <a:p>
            <a:pPr>
              <a:buNone/>
            </a:pPr>
            <a:endParaRPr lang="en-US" sz="2000" dirty="0"/>
          </a:p>
          <a:p>
            <a:pPr>
              <a:buNone/>
            </a:pPr>
            <a:endParaRPr lang="en-US" sz="2000" dirty="0"/>
          </a:p>
          <a:p>
            <a:pPr>
              <a:buNone/>
            </a:pPr>
            <a:r>
              <a:rPr lang="en-US" sz="2000" dirty="0"/>
              <a:t> </a:t>
            </a:r>
          </a:p>
        </p:txBody>
      </p:sp>
      <p:cxnSp>
        <p:nvCxnSpPr>
          <p:cNvPr id="4" name="Straight Connector 3"/>
          <p:cNvCxnSpPr/>
          <p:nvPr/>
        </p:nvCxnSpPr>
        <p:spPr>
          <a:xfrm>
            <a:off x="6096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83</a:t>
            </a:fld>
            <a:endParaRPr lang="en-US"/>
          </a:p>
        </p:txBody>
      </p:sp>
      <p:sp>
        <p:nvSpPr>
          <p:cNvPr id="6" name="Footer Placeholder 5"/>
          <p:cNvSpPr>
            <a:spLocks noGrp="1"/>
          </p:cNvSpPr>
          <p:nvPr>
            <p:ph type="ftr" sz="quarter" idx="11"/>
          </p:nvPr>
        </p:nvSpPr>
        <p:spPr/>
        <p:txBody>
          <a:bodyPr/>
          <a:lstStyle/>
          <a:p>
            <a:r>
              <a:rPr lang="en-US"/>
              <a:t>Compiled By Atnafu J.</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i="1" dirty="0">
                <a:solidFill>
                  <a:schemeClr val="accent2"/>
                </a:solidFill>
              </a:rPr>
              <a:t>Algorithm: Multiplication: American Way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lnSpc>
                <a:spcPct val="80000"/>
              </a:lnSpc>
              <a:buNone/>
            </a:pPr>
            <a:r>
              <a:rPr lang="en-GB" sz="2000" dirty="0"/>
              <a:t> 		      981</a:t>
            </a:r>
          </a:p>
          <a:p>
            <a:pPr>
              <a:lnSpc>
                <a:spcPct val="80000"/>
              </a:lnSpc>
              <a:buNone/>
            </a:pPr>
            <a:r>
              <a:rPr lang="en-GB" sz="2000" dirty="0"/>
              <a:t>		    1234</a:t>
            </a:r>
          </a:p>
          <a:p>
            <a:pPr>
              <a:lnSpc>
                <a:spcPct val="80000"/>
              </a:lnSpc>
              <a:buNone/>
            </a:pPr>
            <a:r>
              <a:rPr lang="en-GB" sz="2000" dirty="0"/>
              <a:t>		    3924</a:t>
            </a:r>
          </a:p>
          <a:p>
            <a:pPr>
              <a:lnSpc>
                <a:spcPct val="80000"/>
              </a:lnSpc>
              <a:buNone/>
            </a:pPr>
            <a:r>
              <a:rPr lang="en-GB" sz="2000" dirty="0"/>
              <a:t>		  2943</a:t>
            </a:r>
          </a:p>
          <a:p>
            <a:pPr>
              <a:lnSpc>
                <a:spcPct val="80000"/>
              </a:lnSpc>
              <a:buNone/>
            </a:pPr>
            <a:r>
              <a:rPr lang="en-GB" sz="2000" dirty="0"/>
              <a:t>	          1962</a:t>
            </a:r>
          </a:p>
          <a:p>
            <a:pPr>
              <a:lnSpc>
                <a:spcPct val="80000"/>
              </a:lnSpc>
              <a:buNone/>
            </a:pPr>
            <a:r>
              <a:rPr lang="en-GB" sz="2000" dirty="0"/>
              <a:t>	          981</a:t>
            </a:r>
          </a:p>
          <a:p>
            <a:pPr>
              <a:lnSpc>
                <a:spcPct val="80000"/>
              </a:lnSpc>
              <a:buNone/>
            </a:pPr>
            <a:r>
              <a:rPr lang="en-GB" sz="2000" dirty="0"/>
              <a:t>	       1210554</a:t>
            </a: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43000" y="2895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43000" y="4038600"/>
            <a:ext cx="121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59044E82-0D97-4C44-BD32-01B99DA0AB14}" type="slidenum">
              <a:rPr lang="en-US" smtClean="0"/>
              <a:pPr/>
              <a:t>9</a:t>
            </a:fld>
            <a:endParaRPr lang="en-US"/>
          </a:p>
        </p:txBody>
      </p:sp>
      <p:sp>
        <p:nvSpPr>
          <p:cNvPr id="9" name="Footer Placeholder 8"/>
          <p:cNvSpPr>
            <a:spLocks noGrp="1"/>
          </p:cNvSpPr>
          <p:nvPr>
            <p:ph type="ftr" sz="quarter" idx="11"/>
          </p:nvPr>
        </p:nvSpPr>
        <p:spPr/>
        <p:txBody>
          <a:bodyPr/>
          <a:lstStyle/>
          <a:p>
            <a:r>
              <a:rPr lang="en-US"/>
              <a:t>Compiled By Atnafu J.</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7948</TotalTime>
  <Words>5285</Words>
  <Application>Microsoft Office PowerPoint</Application>
  <PresentationFormat>On-screen Show (4:3)</PresentationFormat>
  <Paragraphs>958</Paragraphs>
  <Slides>83</Slides>
  <Notes>53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Office Theme</vt:lpstr>
      <vt:lpstr>Equation</vt:lpstr>
      <vt:lpstr>CS321 : Data Structures &amp; Algorithm Analysis</vt:lpstr>
      <vt:lpstr>Chapter Objectives</vt:lpstr>
      <vt:lpstr>Problem:</vt:lpstr>
      <vt:lpstr>Which side you are?</vt:lpstr>
      <vt:lpstr>Problem and Solution </vt:lpstr>
      <vt:lpstr>What is Algorithm?</vt:lpstr>
      <vt:lpstr>Properties of Algorithm</vt:lpstr>
      <vt:lpstr>Algorithm…</vt:lpstr>
      <vt:lpstr>Algorithm: Multiplication: American Way</vt:lpstr>
      <vt:lpstr>Algorithm: Multiplication: English Way</vt:lpstr>
      <vt:lpstr>MAXIMUM CONTIGUOUS SUBSEQUENCE SUM PROBLEM</vt:lpstr>
      <vt:lpstr>MAXIMUM CONTIGUOUS SUBSEQUENCE SUM PROBLEM</vt:lpstr>
      <vt:lpstr>MAXIMUM CONTIGUOUS SUBSEQUENCE SUM PROBLEM</vt:lpstr>
      <vt:lpstr>Subsequence : Algorithm1</vt:lpstr>
      <vt:lpstr>Subsequence : Algorithm2</vt:lpstr>
      <vt:lpstr>Subsequence : Algorithm3</vt:lpstr>
      <vt:lpstr>Algorithm…</vt:lpstr>
      <vt:lpstr>A “Good” Algorithm? Quality of algorithm</vt:lpstr>
      <vt:lpstr>A “Good” Algorithm(Quality)</vt:lpstr>
      <vt:lpstr>Inefficiency: Redundant Computation</vt:lpstr>
      <vt:lpstr>Inefficiency: Late Termination</vt:lpstr>
      <vt:lpstr>Inefficiency: Referencing an Array Element</vt:lpstr>
      <vt:lpstr>Efficiency of Algorithms</vt:lpstr>
      <vt:lpstr>Aspects of Efficiency of Algorithms</vt:lpstr>
      <vt:lpstr>The Space – Time Trade Off</vt:lpstr>
      <vt:lpstr>Algorithm Analysis</vt:lpstr>
      <vt:lpstr>Why Algorithm Analysis?</vt:lpstr>
      <vt:lpstr>Purpose of Algorithm Analysis</vt:lpstr>
      <vt:lpstr>Complexity of Algorithms</vt:lpstr>
      <vt:lpstr>Time X Space Complexity</vt:lpstr>
      <vt:lpstr>Space Complexity</vt:lpstr>
      <vt:lpstr>Space Complexity</vt:lpstr>
      <vt:lpstr>Space Complexity Exercise</vt:lpstr>
      <vt:lpstr>Time Complexity</vt:lpstr>
      <vt:lpstr>Approaches</vt:lpstr>
      <vt:lpstr>Approach (1)</vt:lpstr>
      <vt:lpstr>The Empirical Approach: Problem</vt:lpstr>
      <vt:lpstr>Approach (2)</vt:lpstr>
      <vt:lpstr>The Theoretical Approach</vt:lpstr>
      <vt:lpstr>Running Time</vt:lpstr>
      <vt:lpstr>General Rules</vt:lpstr>
      <vt:lpstr>General Rules …</vt:lpstr>
      <vt:lpstr>Best, Average &amp; Worst Case Analysis</vt:lpstr>
      <vt:lpstr>Some Mathematical Facts</vt:lpstr>
      <vt:lpstr>Running Time Example 1(Iterative)</vt:lpstr>
      <vt:lpstr>Solution: Best Case Analysis</vt:lpstr>
      <vt:lpstr>Solution: Worst Case Analysis</vt:lpstr>
      <vt:lpstr>Solution: Average Case Analysis</vt:lpstr>
      <vt:lpstr>Running Time Example 2(Iterative)</vt:lpstr>
      <vt:lpstr>Solution: Worst Case Analysis</vt:lpstr>
      <vt:lpstr>Running Time Example 3</vt:lpstr>
      <vt:lpstr>Solution: Worst Case Analysis</vt:lpstr>
      <vt:lpstr>Running Time Example 4(Iterative) </vt:lpstr>
      <vt:lpstr>Solution: Worst Case Analysis</vt:lpstr>
      <vt:lpstr>Running Time Example 5(Iterative) </vt:lpstr>
      <vt:lpstr>Solution: Worst Case Analysis</vt:lpstr>
      <vt:lpstr>Running Time Example 2(Iterative)</vt:lpstr>
      <vt:lpstr>Running Time Example 6(Recursive)</vt:lpstr>
      <vt:lpstr>Solution: Worst Case Analysis</vt:lpstr>
      <vt:lpstr>Running Time Example 6 Solution</vt:lpstr>
      <vt:lpstr>Running Time Exercise</vt:lpstr>
      <vt:lpstr>Running Time Exercise</vt:lpstr>
      <vt:lpstr>Asymptotic Analysis </vt:lpstr>
      <vt:lpstr>Growth Rate</vt:lpstr>
      <vt:lpstr>Growth Rate</vt:lpstr>
      <vt:lpstr>Growth Rate Properties</vt:lpstr>
      <vt:lpstr>Growth Rate Example</vt:lpstr>
      <vt:lpstr>Common Growth Rates </vt:lpstr>
      <vt:lpstr>A Comparison of Growth-Rate Functions</vt:lpstr>
      <vt:lpstr>Upper Bounds</vt:lpstr>
      <vt:lpstr>Big-Oh Notation</vt:lpstr>
      <vt:lpstr>Big-Oh… </vt:lpstr>
      <vt:lpstr>Big O Example 1</vt:lpstr>
      <vt:lpstr>Big O Example 2</vt:lpstr>
      <vt:lpstr>Lower Bounds</vt:lpstr>
      <vt:lpstr>Big-Omega Notation</vt:lpstr>
      <vt:lpstr>Θ Notation</vt:lpstr>
      <vt:lpstr>Big-Oh Rules</vt:lpstr>
      <vt:lpstr>Big-Oh Properties…</vt:lpstr>
      <vt:lpstr>Big-Oh…</vt:lpstr>
      <vt:lpstr>The Towers of Hanoi Puzzle</vt:lpstr>
      <vt:lpstr>The Towers of Hanoi Puzzle</vt:lpstr>
      <vt:lpstr>The Towers of Hanoi: Sample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427</cp:revision>
  <dcterms:created xsi:type="dcterms:W3CDTF">2014-01-21T23:03:24Z</dcterms:created>
  <dcterms:modified xsi:type="dcterms:W3CDTF">2022-02-16T19:44:31Z</dcterms:modified>
</cp:coreProperties>
</file>