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27" r:id="rId2"/>
    <p:sldId id="328" r:id="rId3"/>
    <p:sldId id="396" r:id="rId4"/>
    <p:sldId id="258" r:id="rId5"/>
    <p:sldId id="342" r:id="rId6"/>
    <p:sldId id="334" r:id="rId7"/>
    <p:sldId id="329" r:id="rId8"/>
    <p:sldId id="259" r:id="rId9"/>
    <p:sldId id="402" r:id="rId10"/>
    <p:sldId id="330" r:id="rId11"/>
    <p:sldId id="331" r:id="rId12"/>
    <p:sldId id="338" r:id="rId13"/>
    <p:sldId id="388" r:id="rId14"/>
    <p:sldId id="332" r:id="rId15"/>
    <p:sldId id="335" r:id="rId16"/>
    <p:sldId id="343" r:id="rId17"/>
    <p:sldId id="340" r:id="rId18"/>
    <p:sldId id="389" r:id="rId19"/>
    <p:sldId id="337" r:id="rId20"/>
    <p:sldId id="344" r:id="rId21"/>
    <p:sldId id="345" r:id="rId22"/>
    <p:sldId id="346" r:id="rId23"/>
    <p:sldId id="383" r:id="rId24"/>
    <p:sldId id="353" r:id="rId25"/>
    <p:sldId id="347" r:id="rId26"/>
    <p:sldId id="339" r:id="rId27"/>
    <p:sldId id="341" r:id="rId28"/>
    <p:sldId id="349" r:id="rId29"/>
    <p:sldId id="390" r:id="rId30"/>
    <p:sldId id="350" r:id="rId31"/>
    <p:sldId id="371" r:id="rId32"/>
    <p:sldId id="356" r:id="rId33"/>
    <p:sldId id="358" r:id="rId34"/>
    <p:sldId id="386" r:id="rId35"/>
    <p:sldId id="357" r:id="rId36"/>
    <p:sldId id="384" r:id="rId37"/>
    <p:sldId id="394" r:id="rId38"/>
    <p:sldId id="359" r:id="rId39"/>
    <p:sldId id="385" r:id="rId40"/>
    <p:sldId id="366" r:id="rId41"/>
    <p:sldId id="391" r:id="rId42"/>
    <p:sldId id="368" r:id="rId43"/>
    <p:sldId id="374" r:id="rId44"/>
    <p:sldId id="387" r:id="rId45"/>
    <p:sldId id="375" r:id="rId46"/>
    <p:sldId id="392" r:id="rId47"/>
    <p:sldId id="376" r:id="rId48"/>
    <p:sldId id="377" r:id="rId49"/>
    <p:sldId id="378" r:id="rId50"/>
    <p:sldId id="379" r:id="rId51"/>
    <p:sldId id="361" r:id="rId52"/>
    <p:sldId id="393" r:id="rId53"/>
    <p:sldId id="360" r:id="rId54"/>
    <p:sldId id="395" r:id="rId55"/>
    <p:sldId id="362" r:id="rId56"/>
    <p:sldId id="363" r:id="rId57"/>
    <p:sldId id="370" r:id="rId58"/>
    <p:sldId id="365" r:id="rId59"/>
    <p:sldId id="367" r:id="rId60"/>
    <p:sldId id="381" r:id="rId61"/>
    <p:sldId id="382" r:id="rId62"/>
    <p:sldId id="398" r:id="rId63"/>
    <p:sldId id="399" r:id="rId64"/>
    <p:sldId id="401" r:id="rId65"/>
    <p:sldId id="40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4660"/>
  </p:normalViewPr>
  <p:slideViewPr>
    <p:cSldViewPr>
      <p:cViewPr>
        <p:scale>
          <a:sx n="86" d="100"/>
          <a:sy n="86" d="100"/>
        </p:scale>
        <p:origin x="-1373" y="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2/20/2022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113691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EED9AC-683F-4CA0-A05E-667ACCD6ECD2}" type="datetime1">
              <a:rPr lang="en-US" smtClean="0"/>
              <a:t>2/20/2022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1427-2161-4CCB-ADC1-BFE4D31A803C}" type="datetime1">
              <a:rPr lang="en-US" smtClean="0"/>
              <a:t>2/20/2022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D94D1-64B1-48B3-A180-83656E2342D9}" type="datetime1">
              <a:rPr lang="en-US" smtClean="0"/>
              <a:t>2/20/2022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967A2-C643-4623-A24B-CA4BDD0276A5}" type="datetime1">
              <a:rPr lang="en-US" smtClean="0"/>
              <a:t>2/20/2022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89168-E49B-40CD-8C68-6FC82691B285}" type="datetime1">
              <a:rPr lang="en-US" smtClean="0"/>
              <a:t>2/20/2022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4FED33-5547-4DBB-A54C-5B36649414A4}" type="datetime1">
              <a:rPr lang="en-US" smtClean="0"/>
              <a:t>2/20/2022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79548-3F2E-48DD-B30C-1A90A6DA6DBB}" type="datetime1">
              <a:rPr lang="en-US" smtClean="0"/>
              <a:t>2/20/2022</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D9AF5B-1A42-4619-82EF-CD7AE7C83602}" type="datetime1">
              <a:rPr lang="en-US" smtClean="0"/>
              <a:t>2/20/2022</a:t>
            </a:fld>
            <a:endParaRPr lang="en-US"/>
          </a:p>
        </p:txBody>
      </p:sp>
      <p:sp>
        <p:nvSpPr>
          <p:cNvPr id="4" name="Footer Placeholder 3"/>
          <p:cNvSpPr>
            <a:spLocks noGrp="1"/>
          </p:cNvSpPr>
          <p:nvPr>
            <p:ph type="ftr" sz="quarter" idx="11"/>
          </p:nvPr>
        </p:nvSpPr>
        <p:spPr/>
        <p:txBody>
          <a:bodyPr/>
          <a:lstStyle/>
          <a:p>
            <a:r>
              <a:rPr lang="en-US" smtClean="0"/>
              <a:t>Compiled By Atnafu J.</a:t>
            </a:r>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9286E-DD5D-46C0-99FE-662B6FFCDCBC}" type="datetime1">
              <a:rPr lang="en-US" smtClean="0"/>
              <a:t>2/20/2022</a:t>
            </a:fld>
            <a:endParaRPr lang="en-US"/>
          </a:p>
        </p:txBody>
      </p:sp>
      <p:sp>
        <p:nvSpPr>
          <p:cNvPr id="3" name="Footer Placeholder 2"/>
          <p:cNvSpPr>
            <a:spLocks noGrp="1"/>
          </p:cNvSpPr>
          <p:nvPr>
            <p:ph type="ftr" sz="quarter" idx="11"/>
          </p:nvPr>
        </p:nvSpPr>
        <p:spPr/>
        <p:txBody>
          <a:bodyPr/>
          <a:lstStyle/>
          <a:p>
            <a:r>
              <a:rPr lang="en-US" smtClean="0"/>
              <a:t>Compiled By Atnafu J.</a:t>
            </a:r>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AA52B6-B084-4855-B0DF-F8052117112B}" type="datetime1">
              <a:rPr lang="en-US" smtClean="0"/>
              <a:t>2/20/2022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4E85B-8299-4D1F-8782-4EE5EBB735A1}" type="datetime1">
              <a:rPr lang="en-US" smtClean="0"/>
              <a:t>2/20/2022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0C794-D9F9-4075-9ED8-F10906F9CFC7}" type="datetime1">
              <a:rPr lang="en-US" smtClean="0"/>
              <a:t>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Atnafu 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CS321 :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smtClean="0"/>
              <a:t>Chapter 2: Elementary Searching And Quadratic Sorting Algorithm</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Searching algorithms</a:t>
            </a:r>
            <a:endParaRPr lang="en-US" i="1" dirty="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552450" indent="-552450">
              <a:buFont typeface="Wingdings" pitchFamily="2" charset="2"/>
              <a:buAutoNum type="arabicPeriod"/>
            </a:pPr>
            <a:r>
              <a:rPr lang="en-US" dirty="0" smtClean="0"/>
              <a:t>Linear/Sequential searching</a:t>
            </a:r>
          </a:p>
          <a:p>
            <a:pPr marL="552450" indent="-552450">
              <a:buFont typeface="Wingdings" pitchFamily="2" charset="2"/>
              <a:buAutoNum type="arabicPeriod"/>
            </a:pPr>
            <a:r>
              <a:rPr lang="en-US" dirty="0" smtClean="0"/>
              <a:t>Binary searching</a:t>
            </a:r>
          </a:p>
          <a:p>
            <a:pPr marL="552450" indent="-552450">
              <a:buFont typeface="Wingdings" pitchFamily="2" charset="2"/>
              <a:buAutoNum type="arabicPeriod"/>
            </a:pPr>
            <a:r>
              <a:rPr lang="en-US" dirty="0" smtClean="0">
                <a:solidFill>
                  <a:srgbClr val="00B0F0"/>
                </a:solidFill>
              </a:rPr>
              <a:t>Hashing</a:t>
            </a:r>
          </a:p>
          <a:p>
            <a:pPr marL="552450" indent="-552450">
              <a:buNone/>
            </a:pPr>
            <a:r>
              <a:rPr lang="en-US" dirty="0" smtClean="0"/>
              <a:t>Only 1 and 2 will be considered in this course.</a:t>
            </a: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10</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Linear/Sequential Search</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Beginning with the </a:t>
            </a:r>
            <a:r>
              <a:rPr lang="en-US" dirty="0" smtClean="0">
                <a:solidFill>
                  <a:schemeClr val="tx2">
                    <a:lumMod val="60000"/>
                    <a:lumOff val="40000"/>
                  </a:schemeClr>
                </a:solidFill>
              </a:rPr>
              <a:t>first element</a:t>
            </a:r>
            <a:r>
              <a:rPr lang="en-US" dirty="0" smtClean="0"/>
              <a:t> in </a:t>
            </a:r>
            <a:r>
              <a:rPr lang="en-US" dirty="0" smtClean="0">
                <a:solidFill>
                  <a:srgbClr val="FF0000"/>
                </a:solidFill>
              </a:rPr>
              <a:t>the list</a:t>
            </a:r>
            <a:r>
              <a:rPr lang="en-US" dirty="0" smtClean="0"/>
              <a:t>, we search for the </a:t>
            </a:r>
            <a:r>
              <a:rPr lang="en-US" dirty="0" smtClean="0">
                <a:solidFill>
                  <a:srgbClr val="FF0000"/>
                </a:solidFill>
              </a:rPr>
              <a:t>desired element </a:t>
            </a:r>
            <a:r>
              <a:rPr lang="en-US" dirty="0" smtClean="0"/>
              <a:t>by </a:t>
            </a:r>
            <a:r>
              <a:rPr lang="en-US" dirty="0" smtClean="0">
                <a:solidFill>
                  <a:schemeClr val="tx2">
                    <a:lumMod val="60000"/>
                    <a:lumOff val="40000"/>
                  </a:schemeClr>
                </a:solidFill>
              </a:rPr>
              <a:t>examining each subsequent </a:t>
            </a:r>
            <a:r>
              <a:rPr lang="en-US" dirty="0" smtClean="0"/>
              <a:t>item's key until either the search is </a:t>
            </a:r>
            <a:r>
              <a:rPr lang="en-US" i="1" dirty="0" smtClean="0">
                <a:solidFill>
                  <a:schemeClr val="tx2">
                    <a:lumMod val="60000"/>
                    <a:lumOff val="40000"/>
                  </a:schemeClr>
                </a:solidFill>
              </a:rPr>
              <a:t>successful</a:t>
            </a:r>
            <a:r>
              <a:rPr lang="en-US" dirty="0" smtClean="0"/>
              <a:t> or the list is </a:t>
            </a:r>
            <a:r>
              <a:rPr lang="en-US" i="1" dirty="0" smtClean="0">
                <a:solidFill>
                  <a:schemeClr val="tx2">
                    <a:lumMod val="60000"/>
                    <a:lumOff val="40000"/>
                  </a:schemeClr>
                </a:solidFill>
              </a:rPr>
              <a:t>exhausted</a:t>
            </a:r>
            <a:r>
              <a:rPr lang="en-US" dirty="0" smtClean="0"/>
              <a:t>.</a:t>
            </a:r>
          </a:p>
          <a:p>
            <a:pPr marL="0" indent="0">
              <a:buNone/>
            </a:pPr>
            <a:r>
              <a:rPr lang="en-US" i="1" dirty="0" smtClean="0">
                <a:solidFill>
                  <a:srgbClr val="7030A0"/>
                </a:solidFill>
              </a:rPr>
              <a:t>Comparison </a:t>
            </a:r>
            <a:r>
              <a:rPr lang="en-US" dirty="0" smtClean="0"/>
              <a:t>is done with  each item, with each comparison reducing the list size by one element.</a:t>
            </a:r>
            <a:endParaRPr lang="en-GB"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Linear/Sequential Search</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fr-FR" altLang="zh-TW" sz="2800" dirty="0" smtClean="0">
                <a:ea typeface="PMingLiU" pitchFamily="18" charset="-120"/>
              </a:rPr>
              <a:t>Check every element in the list untill the target is found or the list is exhausted.</a:t>
            </a:r>
          </a:p>
          <a:p>
            <a:pPr marL="0" indent="0">
              <a:buNone/>
            </a:pPr>
            <a:r>
              <a:rPr lang="fr-FR" altLang="zh-TW" sz="2800" dirty="0" smtClean="0">
                <a:ea typeface="PMingLiU" pitchFamily="18" charset="-120"/>
              </a:rPr>
              <a:t>For example, </a:t>
            </a:r>
            <a:r>
              <a:rPr lang="en-US" sz="2800" dirty="0" smtClean="0"/>
              <a:t>Array </a:t>
            </a:r>
            <a:r>
              <a:rPr lang="en-US" sz="2800" dirty="0" smtClean="0">
                <a:latin typeface="Courier New" pitchFamily="49" charset="0"/>
              </a:rPr>
              <a:t>A</a:t>
            </a:r>
            <a:r>
              <a:rPr lang="en-US" sz="2800" dirty="0" smtClean="0"/>
              <a:t> contains </a:t>
            </a:r>
            <a:r>
              <a:rPr lang="fr-FR" altLang="zh-TW" sz="2800" dirty="0" smtClean="0">
                <a:ea typeface="PMingLiU" pitchFamily="18" charset="-120"/>
              </a:rPr>
              <a:t>:</a:t>
            </a:r>
          </a:p>
          <a:p>
            <a:pPr marL="0" indent="0">
              <a:buNone/>
            </a:pPr>
            <a:endParaRPr lang="fr-FR" altLang="zh-TW" sz="2800" dirty="0" smtClean="0">
              <a:ea typeface="PMingLiU" pitchFamily="18" charset="-120"/>
            </a:endParaRPr>
          </a:p>
          <a:p>
            <a:pPr>
              <a:lnSpc>
                <a:spcPct val="90000"/>
              </a:lnSpc>
              <a:buNone/>
            </a:pPr>
            <a:endParaRPr lang="en-US" sz="2800" dirty="0" smtClean="0"/>
          </a:p>
          <a:p>
            <a:pPr marL="0" indent="0">
              <a:lnSpc>
                <a:spcPct val="90000"/>
              </a:lnSpc>
              <a:buNone/>
            </a:pPr>
            <a:r>
              <a:rPr lang="en-US" sz="2800" dirty="0" smtClean="0"/>
              <a:t>Searching for the value </a:t>
            </a:r>
            <a:r>
              <a:rPr lang="en-US" sz="2800" dirty="0" smtClean="0">
                <a:latin typeface="Courier New" pitchFamily="49" charset="0"/>
              </a:rPr>
              <a:t>11</a:t>
            </a:r>
            <a:r>
              <a:rPr lang="en-US" sz="2800" dirty="0" smtClean="0"/>
              <a:t>, linear search examines </a:t>
            </a:r>
            <a:r>
              <a:rPr lang="en-US" sz="2800" dirty="0" smtClean="0">
                <a:latin typeface="Courier New" pitchFamily="49" charset="0"/>
              </a:rPr>
              <a:t>17, 23, 5,</a:t>
            </a:r>
            <a:r>
              <a:rPr lang="en-US" sz="2800" dirty="0" smtClean="0"/>
              <a:t> and </a:t>
            </a:r>
            <a:r>
              <a:rPr lang="en-US" sz="2800" dirty="0" smtClean="0">
                <a:latin typeface="Courier New" pitchFamily="49" charset="0"/>
              </a:rPr>
              <a:t>11</a:t>
            </a:r>
          </a:p>
          <a:p>
            <a:pPr marL="0" indent="0">
              <a:lnSpc>
                <a:spcPct val="90000"/>
              </a:lnSpc>
              <a:buNone/>
            </a:pPr>
            <a:r>
              <a:rPr lang="en-US" sz="2800" dirty="0" smtClean="0"/>
              <a:t>Searching for the value </a:t>
            </a:r>
            <a:r>
              <a:rPr lang="en-US" sz="2800" dirty="0" smtClean="0">
                <a:latin typeface="Courier New" pitchFamily="49" charset="0"/>
              </a:rPr>
              <a:t>7</a:t>
            </a:r>
            <a:r>
              <a:rPr lang="en-US" sz="2800" dirty="0" smtClean="0"/>
              <a:t>, linear search examines </a:t>
            </a:r>
            <a:r>
              <a:rPr lang="en-US" sz="2800" dirty="0" smtClean="0">
                <a:latin typeface="Courier New" pitchFamily="49" charset="0"/>
              </a:rPr>
              <a:t>17, 23, 5, 11, 2, 29,</a:t>
            </a:r>
            <a:r>
              <a:rPr lang="en-US" sz="2800" dirty="0" smtClean="0"/>
              <a:t> and 3 </a:t>
            </a:r>
            <a:r>
              <a:rPr lang="fr-FR" altLang="zh-TW" sz="2800" dirty="0" smtClean="0">
                <a:solidFill>
                  <a:srgbClr val="80A331"/>
                </a:solidFill>
                <a:ea typeface="PMingLiU" pitchFamily="18" charset="-120"/>
              </a:rPr>
              <a:t>	</a:t>
            </a:r>
          </a:p>
          <a:p>
            <a:pPr marL="0" indent="0">
              <a:lnSpc>
                <a:spcPct val="90000"/>
              </a:lnSpc>
              <a:buNone/>
            </a:pPr>
            <a:r>
              <a:rPr lang="fr-FR" altLang="zh-TW" sz="2800" dirty="0" smtClean="0">
                <a:solidFill>
                  <a:srgbClr val="80A331"/>
                </a:solidFill>
                <a:ea typeface="PMingLiU" pitchFamily="18" charset="-120"/>
              </a:rPr>
              <a:t>						</a:t>
            </a:r>
            <a:endParaRPr lang="fr-FR" altLang="zh-TW" sz="2800" dirty="0" smtClean="0">
              <a:ea typeface="PMingLiU" pitchFamily="18" charset="-12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nvGraphicFramePr>
        <p:xfrm>
          <a:off x="838200" y="3886200"/>
          <a:ext cx="6096000" cy="741680"/>
        </p:xfrm>
        <a:graphic>
          <a:graphicData uri="http://schemas.openxmlformats.org/drawingml/2006/table">
            <a:tbl>
              <a:tblPr firstCol="1" lastCol="1" bandCol="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b="0" dirty="0" smtClean="0">
                          <a:solidFill>
                            <a:schemeClr val="tx1"/>
                          </a:solidFill>
                        </a:rPr>
                        <a:t>i</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b="0" dirty="0" smtClean="0">
                          <a:solidFill>
                            <a:schemeClr val="tx1"/>
                          </a:solidFill>
                        </a:rPr>
                        <a:t>A[</a:t>
                      </a:r>
                      <a:r>
                        <a:rPr lang="en-US" b="0" dirty="0" err="1" smtClean="0">
                          <a:solidFill>
                            <a:schemeClr val="tx1"/>
                          </a:solidFill>
                        </a:rPr>
                        <a:t>i</a:t>
                      </a: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17</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29</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Algorithm</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fr-FR" altLang="zh-TW" dirty="0" smtClean="0"/>
              <a:t>Let s</a:t>
            </a:r>
            <a:r>
              <a:rPr lang="fr-FR" altLang="zh-TW" dirty="0" smtClean="0">
                <a:sym typeface="Symbol"/>
              </a:rPr>
              <a:t> </a:t>
            </a:r>
            <a:r>
              <a:rPr lang="fr-FR" altLang="zh-TW" dirty="0" err="1" smtClean="0">
                <a:sym typeface="Symbol"/>
              </a:rPr>
              <a:t>is</a:t>
            </a:r>
            <a:r>
              <a:rPr lang="fr-FR" altLang="zh-TW" dirty="0" smtClean="0">
                <a:sym typeface="Symbol"/>
              </a:rPr>
              <a:t> </a:t>
            </a:r>
            <a:r>
              <a:rPr lang="fr-FR" altLang="zh-TW" dirty="0" err="1" smtClean="0">
                <a:sym typeface="Symbol"/>
              </a:rPr>
              <a:t>any</a:t>
            </a:r>
            <a:r>
              <a:rPr lang="fr-FR" altLang="zh-TW" dirty="0" smtClean="0">
                <a:sym typeface="Symbol"/>
              </a:rPr>
              <a:t> </a:t>
            </a:r>
            <a:r>
              <a:rPr lang="en-US" altLang="zh-TW" dirty="0" err="1" smtClean="0">
                <a:sym typeface="Symbol"/>
              </a:rPr>
              <a:t>contigious</a:t>
            </a:r>
            <a:r>
              <a:rPr lang="fr-FR" altLang="zh-TW" dirty="0" smtClean="0">
                <a:sym typeface="Symbol"/>
              </a:rPr>
              <a:t> </a:t>
            </a:r>
            <a:r>
              <a:rPr lang="en-US" altLang="zh-TW" dirty="0" err="1" smtClean="0">
                <a:sym typeface="Symbol"/>
              </a:rPr>
              <a:t>sublist</a:t>
            </a:r>
            <a:r>
              <a:rPr lang="fr-FR" altLang="zh-TW" dirty="0" smtClean="0">
                <a:sym typeface="Symbol"/>
              </a:rPr>
              <a:t> of a </a:t>
            </a:r>
            <a:r>
              <a:rPr lang="fr-FR" altLang="zh-TW" dirty="0" err="1" smtClean="0">
                <a:sym typeface="Symbol"/>
              </a:rPr>
              <a:t>list</a:t>
            </a:r>
            <a:r>
              <a:rPr lang="fr-FR" altLang="zh-TW" dirty="0" smtClean="0">
                <a:sym typeface="Symbol"/>
              </a:rPr>
              <a:t> S </a:t>
            </a:r>
            <a:r>
              <a:rPr lang="en-US" altLang="zh-TW" dirty="0" smtClean="0">
                <a:sym typeface="Symbol"/>
              </a:rPr>
              <a:t>identified</a:t>
            </a:r>
            <a:r>
              <a:rPr lang="fr-FR" altLang="zh-TW" dirty="0" smtClean="0">
                <a:sym typeface="Symbol"/>
              </a:rPr>
              <a:t> by  the </a:t>
            </a:r>
            <a:r>
              <a:rPr lang="fr-FR" altLang="zh-TW" dirty="0" err="1" smtClean="0">
                <a:sym typeface="Symbol"/>
              </a:rPr>
              <a:t>left</a:t>
            </a:r>
            <a:r>
              <a:rPr lang="fr-FR" altLang="zh-TW" dirty="0" smtClean="0">
                <a:sym typeface="Symbol"/>
              </a:rPr>
              <a:t> index L and right index R and </a:t>
            </a:r>
            <a:r>
              <a:rPr lang="fr-FR" altLang="zh-TW" dirty="0" err="1" smtClean="0">
                <a:sym typeface="Symbol"/>
              </a:rPr>
              <a:t>key</a:t>
            </a:r>
            <a:r>
              <a:rPr lang="fr-FR" altLang="zh-TW" dirty="0" smtClean="0">
                <a:sym typeface="Symbol"/>
              </a:rPr>
              <a:t> </a:t>
            </a:r>
            <a:r>
              <a:rPr lang="fr-FR" altLang="zh-TW" dirty="0" err="1" smtClean="0">
                <a:sym typeface="Symbol"/>
              </a:rPr>
              <a:t>is</a:t>
            </a:r>
            <a:r>
              <a:rPr lang="fr-FR" altLang="zh-TW" dirty="0" smtClean="0">
                <a:sym typeface="Symbol"/>
              </a:rPr>
              <a:t> the </a:t>
            </a:r>
            <a:r>
              <a:rPr lang="fr-FR" altLang="zh-TW" dirty="0" err="1" smtClean="0">
                <a:sym typeface="Symbol"/>
              </a:rPr>
              <a:t>item’s</a:t>
            </a:r>
            <a:r>
              <a:rPr lang="fr-FR" altLang="zh-TW" dirty="0" smtClean="0">
                <a:sym typeface="Symbol"/>
              </a:rPr>
              <a:t> </a:t>
            </a:r>
            <a:r>
              <a:rPr lang="fr-FR" altLang="zh-TW" dirty="0" err="1" smtClean="0">
                <a:sym typeface="Symbol"/>
              </a:rPr>
              <a:t>key</a:t>
            </a:r>
            <a:r>
              <a:rPr lang="fr-FR" altLang="zh-TW" dirty="0" smtClean="0">
                <a:sym typeface="Symbol"/>
              </a:rPr>
              <a:t> </a:t>
            </a:r>
            <a:r>
              <a:rPr lang="fr-FR" altLang="zh-TW" dirty="0" err="1" smtClean="0">
                <a:sym typeface="Symbol"/>
              </a:rPr>
              <a:t>we</a:t>
            </a:r>
            <a:r>
              <a:rPr lang="fr-FR" altLang="zh-TW" dirty="0" smtClean="0">
                <a:sym typeface="Symbol"/>
              </a:rPr>
              <a:t> are </a:t>
            </a:r>
            <a:r>
              <a:rPr lang="fr-FR" altLang="zh-TW" dirty="0" err="1" smtClean="0">
                <a:sym typeface="Symbol"/>
              </a:rPr>
              <a:t>going</a:t>
            </a:r>
            <a:r>
              <a:rPr lang="fr-FR" altLang="zh-TW" dirty="0" smtClean="0">
                <a:sym typeface="Symbol"/>
              </a:rPr>
              <a:t> to </a:t>
            </a:r>
            <a:r>
              <a:rPr lang="fr-FR" altLang="zh-TW" dirty="0" err="1" smtClean="0">
                <a:sym typeface="Symbol"/>
              </a:rPr>
              <a:t>locate</a:t>
            </a:r>
            <a:r>
              <a:rPr lang="fr-FR" altLang="zh-TW" dirty="0" smtClean="0">
                <a:sym typeface="Symbol"/>
              </a:rPr>
              <a:t> in the </a:t>
            </a:r>
            <a:r>
              <a:rPr lang="fr-FR" altLang="zh-TW" dirty="0" err="1" smtClean="0">
                <a:sym typeface="Symbol"/>
              </a:rPr>
              <a:t>sublist</a:t>
            </a:r>
            <a:r>
              <a:rPr lang="fr-FR" altLang="zh-TW" dirty="0" smtClean="0">
                <a:sym typeface="Symbol"/>
              </a:rPr>
              <a:t> s.</a:t>
            </a:r>
            <a:endParaRPr lang="fr-FR" altLang="zh-TW" dirty="0" smtClean="0"/>
          </a:p>
          <a:p>
            <a:pPr marL="514350" indent="-514350">
              <a:lnSpc>
                <a:spcPct val="90000"/>
              </a:lnSpc>
              <a:buFont typeface="+mj-lt"/>
              <a:buAutoNum type="arabicPeriod"/>
            </a:pPr>
            <a:r>
              <a:rPr lang="en-US" altLang="zh-TW" dirty="0" smtClean="0"/>
              <a:t>While</a:t>
            </a:r>
            <a:r>
              <a:rPr lang="fr-FR" altLang="zh-TW" dirty="0" smtClean="0"/>
              <a:t> L </a:t>
            </a:r>
            <a:r>
              <a:rPr lang="fr-FR" altLang="zh-TW" dirty="0" err="1" smtClean="0"/>
              <a:t>is</a:t>
            </a:r>
            <a:r>
              <a:rPr lang="fr-FR" altLang="zh-TW" dirty="0" smtClean="0"/>
              <a:t> </a:t>
            </a:r>
            <a:r>
              <a:rPr lang="fr-FR" altLang="zh-TW" dirty="0" err="1" smtClean="0"/>
              <a:t>still</a:t>
            </a:r>
            <a:r>
              <a:rPr lang="fr-FR" altLang="zh-TW" dirty="0" smtClean="0"/>
              <a:t> on the </a:t>
            </a:r>
            <a:r>
              <a:rPr lang="fr-FR" altLang="zh-TW" dirty="0" err="1" smtClean="0"/>
              <a:t>left</a:t>
            </a:r>
            <a:r>
              <a:rPr lang="fr-FR" altLang="zh-TW" dirty="0" smtClean="0"/>
              <a:t> of R</a:t>
            </a:r>
          </a:p>
          <a:p>
            <a:pPr lvl="1">
              <a:lnSpc>
                <a:spcPct val="90000"/>
              </a:lnSpc>
              <a:buFontTx/>
              <a:buChar char="•"/>
            </a:pPr>
            <a:r>
              <a:rPr lang="fr-FR" altLang="zh-TW" sz="3200" dirty="0" smtClean="0"/>
              <a:t>If S[L]==</a:t>
            </a:r>
            <a:r>
              <a:rPr lang="en-US" altLang="zh-TW" sz="3200" dirty="0" smtClean="0"/>
              <a:t>key</a:t>
            </a:r>
            <a:r>
              <a:rPr lang="fr-FR" altLang="zh-TW" sz="3200" dirty="0" smtClean="0"/>
              <a:t>, </a:t>
            </a:r>
            <a:r>
              <a:rPr lang="fr-FR" altLang="zh-TW" sz="3200" dirty="0" err="1" smtClean="0"/>
              <a:t>found</a:t>
            </a:r>
            <a:r>
              <a:rPr lang="fr-FR" altLang="zh-TW" sz="3200" dirty="0" smtClean="0"/>
              <a:t> return L</a:t>
            </a:r>
          </a:p>
          <a:p>
            <a:pPr lvl="1">
              <a:lnSpc>
                <a:spcPct val="90000"/>
              </a:lnSpc>
              <a:buFontTx/>
              <a:buChar char="•"/>
            </a:pPr>
            <a:r>
              <a:rPr lang="fr-FR" altLang="zh-TW" sz="3200" dirty="0" err="1" smtClean="0"/>
              <a:t>Else</a:t>
            </a:r>
            <a:r>
              <a:rPr lang="fr-FR" altLang="zh-TW" sz="3200" dirty="0" smtClean="0"/>
              <a:t> , set L to L + 1 and go to </a:t>
            </a:r>
            <a:r>
              <a:rPr lang="fr-FR" altLang="zh-TW" sz="3200" dirty="0" err="1" smtClean="0"/>
              <a:t>step</a:t>
            </a:r>
            <a:r>
              <a:rPr lang="fr-FR" altLang="zh-TW" sz="3200" dirty="0" smtClean="0"/>
              <a:t> 1</a:t>
            </a:r>
          </a:p>
          <a:p>
            <a:pPr marL="514350" lvl="1" indent="-514350">
              <a:lnSpc>
                <a:spcPct val="90000"/>
              </a:lnSpc>
              <a:buNone/>
            </a:pPr>
            <a:r>
              <a:rPr lang="fr-FR" altLang="zh-TW" sz="3200" dirty="0" smtClean="0"/>
              <a:t>3.   Not </a:t>
            </a:r>
            <a:r>
              <a:rPr lang="fr-FR" altLang="zh-TW" sz="3200" dirty="0" err="1" smtClean="0"/>
              <a:t>found</a:t>
            </a:r>
            <a:r>
              <a:rPr lang="fr-FR" altLang="zh-TW" sz="3200" dirty="0" smtClean="0"/>
              <a:t>, return </a:t>
            </a:r>
            <a:r>
              <a:rPr lang="fr-FR" altLang="zh-TW" sz="3200" dirty="0" err="1" smtClean="0"/>
              <a:t>invalid</a:t>
            </a:r>
            <a:r>
              <a:rPr lang="fr-FR" altLang="zh-TW" sz="3200" dirty="0" smtClean="0"/>
              <a:t> index</a:t>
            </a:r>
          </a:p>
          <a:p>
            <a:pPr marL="0" indent="0">
              <a:lnSpc>
                <a:spcPct val="90000"/>
              </a:lnSpc>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C++ Implementation</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buNone/>
            </a:pPr>
            <a:r>
              <a:rPr lang="en-GB" sz="2600" dirty="0" smtClean="0"/>
              <a:t>Template &lt;class type&gt;</a:t>
            </a:r>
          </a:p>
          <a:p>
            <a:pPr>
              <a:lnSpc>
                <a:spcPct val="90000"/>
              </a:lnSpc>
              <a:buNone/>
            </a:pPr>
            <a:r>
              <a:rPr lang="en-GB" sz="2600" dirty="0" err="1" smtClean="0"/>
              <a:t>int</a:t>
            </a:r>
            <a:r>
              <a:rPr lang="en-GB" sz="2600" dirty="0" smtClean="0"/>
              <a:t> </a:t>
            </a:r>
            <a:r>
              <a:rPr lang="en-GB" sz="2600" dirty="0" err="1" smtClean="0"/>
              <a:t>linearSearch</a:t>
            </a:r>
            <a:r>
              <a:rPr lang="en-GB" sz="2600" dirty="0" smtClean="0"/>
              <a:t>(type List[], </a:t>
            </a:r>
            <a:r>
              <a:rPr lang="en-GB" sz="2600" dirty="0" err="1" smtClean="0"/>
              <a:t>int</a:t>
            </a:r>
            <a:r>
              <a:rPr lang="en-GB" sz="2600" dirty="0" smtClean="0"/>
              <a:t>  left, </a:t>
            </a:r>
            <a:r>
              <a:rPr lang="en-GB" sz="2600" dirty="0" err="1" smtClean="0"/>
              <a:t>int</a:t>
            </a:r>
            <a:r>
              <a:rPr lang="en-GB" sz="2600" dirty="0" smtClean="0"/>
              <a:t> right, type key){</a:t>
            </a:r>
          </a:p>
          <a:p>
            <a:pPr lvl="1">
              <a:lnSpc>
                <a:spcPct val="90000"/>
              </a:lnSpc>
              <a:buNone/>
            </a:pPr>
            <a:r>
              <a:rPr lang="en-GB" sz="2600" dirty="0" smtClean="0"/>
              <a:t>  while (left &lt;= right) </a:t>
            </a:r>
          </a:p>
          <a:p>
            <a:pPr lvl="2">
              <a:lnSpc>
                <a:spcPct val="90000"/>
              </a:lnSpc>
              <a:buNone/>
            </a:pPr>
            <a:r>
              <a:rPr lang="en-GB" sz="2600" dirty="0" smtClean="0"/>
              <a:t>	if(List[left++] == key) </a:t>
            </a:r>
          </a:p>
          <a:p>
            <a:pPr lvl="4">
              <a:lnSpc>
                <a:spcPct val="90000"/>
              </a:lnSpc>
              <a:buNone/>
            </a:pPr>
            <a:r>
              <a:rPr lang="en-GB" sz="2600" dirty="0" smtClean="0"/>
              <a:t>return left - 1;</a:t>
            </a:r>
          </a:p>
          <a:p>
            <a:pPr lvl="1">
              <a:lnSpc>
                <a:spcPct val="90000"/>
              </a:lnSpc>
              <a:buNone/>
            </a:pPr>
            <a:r>
              <a:rPr lang="en-US" sz="2600" dirty="0" smtClean="0"/>
              <a:t>	return -1;</a:t>
            </a:r>
            <a:endParaRPr lang="en-GB" sz="2600" dirty="0" smtClean="0"/>
          </a:p>
          <a:p>
            <a:pPr>
              <a:lnSpc>
                <a:spcPct val="90000"/>
              </a:lnSpc>
              <a:buNone/>
            </a:pPr>
            <a:r>
              <a:rPr lang="en-GB" sz="2600" dirty="0" smtClean="0"/>
              <a:t>}</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Analysis</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Running Time? Assume Worst case</a:t>
            </a:r>
          </a:p>
          <a:p>
            <a:pPr marL="0" indent="0">
              <a:buNone/>
            </a:pPr>
            <a:r>
              <a:rPr lang="en-US" dirty="0" smtClean="0"/>
              <a:t>Best Case (Big-O)?</a:t>
            </a:r>
          </a:p>
          <a:p>
            <a:pPr marL="0" indent="0">
              <a:buNone/>
            </a:pPr>
            <a:r>
              <a:rPr lang="en-US" dirty="0" smtClean="0"/>
              <a:t>Worst Case (Big-O)?</a:t>
            </a:r>
          </a:p>
          <a:p>
            <a:pPr marL="0" indent="0">
              <a:buNone/>
            </a:pPr>
            <a:r>
              <a:rPr lang="en-US" dirty="0" smtClean="0"/>
              <a:t>Average Case (Big-O)? Assuming an element 				is equally likely to 					appear in any position 				in the list.</a:t>
            </a:r>
          </a:p>
          <a:p>
            <a:pPr marL="0" indent="0">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Sorted List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476250" indent="-476250">
              <a:buNone/>
            </a:pPr>
            <a:r>
              <a:rPr lang="en-US" sz="2800" dirty="0" smtClean="0"/>
              <a:t> List[] = {-7, -4, -2, 0, 1, 3, 3, 5, 6, 9}</a:t>
            </a:r>
          </a:p>
          <a:p>
            <a:pPr marL="476250" indent="-476250">
              <a:buNone/>
            </a:pPr>
            <a:r>
              <a:rPr lang="en-US" sz="2800" dirty="0" smtClean="0"/>
              <a:t>Investigate for the following search key:</a:t>
            </a:r>
          </a:p>
          <a:p>
            <a:pPr marL="476250" indent="-476250">
              <a:buNone/>
            </a:pPr>
            <a:r>
              <a:rPr lang="en-US" sz="2800" dirty="0" smtClean="0"/>
              <a:t>Search key=-10</a:t>
            </a:r>
          </a:p>
          <a:p>
            <a:pPr marL="476250" indent="-476250">
              <a:buNone/>
            </a:pPr>
            <a:r>
              <a:rPr lang="en-US" sz="2800" dirty="0" smtClean="0"/>
              <a:t>Search key=-1</a:t>
            </a:r>
          </a:p>
          <a:p>
            <a:pPr marL="476250" indent="-476250">
              <a:buNone/>
            </a:pPr>
            <a:r>
              <a:rPr lang="en-US" sz="2800" dirty="0" smtClean="0"/>
              <a:t>Search key=10</a:t>
            </a:r>
          </a:p>
          <a:p>
            <a:pPr marL="476250" indent="-47625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Sorted List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smtClean="0"/>
              <a:t>What “anomaly” you detect?</a:t>
            </a:r>
          </a:p>
          <a:p>
            <a:r>
              <a:rPr lang="en-US" dirty="0" smtClean="0"/>
              <a:t>How do you adapt the previous linear search algorithm for sorted list?</a:t>
            </a:r>
          </a:p>
          <a:p>
            <a:r>
              <a:rPr lang="en-US" dirty="0" smtClean="0"/>
              <a:t>Analyze the adapted algorithm for the best, worst and average case. </a:t>
            </a:r>
          </a:p>
          <a:p>
            <a:r>
              <a:rPr lang="en-US" dirty="0" smtClean="0"/>
              <a:t>Any gain in performance? Why or why not?</a:t>
            </a:r>
          </a:p>
          <a:p>
            <a:pPr marL="476250" indent="-476250">
              <a:buNone/>
            </a:pPr>
            <a:endParaRPr lang="en-US" sz="2800" dirty="0" smtClean="0"/>
          </a:p>
          <a:p>
            <a:pPr marL="476250" indent="-47625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Linear Search: Sorted List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dirty="0" smtClean="0"/>
              <a:t>Can we design a more efficient algorithm than the modified linear search for a sorted list?</a:t>
            </a:r>
          </a:p>
          <a:p>
            <a:pPr marL="0" indent="0">
              <a:lnSpc>
                <a:spcPct val="90000"/>
              </a:lnSpc>
              <a:buNone/>
            </a:pPr>
            <a:endParaRPr lang="en-US"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Binary Search</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dirty="0" smtClean="0"/>
              <a:t>Gaining efficiency by improving </a:t>
            </a:r>
            <a:r>
              <a:rPr lang="en-US" dirty="0" smtClean="0">
                <a:solidFill>
                  <a:srgbClr val="00B0F0"/>
                </a:solidFill>
              </a:rPr>
              <a:t>the sequence or pattern of data.</a:t>
            </a:r>
          </a:p>
          <a:p>
            <a:pPr marL="0" indent="0">
              <a:lnSpc>
                <a:spcPct val="90000"/>
              </a:lnSpc>
              <a:buNone/>
            </a:pPr>
            <a:r>
              <a:rPr lang="en-US" dirty="0" smtClean="0"/>
              <a:t>If the search array is sorted, then we can be more efficient than a linear search.</a:t>
            </a:r>
          </a:p>
          <a:p>
            <a:pPr marL="0" indent="0">
              <a:lnSpc>
                <a:spcPct val="90000"/>
              </a:lnSpc>
              <a:buNone/>
            </a:pPr>
            <a:endParaRPr lang="en-US"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Chapter Objectives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sz="2800" dirty="0" smtClean="0"/>
              <a:t>Examine the linear search and binary search algorithms</a:t>
            </a:r>
          </a:p>
          <a:p>
            <a:r>
              <a:rPr lang="en-US" sz="2800" dirty="0" smtClean="0"/>
              <a:t>Examine quadratic sorting algorithms:</a:t>
            </a:r>
          </a:p>
          <a:p>
            <a:pPr lvl="1"/>
            <a:r>
              <a:rPr lang="en-US" sz="2400" dirty="0"/>
              <a:t>bubble </a:t>
            </a:r>
            <a:r>
              <a:rPr lang="en-US" sz="2400" dirty="0" smtClean="0"/>
              <a:t>sort</a:t>
            </a:r>
            <a:endParaRPr lang="en-US" sz="2400" dirty="0" smtClean="0"/>
          </a:p>
          <a:p>
            <a:pPr lvl="1"/>
            <a:r>
              <a:rPr lang="en-US" sz="2400" dirty="0" smtClean="0"/>
              <a:t>selection </a:t>
            </a:r>
            <a:r>
              <a:rPr lang="en-US" sz="2400" dirty="0" smtClean="0"/>
              <a:t>sort</a:t>
            </a:r>
          </a:p>
          <a:p>
            <a:pPr lvl="1"/>
            <a:r>
              <a:rPr lang="en-US" sz="2400" dirty="0" smtClean="0"/>
              <a:t>insertion </a:t>
            </a:r>
            <a:r>
              <a:rPr lang="en-US" sz="2400" dirty="0" smtClean="0"/>
              <a:t>sort</a:t>
            </a:r>
          </a:p>
          <a:p>
            <a:pPr lvl="1"/>
            <a:r>
              <a:rPr lang="en-US" sz="2400" dirty="0" smtClean="0"/>
              <a:t>Pointer sort</a:t>
            </a:r>
            <a:endParaRPr lang="en-US" sz="2400" dirty="0" smtClean="0"/>
          </a:p>
          <a:p>
            <a:r>
              <a:rPr lang="en-US" sz="2800" dirty="0" smtClean="0"/>
              <a:t>Discuss </a:t>
            </a:r>
            <a:r>
              <a:rPr lang="en-US" sz="2800" dirty="0" smtClean="0"/>
              <a:t>the complexity of these algorithms</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Binary Search</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dirty="0" smtClean="0"/>
              <a:t>By repeatedly dividing the sorted array data set into two halves, an attempt is made to locate the search key with respect to the two halves eliminating half of the array each time.</a:t>
            </a:r>
          </a:p>
          <a:p>
            <a:pPr marL="0" indent="0">
              <a:lnSpc>
                <a:spcPct val="90000"/>
              </a:lnSpc>
              <a:buNone/>
            </a:pPr>
            <a:r>
              <a:rPr lang="en-US" dirty="0" smtClean="0"/>
              <a:t>Comparison is done with the mid item, with each comparison reducing the list size by half.</a:t>
            </a:r>
            <a:endParaRPr lang="en-GB" dirty="0" smtClean="0"/>
          </a:p>
          <a:p>
            <a:pPr marL="0" indent="0">
              <a:lnSpc>
                <a:spcPct val="90000"/>
              </a:lnSpc>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Binary Search: Algorithm</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fr-FR" altLang="zh-TW" sz="2400" dirty="0" smtClean="0"/>
              <a:t>Let s</a:t>
            </a:r>
            <a:r>
              <a:rPr lang="fr-FR" altLang="zh-TW" sz="2400" dirty="0" smtClean="0">
                <a:sym typeface="Symbol"/>
              </a:rPr>
              <a:t> </a:t>
            </a:r>
            <a:r>
              <a:rPr lang="fr-FR" altLang="zh-TW" sz="2400" dirty="0" err="1" smtClean="0">
                <a:sym typeface="Symbol"/>
              </a:rPr>
              <a:t>is</a:t>
            </a:r>
            <a:r>
              <a:rPr lang="fr-FR" altLang="zh-TW" sz="2400" dirty="0" smtClean="0">
                <a:sym typeface="Symbol"/>
              </a:rPr>
              <a:t> </a:t>
            </a:r>
            <a:r>
              <a:rPr lang="fr-FR" altLang="zh-TW" sz="2400" dirty="0" err="1" smtClean="0">
                <a:sym typeface="Symbol"/>
              </a:rPr>
              <a:t>any</a:t>
            </a:r>
            <a:r>
              <a:rPr lang="fr-FR" altLang="zh-TW" sz="2400" dirty="0" smtClean="0">
                <a:sym typeface="Symbol"/>
              </a:rPr>
              <a:t> </a:t>
            </a:r>
            <a:r>
              <a:rPr lang="en-US" altLang="zh-TW" sz="2400" dirty="0" err="1" smtClean="0">
                <a:sym typeface="Symbol"/>
              </a:rPr>
              <a:t>contigious</a:t>
            </a:r>
            <a:r>
              <a:rPr lang="fr-FR" altLang="zh-TW" sz="2400" dirty="0" smtClean="0">
                <a:sym typeface="Symbol"/>
              </a:rPr>
              <a:t> </a:t>
            </a:r>
            <a:r>
              <a:rPr lang="en-US" altLang="zh-TW" sz="2400" dirty="0" smtClean="0">
                <a:sym typeface="Symbol"/>
              </a:rPr>
              <a:t>subset</a:t>
            </a:r>
            <a:r>
              <a:rPr lang="fr-FR" altLang="zh-TW" sz="2400" dirty="0" smtClean="0">
                <a:sym typeface="Symbol"/>
              </a:rPr>
              <a:t> of a </a:t>
            </a:r>
            <a:r>
              <a:rPr lang="fr-FR" altLang="zh-TW" sz="2400" dirty="0" err="1" smtClean="0">
                <a:sym typeface="Symbol"/>
              </a:rPr>
              <a:t>list</a:t>
            </a:r>
            <a:r>
              <a:rPr lang="fr-FR" altLang="zh-TW" sz="2400" dirty="0" smtClean="0">
                <a:sym typeface="Symbol"/>
              </a:rPr>
              <a:t> S </a:t>
            </a:r>
            <a:r>
              <a:rPr lang="en-US" altLang="zh-TW" sz="2400" dirty="0" smtClean="0">
                <a:sym typeface="Symbol"/>
              </a:rPr>
              <a:t>identified</a:t>
            </a:r>
            <a:r>
              <a:rPr lang="fr-FR" altLang="zh-TW" sz="2400" dirty="0" smtClean="0">
                <a:sym typeface="Symbol"/>
              </a:rPr>
              <a:t> by  the </a:t>
            </a:r>
            <a:r>
              <a:rPr lang="fr-FR" altLang="zh-TW" sz="2400" dirty="0" err="1" smtClean="0">
                <a:sym typeface="Symbol"/>
              </a:rPr>
              <a:t>left</a:t>
            </a:r>
            <a:r>
              <a:rPr lang="fr-FR" altLang="zh-TW" sz="2400" dirty="0" smtClean="0">
                <a:sym typeface="Symbol"/>
              </a:rPr>
              <a:t> index L and right index R and </a:t>
            </a:r>
            <a:r>
              <a:rPr lang="fr-FR" altLang="zh-TW" sz="2400" dirty="0" err="1" smtClean="0">
                <a:sym typeface="Symbol"/>
              </a:rPr>
              <a:t>key</a:t>
            </a:r>
            <a:r>
              <a:rPr lang="fr-FR" altLang="zh-TW" sz="2400" dirty="0" smtClean="0">
                <a:sym typeface="Symbol"/>
              </a:rPr>
              <a:t> </a:t>
            </a:r>
            <a:r>
              <a:rPr lang="fr-FR" altLang="zh-TW" sz="2400" dirty="0" err="1" smtClean="0">
                <a:sym typeface="Symbol"/>
              </a:rPr>
              <a:t>is</a:t>
            </a:r>
            <a:r>
              <a:rPr lang="fr-FR" altLang="zh-TW" sz="2400" dirty="0" smtClean="0">
                <a:sym typeface="Symbol"/>
              </a:rPr>
              <a:t> the </a:t>
            </a:r>
            <a:r>
              <a:rPr lang="fr-FR" altLang="zh-TW" sz="2400" dirty="0" err="1" smtClean="0">
                <a:sym typeface="Symbol"/>
              </a:rPr>
              <a:t>item’s</a:t>
            </a:r>
            <a:r>
              <a:rPr lang="fr-FR" altLang="zh-TW" sz="2400" dirty="0" smtClean="0">
                <a:sym typeface="Symbol"/>
              </a:rPr>
              <a:t> </a:t>
            </a:r>
            <a:r>
              <a:rPr lang="fr-FR" altLang="zh-TW" sz="2400" dirty="0" err="1" smtClean="0">
                <a:sym typeface="Symbol"/>
              </a:rPr>
              <a:t>key</a:t>
            </a:r>
            <a:r>
              <a:rPr lang="fr-FR" altLang="zh-TW" sz="2400" dirty="0" smtClean="0">
                <a:sym typeface="Symbol"/>
              </a:rPr>
              <a:t> </a:t>
            </a:r>
            <a:r>
              <a:rPr lang="fr-FR" altLang="zh-TW" sz="2400" dirty="0" err="1" smtClean="0">
                <a:sym typeface="Symbol"/>
              </a:rPr>
              <a:t>we</a:t>
            </a:r>
            <a:r>
              <a:rPr lang="fr-FR" altLang="zh-TW" sz="2400" dirty="0" smtClean="0">
                <a:sym typeface="Symbol"/>
              </a:rPr>
              <a:t> are </a:t>
            </a:r>
            <a:r>
              <a:rPr lang="fr-FR" altLang="zh-TW" sz="2400" dirty="0" err="1" smtClean="0">
                <a:sym typeface="Symbol"/>
              </a:rPr>
              <a:t>going</a:t>
            </a:r>
            <a:r>
              <a:rPr lang="fr-FR" altLang="zh-TW" sz="2400" dirty="0" smtClean="0">
                <a:sym typeface="Symbol"/>
              </a:rPr>
              <a:t> to </a:t>
            </a:r>
            <a:r>
              <a:rPr lang="fr-FR" altLang="zh-TW" sz="2400" dirty="0" err="1" smtClean="0">
                <a:sym typeface="Symbol"/>
              </a:rPr>
              <a:t>locate</a:t>
            </a:r>
            <a:r>
              <a:rPr lang="fr-FR" altLang="zh-TW" sz="2400" dirty="0" smtClean="0">
                <a:sym typeface="Symbol"/>
              </a:rPr>
              <a:t> in the </a:t>
            </a:r>
            <a:r>
              <a:rPr lang="fr-FR" altLang="zh-TW" sz="2400" dirty="0" err="1" smtClean="0">
                <a:sym typeface="Symbol"/>
              </a:rPr>
              <a:t>sublist</a:t>
            </a:r>
            <a:r>
              <a:rPr lang="fr-FR" altLang="zh-TW" sz="2400" dirty="0" smtClean="0">
                <a:sym typeface="Symbol"/>
              </a:rPr>
              <a:t> s.</a:t>
            </a:r>
            <a:endParaRPr lang="fr-FR" altLang="zh-TW" sz="2400" dirty="0" smtClean="0"/>
          </a:p>
          <a:p>
            <a:pPr marL="514350" indent="-514350">
              <a:lnSpc>
                <a:spcPct val="90000"/>
              </a:lnSpc>
              <a:buFont typeface="+mj-lt"/>
              <a:buAutoNum type="arabicPeriod"/>
            </a:pPr>
            <a:r>
              <a:rPr lang="fr-FR" altLang="zh-TW" sz="2400" dirty="0" err="1" smtClean="0"/>
              <a:t>While</a:t>
            </a:r>
            <a:r>
              <a:rPr lang="fr-FR" altLang="zh-TW" sz="2400" dirty="0" smtClean="0"/>
              <a:t> L is still on the left of R</a:t>
            </a:r>
          </a:p>
          <a:p>
            <a:pPr lvl="1">
              <a:lnSpc>
                <a:spcPct val="90000"/>
              </a:lnSpc>
              <a:buFontTx/>
              <a:buChar char="•"/>
            </a:pPr>
            <a:r>
              <a:rPr lang="fr-FR" altLang="zh-TW" sz="2400" dirty="0" smtClean="0"/>
              <a:t>mid = (L+R)/2</a:t>
            </a:r>
          </a:p>
          <a:p>
            <a:pPr lvl="1">
              <a:lnSpc>
                <a:spcPct val="90000"/>
              </a:lnSpc>
              <a:buFontTx/>
              <a:buChar char="•"/>
            </a:pPr>
            <a:r>
              <a:rPr lang="fr-FR" altLang="zh-TW" sz="2400" dirty="0" smtClean="0"/>
              <a:t>If S[</a:t>
            </a:r>
            <a:r>
              <a:rPr lang="fr-FR" altLang="zh-TW" sz="2400" dirty="0" err="1" smtClean="0"/>
              <a:t>mid</a:t>
            </a:r>
            <a:r>
              <a:rPr lang="fr-FR" altLang="zh-TW" sz="2400" dirty="0" smtClean="0"/>
              <a:t>]==Target, </a:t>
            </a:r>
            <a:r>
              <a:rPr lang="fr-FR" altLang="zh-TW" sz="2400" dirty="0" err="1" smtClean="0"/>
              <a:t>found</a:t>
            </a:r>
            <a:r>
              <a:rPr lang="fr-FR" altLang="zh-TW" sz="2400" dirty="0" smtClean="0"/>
              <a:t>  return </a:t>
            </a:r>
            <a:r>
              <a:rPr lang="fr-FR" altLang="zh-TW" sz="2400" dirty="0" err="1" smtClean="0"/>
              <a:t>mid</a:t>
            </a:r>
            <a:endParaRPr lang="fr-FR" altLang="zh-TW" sz="2400" dirty="0" smtClean="0"/>
          </a:p>
          <a:p>
            <a:pPr lvl="1">
              <a:lnSpc>
                <a:spcPct val="90000"/>
              </a:lnSpc>
              <a:buFontTx/>
              <a:buChar char="•"/>
            </a:pPr>
            <a:r>
              <a:rPr lang="fr-FR" altLang="zh-TW" sz="2400" dirty="0" smtClean="0"/>
              <a:t>If S[</a:t>
            </a:r>
            <a:r>
              <a:rPr lang="fr-FR" altLang="zh-TW" sz="2400" dirty="0" err="1" smtClean="0"/>
              <a:t>mid</a:t>
            </a:r>
            <a:r>
              <a:rPr lang="fr-FR" altLang="zh-TW" sz="2400" dirty="0" smtClean="0"/>
              <a:t>]&gt;Target, set R be mid-1 and go to </a:t>
            </a:r>
            <a:r>
              <a:rPr lang="fr-FR" altLang="zh-TW" sz="2400" dirty="0" err="1" smtClean="0"/>
              <a:t>step</a:t>
            </a:r>
            <a:r>
              <a:rPr lang="fr-FR" altLang="zh-TW" sz="2400" dirty="0" smtClean="0"/>
              <a:t> 1</a:t>
            </a:r>
          </a:p>
          <a:p>
            <a:pPr lvl="1">
              <a:lnSpc>
                <a:spcPct val="90000"/>
              </a:lnSpc>
              <a:buFontTx/>
              <a:buChar char="•"/>
            </a:pPr>
            <a:r>
              <a:rPr lang="fr-FR" altLang="zh-TW" sz="2400" dirty="0" smtClean="0"/>
              <a:t>If S[</a:t>
            </a:r>
            <a:r>
              <a:rPr lang="fr-FR" altLang="zh-TW" sz="2400" dirty="0" err="1" smtClean="0"/>
              <a:t>mid</a:t>
            </a:r>
            <a:r>
              <a:rPr lang="fr-FR" altLang="zh-TW" sz="2400" dirty="0" smtClean="0"/>
              <a:t>]&lt;Target, set L be mid+1 and go to </a:t>
            </a:r>
            <a:r>
              <a:rPr lang="fr-FR" altLang="zh-TW" sz="2400" dirty="0" err="1" smtClean="0"/>
              <a:t>step</a:t>
            </a:r>
            <a:r>
              <a:rPr lang="fr-FR" altLang="zh-TW" sz="2400" dirty="0" smtClean="0"/>
              <a:t> 1</a:t>
            </a:r>
          </a:p>
          <a:p>
            <a:pPr>
              <a:lnSpc>
                <a:spcPct val="90000"/>
              </a:lnSpc>
              <a:buNone/>
            </a:pPr>
            <a:r>
              <a:rPr lang="fr-FR" altLang="zh-TW" sz="2400" dirty="0" smtClean="0">
                <a:sym typeface="Symbol"/>
              </a:rPr>
              <a:t>2. 	   Not </a:t>
            </a:r>
            <a:r>
              <a:rPr lang="fr-FR" altLang="zh-TW" sz="2400" dirty="0" err="1" smtClean="0">
                <a:sym typeface="Symbol"/>
              </a:rPr>
              <a:t>found</a:t>
            </a:r>
            <a:r>
              <a:rPr lang="fr-FR" altLang="zh-TW" sz="2400" dirty="0" smtClean="0">
                <a:sym typeface="Symbol"/>
              </a:rPr>
              <a:t>, return </a:t>
            </a:r>
            <a:r>
              <a:rPr lang="fr-FR" altLang="zh-TW" sz="2400" dirty="0" err="1" smtClean="0">
                <a:sym typeface="Symbol"/>
              </a:rPr>
              <a:t>invalid</a:t>
            </a:r>
            <a:r>
              <a:rPr lang="fr-FR" altLang="zh-TW" sz="2400" dirty="0" smtClean="0">
                <a:sym typeface="Symbol"/>
              </a:rPr>
              <a:t> index</a:t>
            </a:r>
          </a:p>
          <a:p>
            <a:pPr marL="0" indent="0">
              <a:lnSpc>
                <a:spcPct val="90000"/>
              </a:lnSpc>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smtClean="0">
                <a:solidFill>
                  <a:schemeClr val="accent2"/>
                </a:solidFill>
              </a:rPr>
              <a:t>Binary Search: C++ Implementation(Iterative)</a:t>
            </a: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marL="514350" indent="-514350">
              <a:lnSpc>
                <a:spcPct val="90000"/>
              </a:lnSpc>
              <a:buNone/>
            </a:pPr>
            <a:r>
              <a:rPr lang="fr-FR" altLang="zh-TW" sz="1900" dirty="0" err="1" smtClean="0"/>
              <a:t>template</a:t>
            </a:r>
            <a:r>
              <a:rPr lang="fr-FR" altLang="zh-TW" sz="1900" dirty="0" smtClean="0"/>
              <a:t>  &lt;class type&gt;</a:t>
            </a:r>
          </a:p>
          <a:p>
            <a:pPr marL="514350" indent="-514350">
              <a:lnSpc>
                <a:spcPct val="90000"/>
              </a:lnSpc>
              <a:buNone/>
            </a:pPr>
            <a:r>
              <a:rPr lang="fr-FR" altLang="zh-TW" sz="1900" dirty="0" err="1" smtClean="0"/>
              <a:t>int</a:t>
            </a:r>
            <a:r>
              <a:rPr lang="fr-FR" altLang="zh-TW" sz="1900" dirty="0" smtClean="0"/>
              <a:t> </a:t>
            </a:r>
            <a:r>
              <a:rPr lang="fr-FR" altLang="zh-TW" sz="1900" dirty="0" err="1" smtClean="0"/>
              <a:t>BinarySearch</a:t>
            </a:r>
            <a:r>
              <a:rPr lang="fr-FR" altLang="zh-TW" sz="1900" dirty="0" smtClean="0"/>
              <a:t>(type List[], type key, int left, int right)</a:t>
            </a:r>
          </a:p>
          <a:p>
            <a:pPr marL="514350" indent="-514350">
              <a:lnSpc>
                <a:spcPct val="90000"/>
              </a:lnSpc>
              <a:buNone/>
            </a:pPr>
            <a:r>
              <a:rPr lang="fr-FR" altLang="zh-TW" sz="1900" dirty="0" smtClean="0"/>
              <a:t>{</a:t>
            </a:r>
          </a:p>
          <a:p>
            <a:pPr marL="514350" indent="-514350">
              <a:lnSpc>
                <a:spcPct val="90000"/>
              </a:lnSpc>
              <a:buNone/>
            </a:pPr>
            <a:r>
              <a:rPr lang="fr-FR" altLang="zh-TW" sz="1900" dirty="0" smtClean="0"/>
              <a:t>	while (left &lt;= right){</a:t>
            </a:r>
          </a:p>
          <a:p>
            <a:pPr marL="514350" indent="-514350">
              <a:lnSpc>
                <a:spcPct val="90000"/>
              </a:lnSpc>
              <a:buNone/>
            </a:pPr>
            <a:r>
              <a:rPr lang="fr-FR" altLang="zh-TW" sz="1900" dirty="0" smtClean="0"/>
              <a:t>		int mid=(left + right)/2;</a:t>
            </a:r>
          </a:p>
          <a:p>
            <a:pPr marL="514350" indent="-514350">
              <a:lnSpc>
                <a:spcPct val="90000"/>
              </a:lnSpc>
              <a:buNone/>
            </a:pPr>
            <a:r>
              <a:rPr lang="fr-FR" altLang="zh-TW" sz="1900" dirty="0" smtClean="0"/>
              <a:t>		if( key==list[mid])</a:t>
            </a:r>
          </a:p>
          <a:p>
            <a:pPr marL="514350" indent="-514350">
              <a:lnSpc>
                <a:spcPct val="90000"/>
              </a:lnSpc>
              <a:buNone/>
            </a:pPr>
            <a:r>
              <a:rPr lang="fr-FR" altLang="zh-TW" sz="1900" dirty="0" smtClean="0"/>
              <a:t>			return mid;</a:t>
            </a:r>
          </a:p>
          <a:p>
            <a:pPr marL="514350" indent="-514350">
              <a:lnSpc>
                <a:spcPct val="90000"/>
              </a:lnSpc>
              <a:buNone/>
            </a:pPr>
            <a:r>
              <a:rPr lang="fr-FR" altLang="zh-TW" sz="1900" dirty="0" smtClean="0"/>
              <a:t>		else if(key &lt; list[mid])</a:t>
            </a:r>
          </a:p>
          <a:p>
            <a:pPr marL="514350" indent="-514350">
              <a:lnSpc>
                <a:spcPct val="90000"/>
              </a:lnSpc>
              <a:buNone/>
            </a:pPr>
            <a:r>
              <a:rPr lang="fr-FR" altLang="zh-TW" sz="1900" dirty="0" smtClean="0"/>
              <a:t>			right=mid – 1;</a:t>
            </a:r>
          </a:p>
          <a:p>
            <a:pPr marL="514350" indent="-514350">
              <a:lnSpc>
                <a:spcPct val="90000"/>
              </a:lnSpc>
              <a:buNone/>
            </a:pPr>
            <a:r>
              <a:rPr lang="fr-FR" altLang="zh-TW" sz="1900" dirty="0" smtClean="0"/>
              <a:t>		else</a:t>
            </a:r>
          </a:p>
          <a:p>
            <a:pPr marL="514350" indent="-514350">
              <a:lnSpc>
                <a:spcPct val="90000"/>
              </a:lnSpc>
              <a:buNone/>
            </a:pPr>
            <a:r>
              <a:rPr lang="fr-FR" altLang="zh-TW" sz="1900" dirty="0" smtClean="0"/>
              <a:t>			left=mid + 1;</a:t>
            </a:r>
          </a:p>
          <a:p>
            <a:pPr marL="514350" indent="-514350">
              <a:lnSpc>
                <a:spcPct val="90000"/>
              </a:lnSpc>
              <a:buNone/>
            </a:pPr>
            <a:r>
              <a:rPr lang="fr-FR" sz="1900" dirty="0" smtClean="0"/>
              <a:t>	}</a:t>
            </a:r>
          </a:p>
          <a:p>
            <a:pPr marL="514350" indent="-514350">
              <a:lnSpc>
                <a:spcPct val="90000"/>
              </a:lnSpc>
              <a:buNone/>
            </a:pPr>
            <a:r>
              <a:rPr lang="fr-FR" sz="1900" dirty="0" smtClean="0"/>
              <a:t>	return -1;</a:t>
            </a:r>
          </a:p>
          <a:p>
            <a:pPr marL="514350" indent="-514350">
              <a:lnSpc>
                <a:spcPct val="90000"/>
              </a:lnSpc>
              <a:buNone/>
            </a:pPr>
            <a:r>
              <a:rPr lang="fr-FR" sz="1900" dirty="0" smtClean="0"/>
              <a:t>}</a:t>
            </a:r>
            <a:endParaRPr lang="en-US" sz="1900" dirty="0"/>
          </a:p>
        </p:txBody>
      </p:sp>
      <p:cxnSp>
        <p:nvCxnSpPr>
          <p:cNvPr id="4" name="Straight Connector 3"/>
          <p:cNvCxnSpPr/>
          <p:nvPr/>
        </p:nvCxnSpPr>
        <p:spPr>
          <a:xfrm>
            <a:off x="533400"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smtClean="0">
                <a:solidFill>
                  <a:schemeClr val="accent2"/>
                </a:solidFill>
              </a:rPr>
              <a:t>Binary Search: C++ Implementation Recursive</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5000"/>
              </a:lnSpc>
              <a:spcBef>
                <a:spcPct val="0"/>
              </a:spcBef>
              <a:buNone/>
            </a:pPr>
            <a:r>
              <a:rPr lang="fr-FR" altLang="zh-TW" sz="2400" dirty="0" err="1" smtClean="0"/>
              <a:t>template</a:t>
            </a:r>
            <a:r>
              <a:rPr lang="fr-FR" altLang="zh-TW" sz="2400" dirty="0" smtClean="0"/>
              <a:t>  &lt;class type&gt;</a:t>
            </a:r>
            <a:endParaRPr lang="en-US" sz="2200" dirty="0" smtClean="0"/>
          </a:p>
          <a:p>
            <a:pPr>
              <a:lnSpc>
                <a:spcPct val="85000"/>
              </a:lnSpc>
              <a:spcBef>
                <a:spcPct val="0"/>
              </a:spcBef>
              <a:buNone/>
            </a:pPr>
            <a:r>
              <a:rPr lang="en-US" sz="2200" dirty="0" err="1" smtClean="0"/>
              <a:t>int</a:t>
            </a:r>
            <a:r>
              <a:rPr lang="en-US" sz="2200" dirty="0" smtClean="0"/>
              <a:t> </a:t>
            </a:r>
            <a:r>
              <a:rPr lang="en-US" sz="2200" dirty="0" err="1" smtClean="0"/>
              <a:t>BinarySearch</a:t>
            </a:r>
            <a:r>
              <a:rPr lang="en-US" sz="2200" dirty="0" smtClean="0"/>
              <a:t>(type list[], type key, int left, int right){ </a:t>
            </a:r>
          </a:p>
          <a:p>
            <a:pPr lvl="1">
              <a:lnSpc>
                <a:spcPct val="85000"/>
              </a:lnSpc>
              <a:spcBef>
                <a:spcPct val="0"/>
              </a:spcBef>
              <a:buNone/>
            </a:pPr>
            <a:r>
              <a:rPr lang="en-US" sz="2200" dirty="0" smtClean="0"/>
              <a:t> if( left &lt;= right)</a:t>
            </a:r>
          </a:p>
          <a:p>
            <a:pPr lvl="1">
              <a:lnSpc>
                <a:spcPct val="85000"/>
              </a:lnSpc>
              <a:spcBef>
                <a:spcPct val="0"/>
              </a:spcBef>
              <a:buNone/>
            </a:pPr>
            <a:r>
              <a:rPr lang="en-US" sz="2200" dirty="0" smtClean="0"/>
              <a:t>{</a:t>
            </a:r>
          </a:p>
          <a:p>
            <a:pPr lvl="1">
              <a:lnSpc>
                <a:spcPct val="85000"/>
              </a:lnSpc>
              <a:spcBef>
                <a:spcPct val="0"/>
              </a:spcBef>
              <a:buNone/>
            </a:pPr>
            <a:r>
              <a:rPr lang="en-US" sz="2200" dirty="0" smtClean="0"/>
              <a:t>       int mid = (left + key) / 2;</a:t>
            </a:r>
          </a:p>
          <a:p>
            <a:pPr lvl="1">
              <a:lnSpc>
                <a:spcPct val="85000"/>
              </a:lnSpc>
              <a:spcBef>
                <a:spcPct val="0"/>
              </a:spcBef>
              <a:buNone/>
            </a:pPr>
            <a:r>
              <a:rPr lang="en-US" sz="2200" dirty="0" smtClean="0"/>
              <a:t>	  	if( list[mid] == target )</a:t>
            </a:r>
          </a:p>
          <a:p>
            <a:pPr lvl="2">
              <a:lnSpc>
                <a:spcPct val="85000"/>
              </a:lnSpc>
              <a:spcBef>
                <a:spcPct val="0"/>
              </a:spcBef>
              <a:buNone/>
            </a:pPr>
            <a:r>
              <a:rPr lang="en-US" sz="2200" dirty="0" smtClean="0"/>
              <a:t>       return mid;</a:t>
            </a:r>
          </a:p>
          <a:p>
            <a:pPr>
              <a:lnSpc>
                <a:spcPct val="85000"/>
              </a:lnSpc>
              <a:spcBef>
                <a:spcPct val="0"/>
              </a:spcBef>
              <a:buNone/>
            </a:pPr>
            <a:r>
              <a:rPr lang="en-US" sz="2600" dirty="0" smtClean="0"/>
              <a:t>        	</a:t>
            </a:r>
            <a:r>
              <a:rPr lang="en-US" sz="2200" dirty="0" smtClean="0"/>
              <a:t>else if( list[mid] &gt; key )</a:t>
            </a:r>
          </a:p>
          <a:p>
            <a:pPr lvl="1">
              <a:lnSpc>
                <a:spcPct val="85000"/>
              </a:lnSpc>
              <a:spcBef>
                <a:spcPct val="0"/>
              </a:spcBef>
              <a:buNone/>
            </a:pPr>
            <a:r>
              <a:rPr lang="en-US" sz="2200" dirty="0" smtClean="0"/>
              <a:t>            return BinarySearch(list, key, left, mid – 1);</a:t>
            </a:r>
          </a:p>
          <a:p>
            <a:pPr>
              <a:lnSpc>
                <a:spcPct val="85000"/>
              </a:lnSpc>
              <a:spcBef>
                <a:spcPct val="0"/>
              </a:spcBef>
              <a:buNone/>
            </a:pPr>
            <a:r>
              <a:rPr lang="en-US" sz="2600" dirty="0" smtClean="0"/>
              <a:t>        	</a:t>
            </a:r>
            <a:r>
              <a:rPr lang="en-US" sz="2200" dirty="0" smtClean="0"/>
              <a:t>else</a:t>
            </a:r>
          </a:p>
          <a:p>
            <a:pPr lvl="2">
              <a:lnSpc>
                <a:spcPct val="85000"/>
              </a:lnSpc>
              <a:spcBef>
                <a:spcPct val="0"/>
              </a:spcBef>
              <a:buNone/>
            </a:pPr>
            <a:r>
              <a:rPr lang="en-US" sz="1800" dirty="0" smtClean="0"/>
              <a:t>       </a:t>
            </a:r>
            <a:r>
              <a:rPr lang="en-US" sz="2200" dirty="0" smtClean="0"/>
              <a:t>return BinarySearch(list, key, mid + 1, right);</a:t>
            </a:r>
          </a:p>
          <a:p>
            <a:pPr lvl="1">
              <a:lnSpc>
                <a:spcPct val="85000"/>
              </a:lnSpc>
              <a:spcBef>
                <a:spcPct val="0"/>
              </a:spcBef>
              <a:buNone/>
            </a:pPr>
            <a:r>
              <a:rPr lang="en-US" sz="2200" dirty="0" smtClean="0"/>
              <a:t> }</a:t>
            </a:r>
          </a:p>
          <a:p>
            <a:pPr lvl="1">
              <a:lnSpc>
                <a:spcPct val="85000"/>
              </a:lnSpc>
              <a:spcBef>
                <a:spcPct val="0"/>
              </a:spcBef>
              <a:buNone/>
            </a:pPr>
            <a:r>
              <a:rPr lang="en-US" sz="2200" dirty="0" smtClean="0"/>
              <a:t> return -1;</a:t>
            </a:r>
          </a:p>
          <a:p>
            <a:pPr>
              <a:lnSpc>
                <a:spcPct val="85000"/>
              </a:lnSpc>
              <a:spcBef>
                <a:spcPct val="0"/>
              </a:spcBef>
              <a:buNone/>
            </a:pPr>
            <a:r>
              <a:rPr lang="en-US" sz="2200" dirty="0" smtClean="0"/>
              <a:t>}</a:t>
            </a:r>
          </a:p>
          <a:p>
            <a:pPr marL="0" indent="0">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How Fast is a Binary Search?</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Rectangle 3"/>
          <p:cNvSpPr txBox="1">
            <a:spLocks noChangeArrowheads="1"/>
          </p:cNvSpPr>
          <p:nvPr/>
        </p:nvSpPr>
        <p:spPr>
          <a:xfrm>
            <a:off x="685800" y="2057400"/>
            <a:ext cx="3810000" cy="4114800"/>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List has 250 items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1st try - 125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2nd try - 63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3rd try - 32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4th try - 16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5th try - 8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6th try - 4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7th try - 2 items</a:t>
            </a:r>
          </a:p>
          <a:p>
            <a:pPr marL="342900" marR="0" lvl="0" indent="-342900" algn="l" defTabSz="914400" rtl="0" eaLnBrk="1" fontAlgn="auto" latinLnBrk="0" hangingPunct="1">
              <a:lnSpc>
                <a:spcPct val="90000"/>
              </a:lnSpc>
              <a:spcBef>
                <a:spcPct val="20000"/>
              </a:spcBef>
              <a:spcAft>
                <a:spcPts val="0"/>
              </a:spcAft>
              <a:buClrTx/>
              <a:buSzTx/>
              <a:buFont typeface="Monotype Sorts"/>
              <a:buChar char=" "/>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8th try - 1 item</a:t>
            </a:r>
          </a:p>
          <a:p>
            <a:pPr marL="342900" lvl="0" indent="-342900">
              <a:lnSpc>
                <a:spcPct val="90000"/>
              </a:lnSpc>
              <a:spcBef>
                <a:spcPct val="20000"/>
              </a:spcBef>
              <a:buFont typeface="Monotype Sorts"/>
              <a:buChar char=" "/>
              <a:defRPr/>
            </a:pPr>
            <a:r>
              <a:rPr lang="en-US" sz="2000" dirty="0" smtClean="0"/>
              <a:t>9th try - 0 item</a:t>
            </a:r>
          </a:p>
        </p:txBody>
      </p:sp>
      <p:sp>
        <p:nvSpPr>
          <p:cNvPr id="6" name="Rectangle 4"/>
          <p:cNvSpPr txBox="1">
            <a:spLocks noChangeArrowheads="1"/>
          </p:cNvSpPr>
          <p:nvPr/>
        </p:nvSpPr>
        <p:spPr>
          <a:xfrm>
            <a:off x="4648200" y="2057400"/>
            <a:ext cx="3810000" cy="4572000"/>
          </a:xfrm>
          <a:prstGeom prst="rect">
            <a:avLst/>
          </a:prstGeom>
          <a:noFill/>
          <a:ln/>
        </p:spPr>
        <p:txBody>
          <a:bodyPr/>
          <a:lstStyle/>
          <a:p>
            <a:pPr marL="342900" indent="-342900">
              <a:lnSpc>
                <a:spcPct val="90000"/>
              </a:lnSpc>
              <a:spcBef>
                <a:spcPct val="20000"/>
              </a:spcBef>
              <a:buFont typeface="Monotype Sorts"/>
              <a:buChar char=" "/>
            </a:pPr>
            <a:r>
              <a:rPr lang="en-US" sz="3200" u="sng" dirty="0" smtClean="0"/>
              <a:t>List has 512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endParaRPr kumimoji="0" lang="en-US" sz="9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1st try - 256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2nd try - 128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3rd try - 64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4th try - 32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5th try - 16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6th try - 8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7th try - 4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8th try - 2 items</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r>
              <a:rPr lang="en-US" sz="2000" dirty="0" smtClean="0"/>
              <a:t>9th try - 1 item</a:t>
            </a:r>
          </a:p>
          <a:p>
            <a:pPr marL="342900" indent="-342900">
              <a:spcBef>
                <a:spcPct val="20000"/>
              </a:spcBef>
              <a:buFont typeface="Monotype Sorts"/>
              <a:buChar char=" "/>
              <a:defRPr/>
            </a:pPr>
            <a:r>
              <a:rPr lang="en-US" sz="2000" dirty="0" smtClean="0"/>
              <a:t>10th try - 0 item</a:t>
            </a:r>
          </a:p>
          <a:p>
            <a:pPr marL="342900" marR="0" lvl="0" indent="-342900" algn="l" defTabSz="914400" rtl="0" eaLnBrk="1" fontAlgn="auto" latinLnBrk="0" hangingPunct="1">
              <a:lnSpc>
                <a:spcPct val="100000"/>
              </a:lnSpc>
              <a:spcBef>
                <a:spcPct val="20000"/>
              </a:spcBef>
              <a:spcAft>
                <a:spcPts val="0"/>
              </a:spcAft>
              <a:buClrTx/>
              <a:buSzTx/>
              <a:buFont typeface="Monotype Sorts"/>
              <a:buChar char=" "/>
              <a:tabLst/>
              <a:defRPr/>
            </a:pPr>
            <a:endParaRPr lang="en-US" sz="2000" dirty="0"/>
          </a:p>
        </p:txBody>
      </p:sp>
      <p:sp>
        <p:nvSpPr>
          <p:cNvPr id="7" name="Slide Number Placeholder 6"/>
          <p:cNvSpPr>
            <a:spLocks noGrp="1"/>
          </p:cNvSpPr>
          <p:nvPr>
            <p:ph type="sldNum" sz="quarter" idx="12"/>
          </p:nvPr>
        </p:nvSpPr>
        <p:spPr/>
        <p:txBody>
          <a:bodyPr/>
          <a:lstStyle/>
          <a:p>
            <a:fld id="{59044E82-0D97-4C44-BD32-01B99DA0AB14}"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Binary Search: Analysis</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Running Time?</a:t>
            </a:r>
          </a:p>
          <a:p>
            <a:pPr marL="0" indent="0">
              <a:buNone/>
            </a:pPr>
            <a:r>
              <a:rPr lang="en-US" dirty="0" smtClean="0"/>
              <a:t>Best Case (Big-O)?</a:t>
            </a:r>
          </a:p>
          <a:p>
            <a:pPr marL="0" indent="0">
              <a:buNone/>
            </a:pPr>
            <a:r>
              <a:rPr lang="en-US" dirty="0" smtClean="0"/>
              <a:t>Worst Case (Big-O)?</a:t>
            </a:r>
          </a:p>
          <a:p>
            <a:pPr marL="0" indent="0">
              <a:buNone/>
            </a:pPr>
            <a:endParaRPr lang="en-US" dirty="0" smtClean="0"/>
          </a:p>
          <a:p>
            <a:pPr marL="0" indent="0">
              <a:buNone/>
            </a:pPr>
            <a:endParaRPr lang="en-US"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smtClean="0">
                <a:solidFill>
                  <a:schemeClr val="accent2"/>
                </a:solidFill>
              </a:rPr>
              <a:t>Binary Search: Something To Ponder</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pPr>
            <a:r>
              <a:rPr lang="en-US" sz="2800" dirty="0" smtClean="0"/>
              <a:t>Binary search can only work on array data type. Why?</a:t>
            </a:r>
            <a:endParaRPr lang="fr-FR" altLang="zh-TW" sz="2800" dirty="0" smtClean="0"/>
          </a:p>
          <a:p>
            <a:pPr>
              <a:lnSpc>
                <a:spcPct val="90000"/>
              </a:lnSpc>
            </a:pPr>
            <a:r>
              <a:rPr lang="fr-FR" altLang="zh-TW" sz="2800" dirty="0" smtClean="0"/>
              <a:t>Why always in the middle, but not other positions, say one-</a:t>
            </a:r>
            <a:r>
              <a:rPr lang="fr-FR" altLang="zh-TW" sz="2800" dirty="0" err="1" smtClean="0"/>
              <a:t>third</a:t>
            </a:r>
            <a:r>
              <a:rPr lang="fr-FR" altLang="zh-TW" sz="2800" dirty="0" smtClean="0"/>
              <a:t> of list?</a:t>
            </a:r>
          </a:p>
          <a:p>
            <a:pPr>
              <a:lnSpc>
                <a:spcPct val="90000"/>
              </a:lnSpc>
            </a:pPr>
            <a:r>
              <a:rPr lang="fr-FR" altLang="zh-TW" sz="2800" dirty="0" smtClean="0"/>
              <a:t>Develop an algorithm with one-</a:t>
            </a:r>
            <a:r>
              <a:rPr lang="fr-FR" altLang="zh-TW" sz="2800" dirty="0" err="1" smtClean="0"/>
              <a:t>third</a:t>
            </a:r>
            <a:r>
              <a:rPr lang="fr-FR" altLang="zh-TW" sz="2800" dirty="0" smtClean="0"/>
              <a:t> position and analyse the efficiency of the code. Any gain?</a:t>
            </a:r>
          </a:p>
          <a:p>
            <a:pPr>
              <a:lnSpc>
                <a:spcPct val="90000"/>
              </a:lnSpc>
            </a:pPr>
            <a:r>
              <a:rPr lang="fr-FR" altLang="zh-TW" sz="2800" dirty="0" smtClean="0"/>
              <a:t>What do you conclude if we further increase the division?</a:t>
            </a:r>
          </a:p>
          <a:p>
            <a:pPr>
              <a:lnSpc>
                <a:spcPct val="90000"/>
              </a:lnSpc>
            </a:pPr>
            <a:endParaRPr lang="fr-FR" altLang="zh-TW" sz="2800"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Sorting</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Sorting is placing a given set of data in a particular order. </a:t>
            </a:r>
          </a:p>
          <a:p>
            <a:pPr marL="0" indent="0">
              <a:buNone/>
            </a:pPr>
            <a:r>
              <a:rPr lang="en-US" dirty="0" smtClean="0"/>
              <a:t>Sorting is creating a sequence of items in a data set  such that a binary relation (e.g., ≤) holds for pairs of consecutive elements.</a:t>
            </a:r>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Why Sorting Is Important?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Sorting is usually done to facilitate later search from the sorted set. </a:t>
            </a:r>
          </a:p>
          <a:p>
            <a:pPr marL="0" indent="0">
              <a:buNone/>
            </a:pPr>
            <a:endParaRPr lang="en-US" dirty="0" smtClean="0"/>
          </a:p>
          <a:p>
            <a:pPr marL="0" indent="0">
              <a:buNone/>
            </a:pPr>
            <a:endParaRPr lang="en-US"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Why  study Sorting Algorithm?</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Because sorting is a </a:t>
            </a:r>
            <a:r>
              <a:rPr lang="en-US" dirty="0" smtClean="0">
                <a:solidFill>
                  <a:srgbClr val="00B0F0"/>
                </a:solidFill>
              </a:rPr>
              <a:t>common</a:t>
            </a:r>
            <a:r>
              <a:rPr lang="en-US" dirty="0" smtClean="0"/>
              <a:t> and useful operation, and sorting a large number of elements can be </a:t>
            </a:r>
            <a:r>
              <a:rPr lang="en-US" dirty="0" smtClean="0">
                <a:solidFill>
                  <a:srgbClr val="00B0F0"/>
                </a:solidFill>
              </a:rPr>
              <a:t>extremely time-consuming</a:t>
            </a:r>
            <a:r>
              <a:rPr lang="en-US" dirty="0" smtClean="0"/>
              <a:t>, a good sorting algorithm is desirable.</a:t>
            </a:r>
          </a:p>
          <a:p>
            <a:pPr marL="0" indent="0">
              <a:buNone/>
            </a:pPr>
            <a:endParaRPr lang="en-US" dirty="0" smtClean="0"/>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Searching</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Attempt the end, and never stand doubt:</a:t>
            </a:r>
          </a:p>
          <a:p>
            <a:pPr marL="0" indent="0">
              <a:buNone/>
            </a:pPr>
            <a:r>
              <a:rPr lang="en-GB" dirty="0" smtClean="0"/>
              <a:t>Nothing is so hard, but </a:t>
            </a:r>
            <a:r>
              <a:rPr lang="en-GB" b="1" dirty="0" smtClean="0">
                <a:solidFill>
                  <a:srgbClr val="FF0000"/>
                </a:solidFill>
              </a:rPr>
              <a:t>search</a:t>
            </a:r>
            <a:r>
              <a:rPr lang="en-GB" dirty="0" smtClean="0"/>
              <a:t> will find it out.</a:t>
            </a:r>
          </a:p>
          <a:p>
            <a:pPr marL="0" indent="0" algn="r">
              <a:buNone/>
            </a:pPr>
            <a:r>
              <a:rPr lang="en-GB" dirty="0" smtClean="0"/>
              <a:t>Robert Herrick</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Sorting Challenges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GB" dirty="0" smtClean="0"/>
              <a:t>Maintaining the sorted order of a data set after an initial sorting (&amp; storage) is an important and relatively “expensive” operations:</a:t>
            </a:r>
          </a:p>
          <a:p>
            <a:pPr lvl="1"/>
            <a:r>
              <a:rPr lang="en-GB" sz="3200" dirty="0" smtClean="0"/>
              <a:t>Inserting new element</a:t>
            </a:r>
          </a:p>
          <a:p>
            <a:pPr lvl="1"/>
            <a:r>
              <a:rPr lang="en-GB" sz="3200" dirty="0" smtClean="0"/>
              <a:t>Updating an existing element</a:t>
            </a:r>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 calcmode="lin" valueType="num">
                                      <p:cBhvr additive="base">
                                        <p:cTn id="11"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 calcmode="lin" valueType="num">
                                      <p:cBhvr additive="base">
                                        <p:cTn id="15"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Sorting Algorithms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514350" indent="-514350">
              <a:buFont typeface="+mj-lt"/>
              <a:buAutoNum type="arabicPeriod"/>
            </a:pPr>
            <a:r>
              <a:rPr lang="en-GB" sz="2400" dirty="0" smtClean="0">
                <a:latin typeface="Times New Roman" pitchFamily="18" charset="0"/>
              </a:rPr>
              <a:t>Quadratic Algorithms (O(N</a:t>
            </a:r>
            <a:r>
              <a:rPr lang="en-GB" sz="2400" baseline="30000" dirty="0" smtClean="0">
                <a:latin typeface="Times New Roman" pitchFamily="18" charset="0"/>
              </a:rPr>
              <a:t>2</a:t>
            </a:r>
            <a:r>
              <a:rPr lang="en-GB" sz="2400" dirty="0" smtClean="0">
                <a:latin typeface="Times New Roman" pitchFamily="18" charset="0"/>
              </a:rPr>
              <a:t>))</a:t>
            </a:r>
          </a:p>
          <a:p>
            <a:pPr marL="914400" lvl="1" indent="-514350"/>
            <a:r>
              <a:rPr lang="en-GB" sz="2400" dirty="0" smtClean="0">
                <a:latin typeface="Times New Roman" pitchFamily="18" charset="0"/>
              </a:rPr>
              <a:t>Selection Sort</a:t>
            </a:r>
          </a:p>
          <a:p>
            <a:pPr marL="914400" lvl="1" indent="-514350"/>
            <a:r>
              <a:rPr lang="en-GB" sz="2400" dirty="0" smtClean="0">
                <a:latin typeface="Times New Roman" pitchFamily="18" charset="0"/>
              </a:rPr>
              <a:t>Bubble Sort</a:t>
            </a:r>
          </a:p>
          <a:p>
            <a:pPr marL="914400" lvl="1" indent="-514350"/>
            <a:r>
              <a:rPr lang="en-GB" sz="2400" dirty="0" smtClean="0">
                <a:latin typeface="Times New Roman" pitchFamily="18" charset="0"/>
              </a:rPr>
              <a:t>Insertion Sort</a:t>
            </a:r>
          </a:p>
          <a:p>
            <a:pPr marL="514350" indent="-514350">
              <a:buFont typeface="+mj-lt"/>
              <a:buAutoNum type="arabicPeriod"/>
            </a:pPr>
            <a:r>
              <a:rPr lang="en-GB" sz="2400" dirty="0" smtClean="0">
                <a:latin typeface="Times New Roman" pitchFamily="18" charset="0"/>
              </a:rPr>
              <a:t>Sub Quadratic Algorithm (</a:t>
            </a:r>
            <a:r>
              <a:rPr lang="en-US" sz="2400" dirty="0" smtClean="0"/>
              <a:t>better than O(N</a:t>
            </a:r>
            <a:r>
              <a:rPr lang="en-US" sz="2400" baseline="30000" dirty="0" smtClean="0"/>
              <a:t>2</a:t>
            </a:r>
            <a:r>
              <a:rPr lang="en-US" sz="2400" dirty="0" smtClean="0"/>
              <a:t>))</a:t>
            </a:r>
            <a:endParaRPr lang="en-GB" sz="2400" dirty="0" smtClean="0">
              <a:latin typeface="Times New Roman" pitchFamily="18" charset="0"/>
            </a:endParaRPr>
          </a:p>
          <a:p>
            <a:pPr marL="914400" lvl="1" indent="-514350"/>
            <a:r>
              <a:rPr lang="en-GB" sz="2400" dirty="0" smtClean="0">
                <a:latin typeface="Times New Roman" pitchFamily="18" charset="0"/>
              </a:rPr>
              <a:t>Shell Sort</a:t>
            </a:r>
          </a:p>
          <a:p>
            <a:pPr marL="914400" lvl="1" indent="-514350"/>
            <a:r>
              <a:rPr lang="en-GB" sz="2400" dirty="0" smtClean="0">
                <a:latin typeface="Times New Roman" pitchFamily="18" charset="0"/>
              </a:rPr>
              <a:t>Quick Sort</a:t>
            </a:r>
          </a:p>
          <a:p>
            <a:pPr marL="914400" lvl="1" indent="-514350"/>
            <a:r>
              <a:rPr lang="en-GB" sz="2400" dirty="0" smtClean="0">
                <a:latin typeface="Times New Roman" pitchFamily="18" charset="0"/>
              </a:rPr>
              <a:t>Merge Sort</a:t>
            </a:r>
          </a:p>
          <a:p>
            <a:pPr marL="914400" lvl="1" indent="-514350"/>
            <a:r>
              <a:rPr lang="en-GB" sz="2400" dirty="0" smtClean="0">
                <a:latin typeface="Times New Roman" pitchFamily="18" charset="0"/>
              </a:rPr>
              <a:t>Heap Sort</a:t>
            </a:r>
          </a:p>
          <a:p>
            <a:pPr marL="0" indent="0">
              <a:buNone/>
            </a:pPr>
            <a:endParaRPr lang="en-US" sz="3000" dirty="0" smtClean="0"/>
          </a:p>
          <a:p>
            <a:pPr marL="0" indent="0">
              <a:buNone/>
            </a:pPr>
            <a:endParaRPr lang="en-US" sz="30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i="1" dirty="0" smtClean="0"/>
              <a:t>Bubble sort</a:t>
            </a:r>
            <a:r>
              <a:rPr lang="en-US" dirty="0" smtClean="0"/>
              <a:t> orders a list of values by repetitively </a:t>
            </a:r>
            <a:r>
              <a:rPr lang="en-US" b="1" i="1" dirty="0" smtClean="0"/>
              <a:t>comparing neighboring </a:t>
            </a:r>
            <a:r>
              <a:rPr lang="en-US" dirty="0" smtClean="0"/>
              <a:t>elements and </a:t>
            </a:r>
            <a:r>
              <a:rPr lang="en-US" b="1" i="1" dirty="0" smtClean="0"/>
              <a:t>swapping</a:t>
            </a:r>
            <a:r>
              <a:rPr lang="en-US" dirty="0" smtClean="0"/>
              <a:t> their positions if necessary.</a:t>
            </a:r>
          </a:p>
          <a:p>
            <a:pPr marL="0" indent="0">
              <a:lnSpc>
                <a:spcPct val="90000"/>
              </a:lnSpc>
              <a:buNone/>
            </a:pPr>
            <a:endParaRPr lang="en-US" dirty="0" smtClean="0"/>
          </a:p>
          <a:p>
            <a:pPr marL="0" indent="0">
              <a:lnSpc>
                <a:spcPct val="90000"/>
              </a:lnSpc>
              <a:buNone/>
            </a:pPr>
            <a:endParaRPr lang="en-US"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a:t>
            </a:r>
            <a:r>
              <a:rPr lang="en-GB" i="1" smtClean="0">
                <a:solidFill>
                  <a:schemeClr val="accent2"/>
                </a:solidFill>
              </a:rPr>
              <a:t>: Algorithm</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sz="2800" dirty="0" smtClean="0"/>
              <a:t>Compare 1</a:t>
            </a:r>
            <a:r>
              <a:rPr lang="en-US" sz="2800" baseline="30000" dirty="0" smtClean="0"/>
              <a:t>st</a:t>
            </a:r>
            <a:r>
              <a:rPr lang="en-US" sz="2800" dirty="0" smtClean="0"/>
              <a:t> two elements</a:t>
            </a:r>
          </a:p>
          <a:p>
            <a:pPr lvl="1"/>
            <a:r>
              <a:rPr lang="en-US" dirty="0" smtClean="0"/>
              <a:t>If out of order, exchange them to put in order</a:t>
            </a:r>
          </a:p>
          <a:p>
            <a:r>
              <a:rPr lang="en-US" sz="2800" dirty="0" smtClean="0"/>
              <a:t>Move down one element, compare 2</a:t>
            </a:r>
            <a:r>
              <a:rPr lang="en-US" sz="2800" baseline="30000" dirty="0" smtClean="0"/>
              <a:t>nd</a:t>
            </a:r>
            <a:r>
              <a:rPr lang="en-US" sz="2800" dirty="0" smtClean="0"/>
              <a:t> and 3</a:t>
            </a:r>
            <a:r>
              <a:rPr lang="en-US" sz="2800" baseline="30000" dirty="0" smtClean="0"/>
              <a:t>rd </a:t>
            </a:r>
            <a:r>
              <a:rPr lang="en-US" sz="2800" dirty="0" smtClean="0"/>
              <a:t>elements, exchange if necessary.  Continue until end of array.</a:t>
            </a:r>
          </a:p>
          <a:p>
            <a:r>
              <a:rPr lang="en-US" sz="2800" dirty="0" smtClean="0"/>
              <a:t>Pass through array again, exchanging as necessary</a:t>
            </a:r>
          </a:p>
          <a:p>
            <a:r>
              <a:rPr lang="en-US" sz="2800" dirty="0" smtClean="0"/>
              <a:t>Repeat the process for n-1 passes where n is the size of the array.</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Note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pPr>
            <a:r>
              <a:rPr lang="en-GB" dirty="0" smtClean="0"/>
              <a:t>Bubble sort divides the array in to two: </a:t>
            </a:r>
            <a:r>
              <a:rPr lang="en-GB" dirty="0" smtClean="0">
                <a:solidFill>
                  <a:srgbClr val="0070C0"/>
                </a:solidFill>
              </a:rPr>
              <a:t>absolutely sorted </a:t>
            </a:r>
            <a:r>
              <a:rPr lang="en-GB" dirty="0" smtClean="0"/>
              <a:t>and unsorted</a:t>
            </a:r>
          </a:p>
          <a:p>
            <a:pPr>
              <a:lnSpc>
                <a:spcPct val="90000"/>
              </a:lnSpc>
            </a:pPr>
            <a:r>
              <a:rPr lang="en-GB" dirty="0" smtClean="0"/>
              <a:t>At each pass, the segment of the sorted part of the list (on the right) grows while the unsorted segment (on the left) diminishes.</a:t>
            </a:r>
          </a:p>
          <a:p>
            <a:pPr>
              <a:lnSpc>
                <a:spcPct val="90000"/>
              </a:lnSpc>
            </a:pPr>
            <a:r>
              <a:rPr lang="en-US" dirty="0" smtClean="0"/>
              <a:t>The core operation is swapping.</a:t>
            </a:r>
          </a:p>
          <a:p>
            <a:pPr>
              <a:lnSpc>
                <a:spcPct val="90000"/>
              </a:lnSpc>
              <a:buNone/>
            </a:pPr>
            <a:endParaRPr lang="en-GB" dirty="0" smtClean="0"/>
          </a:p>
          <a:p>
            <a:pPr>
              <a:lnSpc>
                <a:spcPct val="90000"/>
              </a:lnSpc>
            </a:pPr>
            <a:endParaRPr lang="en-GB" dirty="0" smtClean="0"/>
          </a:p>
          <a:p>
            <a:pPr>
              <a:lnSpc>
                <a:spcPct val="90000"/>
              </a:lnSpc>
            </a:pPr>
            <a:endParaRPr lang="en-GB"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Example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sz="2400" i="1" dirty="0" smtClean="0"/>
              <a:t>Show the first pass of Bubble sort for the following  array list</a:t>
            </a:r>
          </a:p>
          <a:p>
            <a:pPr lvl="1">
              <a:lnSpc>
                <a:spcPct val="90000"/>
              </a:lnSpc>
              <a:buFont typeface="Calibri" pitchFamily="34" charset="0"/>
              <a:buChar char="₋"/>
            </a:pPr>
            <a:r>
              <a:rPr lang="en-US" sz="2400" i="1" dirty="0" smtClean="0"/>
              <a:t>Original:	                 9   6   8  12   3   1   7 </a:t>
            </a:r>
          </a:p>
          <a:p>
            <a:pPr>
              <a:lnSpc>
                <a:spcPct val="90000"/>
              </a:lnSpc>
              <a:buNone/>
            </a:pPr>
            <a:endParaRPr lang="en-US" sz="2400" i="1" dirty="0" smtClean="0"/>
          </a:p>
          <a:p>
            <a:pPr>
              <a:lnSpc>
                <a:spcPct val="90000"/>
              </a:lnSpc>
              <a:buNone/>
            </a:pPr>
            <a:endParaRPr lang="en-US" sz="2400" i="1" dirty="0" smtClean="0"/>
          </a:p>
          <a:p>
            <a:pPr>
              <a:lnSpc>
                <a:spcPct val="90000"/>
              </a:lnSpc>
              <a:buNone/>
            </a:pPr>
            <a:r>
              <a:rPr lang="en-US" sz="2400" i="1" dirty="0" smtClean="0"/>
              <a:t>Initially:</a:t>
            </a:r>
          </a:p>
          <a:p>
            <a:pPr>
              <a:lnSpc>
                <a:spcPct val="90000"/>
              </a:lnSpc>
              <a:buNone/>
            </a:pPr>
            <a:r>
              <a:rPr lang="en-US" sz="2400" i="1" dirty="0" smtClean="0"/>
              <a:t>The unsorted part is the whole list</a:t>
            </a:r>
          </a:p>
          <a:p>
            <a:pPr>
              <a:lnSpc>
                <a:spcPct val="90000"/>
              </a:lnSpc>
              <a:buNone/>
            </a:pPr>
            <a:r>
              <a:rPr lang="en-US" sz="2400" i="1" dirty="0" smtClean="0"/>
              <a:t>The sorted part is empty</a:t>
            </a:r>
          </a:p>
          <a:p>
            <a:pPr marL="0" indent="0">
              <a:lnSpc>
                <a:spcPct val="90000"/>
              </a:lnSpc>
              <a:buNone/>
            </a:pPr>
            <a:r>
              <a:rPr lang="en-US" sz="2400" i="1" dirty="0" smtClean="0"/>
              <a:t>Bubble sort continues swapping until the size of the unsorted list reduces to 1 from n or the size of the sorted list increases to n-1 from 0</a:t>
            </a:r>
          </a:p>
          <a:p>
            <a:pPr>
              <a:lnSpc>
                <a:spcPct val="90000"/>
              </a:lnSpc>
              <a:buNone/>
            </a:pPr>
            <a:endParaRPr lang="en-US" i="1" dirty="0" smtClean="0"/>
          </a:p>
          <a:p>
            <a:pPr lvl="1">
              <a:lnSpc>
                <a:spcPct val="90000"/>
              </a:lnSpc>
              <a:buNone/>
            </a:pPr>
            <a:endParaRPr lang="en-US" i="1"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35</a:t>
            </a:fld>
            <a:endParaRPr lang="en-US"/>
          </a:p>
        </p:txBody>
      </p:sp>
      <p:sp>
        <p:nvSpPr>
          <p:cNvPr id="6" name="Left Brace 5"/>
          <p:cNvSpPr/>
          <p:nvPr/>
        </p:nvSpPr>
        <p:spPr>
          <a:xfrm rot="16200000">
            <a:off x="4629150" y="2305050"/>
            <a:ext cx="495300" cy="28956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4191000" y="4038600"/>
            <a:ext cx="1499834" cy="369332"/>
          </a:xfrm>
          <a:prstGeom prst="rect">
            <a:avLst/>
          </a:prstGeom>
          <a:noFill/>
        </p:spPr>
        <p:txBody>
          <a:bodyPr wrap="none" rtlCol="0">
            <a:spAutoFit/>
          </a:bodyPr>
          <a:lstStyle/>
          <a:p>
            <a:r>
              <a:rPr lang="en-US" dirty="0" smtClean="0"/>
              <a:t>Unsorted part</a:t>
            </a:r>
            <a:endParaRPr lang="en-US" dirty="0"/>
          </a:p>
        </p:txBody>
      </p:sp>
      <p:sp>
        <p:nvSpPr>
          <p:cNvPr id="8" name="Left Brace 7"/>
          <p:cNvSpPr/>
          <p:nvPr/>
        </p:nvSpPr>
        <p:spPr>
          <a:xfrm rot="16200000">
            <a:off x="6572250" y="3333750"/>
            <a:ext cx="495300" cy="8382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6248400" y="4038600"/>
            <a:ext cx="1524000" cy="369332"/>
          </a:xfrm>
          <a:prstGeom prst="rect">
            <a:avLst/>
          </a:prstGeom>
          <a:noFill/>
        </p:spPr>
        <p:txBody>
          <a:bodyPr wrap="square" rtlCol="0">
            <a:spAutoFit/>
          </a:bodyPr>
          <a:lstStyle/>
          <a:p>
            <a:r>
              <a:rPr lang="en-US" dirty="0" smtClean="0"/>
              <a:t>Sorted part</a:t>
            </a:r>
            <a:endParaRPr lang="en-US" dirty="0"/>
          </a:p>
        </p:txBody>
      </p:sp>
      <p:sp>
        <p:nvSpPr>
          <p:cNvPr id="10" name="Footer Placeholder 9"/>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Solution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lnSpc>
                <a:spcPct val="90000"/>
              </a:lnSpc>
            </a:pPr>
            <a:r>
              <a:rPr lang="en-US" sz="2400" i="1" dirty="0" smtClean="0"/>
              <a:t>An example of one pass:</a:t>
            </a:r>
          </a:p>
          <a:p>
            <a:pPr lvl="1">
              <a:lnSpc>
                <a:spcPct val="90000"/>
              </a:lnSpc>
              <a:buFont typeface="Calibri" pitchFamily="34" charset="0"/>
              <a:buChar char="₋"/>
            </a:pPr>
            <a:r>
              <a:rPr lang="en-US" sz="2400" i="1" dirty="0" smtClean="0"/>
              <a:t>Original:			9   6   8  12   3   1   7|</a:t>
            </a:r>
          </a:p>
          <a:p>
            <a:pPr lvl="1">
              <a:lnSpc>
                <a:spcPct val="90000"/>
              </a:lnSpc>
              <a:buFont typeface="Calibri" pitchFamily="34" charset="0"/>
              <a:buChar char="₋"/>
            </a:pPr>
            <a:r>
              <a:rPr lang="en-US" sz="2400" i="1" dirty="0" smtClean="0"/>
              <a:t>Swap 9 &amp; 6:		</a:t>
            </a:r>
            <a:r>
              <a:rPr lang="en-US" sz="2400" i="1" dirty="0" smtClean="0">
                <a:solidFill>
                  <a:srgbClr val="FF0000"/>
                </a:solidFill>
              </a:rPr>
              <a:t>6   9</a:t>
            </a:r>
            <a:r>
              <a:rPr lang="en-US" sz="2400" i="1" dirty="0" smtClean="0"/>
              <a:t>   8  12   3   1   7|</a:t>
            </a:r>
          </a:p>
          <a:p>
            <a:pPr lvl="1">
              <a:lnSpc>
                <a:spcPct val="90000"/>
              </a:lnSpc>
              <a:buFont typeface="Calibri" pitchFamily="34" charset="0"/>
              <a:buChar char="₋"/>
            </a:pPr>
            <a:r>
              <a:rPr lang="en-US" sz="2400" i="1" dirty="0" smtClean="0"/>
              <a:t>Swap 9 &amp; 8:		6   </a:t>
            </a:r>
            <a:r>
              <a:rPr lang="en-US" sz="2400" i="1" dirty="0" smtClean="0">
                <a:solidFill>
                  <a:srgbClr val="FF0000"/>
                </a:solidFill>
              </a:rPr>
              <a:t>8   9</a:t>
            </a:r>
            <a:r>
              <a:rPr lang="en-US" sz="2400" i="1" dirty="0" smtClean="0"/>
              <a:t>  12   3   1   7|</a:t>
            </a:r>
          </a:p>
          <a:p>
            <a:pPr lvl="1">
              <a:lnSpc>
                <a:spcPct val="90000"/>
              </a:lnSpc>
              <a:buFont typeface="Calibri" pitchFamily="34" charset="0"/>
              <a:buChar char="₋"/>
            </a:pPr>
            <a:r>
              <a:rPr lang="en-US" sz="2400" i="1" dirty="0" smtClean="0"/>
              <a:t>No swap:		6   8   9  12   3   1   7|</a:t>
            </a:r>
          </a:p>
          <a:p>
            <a:pPr lvl="1">
              <a:lnSpc>
                <a:spcPct val="90000"/>
              </a:lnSpc>
              <a:buFont typeface="Calibri" pitchFamily="34" charset="0"/>
              <a:buChar char="₋"/>
            </a:pPr>
            <a:r>
              <a:rPr lang="en-US" sz="2400" i="1" dirty="0" smtClean="0"/>
              <a:t>Swap 12 &amp; 3:		6   8   9   </a:t>
            </a:r>
            <a:r>
              <a:rPr lang="en-US" sz="2400" i="1" dirty="0" smtClean="0">
                <a:solidFill>
                  <a:srgbClr val="FF0000"/>
                </a:solidFill>
              </a:rPr>
              <a:t>3  12   </a:t>
            </a:r>
            <a:r>
              <a:rPr lang="en-US" sz="2400" i="1" dirty="0" smtClean="0"/>
              <a:t>1   7|</a:t>
            </a:r>
          </a:p>
          <a:p>
            <a:pPr lvl="1">
              <a:lnSpc>
                <a:spcPct val="90000"/>
              </a:lnSpc>
              <a:buFont typeface="Calibri" pitchFamily="34" charset="0"/>
              <a:buChar char="₋"/>
            </a:pPr>
            <a:r>
              <a:rPr lang="en-US" sz="2400" i="1" dirty="0" smtClean="0"/>
              <a:t>Swap 12 &amp; 1:		6   8   9   3   </a:t>
            </a:r>
            <a:r>
              <a:rPr lang="en-US" sz="2400" i="1" dirty="0" smtClean="0">
                <a:solidFill>
                  <a:srgbClr val="FF0000"/>
                </a:solidFill>
              </a:rPr>
              <a:t>1  12   </a:t>
            </a:r>
            <a:r>
              <a:rPr lang="en-US" sz="2400" i="1" dirty="0" smtClean="0"/>
              <a:t>7|</a:t>
            </a:r>
          </a:p>
          <a:p>
            <a:pPr lvl="1">
              <a:lnSpc>
                <a:spcPct val="90000"/>
              </a:lnSpc>
              <a:buFont typeface="Calibri" pitchFamily="34" charset="0"/>
              <a:buChar char="₋"/>
            </a:pPr>
            <a:r>
              <a:rPr lang="en-US" sz="2400" i="1" dirty="0" smtClean="0"/>
              <a:t>Swap 12 &amp; 7:		6   8   9   3   1   </a:t>
            </a:r>
            <a:r>
              <a:rPr lang="en-US" sz="2400" i="1" dirty="0" smtClean="0">
                <a:solidFill>
                  <a:srgbClr val="FF0000"/>
                </a:solidFill>
              </a:rPr>
              <a:t>7  </a:t>
            </a:r>
            <a:r>
              <a:rPr lang="en-US" sz="2400" i="1" dirty="0" smtClean="0"/>
              <a:t>|</a:t>
            </a:r>
            <a:r>
              <a:rPr lang="en-US" sz="2400" i="1" dirty="0" smtClean="0">
                <a:solidFill>
                  <a:srgbClr val="FF0000"/>
                </a:solidFill>
              </a:rPr>
              <a:t>12</a:t>
            </a:r>
          </a:p>
          <a:p>
            <a:pPr>
              <a:lnSpc>
                <a:spcPct val="90000"/>
              </a:lnSpc>
              <a:buNone/>
            </a:pPr>
            <a:r>
              <a:rPr lang="en-US" i="1" dirty="0" smtClean="0"/>
              <a:t>What have you observed?</a:t>
            </a:r>
            <a:endParaRPr lang="en-US" i="1" dirty="0" smtClean="0">
              <a:solidFill>
                <a:srgbClr val="FF0000"/>
              </a:solidFill>
            </a:endParaRPr>
          </a:p>
          <a:p>
            <a:pPr>
              <a:lnSpc>
                <a:spcPct val="90000"/>
              </a:lnSpc>
            </a:pPr>
            <a:r>
              <a:rPr lang="en-US" sz="2400" i="1" dirty="0" smtClean="0"/>
              <a:t>Each pass moves largest to last position</a:t>
            </a:r>
          </a:p>
          <a:p>
            <a:pPr>
              <a:lnSpc>
                <a:spcPct val="90000"/>
              </a:lnSpc>
            </a:pPr>
            <a:r>
              <a:rPr lang="en-US" sz="2400" i="1" dirty="0" smtClean="0"/>
              <a:t>Each pass can iterate one less time than last</a:t>
            </a:r>
          </a:p>
        </p:txBody>
      </p:sp>
      <p:cxnSp>
        <p:nvCxnSpPr>
          <p:cNvPr id="4" name="Straight Connector 3"/>
          <p:cNvCxnSpPr/>
          <p:nvPr/>
        </p:nvCxnSpPr>
        <p:spPr>
          <a:xfrm>
            <a:off x="609600"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7459">
                                            <p:txEl>
                                              <p:pRg st="8" end="8"/>
                                            </p:txEl>
                                          </p:spTgt>
                                        </p:tgtEl>
                                        <p:attrNameLst>
                                          <p:attrName>style.visibility</p:attrName>
                                        </p:attrNameLst>
                                      </p:cBhvr>
                                      <p:to>
                                        <p:strVal val="visible"/>
                                      </p:to>
                                    </p:set>
                                    <p:animEffect transition="in" filter="wipe(down)">
                                      <p:cBhvr>
                                        <p:cTn id="33" dur="500"/>
                                        <p:tgtEl>
                                          <p:spTgt spid="14745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47459">
                                            <p:txEl>
                                              <p:pRg st="9" end="9"/>
                                            </p:txEl>
                                          </p:spTgt>
                                        </p:tgtEl>
                                        <p:attrNameLst>
                                          <p:attrName>style.visibility</p:attrName>
                                        </p:attrNameLst>
                                      </p:cBhvr>
                                      <p:to>
                                        <p:strVal val="visible"/>
                                      </p:to>
                                    </p:set>
                                    <p:animEffect transition="in" filter="wipe(down)">
                                      <p:cBhvr>
                                        <p:cTn id="38" dur="500"/>
                                        <p:tgtEl>
                                          <p:spTgt spid="147459">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7459">
                                            <p:txEl>
                                              <p:pRg st="10" end="10"/>
                                            </p:txEl>
                                          </p:spTgt>
                                        </p:tgtEl>
                                        <p:attrNameLst>
                                          <p:attrName>style.visibility</p:attrName>
                                        </p:attrNameLst>
                                      </p:cBhvr>
                                      <p:to>
                                        <p:strVal val="visible"/>
                                      </p:to>
                                    </p:set>
                                    <p:animEffect transition="in" filter="wipe(down)">
                                      <p:cBhvr>
                                        <p:cTn id="43" dur="500"/>
                                        <p:tgtEl>
                                          <p:spTgt spid="147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Solution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a:lnSpc>
                <a:spcPct val="90000"/>
              </a:lnSpc>
            </a:pPr>
            <a:r>
              <a:rPr lang="en-US" sz="2800" i="1" dirty="0" smtClean="0"/>
              <a:t>List structure after each pass:</a:t>
            </a:r>
          </a:p>
          <a:p>
            <a:pPr lvl="1">
              <a:lnSpc>
                <a:spcPct val="90000"/>
              </a:lnSpc>
              <a:buFont typeface="Calibri" pitchFamily="34" charset="0"/>
              <a:buChar char="₋"/>
            </a:pPr>
            <a:r>
              <a:rPr lang="en-US" i="1" dirty="0" smtClean="0"/>
              <a:t>Original:		  9   6   8  12   3   1   7|</a:t>
            </a:r>
          </a:p>
          <a:p>
            <a:pPr lvl="1">
              <a:lnSpc>
                <a:spcPct val="90000"/>
              </a:lnSpc>
              <a:buFont typeface="Calibri" pitchFamily="34" charset="0"/>
              <a:buChar char="₋"/>
            </a:pPr>
            <a:r>
              <a:rPr lang="en-US" i="1" dirty="0" smtClean="0"/>
              <a:t>12 bubbled:	             6   8   9   3    1   7  |</a:t>
            </a:r>
            <a:r>
              <a:rPr lang="en-US" i="1" dirty="0" smtClean="0">
                <a:solidFill>
                  <a:srgbClr val="FF0000"/>
                </a:solidFill>
              </a:rPr>
              <a:t>12</a:t>
            </a:r>
            <a:endParaRPr lang="en-US" i="1" dirty="0" smtClean="0"/>
          </a:p>
          <a:p>
            <a:pPr lvl="1">
              <a:lnSpc>
                <a:spcPct val="90000"/>
              </a:lnSpc>
              <a:buFont typeface="Calibri" pitchFamily="34" charset="0"/>
              <a:buChar char="₋"/>
            </a:pPr>
            <a:r>
              <a:rPr lang="en-US" i="1" dirty="0" smtClean="0"/>
              <a:t>9 bubbled:	             6   8   3   1    7 |</a:t>
            </a:r>
            <a:r>
              <a:rPr lang="en-US" i="1" dirty="0" smtClean="0">
                <a:solidFill>
                  <a:srgbClr val="FF0000"/>
                </a:solidFill>
              </a:rPr>
              <a:t>9   12</a:t>
            </a:r>
            <a:endParaRPr lang="en-US" i="1" dirty="0" smtClean="0"/>
          </a:p>
          <a:p>
            <a:pPr lvl="1">
              <a:lnSpc>
                <a:spcPct val="90000"/>
              </a:lnSpc>
              <a:buFont typeface="Calibri" pitchFamily="34" charset="0"/>
              <a:buChar char="₋"/>
            </a:pPr>
            <a:r>
              <a:rPr lang="en-US" i="1" dirty="0" smtClean="0"/>
              <a:t>8 bubbled: 	             6   3   1   7  |</a:t>
            </a:r>
            <a:r>
              <a:rPr lang="en-US" i="1" dirty="0" smtClean="0">
                <a:solidFill>
                  <a:srgbClr val="FF0000"/>
                </a:solidFill>
              </a:rPr>
              <a:t>8</a:t>
            </a:r>
            <a:r>
              <a:rPr lang="en-US" i="1" dirty="0" smtClean="0"/>
              <a:t>   </a:t>
            </a:r>
            <a:r>
              <a:rPr lang="en-US" i="1" dirty="0" smtClean="0">
                <a:solidFill>
                  <a:srgbClr val="FF0000"/>
                </a:solidFill>
              </a:rPr>
              <a:t>9   12</a:t>
            </a:r>
            <a:endParaRPr lang="en-US" i="1" dirty="0" smtClean="0"/>
          </a:p>
          <a:p>
            <a:pPr lvl="1">
              <a:lnSpc>
                <a:spcPct val="90000"/>
              </a:lnSpc>
              <a:buFont typeface="Calibri" pitchFamily="34" charset="0"/>
              <a:buChar char="₋"/>
            </a:pPr>
            <a:r>
              <a:rPr lang="en-US" i="1" dirty="0" smtClean="0"/>
              <a:t>7 bubbled: 	             3   1   6 |</a:t>
            </a:r>
            <a:r>
              <a:rPr lang="en-US" i="1" dirty="0" smtClean="0">
                <a:solidFill>
                  <a:srgbClr val="FF0000"/>
                </a:solidFill>
              </a:rPr>
              <a:t>7</a:t>
            </a:r>
            <a:r>
              <a:rPr lang="en-US" i="1" dirty="0" smtClean="0"/>
              <a:t>   </a:t>
            </a:r>
            <a:r>
              <a:rPr lang="en-US" i="1" dirty="0" smtClean="0">
                <a:solidFill>
                  <a:srgbClr val="FF0000"/>
                </a:solidFill>
              </a:rPr>
              <a:t>8</a:t>
            </a:r>
            <a:r>
              <a:rPr lang="en-US" i="1" dirty="0" smtClean="0"/>
              <a:t>   </a:t>
            </a:r>
            <a:r>
              <a:rPr lang="en-US" i="1" dirty="0" smtClean="0">
                <a:solidFill>
                  <a:srgbClr val="FF0000"/>
                </a:solidFill>
              </a:rPr>
              <a:t>9   12</a:t>
            </a:r>
            <a:endParaRPr lang="en-US" i="1" dirty="0" smtClean="0"/>
          </a:p>
          <a:p>
            <a:pPr lvl="1">
              <a:lnSpc>
                <a:spcPct val="90000"/>
              </a:lnSpc>
              <a:buFont typeface="Calibri" pitchFamily="34" charset="0"/>
              <a:buChar char="₋"/>
            </a:pPr>
            <a:r>
              <a:rPr lang="en-US" i="1" dirty="0" smtClean="0"/>
              <a:t>6 bubbled: 	             1   3 |</a:t>
            </a:r>
            <a:r>
              <a:rPr lang="en-US" i="1" dirty="0" smtClean="0">
                <a:solidFill>
                  <a:srgbClr val="FF0000"/>
                </a:solidFill>
              </a:rPr>
              <a:t>6</a:t>
            </a:r>
            <a:r>
              <a:rPr lang="en-US" i="1" dirty="0" smtClean="0"/>
              <a:t>   </a:t>
            </a:r>
            <a:r>
              <a:rPr lang="en-US" i="1" dirty="0" smtClean="0">
                <a:solidFill>
                  <a:srgbClr val="FF0000"/>
                </a:solidFill>
              </a:rPr>
              <a:t>7</a:t>
            </a:r>
            <a:r>
              <a:rPr lang="en-US" i="1" dirty="0" smtClean="0"/>
              <a:t>   </a:t>
            </a:r>
            <a:r>
              <a:rPr lang="en-US" i="1" dirty="0" smtClean="0">
                <a:solidFill>
                  <a:srgbClr val="FF0000"/>
                </a:solidFill>
              </a:rPr>
              <a:t>8</a:t>
            </a:r>
            <a:r>
              <a:rPr lang="en-US" i="1" dirty="0" smtClean="0"/>
              <a:t>   </a:t>
            </a:r>
            <a:r>
              <a:rPr lang="en-US" i="1" dirty="0" smtClean="0">
                <a:solidFill>
                  <a:srgbClr val="FF0000"/>
                </a:solidFill>
              </a:rPr>
              <a:t>9   12</a:t>
            </a:r>
            <a:endParaRPr lang="en-US" i="1" dirty="0" smtClean="0"/>
          </a:p>
          <a:p>
            <a:pPr lvl="1">
              <a:lnSpc>
                <a:spcPct val="90000"/>
              </a:lnSpc>
              <a:buFont typeface="Calibri" pitchFamily="34" charset="0"/>
              <a:buChar char="₋"/>
            </a:pPr>
            <a:r>
              <a:rPr lang="en-US" i="1" dirty="0" smtClean="0"/>
              <a:t>3 bubbled: 	             1 |</a:t>
            </a:r>
            <a:r>
              <a:rPr lang="en-US" i="1" dirty="0" smtClean="0">
                <a:solidFill>
                  <a:srgbClr val="FF0000"/>
                </a:solidFill>
              </a:rPr>
              <a:t>3</a:t>
            </a:r>
            <a:r>
              <a:rPr lang="en-US" i="1" dirty="0" smtClean="0"/>
              <a:t>   </a:t>
            </a:r>
            <a:r>
              <a:rPr lang="en-US" i="1" dirty="0" smtClean="0">
                <a:solidFill>
                  <a:srgbClr val="FF0000"/>
                </a:solidFill>
              </a:rPr>
              <a:t>6</a:t>
            </a:r>
            <a:r>
              <a:rPr lang="en-US" i="1" dirty="0" smtClean="0"/>
              <a:t>   </a:t>
            </a:r>
            <a:r>
              <a:rPr lang="en-US" i="1" dirty="0" smtClean="0">
                <a:solidFill>
                  <a:srgbClr val="FF0000"/>
                </a:solidFill>
              </a:rPr>
              <a:t>7</a:t>
            </a:r>
            <a:r>
              <a:rPr lang="en-US" i="1" dirty="0" smtClean="0"/>
              <a:t>   </a:t>
            </a:r>
            <a:r>
              <a:rPr lang="en-US" i="1" dirty="0" smtClean="0">
                <a:solidFill>
                  <a:srgbClr val="FF0000"/>
                </a:solidFill>
              </a:rPr>
              <a:t>8</a:t>
            </a:r>
            <a:r>
              <a:rPr lang="en-US" i="1" dirty="0" smtClean="0"/>
              <a:t>   </a:t>
            </a:r>
            <a:r>
              <a:rPr lang="en-US" i="1" dirty="0" smtClean="0">
                <a:solidFill>
                  <a:srgbClr val="FF0000"/>
                </a:solidFill>
              </a:rPr>
              <a:t>9   12</a:t>
            </a:r>
          </a:p>
        </p:txBody>
      </p:sp>
      <p:cxnSp>
        <p:nvCxnSpPr>
          <p:cNvPr id="4" name="Straight Connector 3"/>
          <p:cNvCxnSpPr/>
          <p:nvPr/>
        </p:nvCxnSpPr>
        <p:spPr>
          <a:xfrm>
            <a:off x="609600"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C++ Implementation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buNone/>
            </a:pPr>
            <a:r>
              <a:rPr lang="en-US" sz="2000" dirty="0" smtClean="0"/>
              <a:t>template &lt;class type&gt;</a:t>
            </a:r>
          </a:p>
          <a:p>
            <a:pPr>
              <a:buNone/>
            </a:pPr>
            <a:r>
              <a:rPr lang="en-US" sz="2000" dirty="0" smtClean="0"/>
              <a:t>void </a:t>
            </a:r>
            <a:r>
              <a:rPr lang="en-US" sz="2000" dirty="0" err="1" smtClean="0"/>
              <a:t>BubbleSort</a:t>
            </a:r>
            <a:r>
              <a:rPr lang="en-US" sz="2000" dirty="0" smtClean="0"/>
              <a:t>(type list[], </a:t>
            </a:r>
            <a:r>
              <a:rPr lang="en-US" sz="2000" dirty="0" err="1" smtClean="0"/>
              <a:t>int</a:t>
            </a:r>
            <a:r>
              <a:rPr lang="en-US" sz="2000" dirty="0" smtClean="0"/>
              <a:t> n){</a:t>
            </a:r>
          </a:p>
          <a:p>
            <a:pPr>
              <a:buNone/>
            </a:pPr>
            <a:r>
              <a:rPr lang="en-US" sz="2000" dirty="0" smtClean="0"/>
              <a:t>	type temp;</a:t>
            </a:r>
          </a:p>
          <a:p>
            <a:pPr>
              <a:buNone/>
            </a:pPr>
            <a:r>
              <a:rPr lang="en-US" sz="2000" dirty="0" smtClean="0"/>
              <a:t>	for (</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&lt;n-1; </a:t>
            </a:r>
            <a:r>
              <a:rPr lang="en-US" sz="2000" dirty="0" err="1" smtClean="0"/>
              <a:t>i</a:t>
            </a:r>
            <a:r>
              <a:rPr lang="en-US" sz="2000" dirty="0" smtClean="0"/>
              <a:t>++){</a:t>
            </a:r>
          </a:p>
          <a:p>
            <a:pPr>
              <a:buNone/>
            </a:pPr>
            <a:r>
              <a:rPr lang="en-US" sz="2000" dirty="0" smtClean="0"/>
              <a:t>		for(</a:t>
            </a:r>
            <a:r>
              <a:rPr lang="en-US" sz="2000" dirty="0" err="1" smtClean="0"/>
              <a:t>int</a:t>
            </a:r>
            <a:r>
              <a:rPr lang="en-US" sz="2000" dirty="0" smtClean="0"/>
              <a:t> j=0; j&lt;n-i-1; j++){</a:t>
            </a:r>
          </a:p>
          <a:p>
            <a:pPr>
              <a:buNone/>
            </a:pPr>
            <a:r>
              <a:rPr lang="en-US" sz="2000" dirty="0" smtClean="0"/>
              <a:t>			if(list[j] &gt;list[j+1]){</a:t>
            </a:r>
          </a:p>
          <a:p>
            <a:pPr>
              <a:buNone/>
            </a:pPr>
            <a:r>
              <a:rPr lang="en-US" sz="2000" dirty="0" smtClean="0"/>
              <a:t>				temp=list[j];</a:t>
            </a:r>
          </a:p>
          <a:p>
            <a:pPr>
              <a:buNone/>
            </a:pPr>
            <a:r>
              <a:rPr lang="en-US" sz="2000" dirty="0" smtClean="0"/>
              <a:t>				list[j]=list[j+1];</a:t>
            </a:r>
          </a:p>
          <a:p>
            <a:pPr>
              <a:buNone/>
            </a:pPr>
            <a:r>
              <a:rPr lang="en-US" sz="2000" dirty="0" smtClean="0"/>
              <a:t>				list[j+1]=temp;</a:t>
            </a:r>
          </a:p>
          <a:p>
            <a:pPr>
              <a:buNone/>
            </a:pPr>
            <a:r>
              <a:rPr lang="en-US" sz="2000" dirty="0" smtClean="0"/>
              <a:t>			} </a:t>
            </a:r>
          </a:p>
          <a:p>
            <a:pPr>
              <a:buNone/>
            </a:pPr>
            <a:r>
              <a:rPr lang="en-US" sz="2000" dirty="0" smtClean="0"/>
              <a:t>		}</a:t>
            </a:r>
          </a:p>
          <a:p>
            <a:pPr>
              <a:buNone/>
            </a:pPr>
            <a:r>
              <a:rPr lang="en-US" sz="2000" dirty="0" smtClean="0"/>
              <a:t>	}</a:t>
            </a:r>
          </a:p>
          <a:p>
            <a:pPr>
              <a:buNone/>
            </a:pPr>
            <a:r>
              <a:rPr lang="en-US" sz="2000" dirty="0" smtClean="0"/>
              <a:t>}</a:t>
            </a:r>
          </a:p>
        </p:txBody>
      </p:sp>
      <p:cxnSp>
        <p:nvCxnSpPr>
          <p:cNvPr id="4" name="Straight Connector 3"/>
          <p:cNvCxnSpPr/>
          <p:nvPr/>
        </p:nvCxnSpPr>
        <p:spPr>
          <a:xfrm>
            <a:off x="5334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Provide an alternative bubble sort algorithm that pushes the smaller elements to the left.</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Searching</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Searching is an attempt to find </a:t>
            </a:r>
            <a:r>
              <a:rPr lang="en-US" dirty="0" smtClean="0">
                <a:solidFill>
                  <a:schemeClr val="tx2">
                    <a:lumMod val="60000"/>
                    <a:lumOff val="40000"/>
                  </a:schemeClr>
                </a:solidFill>
              </a:rPr>
              <a:t>the record </a:t>
            </a:r>
            <a:r>
              <a:rPr lang="en-US" dirty="0" smtClean="0"/>
              <a:t>within </a:t>
            </a:r>
            <a:r>
              <a:rPr lang="en-US" dirty="0" smtClean="0">
                <a:solidFill>
                  <a:schemeClr val="tx2">
                    <a:lumMod val="60000"/>
                    <a:lumOff val="40000"/>
                  </a:schemeClr>
                </a:solidFill>
              </a:rPr>
              <a:t>a collection of records </a:t>
            </a:r>
            <a:r>
              <a:rPr lang="en-US" dirty="0" smtClean="0"/>
              <a:t>that has a particular </a:t>
            </a:r>
            <a:r>
              <a:rPr lang="en-US" dirty="0" smtClean="0">
                <a:solidFill>
                  <a:schemeClr val="tx2">
                    <a:lumMod val="60000"/>
                    <a:lumOff val="40000"/>
                  </a:schemeClr>
                </a:solidFill>
              </a:rPr>
              <a:t>key value</a:t>
            </a:r>
            <a:r>
              <a:rPr lang="en-US" dirty="0" smtClean="0"/>
              <a:t>, or those records in a collection whose key values meet some criterion such as falling within a range of values.</a:t>
            </a:r>
            <a:endParaRPr lang="en-GB"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Analysis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Running Time?</a:t>
            </a:r>
          </a:p>
          <a:p>
            <a:pPr marL="0" indent="0">
              <a:buNone/>
            </a:pPr>
            <a:r>
              <a:rPr lang="en-US" dirty="0" smtClean="0"/>
              <a:t>Best Case (Big-O)?</a:t>
            </a:r>
          </a:p>
          <a:p>
            <a:pPr marL="0" indent="0">
              <a:buNone/>
            </a:pPr>
            <a:r>
              <a:rPr lang="en-US" dirty="0" smtClean="0"/>
              <a:t>Worst Case (</a:t>
            </a:r>
            <a:r>
              <a:rPr lang="en-US" smtClean="0"/>
              <a:t>Big-O)?</a:t>
            </a:r>
            <a:endParaRPr lang="en-US"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Bubble Sort: Sorted List</a:t>
            </a:r>
          </a:p>
        </p:txBody>
      </p:sp>
      <p:sp>
        <p:nvSpPr>
          <p:cNvPr id="147459" name="Rectangle 1027"/>
          <p:cNvSpPr>
            <a:spLocks noGrp="1" noChangeArrowheads="1"/>
          </p:cNvSpPr>
          <p:nvPr>
            <p:ph type="body" idx="1"/>
          </p:nvPr>
        </p:nvSpPr>
        <p:spPr>
          <a:xfrm>
            <a:off x="621792" y="1828800"/>
            <a:ext cx="7772400" cy="4572000"/>
          </a:xfrm>
        </p:spPr>
        <p:txBody>
          <a:bodyPr wrap="square">
            <a:noAutofit/>
          </a:bodyPr>
          <a:lstStyle/>
          <a:p>
            <a:pPr marL="0" indent="0">
              <a:buNone/>
            </a:pPr>
            <a:r>
              <a:rPr lang="en-US" sz="2500" dirty="0" smtClean="0"/>
              <a:t> List[] = {10, 8, 0, 1, 3, 5, 7, 9}</a:t>
            </a:r>
            <a:br>
              <a:rPr lang="en-US" sz="2500" dirty="0" smtClean="0"/>
            </a:br>
            <a:r>
              <a:rPr lang="en-US" sz="2500" dirty="0" smtClean="0"/>
              <a:t>Try to sort the following list using bubble sort:</a:t>
            </a:r>
          </a:p>
          <a:p>
            <a:pPr marL="476250" indent="-476250">
              <a:buNone/>
            </a:pPr>
            <a:r>
              <a:rPr lang="en-US" sz="2500" dirty="0" smtClean="0"/>
              <a:t>1</a:t>
            </a:r>
            <a:r>
              <a:rPr lang="en-US" sz="2500" baseline="30000" dirty="0" smtClean="0"/>
              <a:t>st</a:t>
            </a:r>
            <a:r>
              <a:rPr lang="en-US" sz="2500" dirty="0" smtClean="0"/>
              <a:t> 		8, 0, 1, 3, 5, 7, 9, 10</a:t>
            </a:r>
          </a:p>
          <a:p>
            <a:pPr marL="476250" indent="-476250">
              <a:buNone/>
            </a:pPr>
            <a:r>
              <a:rPr lang="en-US" sz="2500" dirty="0" smtClean="0"/>
              <a:t>2</a:t>
            </a:r>
            <a:r>
              <a:rPr lang="en-US" sz="2500" baseline="30000" dirty="0" smtClean="0"/>
              <a:t>nd</a:t>
            </a:r>
            <a:r>
              <a:rPr lang="en-US" sz="2500" dirty="0" smtClean="0"/>
              <a:t> 		0, 1, 3, 5, 7, 8, 9, 10</a:t>
            </a:r>
          </a:p>
          <a:p>
            <a:pPr marL="476250" indent="-476250">
              <a:buNone/>
            </a:pPr>
            <a:r>
              <a:rPr lang="en-US" sz="2500" dirty="0" smtClean="0">
                <a:solidFill>
                  <a:srgbClr val="FF0000"/>
                </a:solidFill>
              </a:rPr>
              <a:t>3</a:t>
            </a:r>
            <a:r>
              <a:rPr lang="en-US" sz="2500" baseline="30000" dirty="0" smtClean="0">
                <a:solidFill>
                  <a:srgbClr val="FF0000"/>
                </a:solidFill>
              </a:rPr>
              <a:t>rd</a:t>
            </a:r>
            <a:r>
              <a:rPr lang="en-US" sz="2500" dirty="0" smtClean="0">
                <a:solidFill>
                  <a:srgbClr val="FF0000"/>
                </a:solidFill>
              </a:rPr>
              <a:t> 		0, 1, 3, 5, 7, 8, 9, 10</a:t>
            </a:r>
          </a:p>
          <a:p>
            <a:pPr marL="476250" indent="-476250">
              <a:buNone/>
            </a:pPr>
            <a:r>
              <a:rPr lang="en-US" sz="2500" dirty="0" smtClean="0">
                <a:solidFill>
                  <a:srgbClr val="FF0000"/>
                </a:solidFill>
              </a:rPr>
              <a:t>4</a:t>
            </a:r>
            <a:r>
              <a:rPr lang="en-US" sz="2500" baseline="30000" dirty="0" smtClean="0">
                <a:solidFill>
                  <a:srgbClr val="FF0000"/>
                </a:solidFill>
              </a:rPr>
              <a:t>th</a:t>
            </a:r>
            <a:r>
              <a:rPr lang="en-US" sz="2500" dirty="0" smtClean="0">
                <a:solidFill>
                  <a:srgbClr val="FF0000"/>
                </a:solidFill>
              </a:rPr>
              <a:t> 		0, 1, 3, 5, 7, 8, 9, 10</a:t>
            </a:r>
          </a:p>
          <a:p>
            <a:pPr marL="476250" indent="-476250">
              <a:buNone/>
            </a:pPr>
            <a:r>
              <a:rPr lang="en-US" sz="2500" dirty="0" smtClean="0">
                <a:solidFill>
                  <a:srgbClr val="FF0000"/>
                </a:solidFill>
              </a:rPr>
              <a:t>5</a:t>
            </a:r>
            <a:r>
              <a:rPr lang="en-US" sz="2500" baseline="30000" dirty="0" smtClean="0">
                <a:solidFill>
                  <a:srgbClr val="FF0000"/>
                </a:solidFill>
              </a:rPr>
              <a:t>th</a:t>
            </a:r>
            <a:r>
              <a:rPr lang="en-US" sz="2500" dirty="0" smtClean="0">
                <a:solidFill>
                  <a:srgbClr val="FF0000"/>
                </a:solidFill>
              </a:rPr>
              <a:t> 		0, 1, 3, 5, 7, 8, 9, 10</a:t>
            </a:r>
          </a:p>
          <a:p>
            <a:pPr marL="476250" indent="-476250">
              <a:buNone/>
            </a:pPr>
            <a:r>
              <a:rPr lang="en-US" sz="2500" dirty="0" smtClean="0">
                <a:solidFill>
                  <a:srgbClr val="FF0000"/>
                </a:solidFill>
              </a:rPr>
              <a:t>6</a:t>
            </a:r>
            <a:r>
              <a:rPr lang="en-US" sz="2500" baseline="30000" dirty="0" smtClean="0">
                <a:solidFill>
                  <a:srgbClr val="FF0000"/>
                </a:solidFill>
              </a:rPr>
              <a:t>th</a:t>
            </a:r>
            <a:r>
              <a:rPr lang="en-US" sz="2500" dirty="0" smtClean="0">
                <a:solidFill>
                  <a:srgbClr val="FF0000"/>
                </a:solidFill>
              </a:rPr>
              <a:t> 		0, 1, 3, 5, 7, 8, 9, 10</a:t>
            </a:r>
          </a:p>
          <a:p>
            <a:pPr marL="476250" indent="-476250">
              <a:buNone/>
            </a:pPr>
            <a:r>
              <a:rPr lang="en-US" sz="2500" dirty="0" smtClean="0">
                <a:solidFill>
                  <a:srgbClr val="FF0000"/>
                </a:solidFill>
              </a:rPr>
              <a:t>7</a:t>
            </a:r>
            <a:r>
              <a:rPr lang="en-US" sz="2500" baseline="30000" dirty="0" smtClean="0">
                <a:solidFill>
                  <a:srgbClr val="FF0000"/>
                </a:solidFill>
              </a:rPr>
              <a:t>th</a:t>
            </a:r>
            <a:r>
              <a:rPr lang="en-US" sz="2500" dirty="0" smtClean="0">
                <a:solidFill>
                  <a:srgbClr val="FF0000"/>
                </a:solidFill>
              </a:rPr>
              <a:t> 		0, 1, 3, 5, 7, 8, 9, 10</a:t>
            </a:r>
          </a:p>
          <a:p>
            <a:pPr marL="476250" indent="-476250">
              <a:buNone/>
            </a:pPr>
            <a:r>
              <a:rPr lang="en-US" sz="2500" dirty="0" smtClean="0"/>
              <a:t>What “anomaly” you detect?</a:t>
            </a:r>
          </a:p>
          <a:p>
            <a:pPr marL="476250" indent="-476250">
              <a:buNone/>
            </a:pPr>
            <a:endParaRPr lang="en-US" sz="2800" dirty="0" smtClean="0">
              <a:solidFill>
                <a:srgbClr val="FF0000"/>
              </a:solidFill>
            </a:endParaRPr>
          </a:p>
          <a:p>
            <a:pPr marL="476250" indent="-476250">
              <a:buNone/>
            </a:pPr>
            <a:endParaRPr lang="en-US" sz="2800" dirty="0" smtClean="0">
              <a:solidFill>
                <a:srgbClr val="FF0000"/>
              </a:solidFill>
            </a:endParaRPr>
          </a:p>
          <a:p>
            <a:pPr marL="476250" indent="-476250">
              <a:buNone/>
            </a:pPr>
            <a:endParaRPr lang="en-US" sz="2800" dirty="0" smtClean="0">
              <a:solidFill>
                <a:srgbClr val="FF0000"/>
              </a:solidFill>
            </a:endParaRPr>
          </a:p>
          <a:p>
            <a:pPr marL="476250" indent="-476250">
              <a:buNone/>
            </a:pPr>
            <a:endParaRPr lang="en-US" sz="2800" dirty="0" smtClean="0"/>
          </a:p>
          <a:p>
            <a:pPr marL="476250" indent="-476250">
              <a:buNone/>
            </a:pPr>
            <a:endParaRPr lang="en-US" sz="2800" dirty="0" smtClean="0"/>
          </a:p>
          <a:p>
            <a:pPr marL="476250" indent="-476250">
              <a:buNone/>
            </a:pPr>
            <a:endParaRPr lang="en-US" sz="2800" dirty="0" smtClean="0"/>
          </a:p>
          <a:p>
            <a:pPr marL="476250" indent="-476250">
              <a:buNone/>
            </a:pPr>
            <a:endParaRPr lang="en-US" sz="2800" dirty="0" smtClean="0"/>
          </a:p>
          <a:p>
            <a:pPr marL="476250" indent="-476250">
              <a:buNone/>
            </a:pPr>
            <a:endParaRPr lang="en-US" sz="2800" dirty="0" smtClean="0"/>
          </a:p>
          <a:p>
            <a:pPr marL="0" indent="0">
              <a:buNone/>
            </a:pPr>
            <a:endParaRPr lang="en-US" sz="2800" dirty="0"/>
          </a:p>
        </p:txBody>
      </p:sp>
      <p:cxnSp>
        <p:nvCxnSpPr>
          <p:cNvPr id="4" name="Straight Connector 3"/>
          <p:cNvCxnSpPr/>
          <p:nvPr/>
        </p:nvCxnSpPr>
        <p:spPr>
          <a:xfrm>
            <a:off x="609600" y="1447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fade">
                                      <p:cBhvr>
                                        <p:cTn id="17" dur="20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fade">
                                      <p:cBhvr>
                                        <p:cTn id="22" dur="20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fade">
                                      <p:cBhvr>
                                        <p:cTn id="27" dur="2000"/>
                                        <p:tgtEl>
                                          <p:spTgt spid="147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fade">
                                      <p:cBhvr>
                                        <p:cTn id="32" dur="2000"/>
                                        <p:tgtEl>
                                          <p:spTgt spid="147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459">
                                            <p:txEl>
                                              <p:pRg st="6" end="6"/>
                                            </p:txEl>
                                          </p:spTgt>
                                        </p:tgtEl>
                                        <p:attrNameLst>
                                          <p:attrName>style.visibility</p:attrName>
                                        </p:attrNameLst>
                                      </p:cBhvr>
                                      <p:to>
                                        <p:strVal val="visible"/>
                                      </p:to>
                                    </p:set>
                                    <p:animEffect transition="in" filter="fade">
                                      <p:cBhvr>
                                        <p:cTn id="37" dur="2000"/>
                                        <p:tgtEl>
                                          <p:spTgt spid="147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459">
                                            <p:txEl>
                                              <p:pRg st="7" end="7"/>
                                            </p:txEl>
                                          </p:spTgt>
                                        </p:tgtEl>
                                        <p:attrNameLst>
                                          <p:attrName>style.visibility</p:attrName>
                                        </p:attrNameLst>
                                      </p:cBhvr>
                                      <p:to>
                                        <p:strVal val="visible"/>
                                      </p:to>
                                    </p:set>
                                    <p:animEffect transition="in" filter="fade">
                                      <p:cBhvr>
                                        <p:cTn id="42" dur="2000"/>
                                        <p:tgtEl>
                                          <p:spTgt spid="147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7459">
                                            <p:txEl>
                                              <p:pRg st="8" end="8"/>
                                            </p:txEl>
                                          </p:spTgt>
                                        </p:tgtEl>
                                        <p:attrNameLst>
                                          <p:attrName>style.visibility</p:attrName>
                                        </p:attrNameLst>
                                      </p:cBhvr>
                                      <p:to>
                                        <p:strVal val="visible"/>
                                      </p:to>
                                    </p:set>
                                    <p:animEffect transition="in" filter="fade">
                                      <p:cBhvr>
                                        <p:cTn id="47" dur="2000"/>
                                        <p:tgtEl>
                                          <p:spTgt spid="147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Bubble Sort: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GB" sz="3000" dirty="0" smtClean="0"/>
              <a:t>The original bubble sorting algorithm continues to compare the successive elements even after the data set is sorted after some rounds. </a:t>
            </a:r>
          </a:p>
          <a:p>
            <a:pPr marL="0" indent="0">
              <a:lnSpc>
                <a:spcPct val="90000"/>
              </a:lnSpc>
              <a:buNone/>
            </a:pPr>
            <a:r>
              <a:rPr lang="en-GB" sz="3000" dirty="0" smtClean="0"/>
              <a:t>Can you modify it so that it stops once the list is known to be sorted?</a:t>
            </a:r>
          </a:p>
          <a:p>
            <a:pPr marL="0" indent="0">
              <a:lnSpc>
                <a:spcPct val="90000"/>
              </a:lnSpc>
              <a:buNone/>
            </a:pPr>
            <a:r>
              <a:rPr lang="en-GB" sz="3000" dirty="0" smtClean="0"/>
              <a:t>Analyse the modified bubble sort for best case and worst case. Any gain in performance?</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latin typeface="Times New Roman" pitchFamily="18" charset="0"/>
              </a:rPr>
              <a:t>On each pass through the list, the smallest element is swapped with the element on the left so that it takes its </a:t>
            </a:r>
            <a:r>
              <a:rPr lang="en-GB" dirty="0" smtClean="0">
                <a:solidFill>
                  <a:srgbClr val="0070C0"/>
                </a:solidFill>
                <a:latin typeface="Times New Roman" pitchFamily="18" charset="0"/>
              </a:rPr>
              <a:t>lasting position </a:t>
            </a:r>
            <a:r>
              <a:rPr lang="en-GB" dirty="0" smtClean="0">
                <a:latin typeface="Times New Roman" pitchFamily="18" charset="0"/>
              </a:rPr>
              <a:t>and the list size </a:t>
            </a:r>
            <a:r>
              <a:rPr lang="en-GB" dirty="0" smtClean="0">
                <a:solidFill>
                  <a:srgbClr val="0070C0"/>
                </a:solidFill>
                <a:latin typeface="Times New Roman" pitchFamily="18" charset="0"/>
              </a:rPr>
              <a:t>diminishes by one </a:t>
            </a:r>
            <a:r>
              <a:rPr lang="en-GB" dirty="0" smtClean="0">
                <a:latin typeface="Times New Roman" pitchFamily="18" charset="0"/>
              </a:rPr>
              <a:t>from the left.</a:t>
            </a:r>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Note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pPr>
            <a:r>
              <a:rPr lang="en-GB" dirty="0" smtClean="0"/>
              <a:t>Selection sort like bubble sort divides the array in to two: sorted and unsorted</a:t>
            </a:r>
          </a:p>
          <a:p>
            <a:pPr>
              <a:lnSpc>
                <a:spcPct val="90000"/>
              </a:lnSpc>
            </a:pPr>
            <a:r>
              <a:rPr lang="en-GB" dirty="0" smtClean="0"/>
              <a:t>At each pass, the segment of the sorted part of the list (on the left) grows while the unsorted segment (on the right) diminishes.</a:t>
            </a:r>
          </a:p>
          <a:p>
            <a:pPr>
              <a:lnSpc>
                <a:spcPct val="90000"/>
              </a:lnSpc>
            </a:pPr>
            <a:r>
              <a:rPr lang="en-US" dirty="0" smtClean="0"/>
              <a:t>The core operation is remembering the min position.</a:t>
            </a:r>
          </a:p>
          <a:p>
            <a:pPr>
              <a:lnSpc>
                <a:spcPct val="90000"/>
              </a:lnSpc>
              <a:buNone/>
            </a:pPr>
            <a:endParaRPr lang="en-GB" dirty="0" smtClean="0"/>
          </a:p>
          <a:p>
            <a:pPr>
              <a:lnSpc>
                <a:spcPct val="90000"/>
              </a:lnSpc>
            </a:pPr>
            <a:endParaRPr lang="en-GB" dirty="0" smtClean="0"/>
          </a:p>
          <a:p>
            <a:pPr>
              <a:lnSpc>
                <a:spcPct val="90000"/>
              </a:lnSpc>
            </a:pPr>
            <a:endParaRPr lang="en-GB"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Algorithm</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lvl="1">
              <a:spcBef>
                <a:spcPct val="25000"/>
              </a:spcBef>
            </a:pPr>
            <a:r>
              <a:rPr lang="en-US" dirty="0" smtClean="0"/>
              <a:t>Find the smallest value in the list</a:t>
            </a:r>
          </a:p>
          <a:p>
            <a:pPr lvl="1">
              <a:spcBef>
                <a:spcPct val="25000"/>
              </a:spcBef>
            </a:pPr>
            <a:r>
              <a:rPr lang="en-US" dirty="0" smtClean="0"/>
              <a:t>Switch it with the value in the first position</a:t>
            </a:r>
          </a:p>
          <a:p>
            <a:pPr lvl="1">
              <a:spcBef>
                <a:spcPct val="25000"/>
              </a:spcBef>
            </a:pPr>
            <a:r>
              <a:rPr lang="en-US" dirty="0" smtClean="0"/>
              <a:t>Find the next smallest value in the list excluding the first element</a:t>
            </a:r>
          </a:p>
          <a:p>
            <a:pPr lvl="1">
              <a:spcBef>
                <a:spcPct val="25000"/>
              </a:spcBef>
            </a:pPr>
            <a:r>
              <a:rPr lang="en-US" dirty="0" smtClean="0"/>
              <a:t>Switch it with the value in the second position</a:t>
            </a:r>
          </a:p>
          <a:p>
            <a:pPr lvl="1">
              <a:spcBef>
                <a:spcPct val="25000"/>
              </a:spcBef>
            </a:pPr>
            <a:r>
              <a:rPr lang="en-US" dirty="0" smtClean="0"/>
              <a:t>Repeat until all values are in their proper places</a:t>
            </a:r>
          </a:p>
          <a:p>
            <a:pPr marL="0" indent="0">
              <a:buNone/>
            </a:pPr>
            <a:endParaRPr lang="en-US" sz="2800" dirty="0" smtClean="0"/>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Example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sz="2400" i="1" dirty="0" smtClean="0"/>
              <a:t>Show selection sort for the following  array list</a:t>
            </a:r>
          </a:p>
          <a:p>
            <a:pPr lvl="1">
              <a:lnSpc>
                <a:spcPct val="90000"/>
              </a:lnSpc>
              <a:buFont typeface="Calibri" pitchFamily="34" charset="0"/>
              <a:buChar char="₋"/>
            </a:pPr>
            <a:r>
              <a:rPr lang="en-US" sz="2400" i="1" dirty="0" smtClean="0"/>
              <a:t>Original:		    9   6   8  12   3   1   7 </a:t>
            </a:r>
          </a:p>
          <a:p>
            <a:pPr>
              <a:lnSpc>
                <a:spcPct val="90000"/>
              </a:lnSpc>
              <a:buNone/>
            </a:pPr>
            <a:endParaRPr lang="en-US" sz="2400" i="1" dirty="0" smtClean="0"/>
          </a:p>
          <a:p>
            <a:pPr>
              <a:lnSpc>
                <a:spcPct val="90000"/>
              </a:lnSpc>
              <a:buNone/>
            </a:pPr>
            <a:endParaRPr lang="en-US" sz="2400" i="1" dirty="0" smtClean="0"/>
          </a:p>
          <a:p>
            <a:pPr>
              <a:lnSpc>
                <a:spcPct val="90000"/>
              </a:lnSpc>
              <a:buNone/>
            </a:pPr>
            <a:r>
              <a:rPr lang="en-US" sz="2400" i="1" dirty="0" smtClean="0"/>
              <a:t>Initially:</a:t>
            </a:r>
          </a:p>
          <a:p>
            <a:pPr>
              <a:lnSpc>
                <a:spcPct val="90000"/>
              </a:lnSpc>
              <a:buNone/>
            </a:pPr>
            <a:r>
              <a:rPr lang="en-US" sz="2400" i="1" dirty="0" smtClean="0"/>
              <a:t>The unsorted part is the whole list</a:t>
            </a:r>
          </a:p>
          <a:p>
            <a:pPr>
              <a:lnSpc>
                <a:spcPct val="90000"/>
              </a:lnSpc>
              <a:buNone/>
            </a:pPr>
            <a:r>
              <a:rPr lang="en-US" sz="2400" i="1" dirty="0" smtClean="0"/>
              <a:t>The sorted part is empty</a:t>
            </a:r>
          </a:p>
          <a:p>
            <a:pPr marL="0" indent="0">
              <a:lnSpc>
                <a:spcPct val="90000"/>
              </a:lnSpc>
              <a:buNone/>
            </a:pPr>
            <a:r>
              <a:rPr lang="en-US" sz="2400" i="1" dirty="0" smtClean="0"/>
              <a:t>Selection sort continues remembering the min element  until the size of the unsorted list reduces to 1 from n or the size of the sorted list increases to n-1 from 0</a:t>
            </a:r>
          </a:p>
          <a:p>
            <a:pPr>
              <a:lnSpc>
                <a:spcPct val="90000"/>
              </a:lnSpc>
              <a:buNone/>
            </a:pPr>
            <a:endParaRPr lang="en-US" i="1" dirty="0" smtClean="0"/>
          </a:p>
          <a:p>
            <a:pPr>
              <a:lnSpc>
                <a:spcPct val="90000"/>
              </a:lnSpc>
              <a:buNone/>
            </a:pPr>
            <a:endParaRPr lang="en-US" i="1" dirty="0" smtClean="0"/>
          </a:p>
          <a:p>
            <a:pPr lvl="1">
              <a:lnSpc>
                <a:spcPct val="90000"/>
              </a:lnSpc>
              <a:buNone/>
            </a:pPr>
            <a:endParaRPr lang="en-US" i="1"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46</a:t>
            </a:fld>
            <a:endParaRPr lang="en-US"/>
          </a:p>
        </p:txBody>
      </p:sp>
      <p:sp>
        <p:nvSpPr>
          <p:cNvPr id="6" name="Left Brace 5"/>
          <p:cNvSpPr/>
          <p:nvPr/>
        </p:nvSpPr>
        <p:spPr>
          <a:xfrm rot="16200000">
            <a:off x="4667250" y="2114551"/>
            <a:ext cx="495300" cy="23622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4343400" y="3581400"/>
            <a:ext cx="1499834" cy="369332"/>
          </a:xfrm>
          <a:prstGeom prst="rect">
            <a:avLst/>
          </a:prstGeom>
          <a:noFill/>
        </p:spPr>
        <p:txBody>
          <a:bodyPr wrap="none" rtlCol="0">
            <a:spAutoFit/>
          </a:bodyPr>
          <a:lstStyle/>
          <a:p>
            <a:r>
              <a:rPr lang="en-US" dirty="0" smtClean="0"/>
              <a:t>Unsorted part</a:t>
            </a:r>
            <a:endParaRPr lang="en-US" dirty="0"/>
          </a:p>
        </p:txBody>
      </p:sp>
      <p:sp>
        <p:nvSpPr>
          <p:cNvPr id="8" name="Left Brace 7"/>
          <p:cNvSpPr/>
          <p:nvPr/>
        </p:nvSpPr>
        <p:spPr>
          <a:xfrm rot="16200000">
            <a:off x="2762250" y="2952751"/>
            <a:ext cx="495300" cy="8382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2286000" y="3581400"/>
            <a:ext cx="1524000" cy="369332"/>
          </a:xfrm>
          <a:prstGeom prst="rect">
            <a:avLst/>
          </a:prstGeom>
          <a:noFill/>
        </p:spPr>
        <p:txBody>
          <a:bodyPr wrap="square" rtlCol="0">
            <a:spAutoFit/>
          </a:bodyPr>
          <a:lstStyle/>
          <a:p>
            <a:r>
              <a:rPr lang="en-US" dirty="0" smtClean="0"/>
              <a:t>Sorted part</a:t>
            </a:r>
            <a:endParaRPr lang="en-US" dirty="0"/>
          </a:p>
        </p:txBody>
      </p:sp>
      <p:sp>
        <p:nvSpPr>
          <p:cNvPr id="10" name="Footer Placeholder 9"/>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Example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00200"/>
            <a:ext cx="7772400" cy="4800600"/>
          </a:xfrm>
        </p:spPr>
        <p:txBody>
          <a:bodyPr wrap="square">
            <a:noAutofit/>
          </a:bodyPr>
          <a:lstStyle/>
          <a:p>
            <a:pPr>
              <a:lnSpc>
                <a:spcPct val="90000"/>
              </a:lnSpc>
              <a:spcBef>
                <a:spcPct val="25000"/>
              </a:spcBef>
              <a:buNone/>
            </a:pPr>
            <a:r>
              <a:rPr lang="en-US" sz="2800" dirty="0" smtClean="0">
                <a:latin typeface="Courier New" pitchFamily="49" charset="0"/>
              </a:rPr>
              <a:t>original:       |</a:t>
            </a:r>
            <a:r>
              <a:rPr lang="en-US" sz="2800" dirty="0" smtClean="0"/>
              <a:t>9   6   8  12   3   1   7 </a:t>
            </a:r>
            <a:endParaRPr lang="en-US" sz="2800" dirty="0" smtClean="0">
              <a:solidFill>
                <a:schemeClr val="hlink"/>
              </a:solidFill>
              <a:latin typeface="Courier New" pitchFamily="49" charset="0"/>
            </a:endParaRPr>
          </a:p>
          <a:p>
            <a:pPr>
              <a:lnSpc>
                <a:spcPct val="90000"/>
              </a:lnSpc>
              <a:spcBef>
                <a:spcPct val="25000"/>
              </a:spcBef>
              <a:buNone/>
            </a:pPr>
            <a:r>
              <a:rPr lang="en-US" sz="2800" dirty="0" smtClean="0">
                <a:latin typeface="Courier New" pitchFamily="49" charset="0"/>
              </a:rPr>
              <a:t>smallest is 1: 	</a:t>
            </a:r>
            <a:r>
              <a:rPr lang="en-US" sz="2800" dirty="0" smtClean="0">
                <a:solidFill>
                  <a:srgbClr val="FF0000"/>
                </a:solidFill>
              </a:rPr>
              <a:t>1</a:t>
            </a:r>
            <a:r>
              <a:rPr lang="en-US" sz="2800" dirty="0" smtClean="0"/>
              <a:t>| 6   8  12   3   9   7 </a:t>
            </a:r>
            <a:endParaRPr lang="en-US" sz="2800" dirty="0" smtClean="0">
              <a:solidFill>
                <a:schemeClr val="hlink"/>
              </a:solidFill>
              <a:latin typeface="Courier New" pitchFamily="49" charset="0"/>
            </a:endParaRPr>
          </a:p>
          <a:p>
            <a:pPr>
              <a:lnSpc>
                <a:spcPct val="90000"/>
              </a:lnSpc>
              <a:spcBef>
                <a:spcPct val="25000"/>
              </a:spcBef>
              <a:buNone/>
            </a:pPr>
            <a:r>
              <a:rPr lang="en-US" sz="2800" dirty="0" smtClean="0">
                <a:latin typeface="Courier New" pitchFamily="49" charset="0"/>
              </a:rPr>
              <a:t>smallest is 3: 	</a:t>
            </a:r>
            <a:r>
              <a:rPr lang="en-US" sz="2800" dirty="0" smtClean="0">
                <a:solidFill>
                  <a:srgbClr val="FF0000"/>
                </a:solidFill>
              </a:rPr>
              <a:t>1   3</a:t>
            </a:r>
            <a:r>
              <a:rPr lang="en-US" sz="2800" dirty="0" smtClean="0"/>
              <a:t>| 8  12   6   9   7 </a:t>
            </a:r>
            <a:endParaRPr lang="en-US" sz="2800" dirty="0" smtClean="0">
              <a:solidFill>
                <a:schemeClr val="hlink"/>
              </a:solidFill>
              <a:latin typeface="Courier New" pitchFamily="49" charset="0"/>
            </a:endParaRPr>
          </a:p>
          <a:p>
            <a:pPr>
              <a:lnSpc>
                <a:spcPct val="90000"/>
              </a:lnSpc>
              <a:spcBef>
                <a:spcPct val="25000"/>
              </a:spcBef>
              <a:buNone/>
            </a:pPr>
            <a:r>
              <a:rPr lang="en-US" sz="2800" dirty="0" smtClean="0">
                <a:latin typeface="Courier New" pitchFamily="49" charset="0"/>
              </a:rPr>
              <a:t>smallest is 6: 	</a:t>
            </a:r>
            <a:r>
              <a:rPr lang="en-US" sz="2800" dirty="0" smtClean="0">
                <a:solidFill>
                  <a:srgbClr val="FF0000"/>
                </a:solidFill>
              </a:rPr>
              <a:t>1   3   6</a:t>
            </a:r>
            <a:r>
              <a:rPr lang="en-US" sz="2800" dirty="0" smtClean="0"/>
              <a:t>|12   8   9   7 </a:t>
            </a:r>
            <a:endParaRPr lang="en-US" sz="2800" dirty="0" smtClean="0">
              <a:solidFill>
                <a:schemeClr val="hlink"/>
              </a:solidFill>
              <a:latin typeface="Courier New" pitchFamily="49" charset="0"/>
            </a:endParaRPr>
          </a:p>
          <a:p>
            <a:pPr>
              <a:lnSpc>
                <a:spcPct val="90000"/>
              </a:lnSpc>
              <a:spcBef>
                <a:spcPct val="25000"/>
              </a:spcBef>
              <a:buNone/>
            </a:pPr>
            <a:r>
              <a:rPr lang="en-US" sz="2800" dirty="0" smtClean="0">
                <a:latin typeface="Courier New" pitchFamily="49" charset="0"/>
              </a:rPr>
              <a:t>smallest is 7: 	</a:t>
            </a:r>
            <a:r>
              <a:rPr lang="en-US" sz="2800" dirty="0" smtClean="0">
                <a:solidFill>
                  <a:srgbClr val="FF0000"/>
                </a:solidFill>
              </a:rPr>
              <a:t>1   3   6   7</a:t>
            </a:r>
            <a:r>
              <a:rPr lang="en-US" sz="2800" dirty="0" smtClean="0"/>
              <a:t>|   8   9  12</a:t>
            </a:r>
          </a:p>
          <a:p>
            <a:pPr>
              <a:lnSpc>
                <a:spcPct val="90000"/>
              </a:lnSpc>
              <a:spcBef>
                <a:spcPct val="25000"/>
              </a:spcBef>
              <a:buNone/>
            </a:pPr>
            <a:r>
              <a:rPr lang="en-US" sz="2800" dirty="0" smtClean="0">
                <a:latin typeface="Courier New" pitchFamily="49" charset="0"/>
              </a:rPr>
              <a:t>smallest is 8: 	</a:t>
            </a:r>
            <a:r>
              <a:rPr lang="en-US" sz="2800" dirty="0" smtClean="0">
                <a:solidFill>
                  <a:srgbClr val="FF0000"/>
                </a:solidFill>
              </a:rPr>
              <a:t>1   3   6   7     8</a:t>
            </a:r>
            <a:r>
              <a:rPr lang="en-US" sz="2800" dirty="0" smtClean="0"/>
              <a:t>| 9  12</a:t>
            </a:r>
            <a:endParaRPr lang="en-US" sz="2800" dirty="0" smtClean="0">
              <a:latin typeface="Courier New" pitchFamily="49" charset="0"/>
            </a:endParaRPr>
          </a:p>
          <a:p>
            <a:pPr>
              <a:lnSpc>
                <a:spcPct val="90000"/>
              </a:lnSpc>
              <a:spcBef>
                <a:spcPct val="25000"/>
              </a:spcBef>
              <a:buNone/>
            </a:pPr>
            <a:r>
              <a:rPr lang="en-US" sz="2800" dirty="0" smtClean="0">
                <a:latin typeface="Courier New" pitchFamily="49" charset="0"/>
              </a:rPr>
              <a:t>smallest is 9: 	</a:t>
            </a:r>
            <a:r>
              <a:rPr lang="en-US" sz="2800" dirty="0" smtClean="0">
                <a:solidFill>
                  <a:srgbClr val="FF0000"/>
                </a:solidFill>
              </a:rPr>
              <a:t>1   3   6   7     8   9</a:t>
            </a:r>
            <a:r>
              <a:rPr lang="en-US" sz="2800" dirty="0" smtClean="0"/>
              <a:t>|12</a:t>
            </a:r>
            <a:endParaRPr lang="en-US" sz="2800" dirty="0" smtClean="0">
              <a:latin typeface="Courier New" pitchFamily="49" charset="0"/>
            </a:endParaRPr>
          </a:p>
          <a:p>
            <a:pPr>
              <a:lnSpc>
                <a:spcPct val="90000"/>
              </a:lnSpc>
              <a:spcBef>
                <a:spcPct val="25000"/>
              </a:spcBef>
            </a:pPr>
            <a:r>
              <a:rPr lang="en-US" sz="2800" dirty="0" smtClean="0"/>
              <a:t>Each time, the smallest remaining value is found and exchanged with the element in the "next" position to be filled</a:t>
            </a:r>
          </a:p>
          <a:p>
            <a:pPr marL="0" indent="0">
              <a:buNone/>
            </a:pPr>
            <a:endParaRPr lang="en-US" sz="2800" dirty="0" smtClean="0"/>
          </a:p>
          <a:p>
            <a:pPr marL="0" indent="0">
              <a:buNone/>
            </a:pPr>
            <a:endParaRPr lang="en-US" sz="2800" dirty="0"/>
          </a:p>
        </p:txBody>
      </p:sp>
      <p:cxnSp>
        <p:nvCxnSpPr>
          <p:cNvPr id="4" name="Straight Connector 3"/>
          <p:cNvCxnSpPr/>
          <p:nvPr/>
        </p:nvCxnSpPr>
        <p:spPr>
          <a:xfrm>
            <a:off x="5334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fade">
                                      <p:cBhvr>
                                        <p:cTn id="17" dur="20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fade">
                                      <p:cBhvr>
                                        <p:cTn id="22" dur="20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fade">
                                      <p:cBhvr>
                                        <p:cTn id="27" dur="2000"/>
                                        <p:tgtEl>
                                          <p:spTgt spid="147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fade">
                                      <p:cBhvr>
                                        <p:cTn id="32" dur="2000"/>
                                        <p:tgtEl>
                                          <p:spTgt spid="147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459">
                                            <p:txEl>
                                              <p:pRg st="6" end="6"/>
                                            </p:txEl>
                                          </p:spTgt>
                                        </p:tgtEl>
                                        <p:attrNameLst>
                                          <p:attrName>style.visibility</p:attrName>
                                        </p:attrNameLst>
                                      </p:cBhvr>
                                      <p:to>
                                        <p:strVal val="visible"/>
                                      </p:to>
                                    </p:set>
                                    <p:animEffect transition="in" filter="fade">
                                      <p:cBhvr>
                                        <p:cTn id="37" dur="2000"/>
                                        <p:tgtEl>
                                          <p:spTgt spid="147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459">
                                            <p:txEl>
                                              <p:pRg st="7" end="7"/>
                                            </p:txEl>
                                          </p:spTgt>
                                        </p:tgtEl>
                                        <p:attrNameLst>
                                          <p:attrName>style.visibility</p:attrName>
                                        </p:attrNameLst>
                                      </p:cBhvr>
                                      <p:to>
                                        <p:strVal val="visible"/>
                                      </p:to>
                                    </p:set>
                                    <p:animEffect transition="in" filter="fade">
                                      <p:cBhvr>
                                        <p:cTn id="42" dur="20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C++ Implementation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US" sz="1600" dirty="0" smtClean="0"/>
              <a:t>template &lt;class type&gt;</a:t>
            </a:r>
            <a:endParaRPr lang="en-US" sz="1600" noProof="1" smtClean="0">
              <a:solidFill>
                <a:srgbClr val="000000"/>
              </a:solidFill>
              <a:latin typeface="Courier New" pitchFamily="49" charset="0"/>
            </a:endParaRPr>
          </a:p>
          <a:p>
            <a:pPr>
              <a:lnSpc>
                <a:spcPct val="80000"/>
              </a:lnSpc>
              <a:buFontTx/>
              <a:buNone/>
            </a:pPr>
            <a:r>
              <a:rPr lang="en-US" sz="1600" noProof="1" smtClean="0">
                <a:solidFill>
                  <a:srgbClr val="000000"/>
                </a:solidFill>
                <a:latin typeface="Courier New" pitchFamily="49" charset="0"/>
              </a:rPr>
              <a:t>void SelectionSort(type list[], int n)</a:t>
            </a:r>
          </a:p>
          <a:p>
            <a:pPr>
              <a:lnSpc>
                <a:spcPct val="80000"/>
              </a:lnSpc>
              <a:buFontTx/>
              <a:buNone/>
            </a:pPr>
            <a:r>
              <a:rPr lang="en-US" sz="1600" noProof="1" smtClean="0">
                <a:solidFill>
                  <a:srgbClr val="000000"/>
                </a:solidFill>
                <a:latin typeface="Courier New" pitchFamily="49" charset="0"/>
              </a:rPr>
              <a:t>{</a:t>
            </a:r>
          </a:p>
          <a:p>
            <a:pPr>
              <a:lnSpc>
                <a:spcPct val="80000"/>
              </a:lnSpc>
              <a:buFontTx/>
              <a:buNone/>
            </a:pPr>
            <a:r>
              <a:rPr lang="en-US" sz="1600" noProof="1" smtClean="0">
                <a:solidFill>
                  <a:srgbClr val="000000"/>
                </a:solidFill>
                <a:latin typeface="Courier New" pitchFamily="49" charset="0"/>
              </a:rPr>
              <a:t>	int i, minIdx, temp;</a:t>
            </a:r>
          </a:p>
          <a:p>
            <a:pPr>
              <a:lnSpc>
                <a:spcPct val="80000"/>
              </a:lnSpc>
              <a:buFontTx/>
              <a:buNone/>
            </a:pPr>
            <a:r>
              <a:rPr lang="en-US" sz="1600" noProof="1" smtClean="0">
                <a:solidFill>
                  <a:srgbClr val="000000"/>
                </a:solidFill>
                <a:latin typeface="Courier New" pitchFamily="49" charset="0"/>
              </a:rPr>
              <a:t>	for (i = 0; i &lt; n-1; i++)</a:t>
            </a:r>
          </a:p>
          <a:p>
            <a:pPr>
              <a:lnSpc>
                <a:spcPct val="80000"/>
              </a:lnSpc>
              <a:buFontTx/>
              <a:buNone/>
            </a:pPr>
            <a:r>
              <a:rPr lang="en-US" sz="1600" noProof="1" smtClean="0">
                <a:solidFill>
                  <a:srgbClr val="000000"/>
                </a:solidFill>
                <a:latin typeface="Courier New" pitchFamily="49" charset="0"/>
              </a:rPr>
              <a:t>	{	</a:t>
            </a:r>
          </a:p>
          <a:p>
            <a:pPr>
              <a:lnSpc>
                <a:spcPct val="80000"/>
              </a:lnSpc>
              <a:buFontTx/>
              <a:buNone/>
            </a:pPr>
            <a:r>
              <a:rPr lang="en-US" sz="1600" noProof="1" smtClean="0">
                <a:solidFill>
                  <a:srgbClr val="000000"/>
                </a:solidFill>
                <a:latin typeface="Courier New" pitchFamily="49" charset="0"/>
              </a:rPr>
              <a:t>		minIdx = i;</a:t>
            </a:r>
          </a:p>
          <a:p>
            <a:pPr>
              <a:lnSpc>
                <a:spcPct val="80000"/>
              </a:lnSpc>
              <a:buFontTx/>
              <a:buNone/>
            </a:pPr>
            <a:r>
              <a:rPr lang="en-US" sz="1600" noProof="1" smtClean="0">
                <a:solidFill>
                  <a:srgbClr val="000000"/>
                </a:solidFill>
                <a:latin typeface="Courier New" pitchFamily="49" charset="0"/>
              </a:rPr>
              <a:t>		for(int j = i + 1; j &lt; n; j++)</a:t>
            </a:r>
          </a:p>
          <a:p>
            <a:pPr>
              <a:lnSpc>
                <a:spcPct val="80000"/>
              </a:lnSpc>
              <a:buFontTx/>
              <a:buNone/>
            </a:pPr>
            <a:r>
              <a:rPr lang="en-US" sz="1600" noProof="1" smtClean="0">
                <a:solidFill>
                  <a:srgbClr val="000000"/>
                </a:solidFill>
                <a:latin typeface="Courier New" pitchFamily="49" charset="0"/>
              </a:rPr>
              <a:t>		{	</a:t>
            </a:r>
          </a:p>
          <a:p>
            <a:pPr>
              <a:lnSpc>
                <a:spcPct val="80000"/>
              </a:lnSpc>
              <a:buFontTx/>
              <a:buNone/>
            </a:pPr>
            <a:r>
              <a:rPr lang="en-US" sz="1600" noProof="1" smtClean="0">
                <a:solidFill>
                  <a:srgbClr val="000000"/>
                </a:solidFill>
                <a:latin typeface="Courier New" pitchFamily="49" charset="0"/>
              </a:rPr>
              <a:t>			if (list[j] &lt; list[minIdx])</a:t>
            </a:r>
          </a:p>
          <a:p>
            <a:pPr>
              <a:lnSpc>
                <a:spcPct val="80000"/>
              </a:lnSpc>
              <a:buFontTx/>
              <a:buNone/>
            </a:pPr>
            <a:r>
              <a:rPr lang="en-US" sz="1600" noProof="1" smtClean="0">
                <a:solidFill>
                  <a:srgbClr val="000000"/>
                </a:solidFill>
                <a:latin typeface="Courier New" pitchFamily="49" charset="0"/>
              </a:rPr>
              <a:t>				minIdx = j;</a:t>
            </a:r>
          </a:p>
          <a:p>
            <a:pPr>
              <a:lnSpc>
                <a:spcPct val="80000"/>
              </a:lnSpc>
              <a:buFontTx/>
              <a:buNone/>
            </a:pPr>
            <a:r>
              <a:rPr lang="en-US" sz="1600" noProof="1" smtClean="0">
                <a:solidFill>
                  <a:srgbClr val="000000"/>
                </a:solidFill>
                <a:latin typeface="Courier New" pitchFamily="49" charset="0"/>
              </a:rPr>
              <a:t>		}</a:t>
            </a:r>
          </a:p>
          <a:p>
            <a:pPr>
              <a:lnSpc>
                <a:spcPct val="80000"/>
              </a:lnSpc>
              <a:buFontTx/>
              <a:buNone/>
            </a:pPr>
            <a:r>
              <a:rPr lang="en-US" sz="1600" noProof="1" smtClean="0">
                <a:solidFill>
                  <a:srgbClr val="000000"/>
                </a:solidFill>
                <a:latin typeface="Courier New" pitchFamily="49" charset="0"/>
              </a:rPr>
              <a:t>		temp=list[minIdx];</a:t>
            </a:r>
          </a:p>
          <a:p>
            <a:pPr>
              <a:lnSpc>
                <a:spcPct val="80000"/>
              </a:lnSpc>
              <a:buFontTx/>
              <a:buNone/>
            </a:pPr>
            <a:r>
              <a:rPr lang="en-US" sz="1600" noProof="1" smtClean="0">
                <a:solidFill>
                  <a:srgbClr val="000000"/>
                </a:solidFill>
                <a:latin typeface="Courier New" pitchFamily="49" charset="0"/>
              </a:rPr>
              <a:t>		list[minIdx] = list[i];</a:t>
            </a:r>
          </a:p>
          <a:p>
            <a:pPr>
              <a:lnSpc>
                <a:spcPct val="80000"/>
              </a:lnSpc>
              <a:buFontTx/>
              <a:buNone/>
            </a:pPr>
            <a:r>
              <a:rPr lang="en-US" sz="1600" noProof="1" smtClean="0">
                <a:solidFill>
                  <a:srgbClr val="000000"/>
                </a:solidFill>
                <a:latin typeface="Courier New" pitchFamily="49" charset="0"/>
              </a:rPr>
              <a:t>		list[i] = temp;</a:t>
            </a:r>
          </a:p>
          <a:p>
            <a:pPr>
              <a:lnSpc>
                <a:spcPct val="80000"/>
              </a:lnSpc>
              <a:buFontTx/>
              <a:buNone/>
            </a:pPr>
            <a:r>
              <a:rPr lang="en-US" sz="1600" noProof="1" smtClean="0">
                <a:solidFill>
                  <a:srgbClr val="000000"/>
                </a:solidFill>
                <a:latin typeface="Courier New" pitchFamily="49" charset="0"/>
              </a:rPr>
              <a:t>	}</a:t>
            </a:r>
          </a:p>
          <a:p>
            <a:pPr>
              <a:lnSpc>
                <a:spcPct val="80000"/>
              </a:lnSpc>
              <a:buFontTx/>
              <a:buNone/>
            </a:pPr>
            <a:r>
              <a:rPr lang="en-US" sz="1600" noProof="1" smtClean="0">
                <a:solidFill>
                  <a:srgbClr val="000000"/>
                </a:solidFill>
                <a:latin typeface="Courier New" pitchFamily="49" charset="0"/>
              </a:rPr>
              <a:t>}</a:t>
            </a:r>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GB" dirty="0" smtClean="0"/>
              <a:t>Provide an alternative selection sort algorithm that places the larger elements rather than the smaller elements. </a:t>
            </a:r>
          </a:p>
          <a:p>
            <a:pPr>
              <a:lnSpc>
                <a:spcPct val="80000"/>
              </a:lnSpc>
              <a:buFontTx/>
              <a:buNone/>
            </a:pPr>
            <a:endParaRPr lang="en-US" sz="1600" noProof="1" smtClean="0">
              <a:solidFill>
                <a:srgbClr val="000000"/>
              </a:solidFill>
              <a:latin typeface="Courier New" pitchFamily="49" charset="0"/>
            </a:endParaRPr>
          </a:p>
          <a:p>
            <a:pPr marL="0" indent="0">
              <a:buNone/>
            </a:pPr>
            <a:endParaRPr lang="en-US" sz="28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Why Study Searching 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800" dirty="0" smtClean="0"/>
              <a:t>Organizing and retrieving information is at the heart of most computer applications and searching is surely the </a:t>
            </a:r>
            <a:r>
              <a:rPr lang="en-US" sz="2800" b="1" dirty="0" smtClean="0"/>
              <a:t>most frequently performed and time-consuming</a:t>
            </a:r>
            <a:r>
              <a:rPr lang="en-US" sz="2800" dirty="0" smtClean="0"/>
              <a:t> part of many program computing task. </a:t>
            </a:r>
          </a:p>
          <a:p>
            <a:pPr marL="0" indent="0">
              <a:buNone/>
            </a:pPr>
            <a:r>
              <a:rPr lang="en-US" sz="2800" dirty="0" smtClean="0"/>
              <a:t>Hence the design of a good search methods leads to a substantial increase in a speed of a program.</a:t>
            </a:r>
          </a:p>
          <a:p>
            <a:pPr marL="0" indent="0">
              <a:buNone/>
            </a:pPr>
            <a:endParaRPr lang="en-GB" sz="2800"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Selection Sort: Analysis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Running Time?</a:t>
            </a:r>
          </a:p>
          <a:p>
            <a:pPr marL="0" indent="0">
              <a:buNone/>
            </a:pPr>
            <a:r>
              <a:rPr lang="en-US" dirty="0" smtClean="0"/>
              <a:t>Best Case (Big-O)?</a:t>
            </a:r>
          </a:p>
          <a:p>
            <a:pPr marL="0" indent="0">
              <a:buNone/>
            </a:pPr>
            <a:r>
              <a:rPr lang="en-US" dirty="0" smtClean="0"/>
              <a:t>Worst Case (Big-O)?</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90000"/>
              </a:lnSpc>
              <a:buNone/>
            </a:pPr>
            <a:r>
              <a:rPr lang="en-US" i="1" dirty="0" smtClean="0"/>
              <a:t>Insertion sort</a:t>
            </a:r>
            <a:r>
              <a:rPr lang="en-US" dirty="0" smtClean="0"/>
              <a:t> orders a list of values by repetitively inserting a particular value into a sorted subset of the list.</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Note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GB" dirty="0" smtClean="0"/>
              <a:t>Insertion sort divides the list into </a:t>
            </a:r>
            <a:r>
              <a:rPr lang="en-GB" dirty="0" smtClean="0">
                <a:solidFill>
                  <a:srgbClr val="00B0F0"/>
                </a:solidFill>
              </a:rPr>
              <a:t>relatively</a:t>
            </a:r>
            <a:r>
              <a:rPr lang="en-GB" dirty="0" smtClean="0"/>
              <a:t> sorted and unsorted segments. </a:t>
            </a:r>
          </a:p>
          <a:p>
            <a:pPr marL="0" indent="0">
              <a:lnSpc>
                <a:spcPct val="80000"/>
              </a:lnSpc>
              <a:buNone/>
            </a:pPr>
            <a:endParaRPr lang="en-GB" dirty="0" smtClean="0"/>
          </a:p>
          <a:p>
            <a:pPr marL="0" indent="0">
              <a:lnSpc>
                <a:spcPct val="80000"/>
              </a:lnSpc>
              <a:buNone/>
            </a:pPr>
            <a:r>
              <a:rPr lang="en-GB" dirty="0" smtClean="0"/>
              <a:t>At each pass, the segment of the sorted part of the list (on the left) grows while the unsorted segment (on the right) diminishes.</a:t>
            </a:r>
          </a:p>
          <a:p>
            <a:pPr marL="0" indent="0">
              <a:lnSpc>
                <a:spcPct val="80000"/>
              </a:lnSpc>
              <a:buNone/>
            </a:pPr>
            <a:endParaRPr lang="en-GB" dirty="0" smtClean="0"/>
          </a:p>
          <a:p>
            <a:pPr marL="0" indent="0">
              <a:lnSpc>
                <a:spcPct val="80000"/>
              </a:lnSpc>
              <a:buNone/>
            </a:pPr>
            <a:r>
              <a:rPr lang="en-GB" dirty="0" smtClean="0"/>
              <a:t>The core operation can be shifting or swapping depending on the implementation.</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Algorithm</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lvl="1">
              <a:spcBef>
                <a:spcPct val="25000"/>
              </a:spcBef>
            </a:pPr>
            <a:r>
              <a:rPr lang="en-US" sz="2200" dirty="0" smtClean="0"/>
              <a:t>Consider the first item to be a sorted </a:t>
            </a:r>
            <a:r>
              <a:rPr lang="en-US" sz="2200" dirty="0" err="1" smtClean="0"/>
              <a:t>sublist</a:t>
            </a:r>
            <a:r>
              <a:rPr lang="en-US" sz="2200" dirty="0" smtClean="0"/>
              <a:t> (of one item)</a:t>
            </a:r>
          </a:p>
          <a:p>
            <a:pPr lvl="1">
              <a:spcBef>
                <a:spcPct val="25000"/>
              </a:spcBef>
            </a:pPr>
            <a:r>
              <a:rPr lang="en-US" sz="2200" dirty="0" smtClean="0"/>
              <a:t>Insert the second item into the sorted </a:t>
            </a:r>
            <a:r>
              <a:rPr lang="en-US" sz="2200" dirty="0" err="1" smtClean="0"/>
              <a:t>sublist</a:t>
            </a:r>
            <a:r>
              <a:rPr lang="en-US" sz="2200" dirty="0" smtClean="0"/>
              <a:t>, shifting the first item as needed to make room to insert the new addition</a:t>
            </a:r>
          </a:p>
          <a:p>
            <a:pPr lvl="1">
              <a:spcBef>
                <a:spcPct val="25000"/>
              </a:spcBef>
            </a:pPr>
            <a:r>
              <a:rPr lang="en-US" sz="2200" dirty="0" smtClean="0"/>
              <a:t>Insert the third item into the sorted </a:t>
            </a:r>
            <a:r>
              <a:rPr lang="en-US" sz="2200" dirty="0" err="1" smtClean="0"/>
              <a:t>sublist</a:t>
            </a:r>
            <a:r>
              <a:rPr lang="en-US" sz="2200" dirty="0" smtClean="0"/>
              <a:t> (of two items), shifting items as necessary</a:t>
            </a:r>
          </a:p>
          <a:p>
            <a:pPr lvl="1">
              <a:spcBef>
                <a:spcPct val="25000"/>
              </a:spcBef>
            </a:pPr>
            <a:r>
              <a:rPr lang="en-US" sz="2200" dirty="0" smtClean="0"/>
              <a:t>Repeat until all values are inserted into their proper positions</a:t>
            </a:r>
          </a:p>
          <a:p>
            <a:pPr marL="0" indent="0">
              <a:spcBef>
                <a:spcPct val="25000"/>
              </a:spcBef>
              <a:buNone/>
            </a:pPr>
            <a:r>
              <a:rPr lang="en-US" sz="2200" dirty="0" smtClean="0"/>
              <a:t>Insertion sort works the same way as arranging your hand when playing cards</a:t>
            </a:r>
            <a:r>
              <a:rPr lang="en-US" dirty="0" smtClean="0"/>
              <a:t>.</a:t>
            </a:r>
          </a:p>
          <a:p>
            <a:pPr lvl="1">
              <a:spcBef>
                <a:spcPct val="25000"/>
              </a:spcBef>
            </a:pPr>
            <a:endParaRPr lang="en-US" sz="2000"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Example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057400"/>
            <a:ext cx="7772400" cy="4343400"/>
          </a:xfrm>
        </p:spPr>
        <p:txBody>
          <a:bodyPr wrap="square">
            <a:noAutofit/>
          </a:bodyPr>
          <a:lstStyle/>
          <a:p>
            <a:pPr marL="0" indent="0">
              <a:lnSpc>
                <a:spcPct val="90000"/>
              </a:lnSpc>
              <a:buNone/>
            </a:pPr>
            <a:r>
              <a:rPr lang="en-US" sz="2500" i="1" dirty="0" smtClean="0"/>
              <a:t>Show Insertion sort for the following  array list</a:t>
            </a:r>
          </a:p>
          <a:p>
            <a:pPr lvl="1">
              <a:lnSpc>
                <a:spcPct val="90000"/>
              </a:lnSpc>
              <a:buFont typeface="Calibri" pitchFamily="34" charset="0"/>
              <a:buChar char="₋"/>
            </a:pPr>
            <a:r>
              <a:rPr lang="en-US" sz="2500" i="1" dirty="0" smtClean="0"/>
              <a:t>Original:	    </a:t>
            </a:r>
            <a:r>
              <a:rPr lang="en-GB" sz="2500" dirty="0" smtClean="0">
                <a:solidFill>
                  <a:srgbClr val="FF0066"/>
                </a:solidFill>
              </a:rPr>
              <a:t>6</a:t>
            </a:r>
            <a:r>
              <a:rPr lang="en-GB" sz="2500" dirty="0" smtClean="0"/>
              <a:t>,      7, 3, 8, 9, 5, 2, 4</a:t>
            </a:r>
            <a:endParaRPr lang="en-US" sz="2500" i="1" dirty="0" smtClean="0"/>
          </a:p>
          <a:p>
            <a:pPr>
              <a:lnSpc>
                <a:spcPct val="90000"/>
              </a:lnSpc>
              <a:buNone/>
            </a:pPr>
            <a:endParaRPr lang="en-US" sz="2500" i="1" dirty="0" smtClean="0"/>
          </a:p>
          <a:p>
            <a:pPr>
              <a:lnSpc>
                <a:spcPct val="90000"/>
              </a:lnSpc>
              <a:buNone/>
            </a:pPr>
            <a:r>
              <a:rPr lang="en-US" sz="2500" i="1" dirty="0" smtClean="0"/>
              <a:t>Initially:</a:t>
            </a:r>
          </a:p>
          <a:p>
            <a:pPr marL="0" indent="0">
              <a:lnSpc>
                <a:spcPct val="90000"/>
              </a:lnSpc>
              <a:buNone/>
            </a:pPr>
            <a:endParaRPr lang="en-US" sz="2500" i="1" dirty="0" smtClean="0"/>
          </a:p>
          <a:p>
            <a:pPr marL="0" indent="0">
              <a:lnSpc>
                <a:spcPct val="90000"/>
              </a:lnSpc>
              <a:buNone/>
            </a:pPr>
            <a:r>
              <a:rPr lang="en-US" sz="2500" i="1" dirty="0" smtClean="0"/>
              <a:t>The relatively sorted part contains one element(first item)</a:t>
            </a:r>
          </a:p>
          <a:p>
            <a:pPr marL="0" indent="0">
              <a:lnSpc>
                <a:spcPct val="90000"/>
              </a:lnSpc>
              <a:buNone/>
            </a:pPr>
            <a:r>
              <a:rPr lang="en-US" sz="2500" i="1" dirty="0" smtClean="0"/>
              <a:t>The unsorted part is the whole list minus the first element</a:t>
            </a:r>
          </a:p>
          <a:p>
            <a:pPr marL="0" indent="0">
              <a:lnSpc>
                <a:spcPct val="90000"/>
              </a:lnSpc>
              <a:buNone/>
            </a:pPr>
            <a:r>
              <a:rPr lang="en-US" sz="2500" i="1" dirty="0" smtClean="0"/>
              <a:t>Insertion sort continues shifting element  until the size of the unsorted list reduces to 0 from n-1 or the size of the sorted list increases to n from 1</a:t>
            </a:r>
          </a:p>
          <a:p>
            <a:pPr>
              <a:lnSpc>
                <a:spcPct val="90000"/>
              </a:lnSpc>
              <a:buNone/>
            </a:pPr>
            <a:endParaRPr lang="en-US" i="1" dirty="0" smtClean="0"/>
          </a:p>
          <a:p>
            <a:pPr lvl="1">
              <a:lnSpc>
                <a:spcPct val="90000"/>
              </a:lnSpc>
              <a:buNone/>
            </a:pPr>
            <a:endParaRPr lang="en-US" i="1"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54</a:t>
            </a:fld>
            <a:endParaRPr lang="en-US"/>
          </a:p>
        </p:txBody>
      </p:sp>
      <p:sp>
        <p:nvSpPr>
          <p:cNvPr id="6" name="Left Brace 5"/>
          <p:cNvSpPr/>
          <p:nvPr/>
        </p:nvSpPr>
        <p:spPr>
          <a:xfrm rot="16200000">
            <a:off x="5619750" y="1543051"/>
            <a:ext cx="495300" cy="28956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5181600" y="3276601"/>
            <a:ext cx="1499834" cy="369332"/>
          </a:xfrm>
          <a:prstGeom prst="rect">
            <a:avLst/>
          </a:prstGeom>
          <a:noFill/>
        </p:spPr>
        <p:txBody>
          <a:bodyPr wrap="none" rtlCol="0">
            <a:spAutoFit/>
          </a:bodyPr>
          <a:lstStyle/>
          <a:p>
            <a:r>
              <a:rPr lang="en-US" dirty="0" smtClean="0"/>
              <a:t>Unsorted part</a:t>
            </a:r>
            <a:endParaRPr lang="en-US" dirty="0"/>
          </a:p>
        </p:txBody>
      </p:sp>
      <p:sp>
        <p:nvSpPr>
          <p:cNvPr id="8" name="Left Brace 7"/>
          <p:cNvSpPr/>
          <p:nvPr/>
        </p:nvSpPr>
        <p:spPr>
          <a:xfrm rot="16200000">
            <a:off x="3600450" y="2571751"/>
            <a:ext cx="495300" cy="83820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3200400" y="3276601"/>
            <a:ext cx="1524000" cy="646331"/>
          </a:xfrm>
          <a:prstGeom prst="rect">
            <a:avLst/>
          </a:prstGeom>
          <a:noFill/>
        </p:spPr>
        <p:txBody>
          <a:bodyPr wrap="square" rtlCol="0">
            <a:spAutoFit/>
          </a:bodyPr>
          <a:lstStyle/>
          <a:p>
            <a:r>
              <a:rPr lang="en-US" dirty="0" smtClean="0"/>
              <a:t>Relatively Sorted part</a:t>
            </a:r>
            <a:endParaRPr lang="en-US" dirty="0"/>
          </a:p>
        </p:txBody>
      </p:sp>
      <p:sp>
        <p:nvSpPr>
          <p:cNvPr id="10" name="Footer Placeholder 9"/>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Example…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pPr>
            <a:r>
              <a:rPr lang="en-GB" dirty="0" smtClean="0"/>
              <a:t>Original  :  </a:t>
            </a:r>
            <a:r>
              <a:rPr lang="en-GB" dirty="0" smtClean="0">
                <a:solidFill>
                  <a:srgbClr val="FF0066"/>
                </a:solidFill>
              </a:rPr>
              <a:t>6</a:t>
            </a:r>
            <a:r>
              <a:rPr lang="en-GB" dirty="0" smtClean="0"/>
              <a:t>,|7, 3, 8, 9, 5, 2, 4</a:t>
            </a:r>
          </a:p>
          <a:p>
            <a:pPr>
              <a:lnSpc>
                <a:spcPct val="80000"/>
              </a:lnSpc>
            </a:pPr>
            <a:r>
              <a:rPr lang="en-GB" dirty="0" smtClean="0"/>
              <a:t>1</a:t>
            </a:r>
            <a:r>
              <a:rPr lang="en-GB" baseline="30000" dirty="0" smtClean="0"/>
              <a:t>st</a:t>
            </a:r>
            <a:r>
              <a:rPr lang="en-GB" dirty="0" smtClean="0"/>
              <a:t> Round: </a:t>
            </a:r>
            <a:r>
              <a:rPr lang="en-GB" dirty="0" smtClean="0">
                <a:solidFill>
                  <a:srgbClr val="FF0066"/>
                </a:solidFill>
              </a:rPr>
              <a:t>6, 7</a:t>
            </a:r>
            <a:r>
              <a:rPr lang="en-GB" dirty="0" smtClean="0"/>
              <a:t>,|3, 8, 9, 5, 2, 4</a:t>
            </a:r>
          </a:p>
          <a:p>
            <a:pPr>
              <a:lnSpc>
                <a:spcPct val="80000"/>
              </a:lnSpc>
            </a:pPr>
            <a:r>
              <a:rPr lang="en-GB" dirty="0" smtClean="0"/>
              <a:t>2</a:t>
            </a:r>
            <a:r>
              <a:rPr lang="en-GB" baseline="30000" dirty="0" smtClean="0"/>
              <a:t>nd</a:t>
            </a:r>
            <a:r>
              <a:rPr lang="en-GB" dirty="0" smtClean="0"/>
              <a:t>Round: </a:t>
            </a:r>
            <a:r>
              <a:rPr lang="en-GB" dirty="0" smtClean="0">
                <a:solidFill>
                  <a:srgbClr val="FF0066"/>
                </a:solidFill>
              </a:rPr>
              <a:t>3, 6, 7</a:t>
            </a:r>
            <a:r>
              <a:rPr lang="en-GB" dirty="0" smtClean="0"/>
              <a:t>,|8, 9, 5, 2, 4</a:t>
            </a:r>
          </a:p>
          <a:p>
            <a:pPr>
              <a:lnSpc>
                <a:spcPct val="80000"/>
              </a:lnSpc>
            </a:pPr>
            <a:r>
              <a:rPr lang="en-GB" dirty="0" smtClean="0"/>
              <a:t>3</a:t>
            </a:r>
            <a:r>
              <a:rPr lang="en-GB" baseline="30000" dirty="0" smtClean="0"/>
              <a:t>rd</a:t>
            </a:r>
            <a:r>
              <a:rPr lang="en-GB" dirty="0" smtClean="0"/>
              <a:t> Round: </a:t>
            </a:r>
            <a:r>
              <a:rPr lang="en-GB" dirty="0" smtClean="0">
                <a:solidFill>
                  <a:srgbClr val="FF0066"/>
                </a:solidFill>
              </a:rPr>
              <a:t>3, 6, 7, 8</a:t>
            </a:r>
            <a:r>
              <a:rPr lang="en-GB" dirty="0" smtClean="0"/>
              <a:t>,|9, 5, 2, 4</a:t>
            </a:r>
          </a:p>
          <a:p>
            <a:pPr>
              <a:lnSpc>
                <a:spcPct val="80000"/>
              </a:lnSpc>
            </a:pPr>
            <a:r>
              <a:rPr lang="en-GB" dirty="0" smtClean="0"/>
              <a:t>4</a:t>
            </a:r>
            <a:r>
              <a:rPr lang="en-GB" baseline="30000" dirty="0" smtClean="0"/>
              <a:t>th</a:t>
            </a:r>
            <a:r>
              <a:rPr lang="en-GB" dirty="0" smtClean="0"/>
              <a:t> Round: </a:t>
            </a:r>
            <a:r>
              <a:rPr lang="en-GB" dirty="0" smtClean="0">
                <a:solidFill>
                  <a:srgbClr val="FF0066"/>
                </a:solidFill>
              </a:rPr>
              <a:t>3, 6, 7, 8, 9</a:t>
            </a:r>
            <a:r>
              <a:rPr lang="en-GB" dirty="0" smtClean="0"/>
              <a:t>,|5, 2, 4</a:t>
            </a:r>
          </a:p>
          <a:p>
            <a:pPr>
              <a:lnSpc>
                <a:spcPct val="80000"/>
              </a:lnSpc>
            </a:pPr>
            <a:r>
              <a:rPr lang="en-GB" dirty="0" smtClean="0"/>
              <a:t>5</a:t>
            </a:r>
            <a:r>
              <a:rPr lang="en-GB" baseline="30000" dirty="0" smtClean="0"/>
              <a:t>th</a:t>
            </a:r>
            <a:r>
              <a:rPr lang="en-GB" dirty="0" smtClean="0"/>
              <a:t> Round: </a:t>
            </a:r>
            <a:r>
              <a:rPr lang="en-GB" dirty="0" smtClean="0">
                <a:solidFill>
                  <a:srgbClr val="FF0066"/>
                </a:solidFill>
              </a:rPr>
              <a:t>3, 5, 6, 7, 8, 9</a:t>
            </a:r>
            <a:r>
              <a:rPr lang="en-GB" dirty="0" smtClean="0"/>
              <a:t>,|2, 4</a:t>
            </a:r>
          </a:p>
          <a:p>
            <a:pPr>
              <a:lnSpc>
                <a:spcPct val="80000"/>
              </a:lnSpc>
            </a:pPr>
            <a:r>
              <a:rPr lang="en-GB" dirty="0" smtClean="0"/>
              <a:t>6</a:t>
            </a:r>
            <a:r>
              <a:rPr lang="en-GB" baseline="30000" dirty="0" smtClean="0"/>
              <a:t>th</a:t>
            </a:r>
            <a:r>
              <a:rPr lang="en-GB" dirty="0" smtClean="0"/>
              <a:t> Round: </a:t>
            </a:r>
            <a:r>
              <a:rPr lang="en-GB" dirty="0" smtClean="0">
                <a:solidFill>
                  <a:srgbClr val="FF0066"/>
                </a:solidFill>
              </a:rPr>
              <a:t>2,</a:t>
            </a:r>
            <a:r>
              <a:rPr lang="en-GB" dirty="0" smtClean="0"/>
              <a:t> </a:t>
            </a:r>
            <a:r>
              <a:rPr lang="en-GB" dirty="0" smtClean="0">
                <a:solidFill>
                  <a:srgbClr val="FF0066"/>
                </a:solidFill>
              </a:rPr>
              <a:t>3, 5, 6, 7, 8, 9</a:t>
            </a:r>
            <a:r>
              <a:rPr lang="en-GB" dirty="0" smtClean="0"/>
              <a:t>,|4</a:t>
            </a:r>
          </a:p>
          <a:p>
            <a:pPr>
              <a:lnSpc>
                <a:spcPct val="80000"/>
              </a:lnSpc>
            </a:pPr>
            <a:r>
              <a:rPr lang="en-GB" dirty="0" smtClean="0"/>
              <a:t>7</a:t>
            </a:r>
            <a:r>
              <a:rPr lang="en-GB" baseline="30000" dirty="0" smtClean="0"/>
              <a:t>th</a:t>
            </a:r>
            <a:r>
              <a:rPr lang="en-GB" dirty="0" smtClean="0"/>
              <a:t> Round: </a:t>
            </a:r>
            <a:r>
              <a:rPr lang="en-GB" dirty="0" smtClean="0">
                <a:solidFill>
                  <a:srgbClr val="FF0066"/>
                </a:solidFill>
              </a:rPr>
              <a:t>2,</a:t>
            </a:r>
            <a:r>
              <a:rPr lang="en-GB" dirty="0" smtClean="0"/>
              <a:t> </a:t>
            </a:r>
            <a:r>
              <a:rPr lang="en-GB" dirty="0" smtClean="0">
                <a:solidFill>
                  <a:srgbClr val="FF0066"/>
                </a:solidFill>
              </a:rPr>
              <a:t>3, 4, 5, 6, 7, 8,  9|</a:t>
            </a:r>
            <a:endParaRPr lang="en-GB"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fade">
                                      <p:cBhvr>
                                        <p:cTn id="17" dur="2000"/>
                                        <p:tgtEl>
                                          <p:spTgt spid="147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fade">
                                      <p:cBhvr>
                                        <p:cTn id="22" dur="2000"/>
                                        <p:tgtEl>
                                          <p:spTgt spid="147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7459">
                                            <p:txEl>
                                              <p:pRg st="4" end="4"/>
                                            </p:txEl>
                                          </p:spTgt>
                                        </p:tgtEl>
                                        <p:attrNameLst>
                                          <p:attrName>style.visibility</p:attrName>
                                        </p:attrNameLst>
                                      </p:cBhvr>
                                      <p:to>
                                        <p:strVal val="visible"/>
                                      </p:to>
                                    </p:set>
                                    <p:animEffect transition="in" filter="fade">
                                      <p:cBhvr>
                                        <p:cTn id="27" dur="2000"/>
                                        <p:tgtEl>
                                          <p:spTgt spid="147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7459">
                                            <p:txEl>
                                              <p:pRg st="5" end="5"/>
                                            </p:txEl>
                                          </p:spTgt>
                                        </p:tgtEl>
                                        <p:attrNameLst>
                                          <p:attrName>style.visibility</p:attrName>
                                        </p:attrNameLst>
                                      </p:cBhvr>
                                      <p:to>
                                        <p:strVal val="visible"/>
                                      </p:to>
                                    </p:set>
                                    <p:animEffect transition="in" filter="fade">
                                      <p:cBhvr>
                                        <p:cTn id="32" dur="2000"/>
                                        <p:tgtEl>
                                          <p:spTgt spid="147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459">
                                            <p:txEl>
                                              <p:pRg st="6" end="6"/>
                                            </p:txEl>
                                          </p:spTgt>
                                        </p:tgtEl>
                                        <p:attrNameLst>
                                          <p:attrName>style.visibility</p:attrName>
                                        </p:attrNameLst>
                                      </p:cBhvr>
                                      <p:to>
                                        <p:strVal val="visible"/>
                                      </p:to>
                                    </p:set>
                                    <p:animEffect transition="in" filter="fade">
                                      <p:cBhvr>
                                        <p:cTn id="37" dur="2000"/>
                                        <p:tgtEl>
                                          <p:spTgt spid="147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459">
                                            <p:txEl>
                                              <p:pRg st="7" end="7"/>
                                            </p:txEl>
                                          </p:spTgt>
                                        </p:tgtEl>
                                        <p:attrNameLst>
                                          <p:attrName>style.visibility</p:attrName>
                                        </p:attrNameLst>
                                      </p:cBhvr>
                                      <p:to>
                                        <p:strVal val="visible"/>
                                      </p:to>
                                    </p:set>
                                    <p:animEffect transition="in" filter="fade">
                                      <p:cBhvr>
                                        <p:cTn id="42" dur="20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90000"/>
              </a:lnSpc>
              <a:spcBef>
                <a:spcPct val="0"/>
              </a:spcBef>
              <a:buNone/>
            </a:pPr>
            <a:r>
              <a:rPr lang="en-US" sz="2000" dirty="0" smtClean="0"/>
              <a:t>template &lt;class type&gt;</a:t>
            </a:r>
          </a:p>
          <a:p>
            <a:pPr>
              <a:lnSpc>
                <a:spcPct val="90000"/>
              </a:lnSpc>
              <a:spcBef>
                <a:spcPct val="0"/>
              </a:spcBef>
              <a:buNone/>
            </a:pPr>
            <a:r>
              <a:rPr lang="en-US" sz="2000" dirty="0" smtClean="0"/>
              <a:t>void </a:t>
            </a:r>
            <a:r>
              <a:rPr lang="en-US" sz="2000" dirty="0" err="1" smtClean="0"/>
              <a:t>InsertionSort</a:t>
            </a:r>
            <a:r>
              <a:rPr lang="en-US" sz="2000" dirty="0" smtClean="0"/>
              <a:t>(type list [], </a:t>
            </a:r>
            <a:r>
              <a:rPr lang="en-US" sz="2000" dirty="0" err="1" smtClean="0"/>
              <a:t>int</a:t>
            </a:r>
            <a:r>
              <a:rPr lang="en-US" sz="2000" dirty="0" smtClean="0"/>
              <a:t> n){	</a:t>
            </a:r>
          </a:p>
          <a:p>
            <a:pPr>
              <a:lnSpc>
                <a:spcPct val="90000"/>
              </a:lnSpc>
              <a:spcBef>
                <a:spcPct val="0"/>
              </a:spcBef>
              <a:buNone/>
            </a:pPr>
            <a:r>
              <a:rPr lang="en-US" sz="2000" dirty="0" smtClean="0"/>
              <a:t>	</a:t>
            </a:r>
            <a:r>
              <a:rPr lang="en-US" sz="2000" dirty="0" err="1" smtClean="0"/>
              <a:t>int</a:t>
            </a:r>
            <a:r>
              <a:rPr lang="en-US" sz="2000" dirty="0" smtClean="0"/>
              <a:t> </a:t>
            </a:r>
            <a:r>
              <a:rPr lang="en-US" sz="2000" dirty="0" err="1" smtClean="0"/>
              <a:t>i</a:t>
            </a:r>
            <a:r>
              <a:rPr lang="en-US" sz="2000" dirty="0" smtClean="0"/>
              <a:t>, j;</a:t>
            </a:r>
          </a:p>
          <a:p>
            <a:pPr>
              <a:lnSpc>
                <a:spcPct val="90000"/>
              </a:lnSpc>
              <a:spcBef>
                <a:spcPct val="0"/>
              </a:spcBef>
              <a:buNone/>
            </a:pPr>
            <a:r>
              <a:rPr lang="en-US" sz="2000" dirty="0" smtClean="0"/>
              <a:t>	type temp;</a:t>
            </a:r>
          </a:p>
          <a:p>
            <a:pPr>
              <a:lnSpc>
                <a:spcPct val="90000"/>
              </a:lnSpc>
              <a:spcBef>
                <a:spcPct val="0"/>
              </a:spcBef>
              <a:buNone/>
            </a:pPr>
            <a:r>
              <a:rPr lang="en-US" sz="2000" dirty="0" smtClean="0"/>
              <a:t>	for( </a:t>
            </a:r>
            <a:r>
              <a:rPr lang="en-US" sz="2000" dirty="0" err="1" smtClean="0"/>
              <a:t>i</a:t>
            </a:r>
            <a:r>
              <a:rPr lang="en-US" sz="2000" dirty="0" smtClean="0"/>
              <a:t> = 1; </a:t>
            </a:r>
            <a:r>
              <a:rPr lang="en-US" sz="2000" dirty="0" err="1" smtClean="0"/>
              <a:t>i</a:t>
            </a:r>
            <a:r>
              <a:rPr lang="en-US" sz="2000" dirty="0" smtClean="0"/>
              <a:t> &lt; n; </a:t>
            </a:r>
            <a:r>
              <a:rPr lang="en-US" sz="2000" dirty="0" err="1" smtClean="0"/>
              <a:t>i</a:t>
            </a:r>
            <a:r>
              <a:rPr lang="en-US" sz="2000" dirty="0" smtClean="0"/>
              <a:t>++)</a:t>
            </a:r>
          </a:p>
          <a:p>
            <a:pPr>
              <a:lnSpc>
                <a:spcPct val="90000"/>
              </a:lnSpc>
              <a:spcBef>
                <a:spcPct val="0"/>
              </a:spcBef>
              <a:buNone/>
            </a:pPr>
            <a:r>
              <a:rPr lang="en-US" sz="2000" dirty="0" smtClean="0"/>
              <a:t>	{	</a:t>
            </a:r>
          </a:p>
          <a:p>
            <a:pPr>
              <a:lnSpc>
                <a:spcPct val="90000"/>
              </a:lnSpc>
              <a:spcBef>
                <a:spcPct val="0"/>
              </a:spcBef>
              <a:buNone/>
            </a:pPr>
            <a:r>
              <a:rPr lang="en-US" sz="2000" dirty="0" smtClean="0"/>
              <a:t>		temp = list[</a:t>
            </a:r>
            <a:r>
              <a:rPr lang="en-US" sz="2000" dirty="0" err="1" smtClean="0"/>
              <a:t>i</a:t>
            </a:r>
            <a:r>
              <a:rPr lang="en-US" sz="2000" dirty="0" smtClean="0"/>
              <a:t>];</a:t>
            </a:r>
          </a:p>
          <a:p>
            <a:pPr>
              <a:lnSpc>
                <a:spcPct val="90000"/>
              </a:lnSpc>
              <a:spcBef>
                <a:spcPct val="0"/>
              </a:spcBef>
              <a:buNone/>
            </a:pPr>
            <a:r>
              <a:rPr lang="en-US" sz="2000" dirty="0" smtClean="0"/>
              <a:t>		j = i-1;</a:t>
            </a:r>
          </a:p>
          <a:p>
            <a:pPr>
              <a:lnSpc>
                <a:spcPct val="90000"/>
              </a:lnSpc>
              <a:spcBef>
                <a:spcPct val="0"/>
              </a:spcBef>
              <a:buNone/>
            </a:pPr>
            <a:r>
              <a:rPr lang="en-US" sz="2000" dirty="0" smtClean="0"/>
              <a:t>		while( j &gt;= 0 &amp;&amp; temp &lt; list[j])</a:t>
            </a:r>
          </a:p>
          <a:p>
            <a:pPr>
              <a:lnSpc>
                <a:spcPct val="90000"/>
              </a:lnSpc>
              <a:spcBef>
                <a:spcPct val="0"/>
              </a:spcBef>
              <a:buNone/>
            </a:pPr>
            <a:r>
              <a:rPr lang="en-US" sz="2000" dirty="0" smtClean="0"/>
              <a:t>		{	//shift elements</a:t>
            </a:r>
          </a:p>
          <a:p>
            <a:pPr>
              <a:lnSpc>
                <a:spcPct val="90000"/>
              </a:lnSpc>
              <a:spcBef>
                <a:spcPct val="0"/>
              </a:spcBef>
              <a:buNone/>
            </a:pPr>
            <a:r>
              <a:rPr lang="en-US" sz="2000" dirty="0" smtClean="0"/>
              <a:t>			list[j + 1] = list[j ];</a:t>
            </a:r>
          </a:p>
          <a:p>
            <a:pPr>
              <a:lnSpc>
                <a:spcPct val="90000"/>
              </a:lnSpc>
              <a:spcBef>
                <a:spcPct val="0"/>
              </a:spcBef>
              <a:buNone/>
            </a:pPr>
            <a:r>
              <a:rPr lang="en-US" sz="2000" dirty="0" smtClean="0"/>
              <a:t>			j--;</a:t>
            </a:r>
          </a:p>
          <a:p>
            <a:pPr>
              <a:lnSpc>
                <a:spcPct val="90000"/>
              </a:lnSpc>
              <a:spcBef>
                <a:spcPct val="0"/>
              </a:spcBef>
              <a:buNone/>
            </a:pPr>
            <a:r>
              <a:rPr lang="en-US" sz="2000" dirty="0" smtClean="0"/>
              <a:t>		}</a:t>
            </a:r>
          </a:p>
          <a:p>
            <a:pPr>
              <a:lnSpc>
                <a:spcPct val="90000"/>
              </a:lnSpc>
              <a:spcBef>
                <a:spcPct val="0"/>
              </a:spcBef>
              <a:buNone/>
            </a:pPr>
            <a:r>
              <a:rPr lang="en-US" sz="2000" dirty="0" smtClean="0"/>
              <a:t>		list[j +1]=temp;</a:t>
            </a:r>
          </a:p>
          <a:p>
            <a:pPr>
              <a:lnSpc>
                <a:spcPct val="90000"/>
              </a:lnSpc>
              <a:spcBef>
                <a:spcPct val="0"/>
              </a:spcBef>
              <a:buNone/>
            </a:pPr>
            <a:r>
              <a:rPr lang="en-US" sz="2000" dirty="0" smtClean="0"/>
              <a:t>	}</a:t>
            </a:r>
          </a:p>
          <a:p>
            <a:pPr>
              <a:lnSpc>
                <a:spcPct val="90000"/>
              </a:lnSpc>
              <a:spcBef>
                <a:spcPct val="0"/>
              </a:spcBef>
              <a:buNone/>
            </a:pPr>
            <a:r>
              <a:rPr lang="en-US" sz="2000" dirty="0" smtClean="0"/>
              <a:t>}</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514350" indent="-514350">
              <a:buFont typeface="+mj-lt"/>
              <a:buAutoNum type="arabicPeriod"/>
            </a:pPr>
            <a:r>
              <a:rPr lang="en-GB" sz="2800" dirty="0" smtClean="0"/>
              <a:t>Provide an alternative insertion sort algorithm that inserts an element from the left into an already “relatively sorted”  segment on the right.</a:t>
            </a:r>
          </a:p>
          <a:p>
            <a:pPr marL="514350" indent="-514350">
              <a:buFont typeface="+mj-lt"/>
              <a:buAutoNum type="arabicPeriod"/>
            </a:pPr>
            <a:r>
              <a:rPr lang="en-GB" sz="2800" dirty="0" smtClean="0"/>
              <a:t>Provide an alternative insertion sort algorithm that swaps the key with the element to the left (rather than shifting the elements) until no more swapping is possible or until the key reaches the left most position.</a:t>
            </a:r>
          </a:p>
          <a:p>
            <a:pPr marL="0" indent="0">
              <a:buNone/>
            </a:pPr>
            <a:endParaRPr lang="en-GB" sz="2800"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Note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nSpc>
                <a:spcPct val="80000"/>
              </a:lnSpc>
              <a:buNone/>
            </a:pPr>
            <a:r>
              <a:rPr lang="en-GB" dirty="0" smtClean="0"/>
              <a:t>Unlike bubble and selection sorts, insertion sort does not necessarily divide the list into absolutely sorted and unsorted segments. It is quite possible to get an element that linearly “disturbs” the relatively sorted segment.</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Insertion Sort: Analysis</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Running Time?</a:t>
            </a:r>
          </a:p>
          <a:p>
            <a:pPr marL="0" indent="0">
              <a:buNone/>
            </a:pPr>
            <a:r>
              <a:rPr lang="en-US" dirty="0" smtClean="0"/>
              <a:t>Best Case (Big-O)?</a:t>
            </a:r>
          </a:p>
          <a:p>
            <a:pPr marL="0" indent="0">
              <a:buNone/>
            </a:pPr>
            <a:r>
              <a:rPr lang="en-US" dirty="0" smtClean="0"/>
              <a:t>Worst Case (Big-O)?</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Searching…</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The core operation for searching is </a:t>
            </a:r>
            <a:r>
              <a:rPr lang="en-US" dirty="0" smtClean="0">
                <a:solidFill>
                  <a:schemeClr val="tx2">
                    <a:lumMod val="60000"/>
                    <a:lumOff val="40000"/>
                  </a:schemeClr>
                </a:solidFill>
              </a:rPr>
              <a:t>comparison</a:t>
            </a:r>
            <a:r>
              <a:rPr lang="en-US" dirty="0" smtClean="0"/>
              <a:t>. </a:t>
            </a:r>
          </a:p>
          <a:p>
            <a:pPr marL="0" indent="0">
              <a:buNone/>
            </a:pPr>
            <a:r>
              <a:rPr lang="en-US" dirty="0" smtClean="0"/>
              <a:t>A </a:t>
            </a:r>
            <a:r>
              <a:rPr lang="en-US" dirty="0" smtClean="0">
                <a:solidFill>
                  <a:schemeClr val="tx2">
                    <a:lumMod val="60000"/>
                    <a:lumOff val="40000"/>
                  </a:schemeClr>
                </a:solidFill>
              </a:rPr>
              <a:t>successful</a:t>
            </a:r>
            <a:r>
              <a:rPr lang="en-US" dirty="0" smtClean="0"/>
              <a:t> search is one in which a record with the search key is found. </a:t>
            </a:r>
          </a:p>
          <a:p>
            <a:pPr marL="0" indent="0">
              <a:buNone/>
            </a:pPr>
            <a:r>
              <a:rPr lang="en-US" dirty="0" smtClean="0">
                <a:solidFill>
                  <a:schemeClr val="tx2">
                    <a:lumMod val="60000"/>
                    <a:lumOff val="40000"/>
                  </a:schemeClr>
                </a:solidFill>
              </a:rPr>
              <a:t>Unsuccessful</a:t>
            </a:r>
            <a:r>
              <a:rPr lang="en-US" dirty="0" smtClean="0"/>
              <a:t> search is one in which no record with the search key is found (and no such record exists).</a:t>
            </a:r>
            <a:endParaRPr lang="en-GB" dirty="0"/>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GB" i="1" dirty="0" smtClean="0">
                <a:solidFill>
                  <a:schemeClr val="accent2"/>
                </a:solidFill>
              </a:rPr>
              <a:t>Sorting: Quadratic Algorithm Comparison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smtClean="0"/>
              <a:t> </a:t>
            </a:r>
          </a:p>
          <a:p>
            <a:pPr>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60</a:t>
            </a:fld>
            <a:endParaRPr lang="en-US"/>
          </a:p>
        </p:txBody>
      </p:sp>
      <p:graphicFrame>
        <p:nvGraphicFramePr>
          <p:cNvPr id="6" name="Table 5"/>
          <p:cNvGraphicFramePr>
            <a:graphicFrameLocks noGrp="1"/>
          </p:cNvGraphicFramePr>
          <p:nvPr/>
        </p:nvGraphicFramePr>
        <p:xfrm>
          <a:off x="1295400" y="2514600"/>
          <a:ext cx="6096000" cy="3291840"/>
        </p:xfrm>
        <a:graphic>
          <a:graphicData uri="http://schemas.openxmlformats.org/drawingml/2006/table">
            <a:tbl>
              <a:tblPr firstRow="1" bandRow="1">
                <a:tableStyleId>{5940675A-B579-460E-94D1-54222C63F5DA}</a:tableStyleId>
              </a:tblPr>
              <a:tblGrid>
                <a:gridCol w="1524000"/>
                <a:gridCol w="1524000"/>
                <a:gridCol w="1524000"/>
                <a:gridCol w="1524000"/>
              </a:tblGrid>
              <a:tr h="355600">
                <a:tc>
                  <a:txBody>
                    <a:bodyPr/>
                    <a:lstStyle/>
                    <a:p>
                      <a:endParaRPr lang="en-US" b="1" dirty="0"/>
                    </a:p>
                  </a:txBody>
                  <a:tcPr/>
                </a:tc>
                <a:tc>
                  <a:txBody>
                    <a:bodyPr/>
                    <a:lstStyle/>
                    <a:p>
                      <a:r>
                        <a:rPr lang="en-US" b="1" dirty="0" smtClean="0"/>
                        <a:t>Bubble</a:t>
                      </a:r>
                      <a:endParaRPr lang="en-US" b="1" dirty="0"/>
                    </a:p>
                  </a:txBody>
                  <a:tcPr/>
                </a:tc>
                <a:tc>
                  <a:txBody>
                    <a:bodyPr/>
                    <a:lstStyle/>
                    <a:p>
                      <a:r>
                        <a:rPr lang="en-US" b="1" dirty="0" smtClean="0"/>
                        <a:t>Selection</a:t>
                      </a:r>
                      <a:endParaRPr lang="en-US" b="1" dirty="0"/>
                    </a:p>
                  </a:txBody>
                  <a:tcPr/>
                </a:tc>
                <a:tc>
                  <a:txBody>
                    <a:bodyPr/>
                    <a:lstStyle/>
                    <a:p>
                      <a:r>
                        <a:rPr lang="en-US" b="1" dirty="0" smtClean="0"/>
                        <a:t>Insertion</a:t>
                      </a:r>
                      <a:endParaRPr lang="en-US" b="1" dirty="0"/>
                    </a:p>
                  </a:txBody>
                  <a:tcPr/>
                </a:tc>
              </a:tr>
              <a:tr h="355600">
                <a:tc>
                  <a:txBody>
                    <a:bodyPr/>
                    <a:lstStyle/>
                    <a:p>
                      <a:r>
                        <a:rPr lang="en-US" b="1" dirty="0" smtClean="0"/>
                        <a:t>Comparison:</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55600">
                <a:tc>
                  <a:txBody>
                    <a:bodyPr/>
                    <a:lstStyle/>
                    <a:p>
                      <a:r>
                        <a:rPr lang="en-US" dirty="0" smtClean="0"/>
                        <a:t>Best Case</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endParaRPr lang="en-US" dirty="0"/>
                    </a:p>
                  </a:txBody>
                  <a:tcPr/>
                </a:tc>
              </a:tr>
              <a:tr h="355600">
                <a:tc>
                  <a:txBody>
                    <a:bodyPr/>
                    <a:lstStyle/>
                    <a:p>
                      <a:r>
                        <a:rPr lang="en-US" dirty="0" smtClean="0"/>
                        <a:t>Average Case</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r>
              <a:tr h="355600">
                <a:tc>
                  <a:txBody>
                    <a:bodyPr/>
                    <a:lstStyle/>
                    <a:p>
                      <a:r>
                        <a:rPr lang="en-US" dirty="0" smtClean="0"/>
                        <a:t>Worst Case</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r>
              <a:tr h="355600">
                <a:tc>
                  <a:txBody>
                    <a:bodyPr/>
                    <a:lstStyle/>
                    <a:p>
                      <a:r>
                        <a:rPr lang="en-US" b="1" dirty="0" smtClean="0"/>
                        <a:t>Swaps:</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55600">
                <a:tc>
                  <a:txBody>
                    <a:bodyPr/>
                    <a:lstStyle/>
                    <a:p>
                      <a:r>
                        <a:rPr lang="en-US" dirty="0" smtClean="0"/>
                        <a:t>Best Case</a:t>
                      </a:r>
                      <a:endParaRPr lang="en-US" dirty="0"/>
                    </a:p>
                  </a:txBody>
                  <a:tcPr/>
                </a:tc>
                <a:tc>
                  <a:txBody>
                    <a:bodyPr/>
                    <a:lstStyle/>
                    <a:p>
                      <a:r>
                        <a:rPr lang="en-US" dirty="0" smtClean="0"/>
                        <a:t>O(0)</a:t>
                      </a:r>
                      <a:endParaRPr lang="en-US" dirty="0"/>
                    </a:p>
                  </a:txBody>
                  <a:tcPr/>
                </a:tc>
                <a:tc>
                  <a:txBody>
                    <a:bodyPr/>
                    <a:lstStyle/>
                    <a:p>
                      <a:r>
                        <a:rPr lang="en-US" dirty="0" smtClean="0"/>
                        <a:t>O(n)</a:t>
                      </a:r>
                      <a:endParaRPr lang="en-US" dirty="0"/>
                    </a:p>
                  </a:txBody>
                  <a:tcPr/>
                </a:tc>
                <a:tc>
                  <a:txBody>
                    <a:bodyPr/>
                    <a:lstStyle/>
                    <a:p>
                      <a:r>
                        <a:rPr lang="en-US" dirty="0" smtClean="0"/>
                        <a:t>O(0)</a:t>
                      </a:r>
                      <a:endParaRPr lang="en-US" dirty="0"/>
                    </a:p>
                  </a:txBody>
                  <a:tcPr/>
                </a:tc>
              </a:tr>
              <a:tr h="355600">
                <a:tc>
                  <a:txBody>
                    <a:bodyPr/>
                    <a:lstStyle/>
                    <a:p>
                      <a:r>
                        <a:rPr lang="en-US" dirty="0" smtClean="0"/>
                        <a:t>Average Case</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dirty="0" smtClean="0"/>
                        <a:t>O(n)</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r>
              <a:tr h="355600">
                <a:tc>
                  <a:txBody>
                    <a:bodyPr/>
                    <a:lstStyle/>
                    <a:p>
                      <a:r>
                        <a:rPr lang="en-US" dirty="0" smtClean="0"/>
                        <a:t>Worst Case</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c>
                  <a:txBody>
                    <a:bodyPr/>
                    <a:lstStyle/>
                    <a:p>
                      <a:r>
                        <a:rPr lang="en-US" smtClean="0"/>
                        <a:t>O(n)</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r>
            </a:tbl>
          </a:graphicData>
        </a:graphic>
      </p:graphicFrame>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Quadratic Sorting: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The three elementary sorting algorithms are all of them have a performance of O(n</a:t>
            </a:r>
            <a:r>
              <a:rPr lang="en-US" baseline="30000" dirty="0" smtClean="0"/>
              <a:t>2</a:t>
            </a:r>
            <a:r>
              <a:rPr lang="en-US" dirty="0" smtClean="0"/>
              <a:t>) in the </a:t>
            </a:r>
            <a:r>
              <a:rPr lang="en-US" smtClean="0"/>
              <a:t>worst case </a:t>
            </a:r>
            <a:r>
              <a:rPr lang="en-US" dirty="0" smtClean="0"/>
              <a:t>which makes them not efficient. If that is the truth why in the first place study them?</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Quadratic Sorting: Exercise</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What makes these three sorts so slow? What is the crucial bottleneck?</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Pointer Sorting</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In all the sorting algorithm, </a:t>
            </a:r>
            <a:r>
              <a:rPr lang="en-US" dirty="0"/>
              <a:t>The array can be fetched with the help of </a:t>
            </a:r>
            <a:r>
              <a:rPr lang="en-US" b="1" dirty="0"/>
              <a:t>pointers</a:t>
            </a:r>
            <a:r>
              <a:rPr lang="en-US" dirty="0"/>
              <a:t> with the </a:t>
            </a:r>
            <a:r>
              <a:rPr lang="en-US" b="1" dirty="0"/>
              <a:t>pointer</a:t>
            </a:r>
            <a:r>
              <a:rPr lang="en-US" dirty="0"/>
              <a:t> variable pointing to the base address of the </a:t>
            </a:r>
            <a:r>
              <a:rPr lang="en-US" b="1" dirty="0" smtClean="0"/>
              <a:t>static or dynamic array</a:t>
            </a:r>
            <a:r>
              <a:rPr lang="en-US" dirty="0" smtClean="0"/>
              <a:t>. Such kind of sorting is called pointer sorting. </a:t>
            </a:r>
            <a:endParaRPr lang="en-US"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9616646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GB" i="1" dirty="0" smtClean="0">
                <a:solidFill>
                  <a:schemeClr val="accent2"/>
                </a:solidFill>
              </a:rPr>
              <a:t>Bubble Sort: </a:t>
            </a:r>
            <a:r>
              <a:rPr lang="en-GB" i="1" dirty="0" smtClean="0">
                <a:solidFill>
                  <a:schemeClr val="accent2"/>
                </a:solidFill>
              </a:rPr>
              <a:t>Pointer Implementation</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a:buNone/>
            </a:pPr>
            <a:r>
              <a:rPr lang="en-US" sz="2000" dirty="0" smtClean="0"/>
              <a:t>template &lt;class type&gt;</a:t>
            </a:r>
          </a:p>
          <a:p>
            <a:pPr>
              <a:buNone/>
            </a:pPr>
            <a:r>
              <a:rPr lang="en-US" sz="2000" dirty="0" smtClean="0"/>
              <a:t>void </a:t>
            </a:r>
            <a:r>
              <a:rPr lang="en-US" sz="2000" dirty="0" err="1" smtClean="0"/>
              <a:t>BubbleSort</a:t>
            </a:r>
            <a:r>
              <a:rPr lang="en-US" sz="2000" dirty="0" smtClean="0"/>
              <a:t>(type </a:t>
            </a:r>
            <a:r>
              <a:rPr lang="en-US" sz="2000" dirty="0" smtClean="0"/>
              <a:t>* list</a:t>
            </a:r>
            <a:r>
              <a:rPr lang="en-US" sz="2000" dirty="0" smtClean="0"/>
              <a:t>, </a:t>
            </a:r>
            <a:r>
              <a:rPr lang="en-US" sz="2000" dirty="0" err="1" smtClean="0"/>
              <a:t>int</a:t>
            </a:r>
            <a:r>
              <a:rPr lang="en-US" sz="2000" dirty="0" smtClean="0"/>
              <a:t> n){</a:t>
            </a:r>
          </a:p>
          <a:p>
            <a:pPr>
              <a:buNone/>
            </a:pPr>
            <a:r>
              <a:rPr lang="en-US" sz="2000" dirty="0" smtClean="0"/>
              <a:t>	type temp;</a:t>
            </a:r>
          </a:p>
          <a:p>
            <a:pPr>
              <a:buNone/>
            </a:pPr>
            <a:r>
              <a:rPr lang="en-US" sz="2000" dirty="0" smtClean="0"/>
              <a:t>	for (</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&lt;n-1; </a:t>
            </a:r>
            <a:r>
              <a:rPr lang="en-US" sz="2000" dirty="0" err="1" smtClean="0"/>
              <a:t>i</a:t>
            </a:r>
            <a:r>
              <a:rPr lang="en-US" sz="2000" dirty="0" smtClean="0"/>
              <a:t>++){</a:t>
            </a:r>
          </a:p>
          <a:p>
            <a:pPr>
              <a:buNone/>
            </a:pPr>
            <a:r>
              <a:rPr lang="en-US" sz="2000" dirty="0" smtClean="0"/>
              <a:t>		for(</a:t>
            </a:r>
            <a:r>
              <a:rPr lang="en-US" sz="2000" dirty="0" err="1" smtClean="0"/>
              <a:t>int</a:t>
            </a:r>
            <a:r>
              <a:rPr lang="en-US" sz="2000" dirty="0" smtClean="0"/>
              <a:t> j=0; j&lt;n-i-1; j++){</a:t>
            </a:r>
          </a:p>
          <a:p>
            <a:pPr>
              <a:buNone/>
            </a:pPr>
            <a:r>
              <a:rPr lang="en-US" sz="2000" dirty="0" smtClean="0"/>
              <a:t>			</a:t>
            </a:r>
            <a:r>
              <a:rPr lang="en-US" sz="2000" dirty="0" smtClean="0"/>
              <a:t>if(*(list + j) &gt;*(list+ j+1</a:t>
            </a:r>
            <a:r>
              <a:rPr lang="en-US" sz="2000" dirty="0"/>
              <a:t>)</a:t>
            </a:r>
            <a:r>
              <a:rPr lang="en-US" sz="2000" dirty="0" smtClean="0"/>
              <a:t>){</a:t>
            </a:r>
            <a:endParaRPr lang="en-US" sz="2000" dirty="0" smtClean="0"/>
          </a:p>
          <a:p>
            <a:pPr>
              <a:buNone/>
            </a:pPr>
            <a:r>
              <a:rPr lang="en-US" sz="2000" dirty="0" smtClean="0"/>
              <a:t>				temp</a:t>
            </a:r>
            <a:r>
              <a:rPr lang="en-US" sz="2000" dirty="0"/>
              <a:t>=*(list + j</a:t>
            </a:r>
            <a:r>
              <a:rPr lang="en-US" sz="2000" dirty="0" smtClean="0"/>
              <a:t>);</a:t>
            </a:r>
            <a:endParaRPr lang="en-US" sz="2000" dirty="0" smtClean="0"/>
          </a:p>
          <a:p>
            <a:pPr>
              <a:buNone/>
            </a:pPr>
            <a:r>
              <a:rPr lang="en-US" sz="2000" dirty="0" smtClean="0"/>
              <a:t>				</a:t>
            </a:r>
            <a:r>
              <a:rPr lang="en-US" sz="2000" dirty="0"/>
              <a:t>*(list + j) </a:t>
            </a:r>
            <a:r>
              <a:rPr lang="en-US" sz="2000" dirty="0" smtClean="0"/>
              <a:t>=</a:t>
            </a:r>
            <a:r>
              <a:rPr lang="en-US" sz="2000" dirty="0"/>
              <a:t>*(list + </a:t>
            </a:r>
            <a:r>
              <a:rPr lang="en-US" sz="2000" dirty="0" smtClean="0"/>
              <a:t>j + 1) </a:t>
            </a:r>
            <a:r>
              <a:rPr lang="en-US" sz="2000" dirty="0"/>
              <a:t>;</a:t>
            </a:r>
            <a:endParaRPr lang="en-US" sz="2000" dirty="0" smtClean="0"/>
          </a:p>
          <a:p>
            <a:pPr>
              <a:buNone/>
            </a:pPr>
            <a:r>
              <a:rPr lang="en-US" sz="2000" dirty="0" smtClean="0"/>
              <a:t>				</a:t>
            </a:r>
            <a:r>
              <a:rPr lang="en-US" sz="2000" dirty="0"/>
              <a:t>*(list + j + 1) =</a:t>
            </a:r>
            <a:r>
              <a:rPr lang="en-US" sz="2000" dirty="0" smtClean="0"/>
              <a:t>temp;</a:t>
            </a:r>
          </a:p>
          <a:p>
            <a:pPr>
              <a:buNone/>
            </a:pPr>
            <a:r>
              <a:rPr lang="en-US" sz="2000" dirty="0" smtClean="0"/>
              <a:t>			} </a:t>
            </a:r>
          </a:p>
          <a:p>
            <a:pPr>
              <a:buNone/>
            </a:pPr>
            <a:r>
              <a:rPr lang="en-US" sz="2000" dirty="0" smtClean="0"/>
              <a:t>		}</a:t>
            </a:r>
          </a:p>
          <a:p>
            <a:pPr>
              <a:buNone/>
            </a:pPr>
            <a:r>
              <a:rPr lang="en-US" sz="2000" dirty="0" smtClean="0"/>
              <a:t>	}</a:t>
            </a:r>
          </a:p>
          <a:p>
            <a:pPr>
              <a:buNone/>
            </a:pPr>
            <a:r>
              <a:rPr lang="en-US" sz="2000" dirty="0" smtClean="0"/>
              <a:t>}</a:t>
            </a:r>
          </a:p>
        </p:txBody>
      </p:sp>
      <p:cxnSp>
        <p:nvCxnSpPr>
          <p:cNvPr id="4" name="Straight Connector 3"/>
          <p:cNvCxnSpPr/>
          <p:nvPr/>
        </p:nvCxnSpPr>
        <p:spPr>
          <a:xfrm>
            <a:off x="5334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32375971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Pointer Sorting</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In all the sorting algorithm, </a:t>
            </a:r>
            <a:r>
              <a:rPr lang="en-US" dirty="0"/>
              <a:t>The array can be fetched with the help of </a:t>
            </a:r>
            <a:r>
              <a:rPr lang="en-US" b="1" dirty="0"/>
              <a:t>pointers</a:t>
            </a:r>
            <a:r>
              <a:rPr lang="en-US" dirty="0"/>
              <a:t> with the </a:t>
            </a:r>
            <a:r>
              <a:rPr lang="en-US" b="1" dirty="0"/>
              <a:t>pointer</a:t>
            </a:r>
            <a:r>
              <a:rPr lang="en-US" dirty="0"/>
              <a:t> variable pointing to the base address of the array</a:t>
            </a:r>
            <a:r>
              <a:rPr lang="en-US" dirty="0" smtClean="0"/>
              <a:t>. Such kind of sorting is called pointer sorting</a:t>
            </a:r>
            <a:endParaRPr lang="en-US" dirty="0" smtClean="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120160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Storage Versus Retrieval</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Does retrieval efficiency depends on </a:t>
            </a:r>
            <a:r>
              <a:rPr lang="en-US" dirty="0" smtClean="0">
                <a:solidFill>
                  <a:srgbClr val="00B0F0"/>
                </a:solidFill>
              </a:rPr>
              <a:t>storage structure</a:t>
            </a:r>
            <a:r>
              <a:rPr lang="en-US" dirty="0" smtClean="0"/>
              <a:t>? Or it is simply a matter of designing efficient algorithm irrespective of storage structure?</a:t>
            </a: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rPr>
              <a:t>Sequence Versus Retrieval</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Does the </a:t>
            </a:r>
            <a:r>
              <a:rPr lang="en-US" dirty="0" smtClean="0">
                <a:solidFill>
                  <a:srgbClr val="00B0F0"/>
                </a:solidFill>
              </a:rPr>
              <a:t>data pattern </a:t>
            </a:r>
            <a:r>
              <a:rPr lang="en-US" dirty="0" smtClean="0"/>
              <a:t>affects retrieval efficiency? What is the implication of the answer to this question to the design of efficient algorithm?</a:t>
            </a:r>
            <a:endParaRPr lang="en-GB" dirty="0" smtClean="0"/>
          </a:p>
          <a:p>
            <a:pPr marL="0" indent="0">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Design of Efficient 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What is the implication of the answer to those two questions to the design of efficient algorithm?</a:t>
            </a:r>
            <a:endParaRPr lang="en-GB" dirty="0" smtClean="0"/>
          </a:p>
          <a:p>
            <a:pPr marL="0" indent="0">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1008474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6258</TotalTime>
  <Words>2893</Words>
  <Application>Microsoft Office PowerPoint</Application>
  <PresentationFormat>On-screen Show (4:3)</PresentationFormat>
  <Paragraphs>596</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CS321 : Data Structures &amp; Algorithm Analysis</vt:lpstr>
      <vt:lpstr>Chapter Objectives</vt:lpstr>
      <vt:lpstr>Searching</vt:lpstr>
      <vt:lpstr>Searching</vt:lpstr>
      <vt:lpstr>Why Study Searching Algorithm?</vt:lpstr>
      <vt:lpstr>Searching…</vt:lpstr>
      <vt:lpstr>Storage Versus Retrieval</vt:lpstr>
      <vt:lpstr>Sequence Versus Retrieval</vt:lpstr>
      <vt:lpstr>Design of Efficient Algorithm</vt:lpstr>
      <vt:lpstr>Searching algorithms</vt:lpstr>
      <vt:lpstr>Linear/Sequential Search</vt:lpstr>
      <vt:lpstr>Linear/Sequential Search</vt:lpstr>
      <vt:lpstr>Linear Search: Algorithm</vt:lpstr>
      <vt:lpstr>Linear Search: C++ Implementation</vt:lpstr>
      <vt:lpstr>Linear Search: Analysis</vt:lpstr>
      <vt:lpstr>Linear Search: Sorted List</vt:lpstr>
      <vt:lpstr>Linear Search: Sorted List</vt:lpstr>
      <vt:lpstr>Linear Search: Sorted List</vt:lpstr>
      <vt:lpstr>Binary Search</vt:lpstr>
      <vt:lpstr>Binary Search</vt:lpstr>
      <vt:lpstr>Binary Search: Algorithm</vt:lpstr>
      <vt:lpstr>Binary Search: C++ Implementation(Iterative)</vt:lpstr>
      <vt:lpstr>Binary Search: C++ Implementation Recursive</vt:lpstr>
      <vt:lpstr>How Fast is a Binary Search?</vt:lpstr>
      <vt:lpstr>Binary Search: Analysis</vt:lpstr>
      <vt:lpstr>Binary Search: Something To Ponder</vt:lpstr>
      <vt:lpstr>Sorting</vt:lpstr>
      <vt:lpstr>Why Sorting Is Important?</vt:lpstr>
      <vt:lpstr>Why  study Sorting Algorithm?</vt:lpstr>
      <vt:lpstr>Sorting Challenges</vt:lpstr>
      <vt:lpstr>Sorting Algorithms</vt:lpstr>
      <vt:lpstr>Bubble Sort</vt:lpstr>
      <vt:lpstr>Bubble Sort: Algorithm</vt:lpstr>
      <vt:lpstr>Bubble Sort: Note</vt:lpstr>
      <vt:lpstr>Bubble Sort: Example</vt:lpstr>
      <vt:lpstr>Bubble Sort: Solution</vt:lpstr>
      <vt:lpstr>Bubble Sort: Solution</vt:lpstr>
      <vt:lpstr>Bubble Sort: C++ Implementation</vt:lpstr>
      <vt:lpstr>Bubble Sort: Exercise</vt:lpstr>
      <vt:lpstr>Bubble Sort: Analysis</vt:lpstr>
      <vt:lpstr>Bubble Sort: Sorted List</vt:lpstr>
      <vt:lpstr>Bubble Sort: Exercise</vt:lpstr>
      <vt:lpstr>Selection Sort</vt:lpstr>
      <vt:lpstr>Selection Sort: Note</vt:lpstr>
      <vt:lpstr>Selection Sort: Algorithm</vt:lpstr>
      <vt:lpstr>Selection Sort: Example</vt:lpstr>
      <vt:lpstr>Selection Sort: Example</vt:lpstr>
      <vt:lpstr>Selection Sort: C++ Implementation</vt:lpstr>
      <vt:lpstr>Selection Sort: Exercise</vt:lpstr>
      <vt:lpstr>Selection Sort: Analysis</vt:lpstr>
      <vt:lpstr>Insertion Sort</vt:lpstr>
      <vt:lpstr>Insertion Sort: Note</vt:lpstr>
      <vt:lpstr>Insertion Sort: Algorithm</vt:lpstr>
      <vt:lpstr>Insertion Sort: Example</vt:lpstr>
      <vt:lpstr>Insertion Sort: Example…</vt:lpstr>
      <vt:lpstr>Insertion Sort</vt:lpstr>
      <vt:lpstr>Insertion Sort: Exercise</vt:lpstr>
      <vt:lpstr>Insertion Sort: Note</vt:lpstr>
      <vt:lpstr>Insertion Sort: Analysis</vt:lpstr>
      <vt:lpstr>Sorting: Quadratic Algorithm Comparison</vt:lpstr>
      <vt:lpstr>Quadratic Sorting: Exercise</vt:lpstr>
      <vt:lpstr>Quadratic Sorting: Exercise</vt:lpstr>
      <vt:lpstr>Pointer Sorting</vt:lpstr>
      <vt:lpstr>Bubble Sort: Pointer Implementation</vt:lpstr>
      <vt:lpstr>Pointer Sorting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535</cp:revision>
  <dcterms:created xsi:type="dcterms:W3CDTF">2014-01-21T23:03:24Z</dcterms:created>
  <dcterms:modified xsi:type="dcterms:W3CDTF">2022-02-20T16:17:59Z</dcterms:modified>
</cp:coreProperties>
</file>