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2" r:id="rId1"/>
  </p:sldMasterIdLst>
  <p:notesMasterIdLst>
    <p:notesMasterId r:id="rId48"/>
  </p:notesMasterIdLst>
  <p:handoutMasterIdLst>
    <p:handoutMasterId r:id="rId49"/>
  </p:handoutMasterIdLst>
  <p:sldIdLst>
    <p:sldId id="390" r:id="rId2"/>
    <p:sldId id="447" r:id="rId3"/>
    <p:sldId id="438" r:id="rId4"/>
    <p:sldId id="477" r:id="rId5"/>
    <p:sldId id="478" r:id="rId6"/>
    <p:sldId id="479" r:id="rId7"/>
    <p:sldId id="485" r:id="rId8"/>
    <p:sldId id="483" r:id="rId9"/>
    <p:sldId id="484" r:id="rId10"/>
    <p:sldId id="418" r:id="rId11"/>
    <p:sldId id="481" r:id="rId12"/>
    <p:sldId id="482" r:id="rId13"/>
    <p:sldId id="460" r:id="rId14"/>
    <p:sldId id="490" r:id="rId15"/>
    <p:sldId id="494" r:id="rId16"/>
    <p:sldId id="493" r:id="rId17"/>
    <p:sldId id="495" r:id="rId18"/>
    <p:sldId id="496" r:id="rId19"/>
    <p:sldId id="497" r:id="rId20"/>
    <p:sldId id="498" r:id="rId21"/>
    <p:sldId id="500" r:id="rId22"/>
    <p:sldId id="501" r:id="rId23"/>
    <p:sldId id="502" r:id="rId24"/>
    <p:sldId id="503" r:id="rId25"/>
    <p:sldId id="504" r:id="rId26"/>
    <p:sldId id="505" r:id="rId27"/>
    <p:sldId id="506" r:id="rId28"/>
    <p:sldId id="507" r:id="rId29"/>
    <p:sldId id="510" r:id="rId30"/>
    <p:sldId id="511" r:id="rId31"/>
    <p:sldId id="512" r:id="rId32"/>
    <p:sldId id="515" r:id="rId33"/>
    <p:sldId id="516" r:id="rId34"/>
    <p:sldId id="517" r:id="rId35"/>
    <p:sldId id="518" r:id="rId36"/>
    <p:sldId id="519" r:id="rId37"/>
    <p:sldId id="520" r:id="rId38"/>
    <p:sldId id="521" r:id="rId39"/>
    <p:sldId id="522" r:id="rId40"/>
    <p:sldId id="524" r:id="rId41"/>
    <p:sldId id="525" r:id="rId42"/>
    <p:sldId id="526" r:id="rId43"/>
    <p:sldId id="527" r:id="rId44"/>
    <p:sldId id="528" r:id="rId45"/>
    <p:sldId id="529" r:id="rId46"/>
    <p:sldId id="492" r:id="rId47"/>
  </p:sldIdLst>
  <p:sldSz cx="9144000" cy="6858000" type="letter"/>
  <p:notesSz cx="7010400" cy="9296400"/>
  <p:defaultTextStyle>
    <a:defPPr>
      <a:defRPr lang="en-US"/>
    </a:defPPr>
    <a:lvl1pPr algn="l" rtl="0" eaLnBrk="0" fontAlgn="base" hangingPunct="0">
      <a:spcBef>
        <a:spcPct val="0"/>
      </a:spcBef>
      <a:spcAft>
        <a:spcPct val="0"/>
      </a:spcAft>
      <a:defRPr sz="1200" kern="1200">
        <a:solidFill>
          <a:srgbClr val="FFFFFF"/>
        </a:solidFill>
        <a:latin typeface="Arial" charset="0"/>
        <a:ea typeface="+mn-ea"/>
        <a:cs typeface="+mn-cs"/>
      </a:defRPr>
    </a:lvl1pPr>
    <a:lvl2pPr marL="457200" algn="l" rtl="0" eaLnBrk="0" fontAlgn="base" hangingPunct="0">
      <a:spcBef>
        <a:spcPct val="0"/>
      </a:spcBef>
      <a:spcAft>
        <a:spcPct val="0"/>
      </a:spcAft>
      <a:defRPr sz="1200" kern="1200">
        <a:solidFill>
          <a:srgbClr val="FFFFFF"/>
        </a:solidFill>
        <a:latin typeface="Arial" charset="0"/>
        <a:ea typeface="+mn-ea"/>
        <a:cs typeface="+mn-cs"/>
      </a:defRPr>
    </a:lvl2pPr>
    <a:lvl3pPr marL="914400" algn="l" rtl="0" eaLnBrk="0" fontAlgn="base" hangingPunct="0">
      <a:spcBef>
        <a:spcPct val="0"/>
      </a:spcBef>
      <a:spcAft>
        <a:spcPct val="0"/>
      </a:spcAft>
      <a:defRPr sz="1200" kern="1200">
        <a:solidFill>
          <a:srgbClr val="FFFFFF"/>
        </a:solidFill>
        <a:latin typeface="Arial" charset="0"/>
        <a:ea typeface="+mn-ea"/>
        <a:cs typeface="+mn-cs"/>
      </a:defRPr>
    </a:lvl3pPr>
    <a:lvl4pPr marL="1371600" algn="l" rtl="0" eaLnBrk="0" fontAlgn="base" hangingPunct="0">
      <a:spcBef>
        <a:spcPct val="0"/>
      </a:spcBef>
      <a:spcAft>
        <a:spcPct val="0"/>
      </a:spcAft>
      <a:defRPr sz="1200" kern="1200">
        <a:solidFill>
          <a:srgbClr val="FFFFFF"/>
        </a:solidFill>
        <a:latin typeface="Arial" charset="0"/>
        <a:ea typeface="+mn-ea"/>
        <a:cs typeface="+mn-cs"/>
      </a:defRPr>
    </a:lvl4pPr>
    <a:lvl5pPr marL="1828800" algn="l" rtl="0" eaLnBrk="0" fontAlgn="base" hangingPunct="0">
      <a:spcBef>
        <a:spcPct val="0"/>
      </a:spcBef>
      <a:spcAft>
        <a:spcPct val="0"/>
      </a:spcAft>
      <a:defRPr sz="1200" kern="1200">
        <a:solidFill>
          <a:srgbClr val="FFFFFF"/>
        </a:solidFill>
        <a:latin typeface="Arial" charset="0"/>
        <a:ea typeface="+mn-ea"/>
        <a:cs typeface="+mn-cs"/>
      </a:defRPr>
    </a:lvl5pPr>
    <a:lvl6pPr marL="2286000" algn="l" defTabSz="914400" rtl="0" eaLnBrk="1" latinLnBrk="0" hangingPunct="1">
      <a:defRPr sz="1200" kern="1200">
        <a:solidFill>
          <a:srgbClr val="FFFFFF"/>
        </a:solidFill>
        <a:latin typeface="Arial" charset="0"/>
        <a:ea typeface="+mn-ea"/>
        <a:cs typeface="+mn-cs"/>
      </a:defRPr>
    </a:lvl6pPr>
    <a:lvl7pPr marL="2743200" algn="l" defTabSz="914400" rtl="0" eaLnBrk="1" latinLnBrk="0" hangingPunct="1">
      <a:defRPr sz="1200" kern="1200">
        <a:solidFill>
          <a:srgbClr val="FFFFFF"/>
        </a:solidFill>
        <a:latin typeface="Arial" charset="0"/>
        <a:ea typeface="+mn-ea"/>
        <a:cs typeface="+mn-cs"/>
      </a:defRPr>
    </a:lvl7pPr>
    <a:lvl8pPr marL="3200400" algn="l" defTabSz="914400" rtl="0" eaLnBrk="1" latinLnBrk="0" hangingPunct="1">
      <a:defRPr sz="1200" kern="1200">
        <a:solidFill>
          <a:srgbClr val="FFFFFF"/>
        </a:solidFill>
        <a:latin typeface="Arial" charset="0"/>
        <a:ea typeface="+mn-ea"/>
        <a:cs typeface="+mn-cs"/>
      </a:defRPr>
    </a:lvl8pPr>
    <a:lvl9pPr marL="3657600" algn="l" defTabSz="914400" rtl="0" eaLnBrk="1" latinLnBrk="0" hangingPunct="1">
      <a:defRPr sz="1200" kern="1200">
        <a:solidFill>
          <a:srgbClr val="FFFFFF"/>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0000"/>
    <a:srgbClr val="3399FF"/>
    <a:srgbClr val="151C77"/>
    <a:srgbClr val="000062"/>
    <a:srgbClr val="FFCC00"/>
    <a:srgbClr val="003366"/>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59" autoAdjust="0"/>
    <p:restoredTop sz="94660"/>
  </p:normalViewPr>
  <p:slideViewPr>
    <p:cSldViewPr>
      <p:cViewPr varScale="1">
        <p:scale>
          <a:sx n="85" d="100"/>
          <a:sy n="85" d="100"/>
        </p:scale>
        <p:origin x="-984" y="-9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p:scale>
        <a:sx n="100" d="100"/>
        <a:sy n="100" d="100"/>
      </p:scale>
      <p:origin x="0" y="0"/>
    </p:cViewPr>
  </p:sorterViewPr>
  <p:notesViewPr>
    <p:cSldViewPr>
      <p:cViewPr>
        <p:scale>
          <a:sx n="75" d="100"/>
          <a:sy n="75" d="100"/>
        </p:scale>
        <p:origin x="-2568"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3" Type="http://schemas.openxmlformats.org/officeDocument/2006/relationships/slide" Target="slides/slide5.xml"/><Relationship Id="rId7" Type="http://schemas.openxmlformats.org/officeDocument/2006/relationships/slide" Target="slides/slide11.xml"/><Relationship Id="rId2" Type="http://schemas.openxmlformats.org/officeDocument/2006/relationships/slide" Target="slides/slide4.xml"/><Relationship Id="rId1" Type="http://schemas.openxmlformats.org/officeDocument/2006/relationships/slide" Target="slides/slide1.xml"/><Relationship Id="rId6" Type="http://schemas.openxmlformats.org/officeDocument/2006/relationships/slide" Target="slides/slide9.xml"/><Relationship Id="rId5" Type="http://schemas.openxmlformats.org/officeDocument/2006/relationships/slide" Target="slides/slide7.xml"/><Relationship Id="rId4"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6778" cy="464820"/>
          </a:xfrm>
          <a:prstGeom prst="rect">
            <a:avLst/>
          </a:prstGeom>
          <a:noFill/>
          <a:ln w="9525">
            <a:noFill/>
            <a:miter lim="800000"/>
            <a:headEnd/>
            <a:tailEnd/>
          </a:ln>
          <a:effectLst/>
        </p:spPr>
        <p:txBody>
          <a:bodyPr vert="horz" wrap="square" lIns="19317" tIns="0" rIns="19317" bIns="0" numCol="1" anchor="t" anchorCtr="0" compatLnSpc="1">
            <a:prstTxWarp prst="textNoShape">
              <a:avLst/>
            </a:prstTxWarp>
          </a:bodyPr>
          <a:lstStyle>
            <a:lvl1pPr defTabSz="926789">
              <a:defRPr sz="1000" i="1"/>
            </a:lvl1pPr>
          </a:lstStyle>
          <a:p>
            <a:endParaRPr lang="en-US"/>
          </a:p>
        </p:txBody>
      </p:sp>
      <p:sp>
        <p:nvSpPr>
          <p:cNvPr id="3075" name="Rectangle 3"/>
          <p:cNvSpPr>
            <a:spLocks noGrp="1" noChangeArrowheads="1"/>
          </p:cNvSpPr>
          <p:nvPr>
            <p:ph type="dt" sz="quarter" idx="1"/>
          </p:nvPr>
        </p:nvSpPr>
        <p:spPr bwMode="auto">
          <a:xfrm>
            <a:off x="3973623" y="0"/>
            <a:ext cx="3036778" cy="464820"/>
          </a:xfrm>
          <a:prstGeom prst="rect">
            <a:avLst/>
          </a:prstGeom>
          <a:noFill/>
          <a:ln w="9525">
            <a:noFill/>
            <a:miter lim="800000"/>
            <a:headEnd/>
            <a:tailEnd/>
          </a:ln>
          <a:effectLst/>
        </p:spPr>
        <p:txBody>
          <a:bodyPr vert="horz" wrap="square" lIns="19317" tIns="0" rIns="19317" bIns="0" numCol="1" anchor="t" anchorCtr="0" compatLnSpc="1">
            <a:prstTxWarp prst="textNoShape">
              <a:avLst/>
            </a:prstTxWarp>
          </a:bodyPr>
          <a:lstStyle>
            <a:lvl1pPr algn="r" defTabSz="926789">
              <a:defRPr sz="1000" i="1"/>
            </a:lvl1pPr>
          </a:lstStyle>
          <a:p>
            <a:endParaRPr lang="en-US"/>
          </a:p>
        </p:txBody>
      </p:sp>
      <p:sp>
        <p:nvSpPr>
          <p:cNvPr id="3076" name="Rectangle 4"/>
          <p:cNvSpPr>
            <a:spLocks noGrp="1" noChangeArrowheads="1"/>
          </p:cNvSpPr>
          <p:nvPr>
            <p:ph type="ftr" sz="quarter" idx="2"/>
          </p:nvPr>
        </p:nvSpPr>
        <p:spPr bwMode="auto">
          <a:xfrm>
            <a:off x="0" y="8831580"/>
            <a:ext cx="3036778" cy="464820"/>
          </a:xfrm>
          <a:prstGeom prst="rect">
            <a:avLst/>
          </a:prstGeom>
          <a:noFill/>
          <a:ln w="9525">
            <a:noFill/>
            <a:miter lim="800000"/>
            <a:headEnd/>
            <a:tailEnd/>
          </a:ln>
          <a:effectLst/>
        </p:spPr>
        <p:txBody>
          <a:bodyPr vert="horz" wrap="square" lIns="19317" tIns="0" rIns="19317" bIns="0" numCol="1" anchor="b" anchorCtr="0" compatLnSpc="1">
            <a:prstTxWarp prst="textNoShape">
              <a:avLst/>
            </a:prstTxWarp>
          </a:bodyPr>
          <a:lstStyle>
            <a:lvl1pPr defTabSz="926789">
              <a:defRPr sz="1000" i="1"/>
            </a:lvl1pPr>
          </a:lstStyle>
          <a:p>
            <a:endParaRPr lang="en-US"/>
          </a:p>
        </p:txBody>
      </p:sp>
      <p:sp>
        <p:nvSpPr>
          <p:cNvPr id="3077" name="Rectangle 5"/>
          <p:cNvSpPr>
            <a:spLocks noGrp="1" noChangeArrowheads="1"/>
          </p:cNvSpPr>
          <p:nvPr>
            <p:ph type="sldNum" sz="quarter" idx="3"/>
          </p:nvPr>
        </p:nvSpPr>
        <p:spPr bwMode="auto">
          <a:xfrm>
            <a:off x="3973623" y="8831580"/>
            <a:ext cx="3036778" cy="464820"/>
          </a:xfrm>
          <a:prstGeom prst="rect">
            <a:avLst/>
          </a:prstGeom>
          <a:noFill/>
          <a:ln w="9525">
            <a:noFill/>
            <a:miter lim="800000"/>
            <a:headEnd/>
            <a:tailEnd/>
          </a:ln>
          <a:effectLst/>
        </p:spPr>
        <p:txBody>
          <a:bodyPr vert="horz" wrap="square" lIns="19317" tIns="0" rIns="19317" bIns="0" numCol="1" anchor="b" anchorCtr="0" compatLnSpc="1">
            <a:prstTxWarp prst="textNoShape">
              <a:avLst/>
            </a:prstTxWarp>
          </a:bodyPr>
          <a:lstStyle>
            <a:lvl1pPr algn="r" defTabSz="926789">
              <a:defRPr sz="1000" i="1"/>
            </a:lvl1pPr>
          </a:lstStyle>
          <a:p>
            <a:fld id="{DC28CF62-F468-4DA4-BF4D-250D2A62BABE}" type="slidenum">
              <a:rPr lang="en-US"/>
              <a:pPr/>
              <a:t>‹#›</a:t>
            </a:fld>
            <a:endParaRPr lang="en-US"/>
          </a:p>
        </p:txBody>
      </p:sp>
    </p:spTree>
    <p:extLst>
      <p:ext uri="{BB962C8B-B14F-4D97-AF65-F5344CB8AC3E}">
        <p14:creationId xmlns:p14="http://schemas.microsoft.com/office/powerpoint/2010/main" val="32208978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36778" cy="464820"/>
          </a:xfrm>
          <a:prstGeom prst="rect">
            <a:avLst/>
          </a:prstGeom>
          <a:noFill/>
          <a:ln w="9525">
            <a:noFill/>
            <a:miter lim="800000"/>
            <a:headEnd/>
            <a:tailEnd/>
          </a:ln>
          <a:effectLst/>
        </p:spPr>
        <p:txBody>
          <a:bodyPr vert="horz" wrap="square" lIns="19317" tIns="0" rIns="19317" bIns="0" numCol="1" anchor="t" anchorCtr="0" compatLnSpc="1">
            <a:prstTxWarp prst="textNoShape">
              <a:avLst/>
            </a:prstTxWarp>
          </a:bodyPr>
          <a:lstStyle>
            <a:lvl1pPr defTabSz="926789">
              <a:defRPr sz="1000" i="1">
                <a:solidFill>
                  <a:schemeClr val="tx1"/>
                </a:solidFill>
                <a:latin typeface="Times New Roman" charset="0"/>
              </a:defRPr>
            </a:lvl1pPr>
          </a:lstStyle>
          <a:p>
            <a:endParaRPr lang="en-US"/>
          </a:p>
        </p:txBody>
      </p:sp>
      <p:sp>
        <p:nvSpPr>
          <p:cNvPr id="2051" name="Rectangle 3"/>
          <p:cNvSpPr>
            <a:spLocks noGrp="1" noChangeArrowheads="1"/>
          </p:cNvSpPr>
          <p:nvPr>
            <p:ph type="dt" idx="1"/>
          </p:nvPr>
        </p:nvSpPr>
        <p:spPr bwMode="auto">
          <a:xfrm>
            <a:off x="3973623" y="0"/>
            <a:ext cx="3036778" cy="464820"/>
          </a:xfrm>
          <a:prstGeom prst="rect">
            <a:avLst/>
          </a:prstGeom>
          <a:noFill/>
          <a:ln w="9525">
            <a:noFill/>
            <a:miter lim="800000"/>
            <a:headEnd/>
            <a:tailEnd/>
          </a:ln>
          <a:effectLst/>
        </p:spPr>
        <p:txBody>
          <a:bodyPr vert="horz" wrap="square" lIns="19317" tIns="0" rIns="19317" bIns="0" numCol="1" anchor="t" anchorCtr="0" compatLnSpc="1">
            <a:prstTxWarp prst="textNoShape">
              <a:avLst/>
            </a:prstTxWarp>
          </a:bodyPr>
          <a:lstStyle>
            <a:lvl1pPr algn="r" defTabSz="926789">
              <a:defRPr sz="1000" i="1">
                <a:solidFill>
                  <a:schemeClr val="tx1"/>
                </a:solidFill>
                <a:latin typeface="Times New Roman" charset="0"/>
              </a:defRPr>
            </a:lvl1pPr>
          </a:lstStyle>
          <a:p>
            <a:endParaRPr lang="en-US"/>
          </a:p>
        </p:txBody>
      </p:sp>
      <p:sp>
        <p:nvSpPr>
          <p:cNvPr id="2052" name="Rectangle 4"/>
          <p:cNvSpPr>
            <a:spLocks noGrp="1" noChangeArrowheads="1"/>
          </p:cNvSpPr>
          <p:nvPr>
            <p:ph type="ftr" sz="quarter" idx="4"/>
          </p:nvPr>
        </p:nvSpPr>
        <p:spPr bwMode="auto">
          <a:xfrm>
            <a:off x="0" y="8831580"/>
            <a:ext cx="3036778" cy="464820"/>
          </a:xfrm>
          <a:prstGeom prst="rect">
            <a:avLst/>
          </a:prstGeom>
          <a:noFill/>
          <a:ln w="9525">
            <a:noFill/>
            <a:miter lim="800000"/>
            <a:headEnd/>
            <a:tailEnd/>
          </a:ln>
          <a:effectLst/>
        </p:spPr>
        <p:txBody>
          <a:bodyPr vert="horz" wrap="square" lIns="19317" tIns="0" rIns="19317" bIns="0" numCol="1" anchor="b" anchorCtr="0" compatLnSpc="1">
            <a:prstTxWarp prst="textNoShape">
              <a:avLst/>
            </a:prstTxWarp>
          </a:bodyPr>
          <a:lstStyle>
            <a:lvl1pPr defTabSz="926789">
              <a:defRPr sz="1000" i="1">
                <a:solidFill>
                  <a:schemeClr val="tx1"/>
                </a:solidFill>
                <a:latin typeface="Times New Roman" charset="0"/>
              </a:defRPr>
            </a:lvl1pPr>
          </a:lstStyle>
          <a:p>
            <a:endParaRPr lang="en-US"/>
          </a:p>
        </p:txBody>
      </p:sp>
      <p:sp>
        <p:nvSpPr>
          <p:cNvPr id="2053" name="Rectangle 5"/>
          <p:cNvSpPr>
            <a:spLocks noGrp="1" noChangeArrowheads="1"/>
          </p:cNvSpPr>
          <p:nvPr>
            <p:ph type="sldNum" sz="quarter" idx="5"/>
          </p:nvPr>
        </p:nvSpPr>
        <p:spPr bwMode="auto">
          <a:xfrm>
            <a:off x="3973623" y="8831580"/>
            <a:ext cx="3036778" cy="464820"/>
          </a:xfrm>
          <a:prstGeom prst="rect">
            <a:avLst/>
          </a:prstGeom>
          <a:noFill/>
          <a:ln w="9525">
            <a:noFill/>
            <a:miter lim="800000"/>
            <a:headEnd/>
            <a:tailEnd/>
          </a:ln>
          <a:effectLst/>
        </p:spPr>
        <p:txBody>
          <a:bodyPr vert="horz" wrap="square" lIns="19317" tIns="0" rIns="19317" bIns="0" numCol="1" anchor="b" anchorCtr="0" compatLnSpc="1">
            <a:prstTxWarp prst="textNoShape">
              <a:avLst/>
            </a:prstTxWarp>
          </a:bodyPr>
          <a:lstStyle>
            <a:lvl1pPr algn="r" defTabSz="926789">
              <a:defRPr sz="1000" i="1">
                <a:solidFill>
                  <a:schemeClr val="tx1"/>
                </a:solidFill>
                <a:latin typeface="Times New Roman" charset="0"/>
              </a:defRPr>
            </a:lvl1pPr>
          </a:lstStyle>
          <a:p>
            <a:fld id="{DA6FE33D-4562-4112-B421-1B6C52CAFAE6}" type="slidenum">
              <a:rPr lang="en-US"/>
              <a:pPr/>
              <a:t>‹#›</a:t>
            </a:fld>
            <a:endParaRPr lang="en-US"/>
          </a:p>
        </p:txBody>
      </p:sp>
      <p:sp>
        <p:nvSpPr>
          <p:cNvPr id="2054" name="Rectangle 6"/>
          <p:cNvSpPr>
            <a:spLocks noGrp="1" noRot="1" noChangeAspect="1" noChangeArrowheads="1" noTextEdit="1"/>
          </p:cNvSpPr>
          <p:nvPr>
            <p:ph type="sldImg" idx="2"/>
          </p:nvPr>
        </p:nvSpPr>
        <p:spPr bwMode="auto">
          <a:xfrm>
            <a:off x="1184275" y="698500"/>
            <a:ext cx="4643438" cy="3482975"/>
          </a:xfrm>
          <a:prstGeom prst="rect">
            <a:avLst/>
          </a:prstGeom>
          <a:noFill/>
          <a:ln w="12700">
            <a:solidFill>
              <a:schemeClr val="tx1"/>
            </a:solidFill>
            <a:miter lim="800000"/>
            <a:headEnd/>
            <a:tailEnd/>
          </a:ln>
          <a:effectLst/>
        </p:spPr>
      </p:sp>
    </p:spTree>
    <p:extLst>
      <p:ext uri="{BB962C8B-B14F-4D97-AF65-F5344CB8AC3E}">
        <p14:creationId xmlns:p14="http://schemas.microsoft.com/office/powerpoint/2010/main" val="3385477122"/>
      </p:ext>
    </p:extLst>
  </p:cSld>
  <p:clrMap bg1="lt1" tx1="dk1" bg2="lt2" tx2="dk2" accent1="accent1" accent2="accent2" accent3="accent3" accent4="accent4" accent5="accent5" accent6="accent6" hlink="hlink" folHlink="folHlink"/>
  <p:notesStyle>
    <a:lvl1pPr algn="l" defTabSz="1017588" rtl="0" eaLnBrk="0" fontAlgn="base" hangingPunct="0">
      <a:spcBef>
        <a:spcPct val="30000"/>
      </a:spcBef>
      <a:spcAft>
        <a:spcPct val="0"/>
      </a:spcAft>
      <a:defRPr sz="1300" kern="1200">
        <a:solidFill>
          <a:schemeClr val="tx1"/>
        </a:solidFill>
        <a:latin typeface="Arial" charset="0"/>
        <a:ea typeface="+mn-ea"/>
        <a:cs typeface="+mn-cs"/>
      </a:defRPr>
    </a:lvl1pPr>
    <a:lvl2pPr marL="508000" algn="l" defTabSz="1017588" rtl="0" eaLnBrk="0" fontAlgn="base" hangingPunct="0">
      <a:spcBef>
        <a:spcPct val="30000"/>
      </a:spcBef>
      <a:spcAft>
        <a:spcPct val="0"/>
      </a:spcAft>
      <a:defRPr sz="1300" kern="1200">
        <a:solidFill>
          <a:schemeClr val="tx1"/>
        </a:solidFill>
        <a:latin typeface="Arial" charset="0"/>
        <a:ea typeface="+mn-ea"/>
        <a:cs typeface="+mn-cs"/>
      </a:defRPr>
    </a:lvl2pPr>
    <a:lvl3pPr marL="1017588" algn="l" defTabSz="1017588" rtl="0" eaLnBrk="0" fontAlgn="base" hangingPunct="0">
      <a:spcBef>
        <a:spcPct val="30000"/>
      </a:spcBef>
      <a:spcAft>
        <a:spcPct val="0"/>
      </a:spcAft>
      <a:defRPr sz="1300" kern="1200">
        <a:solidFill>
          <a:schemeClr val="tx1"/>
        </a:solidFill>
        <a:latin typeface="Arial" charset="0"/>
        <a:ea typeface="+mn-ea"/>
        <a:cs typeface="+mn-cs"/>
      </a:defRPr>
    </a:lvl3pPr>
    <a:lvl4pPr marL="1525588" algn="l" defTabSz="1017588" rtl="0" eaLnBrk="0" fontAlgn="base" hangingPunct="0">
      <a:spcBef>
        <a:spcPct val="30000"/>
      </a:spcBef>
      <a:spcAft>
        <a:spcPct val="0"/>
      </a:spcAft>
      <a:defRPr sz="1300" kern="1200">
        <a:solidFill>
          <a:schemeClr val="tx1"/>
        </a:solidFill>
        <a:latin typeface="Arial" charset="0"/>
        <a:ea typeface="+mn-ea"/>
        <a:cs typeface="+mn-cs"/>
      </a:defRPr>
    </a:lvl4pPr>
    <a:lvl5pPr marL="2033588" algn="l" defTabSz="1017588" rtl="0" eaLnBrk="0" fontAlgn="base" hangingPunct="0">
      <a:spcBef>
        <a:spcPct val="30000"/>
      </a:spcBef>
      <a:spcAft>
        <a:spcPct val="0"/>
      </a:spcAft>
      <a:defRPr sz="13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16425"/>
            <a:ext cx="5607050" cy="4183063"/>
          </a:xfrm>
          <a:prstGeom prst="rect">
            <a:avLst/>
          </a:prstGeom>
        </p:spPr>
        <p:txBody>
          <a:bodyPr>
            <a:normAutofit/>
          </a:bodyPr>
          <a:lstStyle/>
          <a:p>
            <a:endParaRPr lang="en-US"/>
          </a:p>
        </p:txBody>
      </p:sp>
      <p:sp>
        <p:nvSpPr>
          <p:cNvPr id="4" name="Slide Number Placeholder 3"/>
          <p:cNvSpPr>
            <a:spLocks noGrp="1"/>
          </p:cNvSpPr>
          <p:nvPr>
            <p:ph type="sldNum" sz="quarter" idx="10"/>
          </p:nvPr>
        </p:nvSpPr>
        <p:spPr/>
        <p:txBody>
          <a:bodyPr/>
          <a:lstStyle/>
          <a:p>
            <a:fld id="{DA6FE33D-4562-4112-B421-1B6C52CAFAE6}"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16425"/>
            <a:ext cx="5607050" cy="4183063"/>
          </a:xfrm>
          <a:prstGeom prst="rect">
            <a:avLst/>
          </a:prstGeom>
        </p:spPr>
        <p:txBody>
          <a:bodyPr>
            <a:normAutofit/>
          </a:bodyPr>
          <a:lstStyle/>
          <a:p>
            <a:endParaRPr lang="en-US"/>
          </a:p>
        </p:txBody>
      </p:sp>
      <p:sp>
        <p:nvSpPr>
          <p:cNvPr id="4" name="Slide Number Placeholder 3"/>
          <p:cNvSpPr>
            <a:spLocks noGrp="1"/>
          </p:cNvSpPr>
          <p:nvPr>
            <p:ph type="sldNum" sz="quarter" idx="10"/>
          </p:nvPr>
        </p:nvSpPr>
        <p:spPr/>
        <p:txBody>
          <a:bodyPr/>
          <a:lstStyle/>
          <a:p>
            <a:fld id="{DA6FE33D-4562-4112-B421-1B6C52CAFAE6}"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971925" y="8831265"/>
            <a:ext cx="3038475" cy="465137"/>
          </a:xfrm>
          <a:prstGeom prst="rect">
            <a:avLst/>
          </a:prstGeom>
          <a:noFill/>
          <a:ln w="9525">
            <a:noFill/>
            <a:miter lim="800000"/>
            <a:headEnd/>
            <a:tailEnd/>
          </a:ln>
        </p:spPr>
        <p:txBody>
          <a:bodyPr lIns="93170" tIns="46585" rIns="93170" bIns="46585" anchor="b"/>
          <a:lstStyle/>
          <a:p>
            <a:pPr algn="r" defTabSz="930275" eaLnBrk="0" hangingPunct="0"/>
            <a:fld id="{9E34DEC6-C0BC-4A46-B54A-45DCFED40F21}" type="slidenum">
              <a:rPr lang="en-US" sz="1200">
                <a:latin typeface="Times New Roman" pitchFamily="18" charset="0"/>
              </a:rPr>
              <a:pPr algn="r" defTabSz="930275" eaLnBrk="0" hangingPunct="0"/>
              <a:t>11</a:t>
            </a:fld>
            <a:endParaRPr lang="en-US" sz="1200">
              <a:latin typeface="Times New Roman" pitchFamily="18" charset="0"/>
            </a:endParaRPr>
          </a:p>
        </p:txBody>
      </p:sp>
      <p:sp>
        <p:nvSpPr>
          <p:cNvPr id="30723" name="Rectangle 2"/>
          <p:cNvSpPr>
            <a:spLocks noGrp="1" noRot="1" noChangeAspect="1" noChangeArrowheads="1" noTextEdit="1"/>
          </p:cNvSpPr>
          <p:nvPr>
            <p:ph type="sldImg"/>
          </p:nvPr>
        </p:nvSpPr>
        <p:spPr>
          <a:xfrm>
            <a:off x="1463675" y="46038"/>
            <a:ext cx="3997325" cy="2997200"/>
          </a:xfrm>
          <a:ln w="12700" cap="flat">
            <a:solidFill>
              <a:schemeClr val="tx1"/>
            </a:solidFill>
          </a:ln>
        </p:spPr>
      </p:sp>
      <p:sp>
        <p:nvSpPr>
          <p:cNvPr id="30724" name="Rectangle 3"/>
          <p:cNvSpPr>
            <a:spLocks noGrp="1" noChangeArrowheads="1"/>
          </p:cNvSpPr>
          <p:nvPr>
            <p:ph type="body" idx="1"/>
          </p:nvPr>
        </p:nvSpPr>
        <p:spPr>
          <a:xfrm>
            <a:off x="93663" y="3095625"/>
            <a:ext cx="6805612" cy="1313529"/>
          </a:xfrm>
          <a:prstGeom prst="rect">
            <a:avLst/>
          </a:prstGeom>
          <a:noFill/>
          <a:ln/>
        </p:spPr>
        <p:txBody>
          <a:bodyPr lIns="93818" tIns="46909" rIns="93818" bIns="46909"/>
          <a:lstStyle/>
          <a:p>
            <a:pPr marL="754063" lvl="1" indent="-288925"/>
            <a:r>
              <a:rPr lang="en-US" dirty="0" smtClean="0">
                <a:cs typeface="Times New Roman" pitchFamily="18" charset="0"/>
              </a:rPr>
              <a:t>This is a technique is used quite frequently. Many of you may do this already without knowing what it is called.  It is a strong way to legally make a point.  Effective looping results in the attorney (you) testifying during direct.</a:t>
            </a:r>
          </a:p>
          <a:p>
            <a:pPr marL="754063" lvl="1" indent="-288925"/>
            <a:endParaRPr lang="en-US" dirty="0" smtClean="0">
              <a:cs typeface="Times New Roman" pitchFamily="18" charset="0"/>
            </a:endParaRPr>
          </a:p>
          <a:p>
            <a:pPr marL="754063" lvl="1" indent="-288925"/>
            <a:r>
              <a:rPr lang="en-US" dirty="0" smtClean="0">
                <a:cs typeface="Times New Roman" pitchFamily="18" charset="0"/>
              </a:rPr>
              <a:t>Here’s my caution with looping…do NOT loop every question.  And when you loop, have a point</a:t>
            </a:r>
            <a:r>
              <a:rPr lang="en-US" baseline="0" dirty="0" smtClean="0">
                <a:cs typeface="Times New Roman" pitchFamily="18" charset="0"/>
              </a:rPr>
              <a:t> to what you are using to loop.  Like in this example, the point is to emphasize the throat cutting.  </a:t>
            </a:r>
            <a:endParaRPr lang="en-US" dirty="0" smtClean="0">
              <a:cs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txBox="1">
            <a:spLocks noGrp="1" noChangeArrowheads="1"/>
          </p:cNvSpPr>
          <p:nvPr/>
        </p:nvSpPr>
        <p:spPr bwMode="auto">
          <a:xfrm>
            <a:off x="3971925" y="8831265"/>
            <a:ext cx="3038475" cy="465137"/>
          </a:xfrm>
          <a:prstGeom prst="rect">
            <a:avLst/>
          </a:prstGeom>
          <a:noFill/>
          <a:ln w="9525">
            <a:noFill/>
            <a:miter lim="800000"/>
            <a:headEnd/>
            <a:tailEnd/>
          </a:ln>
        </p:spPr>
        <p:txBody>
          <a:bodyPr lIns="93170" tIns="46585" rIns="93170" bIns="46585" anchor="b"/>
          <a:lstStyle/>
          <a:p>
            <a:pPr algn="r" defTabSz="930275" eaLnBrk="0" hangingPunct="0"/>
            <a:fld id="{45FDD5A8-206C-41AF-8A6B-C1AAAD19D294}" type="slidenum">
              <a:rPr lang="en-US" sz="1200">
                <a:latin typeface="Times New Roman" pitchFamily="18" charset="0"/>
              </a:rPr>
              <a:pPr algn="r" defTabSz="930275" eaLnBrk="0" hangingPunct="0"/>
              <a:t>12</a:t>
            </a:fld>
            <a:endParaRPr lang="en-US" sz="1200">
              <a:latin typeface="Times New Roman" pitchFamily="18" charset="0"/>
            </a:endParaRPr>
          </a:p>
        </p:txBody>
      </p:sp>
      <p:sp>
        <p:nvSpPr>
          <p:cNvPr id="31747" name="Rectangle 2"/>
          <p:cNvSpPr>
            <a:spLocks noGrp="1" noRot="1" noChangeAspect="1" noChangeArrowheads="1" noTextEdit="1"/>
          </p:cNvSpPr>
          <p:nvPr>
            <p:ph type="sldImg"/>
          </p:nvPr>
        </p:nvSpPr>
        <p:spPr>
          <a:xfrm>
            <a:off x="1463675" y="46038"/>
            <a:ext cx="3997325" cy="2997200"/>
          </a:xfrm>
          <a:ln w="12700" cap="flat">
            <a:solidFill>
              <a:schemeClr val="tx1"/>
            </a:solidFill>
          </a:ln>
        </p:spPr>
      </p:sp>
      <p:sp>
        <p:nvSpPr>
          <p:cNvPr id="31748" name="Rectangle 3"/>
          <p:cNvSpPr>
            <a:spLocks noGrp="1" noChangeArrowheads="1"/>
          </p:cNvSpPr>
          <p:nvPr>
            <p:ph type="body" idx="1"/>
          </p:nvPr>
        </p:nvSpPr>
        <p:spPr>
          <a:xfrm>
            <a:off x="93663" y="3095625"/>
            <a:ext cx="6805612" cy="1738261"/>
          </a:xfrm>
          <a:prstGeom prst="rect">
            <a:avLst/>
          </a:prstGeom>
          <a:noFill/>
          <a:ln/>
        </p:spPr>
        <p:txBody>
          <a:bodyPr lIns="93818" tIns="46909" rIns="93818" bIns="46909"/>
          <a:lstStyle/>
          <a:p>
            <a:pPr marL="754063" lvl="1" indent="-288925"/>
            <a:endParaRPr lang="en-US" smtClean="0">
              <a:cs typeface="Times New Roman" pitchFamily="18" charset="0"/>
            </a:endParaRPr>
          </a:p>
          <a:p>
            <a:pPr marL="754063" lvl="1" indent="-288925"/>
            <a:r>
              <a:rPr lang="en-US" smtClean="0">
                <a:cs typeface="Times New Roman" pitchFamily="18" charset="0"/>
              </a:rPr>
              <a:t>This is a popular tactic currently in litigation.  Headlining makes it clear not only to the panel/judge where you are going (which may make objections less likely or even in the face of objections possibly prevail [overruled ruling] because the judge knows where you are going), it also lets the witness know.  Remember they are nervous.  Not matter how many times you have practiced they will mess up and/or forget.  Headlining helps.</a:t>
            </a:r>
          </a:p>
          <a:p>
            <a:pPr marL="754063" lvl="1" indent="-288925"/>
            <a:endParaRPr lang="en-US" smtClean="0">
              <a:cs typeface="Times New Roman" pitchFamily="18" charset="0"/>
            </a:endParaRPr>
          </a:p>
          <a:p>
            <a:pPr marL="754063" lvl="1" indent="-288925"/>
            <a:endParaRPr lang="en-US" smtClean="0">
              <a:cs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16425"/>
            <a:ext cx="5607050" cy="4183063"/>
          </a:xfrm>
          <a:prstGeom prst="rect">
            <a:avLst/>
          </a:prstGeom>
        </p:spPr>
        <p:txBody>
          <a:bodyPr>
            <a:normAutofit/>
          </a:bodyPr>
          <a:lstStyle/>
          <a:p>
            <a:endParaRPr lang="en-US"/>
          </a:p>
        </p:txBody>
      </p:sp>
      <p:sp>
        <p:nvSpPr>
          <p:cNvPr id="4" name="Slide Number Placeholder 3"/>
          <p:cNvSpPr>
            <a:spLocks noGrp="1"/>
          </p:cNvSpPr>
          <p:nvPr>
            <p:ph type="sldNum" sz="quarter" idx="10"/>
          </p:nvPr>
        </p:nvSpPr>
        <p:spPr/>
        <p:txBody>
          <a:bodyPr/>
          <a:lstStyle/>
          <a:p>
            <a:fld id="{DA6FE33D-4562-4112-B421-1B6C52CAFAE6}"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16425"/>
            <a:ext cx="5607050" cy="4183063"/>
          </a:xfrm>
          <a:prstGeom prst="rect">
            <a:avLst/>
          </a:prstGeom>
        </p:spPr>
        <p:txBody>
          <a:bodyPr>
            <a:normAutofit/>
          </a:bodyPr>
          <a:lstStyle/>
          <a:p>
            <a:r>
              <a:rPr lang="en-US" dirty="0" smtClean="0"/>
              <a:t>Take a look at R.C.M.</a:t>
            </a:r>
            <a:r>
              <a:rPr lang="en-US" baseline="0" dirty="0" smtClean="0"/>
              <a:t> 807 Discussion section, what is listed under A, B, C, etc in the discussion section?</a:t>
            </a:r>
            <a:endParaRPr lang="en-US" dirty="0" smtClean="0"/>
          </a:p>
          <a:p>
            <a:endParaRPr lang="en-US" dirty="0" smtClean="0"/>
          </a:p>
          <a:p>
            <a:r>
              <a:rPr lang="en-US" dirty="0" smtClean="0"/>
              <a:t>Who gives the oath to the</a:t>
            </a:r>
            <a:r>
              <a:rPr lang="en-US" baseline="0" dirty="0" smtClean="0"/>
              <a:t> witnesses? </a:t>
            </a:r>
          </a:p>
          <a:p>
            <a:r>
              <a:rPr lang="en-US" baseline="0" dirty="0" smtClean="0"/>
              <a:t>What about defense witnesses?</a:t>
            </a:r>
          </a:p>
          <a:p>
            <a:endParaRPr lang="en-US" baseline="0" dirty="0" smtClean="0"/>
          </a:p>
          <a:p>
            <a:r>
              <a:rPr lang="en-US" baseline="0" dirty="0" smtClean="0"/>
              <a:t>Take control of the witness, give him the oath, stand in front of the witness and make that witness swear to tell you the truth.  You’ll hear throughout the MJ lectures and probably from the STCs you work with, take control of the courtroom.  It’s our courtroom, our evidence, our case…same thing with WIT oaths.</a:t>
            </a:r>
          </a:p>
          <a:p>
            <a:endParaRPr lang="en-US" baseline="0" dirty="0" smtClean="0"/>
          </a:p>
          <a:p>
            <a:r>
              <a:rPr lang="en-US" baseline="0" dirty="0" smtClean="0"/>
              <a:t>Memorize this oath and to start, let’s recite it.</a:t>
            </a:r>
          </a:p>
        </p:txBody>
      </p:sp>
      <p:sp>
        <p:nvSpPr>
          <p:cNvPr id="4" name="Slide Number Placeholder 3"/>
          <p:cNvSpPr>
            <a:spLocks noGrp="1"/>
          </p:cNvSpPr>
          <p:nvPr>
            <p:ph type="sldNum" sz="quarter" idx="10"/>
          </p:nvPr>
        </p:nvSpPr>
        <p:spPr/>
        <p:txBody>
          <a:bodyPr/>
          <a:lstStyle/>
          <a:p>
            <a:pPr>
              <a:defRPr/>
            </a:pPr>
            <a:fld id="{B3EC6CD9-0366-4FC6-ABD3-64BC4CB4F03D}"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16425"/>
            <a:ext cx="5607050" cy="4183063"/>
          </a:xfrm>
          <a:prstGeom prst="rect">
            <a:avLst/>
          </a:prstGeom>
        </p:spPr>
        <p:txBody>
          <a:bodyPr>
            <a:normAutofit/>
          </a:bodyPr>
          <a:lstStyle/>
          <a:p>
            <a:r>
              <a:rPr lang="en-US" dirty="0" smtClean="0"/>
              <a:t>Take a look at R.C.M.</a:t>
            </a:r>
            <a:r>
              <a:rPr lang="en-US" baseline="0" dirty="0" smtClean="0"/>
              <a:t> 807 Discussion section, what is listed under A, B, C, etc in the discussion section?</a:t>
            </a:r>
            <a:endParaRPr lang="en-US" dirty="0" smtClean="0"/>
          </a:p>
          <a:p>
            <a:endParaRPr lang="en-US" dirty="0" smtClean="0"/>
          </a:p>
          <a:p>
            <a:r>
              <a:rPr lang="en-US" dirty="0" smtClean="0"/>
              <a:t>Who gives the oath to the</a:t>
            </a:r>
            <a:r>
              <a:rPr lang="en-US" baseline="0" dirty="0" smtClean="0"/>
              <a:t> witnesses? </a:t>
            </a:r>
          </a:p>
          <a:p>
            <a:r>
              <a:rPr lang="en-US" baseline="0" dirty="0" smtClean="0"/>
              <a:t>What about defense witnesses?</a:t>
            </a:r>
          </a:p>
          <a:p>
            <a:endParaRPr lang="en-US" baseline="0" dirty="0" smtClean="0"/>
          </a:p>
          <a:p>
            <a:r>
              <a:rPr lang="en-US" baseline="0" dirty="0" smtClean="0"/>
              <a:t>Take control of the witness, give him the oath, stand in front of the witness and make that witness swear to tell you the truth.  You’ll hear throughout the MJ lectures and probably from the STCs you work with, take control of the courtroom.  It’s our courtroom, our evidence, our case…same thing with WIT oaths.</a:t>
            </a:r>
          </a:p>
          <a:p>
            <a:endParaRPr lang="en-US" baseline="0" dirty="0" smtClean="0"/>
          </a:p>
          <a:p>
            <a:r>
              <a:rPr lang="en-US" baseline="0" dirty="0" smtClean="0"/>
              <a:t>Memorize this oath and to start, let’s recite it.</a:t>
            </a:r>
          </a:p>
        </p:txBody>
      </p:sp>
      <p:sp>
        <p:nvSpPr>
          <p:cNvPr id="4" name="Slide Number Placeholder 3"/>
          <p:cNvSpPr>
            <a:spLocks noGrp="1"/>
          </p:cNvSpPr>
          <p:nvPr>
            <p:ph type="sldNum" sz="quarter" idx="10"/>
          </p:nvPr>
        </p:nvSpPr>
        <p:spPr/>
        <p:txBody>
          <a:bodyPr/>
          <a:lstStyle/>
          <a:p>
            <a:pPr>
              <a:defRPr/>
            </a:pPr>
            <a:fld id="{B3EC6CD9-0366-4FC6-ABD3-64BC4CB4F03D}"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16425"/>
            <a:ext cx="5607050" cy="4183063"/>
          </a:xfrm>
          <a:prstGeom prst="rect">
            <a:avLst/>
          </a:prstGeom>
        </p:spPr>
        <p:txBody>
          <a:bodyPr>
            <a:normAutofit/>
          </a:bodyPr>
          <a:lstStyle/>
          <a:p>
            <a:r>
              <a:rPr lang="en-US" dirty="0" smtClean="0"/>
              <a:t>Take a look at R.C.M.</a:t>
            </a:r>
            <a:r>
              <a:rPr lang="en-US" baseline="0" dirty="0" smtClean="0"/>
              <a:t> 807 Discussion section, what is listed under A, B, C, etc in the discussion section?</a:t>
            </a:r>
            <a:endParaRPr lang="en-US" dirty="0" smtClean="0"/>
          </a:p>
          <a:p>
            <a:endParaRPr lang="en-US" dirty="0" smtClean="0"/>
          </a:p>
          <a:p>
            <a:r>
              <a:rPr lang="en-US" dirty="0" smtClean="0"/>
              <a:t>Who gives the oath to the</a:t>
            </a:r>
            <a:r>
              <a:rPr lang="en-US" baseline="0" dirty="0" smtClean="0"/>
              <a:t> witnesses? </a:t>
            </a:r>
          </a:p>
          <a:p>
            <a:r>
              <a:rPr lang="en-US" baseline="0" dirty="0" smtClean="0"/>
              <a:t>What about defense witnesses?</a:t>
            </a:r>
          </a:p>
          <a:p>
            <a:endParaRPr lang="en-US" baseline="0" dirty="0" smtClean="0"/>
          </a:p>
          <a:p>
            <a:r>
              <a:rPr lang="en-US" baseline="0" dirty="0" smtClean="0"/>
              <a:t>Take control of the witness, give him the oath, stand in front of the witness and make that witness swear to tell you the truth.  You’ll hear throughout the MJ lectures and probably from the STCs you work with, take control of the courtroom.  It’s our courtroom, our evidence, our case…same thing with WIT oaths.</a:t>
            </a:r>
          </a:p>
          <a:p>
            <a:endParaRPr lang="en-US" baseline="0" dirty="0" smtClean="0"/>
          </a:p>
          <a:p>
            <a:r>
              <a:rPr lang="en-US" baseline="0" dirty="0" smtClean="0"/>
              <a:t>Memorize this oath and to start, let’s recite it.</a:t>
            </a:r>
          </a:p>
        </p:txBody>
      </p:sp>
      <p:sp>
        <p:nvSpPr>
          <p:cNvPr id="4" name="Slide Number Placeholder 3"/>
          <p:cNvSpPr>
            <a:spLocks noGrp="1"/>
          </p:cNvSpPr>
          <p:nvPr>
            <p:ph type="sldNum" sz="quarter" idx="10"/>
          </p:nvPr>
        </p:nvSpPr>
        <p:spPr/>
        <p:txBody>
          <a:bodyPr/>
          <a:lstStyle/>
          <a:p>
            <a:pPr>
              <a:defRPr/>
            </a:pPr>
            <a:fld id="{B3EC6CD9-0366-4FC6-ABD3-64BC4CB4F03D}"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37E48BC4-1E27-4422-B67E-6FEDA2017F50}" type="slidenum">
              <a:rPr lang="en-US" smtClean="0">
                <a:latin typeface="Arial" charset="0"/>
              </a:rPr>
              <a:pPr/>
              <a:t>17</a:t>
            </a:fld>
            <a:endParaRPr lang="en-US" smtClean="0">
              <a:latin typeface="Arial" charset="0"/>
            </a:endParaRPr>
          </a:p>
        </p:txBody>
      </p:sp>
      <p:sp>
        <p:nvSpPr>
          <p:cNvPr id="35843" name="Rectangle 2"/>
          <p:cNvSpPr>
            <a:spLocks noGrp="1" noRot="1" noChangeAspect="1" noChangeArrowheads="1" noTextEdit="1"/>
          </p:cNvSpPr>
          <p:nvPr>
            <p:ph type="sldImg"/>
          </p:nvPr>
        </p:nvSpPr>
        <p:spPr>
          <a:xfrm>
            <a:off x="1182688" y="698500"/>
            <a:ext cx="4646612" cy="3484563"/>
          </a:xfrm>
          <a:ln/>
        </p:spPr>
      </p:sp>
      <p:sp>
        <p:nvSpPr>
          <p:cNvPr id="35844" name="Rectangle 3"/>
          <p:cNvSpPr>
            <a:spLocks noGrp="1" noChangeArrowheads="1"/>
          </p:cNvSpPr>
          <p:nvPr>
            <p:ph type="body" idx="1"/>
          </p:nvPr>
        </p:nvSpPr>
        <p:spPr>
          <a:xfrm>
            <a:off x="935038" y="4416425"/>
            <a:ext cx="5140325" cy="274638"/>
          </a:xfrm>
          <a:prstGeom prst="rect">
            <a:avLst/>
          </a:prstGeom>
          <a:noFill/>
          <a:ln/>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16425"/>
            <a:ext cx="5607050" cy="4183063"/>
          </a:xfrm>
          <a:prstGeom prst="rect">
            <a:avLst/>
          </a:prstGeom>
        </p:spPr>
        <p:txBody>
          <a:bodyPr>
            <a:normAutofit/>
          </a:bodyPr>
          <a:lstStyle/>
          <a:p>
            <a:r>
              <a:rPr lang="en-US" dirty="0" smtClean="0"/>
              <a:t>Knife example</a:t>
            </a:r>
            <a:r>
              <a:rPr lang="en-US" baseline="0" dirty="0" smtClean="0"/>
              <a:t> from </a:t>
            </a:r>
            <a:r>
              <a:rPr lang="en-US" baseline="0" smtClean="0"/>
              <a:t>Brocket case…</a:t>
            </a:r>
            <a:endParaRPr lang="en-US"/>
          </a:p>
        </p:txBody>
      </p:sp>
      <p:sp>
        <p:nvSpPr>
          <p:cNvPr id="4" name="Slide Number Placeholder 3"/>
          <p:cNvSpPr>
            <a:spLocks noGrp="1"/>
          </p:cNvSpPr>
          <p:nvPr>
            <p:ph type="sldNum" sz="quarter" idx="10"/>
          </p:nvPr>
        </p:nvSpPr>
        <p:spPr/>
        <p:txBody>
          <a:bodyPr/>
          <a:lstStyle/>
          <a:p>
            <a:pPr>
              <a:defRPr/>
            </a:pPr>
            <a:fld id="{247A763A-A53A-4E66-866F-984C484BDE19}" type="slidenum">
              <a:rPr lang="en-US" smtClean="0"/>
              <a:pPr>
                <a:defRPr/>
              </a:pPr>
              <a:t>21</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xfrm>
            <a:off x="701675" y="4416425"/>
            <a:ext cx="5607050" cy="4183063"/>
          </a:xfrm>
          <a:prstGeom prst="rect">
            <a:avLst/>
          </a:prstGeom>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BDC3E3B-FF11-4303-B9F1-09C4932C263A}" type="slidenum">
              <a:rPr lang="en-US" smtClean="0"/>
              <a:pPr/>
              <a:t>22</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16425"/>
            <a:ext cx="5607050" cy="4183063"/>
          </a:xfrm>
          <a:prstGeom prst="rect">
            <a:avLst/>
          </a:prstGeom>
        </p:spPr>
        <p:txBody>
          <a:bodyPr>
            <a:normAutofit/>
          </a:bodyPr>
          <a:lstStyle/>
          <a:p>
            <a:endParaRPr lang="en-US"/>
          </a:p>
        </p:txBody>
      </p:sp>
      <p:sp>
        <p:nvSpPr>
          <p:cNvPr id="4" name="Slide Number Placeholder 3"/>
          <p:cNvSpPr>
            <a:spLocks noGrp="1"/>
          </p:cNvSpPr>
          <p:nvPr>
            <p:ph type="sldNum" sz="quarter" idx="10"/>
          </p:nvPr>
        </p:nvSpPr>
        <p:spPr/>
        <p:txBody>
          <a:bodyPr/>
          <a:lstStyle/>
          <a:p>
            <a:fld id="{DA6FE33D-4562-4112-B421-1B6C52CAFAE6}"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xfrm>
            <a:off x="701675" y="4416425"/>
            <a:ext cx="5607050" cy="4183063"/>
          </a:xfrm>
          <a:prstGeom prst="rect">
            <a:avLst/>
          </a:prstGeom>
          <a:noFill/>
        </p:spPr>
        <p:txBody>
          <a:bodyPr wrap="square" numCol="1" anchor="t" anchorCtr="0" compatLnSpc="1">
            <a:prstTxWarp prst="textNoShape">
              <a:avLst/>
            </a:prstTxWarp>
          </a:bodyPr>
          <a:lstStyle/>
          <a:p>
            <a:r>
              <a:rPr lang="en-US" sz="1200" kern="1200" dirty="0" smtClean="0">
                <a:solidFill>
                  <a:schemeClr val="tx1"/>
                </a:solidFill>
                <a:latin typeface="Times New Roman" pitchFamily="18" charset="0"/>
                <a:ea typeface="+mn-ea"/>
                <a:cs typeface="+mn-cs"/>
              </a:rPr>
              <a:t>Does it bother you that David </a:t>
            </a:r>
            <a:r>
              <a:rPr lang="en-US" sz="1200" kern="1200" dirty="0" err="1" smtClean="0">
                <a:solidFill>
                  <a:schemeClr val="tx1"/>
                </a:solidFill>
                <a:latin typeface="Times New Roman" pitchFamily="18" charset="0"/>
                <a:ea typeface="+mn-ea"/>
                <a:cs typeface="+mn-cs"/>
              </a:rPr>
              <a:t>Rocamontes</a:t>
            </a:r>
            <a:r>
              <a:rPr lang="en-US" sz="1200" kern="1200" dirty="0" smtClean="0">
                <a:solidFill>
                  <a:schemeClr val="tx1"/>
                </a:solidFill>
                <a:latin typeface="Times New Roman" pitchFamily="18" charset="0"/>
                <a:ea typeface="+mn-ea"/>
                <a:cs typeface="+mn-cs"/>
              </a:rPr>
              <a:t> lied to you in his sworn, written statement to you when he told you he did not have her consistently, but his wife, also the active duty Air Force member, did a written statement where she said he babysat the child for four hours a day, every day for two months?  Does it bother you that he lied to you?</a:t>
            </a:r>
          </a:p>
          <a:p>
            <a:r>
              <a:rPr lang="en-US" sz="1200" kern="1200" dirty="0" smtClean="0">
                <a:solidFill>
                  <a:schemeClr val="tx1"/>
                </a:solidFill>
                <a:latin typeface="Times New Roman" pitchFamily="18" charset="0"/>
                <a:ea typeface="+mn-ea"/>
                <a:cs typeface="+mn-cs"/>
              </a:rPr>
              <a:t>A.  Well, if there is an inconsistency in the statement, it could be someone misremembering as well.  So…</a:t>
            </a:r>
          </a:p>
          <a:p>
            <a:r>
              <a:rPr lang="en-US" sz="1200" kern="1200" dirty="0" smtClean="0">
                <a:solidFill>
                  <a:schemeClr val="tx1"/>
                </a:solidFill>
                <a:latin typeface="Times New Roman" pitchFamily="18" charset="0"/>
                <a:ea typeface="+mn-ea"/>
                <a:cs typeface="+mn-cs"/>
              </a:rPr>
              <a:t>Q.  Right, and this remembering one to two times instead of every day for two months could be -- you are right, it could be, right?</a:t>
            </a:r>
          </a:p>
          <a:p>
            <a:r>
              <a:rPr lang="en-US" sz="1200" kern="1200" dirty="0" smtClean="0">
                <a:solidFill>
                  <a:schemeClr val="tx1"/>
                </a:solidFill>
                <a:latin typeface="Times New Roman" pitchFamily="18" charset="0"/>
                <a:ea typeface="+mn-ea"/>
                <a:cs typeface="+mn-cs"/>
              </a:rPr>
              <a:t>A.  I do not believe that Megan was the one that usually did the babysitting.  So, her memory might not be as accurate as Mr. </a:t>
            </a:r>
            <a:r>
              <a:rPr lang="en-US" sz="1200" kern="1200" dirty="0" err="1" smtClean="0">
                <a:solidFill>
                  <a:schemeClr val="tx1"/>
                </a:solidFill>
                <a:latin typeface="Times New Roman" pitchFamily="18" charset="0"/>
                <a:ea typeface="+mn-ea"/>
                <a:cs typeface="+mn-cs"/>
              </a:rPr>
              <a:t>Rocamontes</a:t>
            </a:r>
            <a:r>
              <a:rPr lang="en-US" sz="1200" kern="1200" dirty="0" smtClean="0">
                <a:solidFill>
                  <a:schemeClr val="tx1"/>
                </a:solidFill>
                <a:latin typeface="Times New Roman" pitchFamily="18" charset="0"/>
                <a:ea typeface="+mn-ea"/>
                <a:cs typeface="+mn-cs"/>
              </a:rPr>
              <a:t>.</a:t>
            </a:r>
          </a:p>
          <a:p>
            <a:r>
              <a:rPr lang="en-US" sz="1200" kern="1200" dirty="0" smtClean="0">
                <a:solidFill>
                  <a:schemeClr val="tx1"/>
                </a:solidFill>
                <a:latin typeface="Times New Roman" pitchFamily="18" charset="0"/>
                <a:ea typeface="+mn-ea"/>
                <a:cs typeface="+mn-cs"/>
              </a:rPr>
              <a:t>Q.  Right.  She might not remember that her husband was babysitting someone else’s infant for two months.  You are right.  Okay.  Now, you certainly aware of the blotter entries here in Cheyenne about David </a:t>
            </a:r>
            <a:r>
              <a:rPr lang="en-US" sz="1200" kern="1200" dirty="0" err="1" smtClean="0">
                <a:solidFill>
                  <a:schemeClr val="tx1"/>
                </a:solidFill>
                <a:latin typeface="Times New Roman" pitchFamily="18" charset="0"/>
                <a:ea typeface="+mn-ea"/>
                <a:cs typeface="+mn-cs"/>
              </a:rPr>
              <a:t>Rocamontes</a:t>
            </a:r>
            <a:r>
              <a:rPr lang="en-US" sz="1200" kern="1200" dirty="0" smtClean="0">
                <a:solidFill>
                  <a:schemeClr val="tx1"/>
                </a:solidFill>
                <a:latin typeface="Times New Roman" pitchFamily="18" charset="0"/>
                <a:ea typeface="+mn-ea"/>
                <a:cs typeface="+mn-cs"/>
              </a:rPr>
              <a:t>, right?  You are aware of those, right?  The blotter entries -- you’ve seen them.  </a:t>
            </a:r>
          </a:p>
          <a:p>
            <a:r>
              <a:rPr lang="en-US" sz="1200" kern="1200" dirty="0" smtClean="0">
                <a:solidFill>
                  <a:schemeClr val="tx1"/>
                </a:solidFill>
                <a:latin typeface="Times New Roman" pitchFamily="18" charset="0"/>
                <a:ea typeface="+mn-ea"/>
                <a:cs typeface="+mn-cs"/>
              </a:rPr>
              <a:t>A.  No, I have not seen them.</a:t>
            </a:r>
          </a:p>
          <a:p>
            <a:r>
              <a:rPr lang="en-US" sz="1200" kern="1200" dirty="0" smtClean="0">
                <a:solidFill>
                  <a:schemeClr val="tx1"/>
                </a:solidFill>
                <a:latin typeface="Times New Roman" pitchFamily="18" charset="0"/>
                <a:ea typeface="+mn-ea"/>
                <a:cs typeface="+mn-cs"/>
              </a:rPr>
              <a:t>Q.  You have not seen the blotter entries?</a:t>
            </a:r>
          </a:p>
          <a:p>
            <a:r>
              <a:rPr lang="en-US" sz="1200" kern="1200" dirty="0" smtClean="0">
                <a:solidFill>
                  <a:schemeClr val="tx1"/>
                </a:solidFill>
                <a:latin typeface="Times New Roman" pitchFamily="18" charset="0"/>
                <a:ea typeface="+mn-ea"/>
                <a:cs typeface="+mn-cs"/>
              </a:rPr>
              <a:t>A.  No.</a:t>
            </a:r>
          </a:p>
          <a:p>
            <a:r>
              <a:rPr lang="en-US" sz="1200" kern="1200" dirty="0" smtClean="0">
                <a:solidFill>
                  <a:schemeClr val="tx1"/>
                </a:solidFill>
                <a:latin typeface="Times New Roman" pitchFamily="18" charset="0"/>
                <a:ea typeface="+mn-ea"/>
                <a:cs typeface="+mn-cs"/>
              </a:rPr>
              <a:t>Q.  Did you know that approximately a week after the 25th of May, when Serenity was taken out of the home that David </a:t>
            </a:r>
            <a:r>
              <a:rPr lang="en-US" sz="1200" kern="1200" dirty="0" err="1" smtClean="0">
                <a:solidFill>
                  <a:schemeClr val="tx1"/>
                </a:solidFill>
                <a:latin typeface="Times New Roman" pitchFamily="18" charset="0"/>
                <a:ea typeface="+mn-ea"/>
                <a:cs typeface="+mn-cs"/>
              </a:rPr>
              <a:t>Rocamontes</a:t>
            </a:r>
            <a:r>
              <a:rPr lang="en-US" sz="1200" kern="1200" dirty="0" smtClean="0">
                <a:solidFill>
                  <a:schemeClr val="tx1"/>
                </a:solidFill>
                <a:latin typeface="Times New Roman" pitchFamily="18" charset="0"/>
                <a:ea typeface="+mn-ea"/>
                <a:cs typeface="+mn-cs"/>
              </a:rPr>
              <a:t> -- They attempted to apprehend him because of domestic violence in the home, in the </a:t>
            </a:r>
            <a:r>
              <a:rPr lang="en-US" sz="1200" kern="1200" dirty="0" err="1" smtClean="0">
                <a:solidFill>
                  <a:schemeClr val="tx1"/>
                </a:solidFill>
                <a:latin typeface="Times New Roman" pitchFamily="18" charset="0"/>
                <a:ea typeface="+mn-ea"/>
                <a:cs typeface="+mn-cs"/>
              </a:rPr>
              <a:t>Rocamontes</a:t>
            </a:r>
            <a:r>
              <a:rPr lang="en-US" sz="1200" kern="1200" dirty="0" smtClean="0">
                <a:solidFill>
                  <a:schemeClr val="tx1"/>
                </a:solidFill>
                <a:latin typeface="Times New Roman" pitchFamily="18" charset="0"/>
                <a:ea typeface="+mn-ea"/>
                <a:cs typeface="+mn-cs"/>
              </a:rPr>
              <a:t> home, were you aware of that when you ruled him out?</a:t>
            </a:r>
          </a:p>
          <a:p>
            <a:r>
              <a:rPr lang="en-US" sz="1200" kern="1200" dirty="0" smtClean="0">
                <a:solidFill>
                  <a:schemeClr val="tx1"/>
                </a:solidFill>
                <a:latin typeface="Times New Roman" pitchFamily="18" charset="0"/>
                <a:ea typeface="+mn-ea"/>
                <a:cs typeface="+mn-cs"/>
              </a:rPr>
              <a:t>A.  I did hear about that actually.</a:t>
            </a:r>
          </a:p>
          <a:p>
            <a:r>
              <a:rPr lang="en-US" sz="1200" kern="1200" dirty="0" smtClean="0">
                <a:solidFill>
                  <a:schemeClr val="tx1"/>
                </a:solidFill>
                <a:latin typeface="Times New Roman" pitchFamily="18" charset="0"/>
                <a:ea typeface="+mn-ea"/>
                <a:cs typeface="+mn-cs"/>
              </a:rPr>
              <a:t>Q.  Oh, you did hear about that.  So, you heard that they had a fight, that there was shoving, that he flipped over and destroyed a bed, and then when Megan </a:t>
            </a:r>
            <a:r>
              <a:rPr lang="en-US" sz="1200" kern="1200" dirty="0" err="1" smtClean="0">
                <a:solidFill>
                  <a:schemeClr val="tx1"/>
                </a:solidFill>
                <a:latin typeface="Times New Roman" pitchFamily="18" charset="0"/>
                <a:ea typeface="+mn-ea"/>
                <a:cs typeface="+mn-cs"/>
              </a:rPr>
              <a:t>Rocamontes</a:t>
            </a:r>
            <a:r>
              <a:rPr lang="en-US" sz="1200" kern="1200" dirty="0" smtClean="0">
                <a:solidFill>
                  <a:schemeClr val="tx1"/>
                </a:solidFill>
                <a:latin typeface="Times New Roman" pitchFamily="18" charset="0"/>
                <a:ea typeface="+mn-ea"/>
                <a:cs typeface="+mn-cs"/>
              </a:rPr>
              <a:t> called the police to come to the home that he actually fled the base, jumped over the fence and got all the way to Colorado on foot before they found him?  You are aware of all of that?</a:t>
            </a:r>
          </a:p>
          <a:p>
            <a:r>
              <a:rPr lang="en-US" sz="1200" kern="1200" dirty="0" smtClean="0">
                <a:solidFill>
                  <a:schemeClr val="tx1"/>
                </a:solidFill>
                <a:latin typeface="Times New Roman" pitchFamily="18" charset="0"/>
                <a:ea typeface="+mn-ea"/>
                <a:cs typeface="+mn-cs"/>
              </a:rPr>
              <a:t>A.  I did not hear that portion.</a:t>
            </a:r>
          </a:p>
          <a:p>
            <a:r>
              <a:rPr lang="en-US" sz="1200" kern="1200" dirty="0" smtClean="0">
                <a:solidFill>
                  <a:schemeClr val="tx1"/>
                </a:solidFill>
                <a:latin typeface="Times New Roman" pitchFamily="18" charset="0"/>
                <a:ea typeface="+mn-ea"/>
                <a:cs typeface="+mn-cs"/>
              </a:rPr>
              <a:t>Q.  Oh, so you did not know that when you ruled him out?</a:t>
            </a:r>
          </a:p>
          <a:p>
            <a:r>
              <a:rPr lang="en-US" sz="1200" kern="1200" dirty="0" smtClean="0">
                <a:solidFill>
                  <a:schemeClr val="tx1"/>
                </a:solidFill>
                <a:latin typeface="Times New Roman" pitchFamily="18" charset="0"/>
                <a:ea typeface="+mn-ea"/>
                <a:cs typeface="+mn-cs"/>
              </a:rPr>
              <a:t>A.  Right.</a:t>
            </a:r>
          </a:p>
          <a:p>
            <a:r>
              <a:rPr lang="en-US" sz="1200" kern="1200" dirty="0" smtClean="0">
                <a:solidFill>
                  <a:schemeClr val="tx1"/>
                </a:solidFill>
                <a:latin typeface="Times New Roman" pitchFamily="18" charset="0"/>
                <a:ea typeface="+mn-ea"/>
                <a:cs typeface="+mn-cs"/>
              </a:rPr>
              <a:t>Q.  And, you did not know that the neighbors were concerned about the bruises and the injuries they were seeing on their three-year-old, Jack, when you ruled David </a:t>
            </a:r>
            <a:r>
              <a:rPr lang="en-US" sz="1200" kern="1200" dirty="0" err="1" smtClean="0">
                <a:solidFill>
                  <a:schemeClr val="tx1"/>
                </a:solidFill>
                <a:latin typeface="Times New Roman" pitchFamily="18" charset="0"/>
                <a:ea typeface="+mn-ea"/>
                <a:cs typeface="+mn-cs"/>
              </a:rPr>
              <a:t>Rocamontes</a:t>
            </a:r>
            <a:r>
              <a:rPr lang="en-US" sz="1200" kern="1200" dirty="0" smtClean="0">
                <a:solidFill>
                  <a:schemeClr val="tx1"/>
                </a:solidFill>
                <a:latin typeface="Times New Roman" pitchFamily="18" charset="0"/>
                <a:ea typeface="+mn-ea"/>
                <a:cs typeface="+mn-cs"/>
              </a:rPr>
              <a:t> out, right?</a:t>
            </a:r>
          </a:p>
          <a:p>
            <a:r>
              <a:rPr lang="en-US" sz="1200" kern="1200" dirty="0" smtClean="0">
                <a:solidFill>
                  <a:schemeClr val="tx1"/>
                </a:solidFill>
                <a:latin typeface="Times New Roman" pitchFamily="18" charset="0"/>
                <a:ea typeface="+mn-ea"/>
                <a:cs typeface="+mn-cs"/>
              </a:rPr>
              <a:t>A.   Would you say that one more time?</a:t>
            </a:r>
          </a:p>
          <a:p>
            <a:r>
              <a:rPr lang="en-US" sz="1200" kern="1200" dirty="0" smtClean="0">
                <a:solidFill>
                  <a:schemeClr val="tx1"/>
                </a:solidFill>
                <a:latin typeface="Times New Roman" pitchFamily="18" charset="0"/>
                <a:ea typeface="+mn-ea"/>
                <a:cs typeface="+mn-cs"/>
              </a:rPr>
              <a:t>Q.  You were not aware, when you were ruling David </a:t>
            </a:r>
            <a:r>
              <a:rPr lang="en-US" sz="1200" kern="1200" dirty="0" err="1" smtClean="0">
                <a:solidFill>
                  <a:schemeClr val="tx1"/>
                </a:solidFill>
                <a:latin typeface="Times New Roman" pitchFamily="18" charset="0"/>
                <a:ea typeface="+mn-ea"/>
                <a:cs typeface="+mn-cs"/>
              </a:rPr>
              <a:t>Rocamontes</a:t>
            </a:r>
            <a:r>
              <a:rPr lang="en-US" sz="1200" kern="1200" dirty="0" smtClean="0">
                <a:solidFill>
                  <a:schemeClr val="tx1"/>
                </a:solidFill>
                <a:latin typeface="Times New Roman" pitchFamily="18" charset="0"/>
                <a:ea typeface="+mn-ea"/>
                <a:cs typeface="+mn-cs"/>
              </a:rPr>
              <a:t> out, that the neighbors had seen bruising on Jack, their three-year-old, and were concerned about it.  You did not take that into consideration when you ruled David </a:t>
            </a:r>
            <a:r>
              <a:rPr lang="en-US" sz="1200" kern="1200" dirty="0" err="1" smtClean="0">
                <a:solidFill>
                  <a:schemeClr val="tx1"/>
                </a:solidFill>
                <a:latin typeface="Times New Roman" pitchFamily="18" charset="0"/>
                <a:ea typeface="+mn-ea"/>
                <a:cs typeface="+mn-cs"/>
              </a:rPr>
              <a:t>Rocamontes</a:t>
            </a:r>
            <a:r>
              <a:rPr lang="en-US" sz="1200" kern="1200" dirty="0" smtClean="0">
                <a:solidFill>
                  <a:schemeClr val="tx1"/>
                </a:solidFill>
                <a:latin typeface="Times New Roman" pitchFamily="18" charset="0"/>
                <a:ea typeface="+mn-ea"/>
                <a:cs typeface="+mn-cs"/>
              </a:rPr>
              <a:t> out did you?</a:t>
            </a:r>
          </a:p>
          <a:p>
            <a:r>
              <a:rPr lang="en-US" sz="1200" kern="1200" dirty="0" smtClean="0">
                <a:solidFill>
                  <a:schemeClr val="tx1"/>
                </a:solidFill>
                <a:latin typeface="Times New Roman" pitchFamily="18" charset="0"/>
                <a:ea typeface="+mn-ea"/>
                <a:cs typeface="+mn-cs"/>
              </a:rPr>
              <a:t>A.  I did not know that.</a:t>
            </a:r>
          </a:p>
          <a:p>
            <a:r>
              <a:rPr lang="en-US" sz="1200" kern="1200" dirty="0" smtClean="0">
                <a:solidFill>
                  <a:schemeClr val="tx1"/>
                </a:solidFill>
                <a:latin typeface="Times New Roman" pitchFamily="18" charset="0"/>
                <a:ea typeface="+mn-ea"/>
                <a:cs typeface="+mn-cs"/>
              </a:rPr>
              <a:t>Q.  And, you were not aware of it -- right, you were not aware of it?</a:t>
            </a:r>
          </a:p>
          <a:p>
            <a:r>
              <a:rPr lang="en-US" sz="1200" kern="1200" dirty="0" smtClean="0">
                <a:solidFill>
                  <a:schemeClr val="tx1"/>
                </a:solidFill>
                <a:latin typeface="Times New Roman" pitchFamily="18" charset="0"/>
                <a:ea typeface="+mn-ea"/>
                <a:cs typeface="+mn-cs"/>
              </a:rPr>
              <a:t>A.  I said I was not aware of it.</a:t>
            </a:r>
          </a:p>
          <a:p>
            <a:r>
              <a:rPr lang="en-US" sz="1200" kern="1200" dirty="0" smtClean="0">
                <a:solidFill>
                  <a:schemeClr val="tx1"/>
                </a:solidFill>
                <a:latin typeface="Times New Roman" pitchFamily="18" charset="0"/>
                <a:ea typeface="+mn-ea"/>
                <a:cs typeface="+mn-cs"/>
              </a:rPr>
              <a:t>Q.  It is news to you?</a:t>
            </a:r>
          </a:p>
          <a:p>
            <a:r>
              <a:rPr lang="en-US" sz="1200" kern="1200" dirty="0" smtClean="0">
                <a:solidFill>
                  <a:schemeClr val="tx1"/>
                </a:solidFill>
                <a:latin typeface="Times New Roman" pitchFamily="18" charset="0"/>
                <a:ea typeface="+mn-ea"/>
                <a:cs typeface="+mn-cs"/>
              </a:rPr>
              <a:t>A.  I said that I was not aware of it.</a:t>
            </a:r>
          </a:p>
          <a:p>
            <a:endParaRPr lang="en-US" dirty="0" smtClean="0"/>
          </a:p>
        </p:txBody>
      </p:sp>
      <p:sp>
        <p:nvSpPr>
          <p:cNvPr id="276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2A69531-A37A-4407-8119-93E11FB5BC8A}" type="slidenum">
              <a:rPr lang="en-US" smtClean="0"/>
              <a:pPr/>
              <a:t>24</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xfrm>
            <a:off x="701675" y="4416425"/>
            <a:ext cx="5607050" cy="4183063"/>
          </a:xfrm>
          <a:prstGeom prst="rect">
            <a:avLst/>
          </a:prstGeom>
          <a:noFill/>
        </p:spPr>
        <p:txBody>
          <a:bodyPr wrap="square" numCol="1" anchor="t" anchorCtr="0" compatLnSpc="1">
            <a:prstTxWarp prst="textNoShape">
              <a:avLst/>
            </a:prstTxWarp>
          </a:bodyPr>
          <a:lstStyle/>
          <a:p>
            <a:pPr marL="0" lvl="2"/>
            <a:r>
              <a:rPr lang="en-US" sz="2000" i="1" smtClean="0"/>
              <a:t>U.S. v. Reiner</a:t>
            </a:r>
            <a:r>
              <a:rPr lang="en-US" sz="2000" smtClean="0"/>
              <a:t>, 15 M.J. 38 (C.M.A. 1983)</a:t>
            </a:r>
            <a:endParaRPr lang="en-US" sz="2000" i="1" smtClean="0"/>
          </a:p>
          <a:p>
            <a:pPr marL="0" lvl="2"/>
            <a:r>
              <a:rPr lang="en-US" sz="2000" i="1" smtClean="0"/>
              <a:t>U.S. v. Fields</a:t>
            </a:r>
            <a:r>
              <a:rPr lang="en-US" sz="2000" smtClean="0"/>
              <a:t>, 15 M.J. 34 (C.M.A. 1983)</a:t>
            </a:r>
          </a:p>
          <a:p>
            <a:endParaRPr lang="en-US" smtClean="0"/>
          </a:p>
        </p:txBody>
      </p:sp>
      <p:sp>
        <p:nvSpPr>
          <p:cNvPr id="286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96D1A2A-2FB7-4A2F-B136-EA28981FBAA6}" type="slidenum">
              <a:rPr lang="en-US" smtClean="0"/>
              <a:pPr/>
              <a:t>29</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xfrm>
            <a:off x="701675" y="4416425"/>
            <a:ext cx="5607050" cy="4183063"/>
          </a:xfrm>
          <a:prstGeom prst="rect">
            <a:avLst/>
          </a:prstGeom>
          <a:noFill/>
        </p:spPr>
        <p:txBody>
          <a:bodyPr wrap="square" numCol="1" anchor="t" anchorCtr="0" compatLnSpc="1">
            <a:prstTxWarp prst="textNoShape">
              <a:avLst/>
            </a:prstTxWarp>
          </a:bodyPr>
          <a:lstStyle/>
          <a:p>
            <a:endParaRPr lang="en-US" smtClean="0"/>
          </a:p>
        </p:txBody>
      </p:sp>
      <p:sp>
        <p:nvSpPr>
          <p:cNvPr id="297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EDDFE79-567B-4A14-B7F0-C8CA83B58E66}" type="slidenum">
              <a:rPr lang="en-US" smtClean="0"/>
              <a:pPr/>
              <a:t>30</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16425"/>
            <a:ext cx="5607050" cy="4183063"/>
          </a:xfrm>
          <a:prstGeom prst="rect">
            <a:avLst/>
          </a:prstGeom>
        </p:spPr>
        <p:txBody>
          <a:bodyPr>
            <a:normAutofit/>
          </a:bodyPr>
          <a:lstStyle/>
          <a:p>
            <a:r>
              <a:rPr lang="en-US" dirty="0" smtClean="0"/>
              <a:t>EXAMPLE</a:t>
            </a:r>
            <a:r>
              <a:rPr lang="en-US" baseline="0" dirty="0" smtClean="0"/>
              <a:t> OF SAVING IT FOR CLOSING – Witness testifies to something that is clearly false or wrong.  You have several witness that will directly contradict it.  Why cross and give them a chance to explain.</a:t>
            </a:r>
            <a:endParaRPr lang="en-US" dirty="0"/>
          </a:p>
        </p:txBody>
      </p:sp>
      <p:sp>
        <p:nvSpPr>
          <p:cNvPr id="4" name="Slide Number Placeholder 3"/>
          <p:cNvSpPr>
            <a:spLocks noGrp="1"/>
          </p:cNvSpPr>
          <p:nvPr>
            <p:ph type="sldNum" sz="quarter" idx="10"/>
          </p:nvPr>
        </p:nvSpPr>
        <p:spPr/>
        <p:txBody>
          <a:bodyPr/>
          <a:lstStyle/>
          <a:p>
            <a:pPr>
              <a:defRPr/>
            </a:pPr>
            <a:fld id="{247A763A-A53A-4E66-866F-984C484BDE19}" type="slidenum">
              <a:rPr lang="en-US" smtClean="0"/>
              <a:pPr>
                <a:defRPr/>
              </a:pPr>
              <a:t>31</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16425"/>
            <a:ext cx="5607050" cy="4183063"/>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pPr>
              <a:defRPr/>
            </a:pPr>
            <a:fld id="{247A763A-A53A-4E66-866F-984C484BDE19}" type="slidenum">
              <a:rPr lang="en-US" smtClean="0"/>
              <a:pPr>
                <a:defRPr/>
              </a:pPr>
              <a:t>45</a:t>
            </a:fld>
            <a:endParaRPr lang="en-US" dirty="0"/>
          </a:p>
        </p:txBody>
      </p:sp>
    </p:spTree>
    <p:extLst>
      <p:ext uri="{BB962C8B-B14F-4D97-AF65-F5344CB8AC3E}">
        <p14:creationId xmlns:p14="http://schemas.microsoft.com/office/powerpoint/2010/main" val="17479409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16425"/>
            <a:ext cx="5607050" cy="4183063"/>
          </a:xfrm>
          <a:prstGeom prst="rect">
            <a:avLst/>
          </a:prstGeom>
        </p:spPr>
        <p:txBody>
          <a:bodyPr>
            <a:normAutofit/>
          </a:bodyPr>
          <a:lstStyle/>
          <a:p>
            <a:r>
              <a:rPr lang="en-US" dirty="0" smtClean="0"/>
              <a:t>Take a look at R.C.M.</a:t>
            </a:r>
            <a:r>
              <a:rPr lang="en-US" baseline="0" dirty="0" smtClean="0"/>
              <a:t> 807 Discussion section, what is listed under A, B, C, etc in the discussion section?</a:t>
            </a:r>
            <a:endParaRPr lang="en-US" dirty="0" smtClean="0"/>
          </a:p>
          <a:p>
            <a:endParaRPr lang="en-US" dirty="0" smtClean="0"/>
          </a:p>
          <a:p>
            <a:r>
              <a:rPr lang="en-US" dirty="0" smtClean="0"/>
              <a:t>Who gives the oath to the</a:t>
            </a:r>
            <a:r>
              <a:rPr lang="en-US" baseline="0" dirty="0" smtClean="0"/>
              <a:t> witnesses? </a:t>
            </a:r>
          </a:p>
          <a:p>
            <a:r>
              <a:rPr lang="en-US" baseline="0" dirty="0" smtClean="0"/>
              <a:t>What about defense witnesses?</a:t>
            </a:r>
          </a:p>
          <a:p>
            <a:endParaRPr lang="en-US" baseline="0" dirty="0" smtClean="0"/>
          </a:p>
          <a:p>
            <a:r>
              <a:rPr lang="en-US" baseline="0" dirty="0" smtClean="0"/>
              <a:t>Take control of the witness, give him the oath, stand in front of the witness and make that witness swear to tell you the truth.  You’ll hear throughout the MJ lectures and probably from the STCs you work with, take control of the courtroom.  It’s our courtroom, our evidence, our case…same thing with WIT oaths.</a:t>
            </a:r>
          </a:p>
          <a:p>
            <a:endParaRPr lang="en-US" baseline="0" dirty="0" smtClean="0"/>
          </a:p>
          <a:p>
            <a:r>
              <a:rPr lang="en-US" baseline="0" dirty="0" smtClean="0"/>
              <a:t>Memorize this oath and to start, let’s recite it.</a:t>
            </a:r>
          </a:p>
        </p:txBody>
      </p:sp>
      <p:sp>
        <p:nvSpPr>
          <p:cNvPr id="4" name="Slide Number Placeholder 3"/>
          <p:cNvSpPr>
            <a:spLocks noGrp="1"/>
          </p:cNvSpPr>
          <p:nvPr>
            <p:ph type="sldNum" sz="quarter" idx="10"/>
          </p:nvPr>
        </p:nvSpPr>
        <p:spPr/>
        <p:txBody>
          <a:bodyPr/>
          <a:lstStyle/>
          <a:p>
            <a:pPr>
              <a:defRPr/>
            </a:pPr>
            <a:fld id="{B3EC6CD9-0366-4FC6-ABD3-64BC4CB4F03D}" type="slidenum">
              <a:rPr lang="en-US" smtClean="0"/>
              <a:pPr>
                <a:defRPr/>
              </a:pPr>
              <a:t>46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16425"/>
            <a:ext cx="5607050" cy="4183063"/>
          </a:xfrm>
          <a:prstGeom prst="rect">
            <a:avLst/>
          </a:prstGeom>
        </p:spPr>
        <p:txBody>
          <a:bodyPr>
            <a:normAutofit/>
          </a:bodyPr>
          <a:lstStyle/>
          <a:p>
            <a:endParaRPr lang="en-US"/>
          </a:p>
        </p:txBody>
      </p:sp>
      <p:sp>
        <p:nvSpPr>
          <p:cNvPr id="4" name="Slide Number Placeholder 3"/>
          <p:cNvSpPr>
            <a:spLocks noGrp="1"/>
          </p:cNvSpPr>
          <p:nvPr>
            <p:ph type="sldNum" sz="quarter" idx="10"/>
          </p:nvPr>
        </p:nvSpPr>
        <p:spPr/>
        <p:txBody>
          <a:bodyPr/>
          <a:lstStyle/>
          <a:p>
            <a:fld id="{DA6FE33D-4562-4112-B421-1B6C52CAFAE6}"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noChangeArrowheads="1"/>
          </p:cNvSpPr>
          <p:nvPr/>
        </p:nvSpPr>
        <p:spPr bwMode="auto">
          <a:xfrm>
            <a:off x="3971925" y="8831265"/>
            <a:ext cx="3038475" cy="465137"/>
          </a:xfrm>
          <a:prstGeom prst="rect">
            <a:avLst/>
          </a:prstGeom>
          <a:noFill/>
          <a:ln w="9525">
            <a:noFill/>
            <a:miter lim="800000"/>
            <a:headEnd/>
            <a:tailEnd/>
          </a:ln>
        </p:spPr>
        <p:txBody>
          <a:bodyPr lIns="93170" tIns="46585" rIns="93170" bIns="46585" anchor="b"/>
          <a:lstStyle/>
          <a:p>
            <a:pPr algn="r" defTabSz="930275" eaLnBrk="0" hangingPunct="0"/>
            <a:fld id="{B75EDA3D-CD53-4230-B853-2972A429F04E}" type="slidenum">
              <a:rPr lang="en-US" sz="1200">
                <a:latin typeface="Times New Roman" pitchFamily="18" charset="0"/>
              </a:rPr>
              <a:pPr algn="r" defTabSz="930275" eaLnBrk="0" hangingPunct="0"/>
              <a:t>4</a:t>
            </a:fld>
            <a:endParaRPr lang="en-US" sz="1200">
              <a:latin typeface="Times New Roman" pitchFamily="18" charset="0"/>
            </a:endParaRPr>
          </a:p>
        </p:txBody>
      </p:sp>
      <p:sp>
        <p:nvSpPr>
          <p:cNvPr id="25603" name="Rectangle 2"/>
          <p:cNvSpPr>
            <a:spLocks noGrp="1" noRot="1" noChangeAspect="1" noChangeArrowheads="1" noTextEdit="1"/>
          </p:cNvSpPr>
          <p:nvPr>
            <p:ph type="sldImg"/>
          </p:nvPr>
        </p:nvSpPr>
        <p:spPr>
          <a:xfrm>
            <a:off x="1463675" y="46038"/>
            <a:ext cx="3997325" cy="2997200"/>
          </a:xfrm>
          <a:ln w="12700" cap="flat">
            <a:solidFill>
              <a:schemeClr val="tx1"/>
            </a:solidFill>
          </a:ln>
        </p:spPr>
      </p:sp>
      <p:sp>
        <p:nvSpPr>
          <p:cNvPr id="25604" name="Rectangle 3"/>
          <p:cNvSpPr>
            <a:spLocks noGrp="1" noChangeArrowheads="1"/>
          </p:cNvSpPr>
          <p:nvPr>
            <p:ph type="body" idx="1"/>
          </p:nvPr>
        </p:nvSpPr>
        <p:spPr>
          <a:xfrm>
            <a:off x="93663" y="3095625"/>
            <a:ext cx="6805612" cy="3160189"/>
          </a:xfrm>
          <a:prstGeom prst="rect">
            <a:avLst/>
          </a:prstGeom>
          <a:noFill/>
          <a:ln/>
        </p:spPr>
        <p:txBody>
          <a:bodyPr lIns="93818" tIns="46909" rIns="93818" bIns="46909"/>
          <a:lstStyle/>
          <a:p>
            <a:pPr marL="231775" indent="-231775">
              <a:buFontTx/>
              <a:buAutoNum type="arabicPeriod"/>
            </a:pPr>
            <a:r>
              <a:rPr lang="en-US" dirty="0" smtClean="0"/>
              <a:t>Know</a:t>
            </a:r>
            <a:r>
              <a:rPr lang="en-US" baseline="0" dirty="0" smtClean="0"/>
              <a:t> your witness – and structure your direct accordingly!</a:t>
            </a:r>
          </a:p>
          <a:p>
            <a:pPr marL="688975" lvl="1" indent="-231775">
              <a:buFontTx/>
              <a:buAutoNum type="arabicPeriod"/>
            </a:pPr>
            <a:r>
              <a:rPr lang="en-US" baseline="0" dirty="0" smtClean="0"/>
              <a:t>Important witness – may want to meet with him a couple of times before going in depth on facts</a:t>
            </a:r>
          </a:p>
          <a:p>
            <a:pPr marL="688975" lvl="1" indent="-231775">
              <a:buFontTx/>
              <a:buAutoNum type="arabicPeriod"/>
            </a:pPr>
            <a:r>
              <a:rPr lang="en-US" baseline="0" dirty="0" smtClean="0"/>
              <a:t>Going to need to be prodded for more, or throttled back?</a:t>
            </a:r>
          </a:p>
          <a:p>
            <a:pPr marL="688975" lvl="1" indent="-231775">
              <a:buFontTx/>
              <a:buAutoNum type="arabicPeriod"/>
            </a:pPr>
            <a:r>
              <a:rPr lang="en-US" dirty="0" smtClean="0"/>
              <a:t>Demeanor?</a:t>
            </a:r>
            <a:r>
              <a:rPr lang="en-US" baseline="0" dirty="0" smtClean="0"/>
              <a:t>  - shrinking violet or boastful?</a:t>
            </a:r>
          </a:p>
          <a:p>
            <a:pPr marL="688975" lvl="1" indent="-231775">
              <a:buFontTx/>
              <a:buAutoNum type="arabicPeriod"/>
            </a:pPr>
            <a:r>
              <a:rPr lang="en-US" baseline="0" dirty="0" smtClean="0"/>
              <a:t>Pace – good witness or bad?</a:t>
            </a:r>
          </a:p>
          <a:p>
            <a:pPr marL="231775" lvl="0" indent="-231775">
              <a:buFontTx/>
              <a:buAutoNum type="arabicPeriod"/>
            </a:pPr>
            <a:r>
              <a:rPr lang="en-US" baseline="0" dirty="0" smtClean="0"/>
              <a:t>Develop rapport, but don’t be the witness’s shoulder to cry on</a:t>
            </a:r>
          </a:p>
          <a:p>
            <a:pPr marL="231775" lvl="0" indent="-231775">
              <a:buFontTx/>
              <a:buAutoNum type="arabicPeriod"/>
            </a:pPr>
            <a:r>
              <a:rPr lang="en-US" baseline="0" dirty="0" smtClean="0"/>
              <a:t>Be careful not to “draft testimony”</a:t>
            </a:r>
          </a:p>
          <a:p>
            <a:pPr marL="231775" lvl="0" indent="-231775">
              <a:buFontTx/>
              <a:buAutoNum type="arabicPeriod"/>
            </a:pPr>
            <a:r>
              <a:rPr lang="en-US" baseline="0" dirty="0" smtClean="0"/>
              <a:t>Are you contributing to the case or buying yourself a headache?</a:t>
            </a:r>
          </a:p>
          <a:p>
            <a:pPr marL="688975" lvl="1" indent="-231775">
              <a:buFontTx/>
              <a:buAutoNum type="arabicPeriod"/>
            </a:pPr>
            <a:r>
              <a:rPr lang="en-US" baseline="0" dirty="0" smtClean="0"/>
              <a:t>Sponsorship theory.</a:t>
            </a:r>
          </a:p>
          <a:p>
            <a:pPr marL="688975" lvl="1" indent="-231775">
              <a:buFontTx/>
              <a:buAutoNum type="arabicPeriod"/>
            </a:pPr>
            <a:r>
              <a:rPr lang="en-US" baseline="0" dirty="0" smtClean="0"/>
              <a:t>Take into account potential defense arguments created if you don’t call the witness</a:t>
            </a:r>
          </a:p>
          <a:p>
            <a:pPr marL="688975" lvl="1" indent="-231775">
              <a:buFontTx/>
              <a:buAutoNum type="arabicPeriod"/>
            </a:pPr>
            <a:endParaRPr lang="en-US" baseline="0" dirty="0" smtClean="0"/>
          </a:p>
          <a:p>
            <a:pPr marL="688975" lvl="1" indent="-231775">
              <a:buFontTx/>
              <a:buAutoNum type="arabicPeriod"/>
            </a:pPr>
            <a:endParaRPr lang="en-US" baseline="0" dirty="0" smtClean="0"/>
          </a:p>
          <a:p>
            <a:pPr marL="688975" lvl="1" indent="-231775">
              <a:buFontTx/>
              <a:buAutoNum type="arabicPeriod"/>
            </a:pPr>
            <a:endParaRPr lang="en-US" baseline="0"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txBox="1">
            <a:spLocks noGrp="1" noChangeArrowheads="1"/>
          </p:cNvSpPr>
          <p:nvPr/>
        </p:nvSpPr>
        <p:spPr bwMode="auto">
          <a:xfrm>
            <a:off x="3971925" y="8831265"/>
            <a:ext cx="3038475" cy="465137"/>
          </a:xfrm>
          <a:prstGeom prst="rect">
            <a:avLst/>
          </a:prstGeom>
          <a:noFill/>
          <a:ln w="9525">
            <a:noFill/>
            <a:miter lim="800000"/>
            <a:headEnd/>
            <a:tailEnd/>
          </a:ln>
        </p:spPr>
        <p:txBody>
          <a:bodyPr lIns="93170" tIns="46585" rIns="93170" bIns="46585" anchor="b"/>
          <a:lstStyle/>
          <a:p>
            <a:pPr algn="r" defTabSz="930275" eaLnBrk="0" hangingPunct="0"/>
            <a:fld id="{BAEC785B-679B-4138-BEE6-3F0CBC4F986E}" type="slidenum">
              <a:rPr lang="en-US" sz="1200">
                <a:latin typeface="Times New Roman" pitchFamily="18" charset="0"/>
              </a:rPr>
              <a:pPr algn="r" defTabSz="930275" eaLnBrk="0" hangingPunct="0"/>
              <a:t>5</a:t>
            </a:fld>
            <a:endParaRPr lang="en-US" sz="1200">
              <a:latin typeface="Times New Roman" pitchFamily="18" charset="0"/>
            </a:endParaRPr>
          </a:p>
        </p:txBody>
      </p:sp>
      <p:sp>
        <p:nvSpPr>
          <p:cNvPr id="26627" name="Rectangle 2"/>
          <p:cNvSpPr>
            <a:spLocks noGrp="1" noRot="1" noChangeAspect="1" noChangeArrowheads="1" noTextEdit="1"/>
          </p:cNvSpPr>
          <p:nvPr>
            <p:ph type="sldImg"/>
          </p:nvPr>
        </p:nvSpPr>
        <p:spPr>
          <a:xfrm>
            <a:off x="1463675" y="46038"/>
            <a:ext cx="3997325" cy="2997200"/>
          </a:xfrm>
          <a:ln w="12700" cap="flat">
            <a:solidFill>
              <a:schemeClr val="tx1"/>
            </a:solidFill>
          </a:ln>
        </p:spPr>
      </p:sp>
      <p:sp>
        <p:nvSpPr>
          <p:cNvPr id="26628" name="Rectangle 3"/>
          <p:cNvSpPr>
            <a:spLocks noGrp="1" noChangeArrowheads="1"/>
          </p:cNvSpPr>
          <p:nvPr>
            <p:ph type="body" idx="1"/>
          </p:nvPr>
        </p:nvSpPr>
        <p:spPr>
          <a:xfrm>
            <a:off x="93663" y="3095625"/>
            <a:ext cx="6805612" cy="4471317"/>
          </a:xfrm>
          <a:prstGeom prst="rect">
            <a:avLst/>
          </a:prstGeom>
          <a:noFill/>
          <a:ln/>
        </p:spPr>
        <p:txBody>
          <a:bodyPr lIns="93818" tIns="46909" rIns="93818" bIns="46909"/>
          <a:lstStyle/>
          <a:p>
            <a:pPr marL="231775" indent="-231775"/>
            <a:r>
              <a:rPr lang="en-US" dirty="0" smtClean="0"/>
              <a:t>Gather the materials that you will need.  If the witness has made a written statement, have it handy and several clean copies of it in case your need to use the statement to refresh the memory of the witness.  Have the foundation questions ready for this possibility (present recollection refreshed) and for the possibility that the witness will freeze and you will have to establish the foundation for reading the statement into the record.</a:t>
            </a:r>
          </a:p>
          <a:p>
            <a:pPr marL="231775" indent="-231775"/>
            <a:endParaRPr lang="en-US" dirty="0" smtClean="0"/>
          </a:p>
          <a:p>
            <a:pPr marL="231775" indent="-231775"/>
            <a:r>
              <a:rPr lang="en-US" dirty="0" smtClean="0"/>
              <a:t>Writing used to refresh memory of a witness on the stand – MRE 612</a:t>
            </a:r>
          </a:p>
          <a:p>
            <a:pPr marL="231775" indent="-231775"/>
            <a:r>
              <a:rPr lang="en-US" dirty="0" smtClean="0"/>
              <a:t>Past recollection recorded – MRE 803(5) “…once had knowledge but now has </a:t>
            </a:r>
            <a:r>
              <a:rPr lang="en-US" dirty="0" err="1" smtClean="0"/>
              <a:t>insufficent</a:t>
            </a:r>
            <a:r>
              <a:rPr lang="en-US" dirty="0" smtClean="0"/>
              <a:t> recollection to enable the witness to testify fully and accurately, shown to have been made or adopted by the witness when the matter was fresh in the witness’ memory and to reflect that knowledge correctly.  If admitted, the memorandum or record may be read into evidence…but may not itself be received as an exhibit unless offered by an adverse party.”  Remember, mark the exhibit as an Appellate Exhibit.</a:t>
            </a:r>
          </a:p>
          <a:p>
            <a:pPr marL="231775" indent="-231775"/>
            <a:endParaRPr lang="en-US" dirty="0" smtClean="0"/>
          </a:p>
          <a:p>
            <a:pPr marL="231775" indent="-231775"/>
            <a:r>
              <a:rPr lang="en-US" dirty="0" smtClean="0"/>
              <a:t>-</a:t>
            </a:r>
            <a:r>
              <a:rPr lang="en-US" u="sng" dirty="0" smtClean="0"/>
              <a:t>Have witness statements marked as an appellate exhibit before trial</a:t>
            </a:r>
          </a:p>
          <a:p>
            <a:pPr marL="231775" indent="-231775"/>
            <a:endParaRPr lang="en-US" dirty="0" smtClean="0"/>
          </a:p>
          <a:p>
            <a:pPr marL="231775" indent="-231775"/>
            <a:r>
              <a:rPr lang="en-US" dirty="0" smtClean="0"/>
              <a:t>In your trial preparation materials, you should have a copy of the foundation for basic issues that come up during trial.  I always carried my foundation book into trial with me.  While being able to do it without notes is the hallmark of many great orators – as a prosecutor you have a job to do.  If notes are needed to ensure you are able to do your job – then notes it is.</a:t>
            </a:r>
          </a:p>
          <a:p>
            <a:pPr marL="754063" lvl="1" indent="-288925"/>
            <a:endParaRPr lang="en-US" dirty="0" smtClean="0">
              <a:cs typeface="Times New Roman" pitchFamily="18" charset="0"/>
            </a:endParaRPr>
          </a:p>
          <a:p>
            <a:pPr marL="754063" lvl="1" indent="-288925"/>
            <a:endParaRPr lang="en-US" dirty="0" smtClean="0">
              <a:cs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txBox="1">
            <a:spLocks noGrp="1" noChangeArrowheads="1"/>
          </p:cNvSpPr>
          <p:nvPr/>
        </p:nvSpPr>
        <p:spPr bwMode="auto">
          <a:xfrm>
            <a:off x="3971925" y="8831265"/>
            <a:ext cx="3038475" cy="465137"/>
          </a:xfrm>
          <a:prstGeom prst="rect">
            <a:avLst/>
          </a:prstGeom>
          <a:noFill/>
          <a:ln w="9525">
            <a:noFill/>
            <a:miter lim="800000"/>
            <a:headEnd/>
            <a:tailEnd/>
          </a:ln>
        </p:spPr>
        <p:txBody>
          <a:bodyPr lIns="93170" tIns="46585" rIns="93170" bIns="46585" anchor="b"/>
          <a:lstStyle/>
          <a:p>
            <a:pPr algn="r" defTabSz="930275" eaLnBrk="0" hangingPunct="0"/>
            <a:fld id="{BAEC785B-679B-4138-BEE6-3F0CBC4F986E}" type="slidenum">
              <a:rPr lang="en-US" sz="1200">
                <a:latin typeface="Times New Roman" pitchFamily="18" charset="0"/>
              </a:rPr>
              <a:pPr algn="r" defTabSz="930275" eaLnBrk="0" hangingPunct="0"/>
              <a:t>6</a:t>
            </a:fld>
            <a:endParaRPr lang="en-US" sz="1200">
              <a:latin typeface="Times New Roman" pitchFamily="18" charset="0"/>
            </a:endParaRPr>
          </a:p>
        </p:txBody>
      </p:sp>
      <p:sp>
        <p:nvSpPr>
          <p:cNvPr id="26627" name="Rectangle 2"/>
          <p:cNvSpPr>
            <a:spLocks noGrp="1" noRot="1" noChangeAspect="1" noChangeArrowheads="1" noTextEdit="1"/>
          </p:cNvSpPr>
          <p:nvPr>
            <p:ph type="sldImg"/>
          </p:nvPr>
        </p:nvSpPr>
        <p:spPr>
          <a:xfrm>
            <a:off x="1463675" y="46038"/>
            <a:ext cx="3997325" cy="2997200"/>
          </a:xfrm>
          <a:ln w="12700" cap="flat">
            <a:solidFill>
              <a:schemeClr val="tx1"/>
            </a:solidFill>
          </a:ln>
        </p:spPr>
      </p:sp>
      <p:sp>
        <p:nvSpPr>
          <p:cNvPr id="26628" name="Rectangle 3"/>
          <p:cNvSpPr>
            <a:spLocks noGrp="1" noChangeArrowheads="1"/>
          </p:cNvSpPr>
          <p:nvPr>
            <p:ph type="body" idx="1"/>
          </p:nvPr>
        </p:nvSpPr>
        <p:spPr>
          <a:xfrm>
            <a:off x="93663" y="3095625"/>
            <a:ext cx="6805612" cy="4471317"/>
          </a:xfrm>
          <a:prstGeom prst="rect">
            <a:avLst/>
          </a:prstGeom>
          <a:noFill/>
          <a:ln/>
        </p:spPr>
        <p:txBody>
          <a:bodyPr lIns="93818" tIns="46909" rIns="93818" bIns="46909"/>
          <a:lstStyle/>
          <a:p>
            <a:pPr marL="231775" indent="-231775"/>
            <a:r>
              <a:rPr lang="en-US" dirty="0" smtClean="0"/>
              <a:t>Gather the materials that you will need.  If the witness has made a written statement, have it handy and several clean copies of it in case your need to use the statement to refresh the memory of the witness.  Have the foundation questions ready for this possibility (present recollection refreshed) and for the possibility that the witness will freeze and you will have to establish the foundation for reading the statement into the record.</a:t>
            </a:r>
          </a:p>
          <a:p>
            <a:pPr marL="231775" indent="-231775"/>
            <a:endParaRPr lang="en-US" dirty="0" smtClean="0"/>
          </a:p>
          <a:p>
            <a:pPr marL="231775" indent="-231775"/>
            <a:r>
              <a:rPr lang="en-US" dirty="0" smtClean="0"/>
              <a:t>Writing used to refresh memory of a witness on the stand – MRE 612</a:t>
            </a:r>
          </a:p>
          <a:p>
            <a:pPr marL="231775" indent="-231775"/>
            <a:r>
              <a:rPr lang="en-US" dirty="0" smtClean="0"/>
              <a:t>Past recollection recorded – MRE 803(5) “…once had knowledge but now has </a:t>
            </a:r>
            <a:r>
              <a:rPr lang="en-US" dirty="0" err="1" smtClean="0"/>
              <a:t>insufficent</a:t>
            </a:r>
            <a:r>
              <a:rPr lang="en-US" dirty="0" smtClean="0"/>
              <a:t> recollection to enable the witness to testify fully and accurately, shown to have been made or adopted by the witness when the matter was fresh in the witness’ memory and to reflect that knowledge correctly.  If admitted, the memorandum or record may be read into evidence…but may not itself be received as an exhibit unless offered by an adverse party.”  Remember, mark the exhibit as an Appellate Exhibit.</a:t>
            </a:r>
          </a:p>
          <a:p>
            <a:pPr marL="231775" indent="-231775"/>
            <a:endParaRPr lang="en-US" dirty="0" smtClean="0"/>
          </a:p>
          <a:p>
            <a:pPr marL="231775" indent="-231775"/>
            <a:r>
              <a:rPr lang="en-US" dirty="0" smtClean="0"/>
              <a:t>-</a:t>
            </a:r>
            <a:r>
              <a:rPr lang="en-US" u="sng" dirty="0" smtClean="0"/>
              <a:t>Have witness statements marked as an appellate exhibit before trial</a:t>
            </a:r>
          </a:p>
          <a:p>
            <a:pPr marL="231775" indent="-231775"/>
            <a:endParaRPr lang="en-US" dirty="0" smtClean="0"/>
          </a:p>
          <a:p>
            <a:pPr marL="231775" indent="-231775"/>
            <a:r>
              <a:rPr lang="en-US" dirty="0" smtClean="0"/>
              <a:t>In your trial preparation materials, you should have a copy of the foundation for basic issues that come up during trial.  I always carried my foundation book into trial with me.  While being able to do it without notes is the hallmark of many great orators – as a prosecutor you have a job to do.  If notes are needed to ensure you are able to do your job – then notes it is.</a:t>
            </a:r>
          </a:p>
          <a:p>
            <a:pPr marL="754063" lvl="1" indent="-288925"/>
            <a:endParaRPr lang="en-US" dirty="0" smtClean="0">
              <a:cs typeface="Times New Roman" pitchFamily="18" charset="0"/>
            </a:endParaRPr>
          </a:p>
          <a:p>
            <a:pPr marL="754063" lvl="1" indent="-288925"/>
            <a:endParaRPr lang="en-US" dirty="0" smtClean="0">
              <a:cs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txBox="1">
            <a:spLocks noGrp="1" noChangeArrowheads="1"/>
          </p:cNvSpPr>
          <p:nvPr/>
        </p:nvSpPr>
        <p:spPr bwMode="auto">
          <a:xfrm>
            <a:off x="3971925" y="8831265"/>
            <a:ext cx="3038475" cy="465137"/>
          </a:xfrm>
          <a:prstGeom prst="rect">
            <a:avLst/>
          </a:prstGeom>
          <a:noFill/>
          <a:ln w="9525">
            <a:noFill/>
            <a:miter lim="800000"/>
            <a:headEnd/>
            <a:tailEnd/>
          </a:ln>
        </p:spPr>
        <p:txBody>
          <a:bodyPr lIns="93170" tIns="46585" rIns="93170" bIns="46585" anchor="b"/>
          <a:lstStyle/>
          <a:p>
            <a:pPr algn="r" defTabSz="930275" eaLnBrk="0" hangingPunct="0"/>
            <a:fld id="{BAEC785B-679B-4138-BEE6-3F0CBC4F986E}" type="slidenum">
              <a:rPr lang="en-US" sz="1200">
                <a:latin typeface="Times New Roman" pitchFamily="18" charset="0"/>
              </a:rPr>
              <a:pPr algn="r" defTabSz="930275" eaLnBrk="0" hangingPunct="0"/>
              <a:t>7</a:t>
            </a:fld>
            <a:endParaRPr lang="en-US" sz="1200">
              <a:latin typeface="Times New Roman" pitchFamily="18" charset="0"/>
            </a:endParaRPr>
          </a:p>
        </p:txBody>
      </p:sp>
      <p:sp>
        <p:nvSpPr>
          <p:cNvPr id="26627" name="Rectangle 2"/>
          <p:cNvSpPr>
            <a:spLocks noGrp="1" noRot="1" noChangeAspect="1" noChangeArrowheads="1" noTextEdit="1"/>
          </p:cNvSpPr>
          <p:nvPr>
            <p:ph type="sldImg"/>
          </p:nvPr>
        </p:nvSpPr>
        <p:spPr>
          <a:xfrm>
            <a:off x="1463675" y="46038"/>
            <a:ext cx="3997325" cy="2997200"/>
          </a:xfrm>
          <a:ln w="12700" cap="flat">
            <a:solidFill>
              <a:schemeClr val="tx1"/>
            </a:solidFill>
          </a:ln>
        </p:spPr>
      </p:sp>
      <p:sp>
        <p:nvSpPr>
          <p:cNvPr id="26628" name="Rectangle 3"/>
          <p:cNvSpPr>
            <a:spLocks noGrp="1" noChangeArrowheads="1"/>
          </p:cNvSpPr>
          <p:nvPr>
            <p:ph type="body" idx="1"/>
          </p:nvPr>
        </p:nvSpPr>
        <p:spPr>
          <a:xfrm>
            <a:off x="93663" y="3095625"/>
            <a:ext cx="6805612" cy="4471317"/>
          </a:xfrm>
          <a:prstGeom prst="rect">
            <a:avLst/>
          </a:prstGeom>
          <a:noFill/>
          <a:ln/>
        </p:spPr>
        <p:txBody>
          <a:bodyPr lIns="93818" tIns="46909" rIns="93818" bIns="46909"/>
          <a:lstStyle/>
          <a:p>
            <a:pPr marL="231775" indent="-231775"/>
            <a:r>
              <a:rPr lang="en-US" dirty="0" smtClean="0"/>
              <a:t>Gather the materials that you will need.  If the witness has made a written statement, have it handy and several clean copies of it in case your need to use the statement to refresh the memory of the witness.  Have the foundation questions ready for this possibility (present recollection refreshed) and for the possibility that the witness will freeze and you will have to establish the foundation for reading the statement into the record.</a:t>
            </a:r>
          </a:p>
          <a:p>
            <a:pPr marL="231775" indent="-231775"/>
            <a:endParaRPr lang="en-US" dirty="0" smtClean="0"/>
          </a:p>
          <a:p>
            <a:pPr marL="231775" indent="-231775"/>
            <a:r>
              <a:rPr lang="en-US" dirty="0" smtClean="0"/>
              <a:t>Writing used to refresh memory of a witness on the stand – MRE 612</a:t>
            </a:r>
          </a:p>
          <a:p>
            <a:pPr marL="231775" indent="-231775"/>
            <a:r>
              <a:rPr lang="en-US" dirty="0" smtClean="0"/>
              <a:t>Past recollection recorded – MRE 803(5) “…once had knowledge but now has </a:t>
            </a:r>
            <a:r>
              <a:rPr lang="en-US" dirty="0" err="1" smtClean="0"/>
              <a:t>insufficent</a:t>
            </a:r>
            <a:r>
              <a:rPr lang="en-US" dirty="0" smtClean="0"/>
              <a:t> recollection to enable the witness to testify fully and accurately, shown to have been made or adopted by the witness when the matter was fresh in the witness’ memory and to reflect that knowledge correctly.  If admitted, the memorandum or record may be read into evidence…but may not itself be received as an exhibit unless offered by an adverse party.”  Remember, mark the exhibit as an Appellate Exhibit.</a:t>
            </a:r>
          </a:p>
          <a:p>
            <a:pPr marL="231775" indent="-231775"/>
            <a:endParaRPr lang="en-US" dirty="0" smtClean="0"/>
          </a:p>
          <a:p>
            <a:pPr marL="231775" indent="-231775"/>
            <a:r>
              <a:rPr lang="en-US" dirty="0" smtClean="0"/>
              <a:t>-</a:t>
            </a:r>
            <a:r>
              <a:rPr lang="en-US" u="sng" dirty="0" smtClean="0"/>
              <a:t>Have witness statements marked as an appellate exhibit before trial</a:t>
            </a:r>
          </a:p>
          <a:p>
            <a:pPr marL="231775" indent="-231775"/>
            <a:endParaRPr lang="en-US" dirty="0" smtClean="0"/>
          </a:p>
          <a:p>
            <a:pPr marL="231775" indent="-231775"/>
            <a:r>
              <a:rPr lang="en-US" dirty="0" smtClean="0"/>
              <a:t>In your trial preparation materials, you should have a copy of the foundation for basic issues that come up during trial.  I always carried my foundation book into trial with me.  While being able to do it without notes is the hallmark of many great orators – as a prosecutor you have a job to do.  If notes are needed to ensure you are able to do your job – then notes it is.</a:t>
            </a:r>
          </a:p>
          <a:p>
            <a:pPr marL="754063" lvl="1" indent="-288925"/>
            <a:endParaRPr lang="en-US" dirty="0" smtClean="0">
              <a:cs typeface="Times New Roman" pitchFamily="18" charset="0"/>
            </a:endParaRPr>
          </a:p>
          <a:p>
            <a:pPr marL="754063" lvl="1" indent="-288925"/>
            <a:endParaRPr lang="en-US" dirty="0" smtClean="0">
              <a:cs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16425"/>
            <a:ext cx="5607050" cy="4183063"/>
          </a:xfrm>
          <a:prstGeom prst="rect">
            <a:avLst/>
          </a:prstGeom>
        </p:spPr>
        <p:txBody>
          <a:bodyPr>
            <a:normAutofit/>
          </a:bodyPr>
          <a:lstStyle/>
          <a:p>
            <a:r>
              <a:rPr lang="en-US" dirty="0" smtClean="0"/>
              <a:t>Take a look at R.C.M.</a:t>
            </a:r>
            <a:r>
              <a:rPr lang="en-US" baseline="0" dirty="0" smtClean="0"/>
              <a:t> 807 Discussion section, what is listed under A, B, C, etc in the discussion section?</a:t>
            </a:r>
            <a:endParaRPr lang="en-US" dirty="0" smtClean="0"/>
          </a:p>
          <a:p>
            <a:endParaRPr lang="en-US" dirty="0" smtClean="0"/>
          </a:p>
          <a:p>
            <a:r>
              <a:rPr lang="en-US" dirty="0" smtClean="0"/>
              <a:t>Who gives the oath to the</a:t>
            </a:r>
            <a:r>
              <a:rPr lang="en-US" baseline="0" dirty="0" smtClean="0"/>
              <a:t> witnesses? </a:t>
            </a:r>
          </a:p>
          <a:p>
            <a:r>
              <a:rPr lang="en-US" baseline="0" dirty="0" smtClean="0"/>
              <a:t>What about defense witnesses?</a:t>
            </a:r>
          </a:p>
          <a:p>
            <a:endParaRPr lang="en-US" baseline="0" dirty="0" smtClean="0"/>
          </a:p>
          <a:p>
            <a:r>
              <a:rPr lang="en-US" baseline="0" dirty="0" smtClean="0"/>
              <a:t>Take control of the witness, give him the oath, stand in front of the witness and make that witness swear to tell you the truth.  You’ll hear throughout the MJ lectures and probably from the STCs you work with, take control of the courtroom.  It’s our courtroom, our evidence, our case…same thing with WIT oaths.</a:t>
            </a:r>
          </a:p>
          <a:p>
            <a:endParaRPr lang="en-US" baseline="0" dirty="0" smtClean="0"/>
          </a:p>
          <a:p>
            <a:r>
              <a:rPr lang="en-US" baseline="0" dirty="0" smtClean="0"/>
              <a:t>Memorize this oath and to start, let’s recite it.</a:t>
            </a:r>
          </a:p>
        </p:txBody>
      </p:sp>
      <p:sp>
        <p:nvSpPr>
          <p:cNvPr id="4" name="Slide Number Placeholder 3"/>
          <p:cNvSpPr>
            <a:spLocks noGrp="1"/>
          </p:cNvSpPr>
          <p:nvPr>
            <p:ph type="sldNum" sz="quarter" idx="10"/>
          </p:nvPr>
        </p:nvSpPr>
        <p:spPr/>
        <p:txBody>
          <a:bodyPr/>
          <a:lstStyle/>
          <a:p>
            <a:pPr>
              <a:defRPr/>
            </a:pPr>
            <a:fld id="{B3EC6CD9-0366-4FC6-ABD3-64BC4CB4F03D}"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txBox="1">
            <a:spLocks noGrp="1" noChangeArrowheads="1"/>
          </p:cNvSpPr>
          <p:nvPr/>
        </p:nvSpPr>
        <p:spPr bwMode="auto">
          <a:xfrm>
            <a:off x="3971925" y="8831265"/>
            <a:ext cx="3038475" cy="465137"/>
          </a:xfrm>
          <a:prstGeom prst="rect">
            <a:avLst/>
          </a:prstGeom>
          <a:noFill/>
          <a:ln w="9525">
            <a:noFill/>
            <a:miter lim="800000"/>
            <a:headEnd/>
            <a:tailEnd/>
          </a:ln>
        </p:spPr>
        <p:txBody>
          <a:bodyPr lIns="93170" tIns="46585" rIns="93170" bIns="46585" anchor="b"/>
          <a:lstStyle/>
          <a:p>
            <a:pPr algn="r" defTabSz="930275" eaLnBrk="0" hangingPunct="0"/>
            <a:fld id="{CF810738-CF69-4089-96E1-1E343CBF0510}" type="slidenum">
              <a:rPr lang="en-US" sz="1200">
                <a:latin typeface="Times New Roman" pitchFamily="18" charset="0"/>
              </a:rPr>
              <a:pPr algn="r" defTabSz="930275" eaLnBrk="0" hangingPunct="0"/>
              <a:t>9</a:t>
            </a:fld>
            <a:endParaRPr lang="en-US" sz="1200">
              <a:latin typeface="Times New Roman" pitchFamily="18" charset="0"/>
            </a:endParaRPr>
          </a:p>
        </p:txBody>
      </p:sp>
      <p:sp>
        <p:nvSpPr>
          <p:cNvPr id="33795" name="Rectangle 2"/>
          <p:cNvSpPr>
            <a:spLocks noGrp="1" noRot="1" noChangeAspect="1" noChangeArrowheads="1" noTextEdit="1"/>
          </p:cNvSpPr>
          <p:nvPr>
            <p:ph type="sldImg"/>
          </p:nvPr>
        </p:nvSpPr>
        <p:spPr>
          <a:xfrm>
            <a:off x="1463675" y="46038"/>
            <a:ext cx="3997325" cy="2997200"/>
          </a:xfrm>
          <a:ln w="12700" cap="flat">
            <a:solidFill>
              <a:schemeClr val="tx1"/>
            </a:solidFill>
          </a:ln>
        </p:spPr>
      </p:sp>
      <p:sp>
        <p:nvSpPr>
          <p:cNvPr id="33796" name="Rectangle 3"/>
          <p:cNvSpPr>
            <a:spLocks noGrp="1" noChangeArrowheads="1"/>
          </p:cNvSpPr>
          <p:nvPr>
            <p:ph type="body" idx="1"/>
          </p:nvPr>
        </p:nvSpPr>
        <p:spPr>
          <a:xfrm>
            <a:off x="93663" y="3095625"/>
            <a:ext cx="6805612" cy="4834493"/>
          </a:xfrm>
          <a:prstGeom prst="rect">
            <a:avLst/>
          </a:prstGeom>
          <a:noFill/>
          <a:ln/>
        </p:spPr>
        <p:txBody>
          <a:bodyPr lIns="93818" tIns="46909" rIns="93818" bIns="46909"/>
          <a:lstStyle/>
          <a:p>
            <a:pPr marL="231775" indent="-231775">
              <a:lnSpc>
                <a:spcPct val="80000"/>
              </a:lnSpc>
            </a:pPr>
            <a:r>
              <a:rPr lang="en-US" sz="1000" b="0" dirty="0" smtClean="0"/>
              <a:t>Lead in the courtroom…preparation, knowledge, confidence…leadership attributes.  Having exhibits pre-marked, handling exhibits competently, responding to objections quickly, but thoughtfully are examples of</a:t>
            </a:r>
          </a:p>
          <a:p>
            <a:pPr marL="231775" indent="-231775">
              <a:lnSpc>
                <a:spcPct val="80000"/>
              </a:lnSpc>
            </a:pPr>
            <a:endParaRPr lang="en-US" sz="1000" b="0" dirty="0" smtClean="0"/>
          </a:p>
          <a:p>
            <a:pPr marL="231775" indent="-231775">
              <a:lnSpc>
                <a:spcPct val="80000"/>
              </a:lnSpc>
            </a:pPr>
            <a:r>
              <a:rPr lang="en-US" sz="1000" b="0" dirty="0" smtClean="0"/>
              <a:t>Be ready with the order of your witnesses.  If needed, ask the MJ to exclude the witnesses from the courtroom (MRE 615).  </a:t>
            </a:r>
          </a:p>
          <a:p>
            <a:pPr marL="231775" indent="-231775">
              <a:lnSpc>
                <a:spcPct val="80000"/>
              </a:lnSpc>
            </a:pPr>
            <a:r>
              <a:rPr lang="en-US" sz="1000" b="0" dirty="0" smtClean="0"/>
              <a:t>The bailiff will go get the witness.  Direct them to the witness stand.  Swear them in.  Ask the introductory questions:</a:t>
            </a:r>
          </a:p>
          <a:p>
            <a:pPr marL="231775" indent="-231775">
              <a:lnSpc>
                <a:spcPct val="80000"/>
              </a:lnSpc>
            </a:pPr>
            <a:endParaRPr lang="en-US" sz="1000" b="0" dirty="0" smtClean="0"/>
          </a:p>
          <a:p>
            <a:pPr marL="231775" indent="-231775">
              <a:lnSpc>
                <a:spcPct val="80000"/>
              </a:lnSpc>
            </a:pPr>
            <a:r>
              <a:rPr lang="en-US" sz="1000" b="0" dirty="0" smtClean="0"/>
              <a:t>Please state your name and unit of assignment for the record.</a:t>
            </a:r>
          </a:p>
          <a:p>
            <a:pPr marL="231775" indent="-231775">
              <a:lnSpc>
                <a:spcPct val="80000"/>
              </a:lnSpc>
            </a:pPr>
            <a:r>
              <a:rPr lang="en-US" sz="1000" b="0" dirty="0" smtClean="0"/>
              <a:t>Do you know the accused, SrA Arthur L. </a:t>
            </a:r>
            <a:r>
              <a:rPr lang="en-US" sz="1000" b="0" dirty="0" err="1" smtClean="0"/>
              <a:t>Cohran</a:t>
            </a:r>
            <a:r>
              <a:rPr lang="en-US" sz="1000" b="0" dirty="0" smtClean="0"/>
              <a:t>?</a:t>
            </a:r>
          </a:p>
          <a:p>
            <a:pPr marL="231775" indent="-231775">
              <a:lnSpc>
                <a:spcPct val="80000"/>
              </a:lnSpc>
            </a:pPr>
            <a:r>
              <a:rPr lang="en-US" sz="1000" b="0" dirty="0" smtClean="0"/>
              <a:t>Please identify him for the record.</a:t>
            </a:r>
          </a:p>
          <a:p>
            <a:pPr marL="231775" indent="-231775">
              <a:lnSpc>
                <a:spcPct val="80000"/>
              </a:lnSpc>
            </a:pPr>
            <a:r>
              <a:rPr lang="en-US" sz="1000" b="0" dirty="0" smtClean="0"/>
              <a:t>Correct identification of the accused.</a:t>
            </a:r>
          </a:p>
          <a:p>
            <a:pPr marL="231775" indent="-231775">
              <a:lnSpc>
                <a:spcPct val="80000"/>
              </a:lnSpc>
            </a:pPr>
            <a:endParaRPr lang="en-US" sz="1000" b="0" dirty="0" smtClean="0"/>
          </a:p>
          <a:p>
            <a:pPr marL="231775" indent="-231775">
              <a:lnSpc>
                <a:spcPct val="80000"/>
              </a:lnSpc>
            </a:pPr>
            <a:r>
              <a:rPr lang="en-US" sz="1000" b="0" dirty="0" smtClean="0"/>
              <a:t>Before you end, ask your co-counsel if you have missed any points….</a:t>
            </a:r>
          </a:p>
          <a:p>
            <a:pPr marL="231775" indent="-231775">
              <a:lnSpc>
                <a:spcPct val="80000"/>
              </a:lnSpc>
            </a:pPr>
            <a:r>
              <a:rPr lang="en-US" sz="800" b="0" dirty="0" smtClean="0"/>
              <a:t>___________</a:t>
            </a:r>
          </a:p>
          <a:p>
            <a:pPr marL="231775" indent="-231775">
              <a:lnSpc>
                <a:spcPct val="80000"/>
              </a:lnSpc>
            </a:pPr>
            <a:r>
              <a:rPr lang="en-US" sz="800" b="0" dirty="0" smtClean="0"/>
              <a:t>Rule 615. Exclusion of witnesses</a:t>
            </a:r>
          </a:p>
          <a:p>
            <a:pPr marL="231775" indent="-231775">
              <a:lnSpc>
                <a:spcPct val="80000"/>
              </a:lnSpc>
            </a:pPr>
            <a:r>
              <a:rPr lang="en-US" sz="800" b="0" dirty="0" smtClean="0"/>
              <a:t>At the request of the prosecution or defense the military judge shall order witnesses excluded so that they cannot hear the testimony of other witnesses, and the military judge may make the order </a:t>
            </a:r>
            <a:r>
              <a:rPr lang="en-US" sz="800" b="0" i="1" dirty="0" err="1" smtClean="0"/>
              <a:t>sua</a:t>
            </a:r>
            <a:r>
              <a:rPr lang="en-US" sz="800" b="0" i="1" dirty="0" smtClean="0"/>
              <a:t> </a:t>
            </a:r>
            <a:r>
              <a:rPr lang="en-US" sz="800" b="0" i="1" dirty="0" err="1" smtClean="0"/>
              <a:t>spont</a:t>
            </a:r>
            <a:r>
              <a:rPr lang="en-US" sz="800" b="0" dirty="0" err="1" smtClean="0"/>
              <a:t>e</a:t>
            </a:r>
            <a:r>
              <a:rPr lang="en-US" sz="800" b="0" dirty="0" smtClean="0"/>
              <a:t>.  This rule does not authorize exclusion of (1) the accused, or (2) a member of an armed service or an employee of the United States designated as representative of the United States by the trial counsel, or (3) a person whose presence is shown by a party to be essential to the presentation of the party’s case, or (4) a person authorized by statute to be present at courts-martial, or (5) any victim of an offense from the trial of an accused for that offense because such victim may testify or present any information in relation to the sentence or that offense during the presentencing proceedings.</a:t>
            </a:r>
          </a:p>
          <a:p>
            <a:pPr marL="231775" indent="-231775">
              <a:lnSpc>
                <a:spcPct val="80000"/>
              </a:lnSpc>
            </a:pPr>
            <a:r>
              <a:rPr lang="en-US" sz="800" b="0" dirty="0" smtClean="0"/>
              <a:t>As a general rule, witnesses are sequestered so they cannot hear the testimony of other witnesses.  M.R.E.  615.  Either</a:t>
            </a:r>
            <a:r>
              <a:rPr lang="en-US" sz="800" b="0" baseline="0" dirty="0" smtClean="0"/>
              <a:t> </a:t>
            </a:r>
            <a:r>
              <a:rPr lang="en-US" sz="800" b="0" dirty="0" smtClean="0"/>
              <a:t>party may invoke the rule or the military judge may order exclusion</a:t>
            </a:r>
            <a:r>
              <a:rPr lang="en-US" sz="800" b="0" i="1" dirty="0" smtClean="0"/>
              <a:t> </a:t>
            </a:r>
            <a:r>
              <a:rPr lang="en-US" sz="800" b="0" i="1" dirty="0" err="1" smtClean="0"/>
              <a:t>sua</a:t>
            </a:r>
            <a:r>
              <a:rPr lang="en-US" sz="800" b="0" dirty="0" smtClean="0"/>
              <a:t> </a:t>
            </a:r>
            <a:r>
              <a:rPr lang="en-US" sz="800" b="0" i="1" dirty="0" err="1" smtClean="0"/>
              <a:t>sponte</a:t>
            </a:r>
            <a:r>
              <a:rPr lang="en-US" sz="800" b="0" dirty="0" smtClean="0"/>
              <a:t>.  There are</a:t>
            </a:r>
            <a:r>
              <a:rPr lang="en-US" sz="800" b="0" i="1" dirty="0" smtClean="0"/>
              <a:t> </a:t>
            </a:r>
            <a:r>
              <a:rPr lang="en-US" sz="800" b="0" dirty="0" smtClean="0"/>
              <a:t>four common exceptions to the general rule:</a:t>
            </a:r>
          </a:p>
          <a:p>
            <a:pPr marL="754063" lvl="1" indent="-288925">
              <a:lnSpc>
                <a:spcPct val="80000"/>
              </a:lnSpc>
            </a:pPr>
            <a:r>
              <a:rPr lang="en-US" sz="800" b="0" i="1" dirty="0" smtClean="0"/>
              <a:t>The Accused</a:t>
            </a:r>
            <a:r>
              <a:rPr lang="en-US" sz="800" b="0" dirty="0" smtClean="0"/>
              <a:t>:  The accused has a Sixth Amendment right to remain in the courtroom even if he or she will testify.  M.R.E.  615(1). </a:t>
            </a:r>
            <a:endParaRPr lang="en-US" sz="800" b="0" i="1" dirty="0" smtClean="0"/>
          </a:p>
          <a:p>
            <a:pPr marL="754063" lvl="1" indent="-288925">
              <a:lnSpc>
                <a:spcPct val="80000"/>
              </a:lnSpc>
            </a:pPr>
            <a:r>
              <a:rPr lang="en-US" sz="800" b="0" i="1" dirty="0" smtClean="0"/>
              <a:t>Designated Representatives of the United States:</a:t>
            </a:r>
            <a:r>
              <a:rPr lang="en-US" sz="800" b="0" dirty="0" smtClean="0"/>
              <a:t>  Essentially, a designated representative acts as a member of the prosecution team to assist the trial counsel.  E.g., an investigator who assisted the trial counsel investigate the case may sit at counsel’s table throughout the trial.  </a:t>
            </a:r>
            <a:endParaRPr lang="en-US" sz="800" b="0" i="1" dirty="0" smtClean="0"/>
          </a:p>
          <a:p>
            <a:pPr marL="754063" lvl="1" indent="-288925">
              <a:lnSpc>
                <a:spcPct val="80000"/>
              </a:lnSpc>
            </a:pPr>
            <a:r>
              <a:rPr lang="en-US" sz="800" b="0" i="1" dirty="0" smtClean="0"/>
              <a:t>A Person Whose Presence is Shown by a Party to be Essential to the Presentation of the Party’s Case:</a:t>
            </a:r>
            <a:r>
              <a:rPr lang="en-US" sz="800" b="0" dirty="0" smtClean="0"/>
              <a:t>  Expert witnesses, or an expert who has been properly appointed to the prosecution or defense “team,” might also be covered by this exception (note that such experts usually do not testify as witnesses).  M.R.E. </a:t>
            </a:r>
            <a:r>
              <a:rPr lang="en-US" sz="800" b="0" i="1" dirty="0" smtClean="0"/>
              <a:t> </a:t>
            </a:r>
            <a:r>
              <a:rPr lang="en-US" sz="800" b="0" dirty="0" smtClean="0"/>
              <a:t>615(3).</a:t>
            </a:r>
            <a:endParaRPr lang="en-US" sz="800" b="0" i="1" dirty="0" smtClean="0"/>
          </a:p>
          <a:p>
            <a:pPr marL="754063" lvl="1" indent="-288925">
              <a:lnSpc>
                <a:spcPct val="80000"/>
              </a:lnSpc>
            </a:pPr>
            <a:r>
              <a:rPr lang="en-US" sz="800" b="0" i="1" dirty="0" smtClean="0"/>
              <a:t>The Victim:</a:t>
            </a:r>
            <a:r>
              <a:rPr lang="en-US" sz="800" b="0" dirty="0" smtClean="0"/>
              <a:t>  A victim may be present at all public court-martial proceedings unless the military judge determines that testimony by the victim would be materially affected if the victim heard other testimony at trial.  Additionally, and apparently without regard to whether a victim’s testimony will be materially affected, a victim has the right to attend the trial and later testify during presentencing proceedings.  M.R.E. </a:t>
            </a:r>
            <a:r>
              <a:rPr lang="en-US" sz="800" b="0" i="1" dirty="0" smtClean="0"/>
              <a:t> </a:t>
            </a:r>
            <a:r>
              <a:rPr lang="en-US" sz="800" b="0" dirty="0" smtClean="0"/>
              <a:t>615(4) and (5) The “Rule of Completeness,” M.R.E.  106.  Essentially, this rule prevents counsel from creatively “picking and choosing” helpful matters from a document and failing to disclose things that may be helpful to the opposing party.  This is an important consideration, for example, in deciding whether or not to offer a prior inconsistent statement into evidence; it may do more harm than good. </a:t>
            </a:r>
          </a:p>
          <a:p>
            <a:pPr marL="231775" indent="-231775">
              <a:lnSpc>
                <a:spcPct val="80000"/>
              </a:lnSpc>
            </a:pPr>
            <a:endParaRPr lang="en-US" sz="1000" b="0" dirty="0" smtClean="0"/>
          </a:p>
          <a:p>
            <a:pPr marL="754063" lvl="1" indent="-288925">
              <a:lnSpc>
                <a:spcPct val="80000"/>
              </a:lnSpc>
            </a:pPr>
            <a:endParaRPr lang="en-US" sz="1000" b="0" dirty="0" smtClean="0">
              <a:cs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lvl1pPr>
              <a:defRPr>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E53CF3-FAB4-4498-8739-AEA33C08596A}" type="slidenum">
              <a:rPr lang="en-US" smtClean="0"/>
              <a:pPr/>
              <a:t>‹#›</a:t>
            </a:fld>
            <a:endParaRPr lang="en-US">
              <a:solidFill>
                <a:schemeClr val="bg2"/>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96AD3-C1FF-469B-9D8E-9D5EB66C2823}" type="slidenum">
              <a:rPr lang="en-US" smtClean="0"/>
              <a:pPr/>
              <a:t>‹#›</a:t>
            </a:fld>
            <a:endParaRPr lang="en-US">
              <a:solidFill>
                <a:schemeClr val="bg2"/>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FED6F6-ECBA-4E39-AC4A-5A7CF637D5D4}" type="slidenum">
              <a:rPr lang="en-US" smtClean="0"/>
              <a:pPr/>
              <a:t>‹#›</a:t>
            </a:fld>
            <a:endParaRPr lang="en-US">
              <a:solidFill>
                <a:schemeClr val="bg2"/>
              </a:solidFill>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7A8EC-1FD0-4AFB-AB42-4E7BD0AAFB87}" type="slidenum">
              <a:rPr lang="en-US" smtClean="0"/>
              <a:pPr/>
              <a:t>‹#›</a:t>
            </a:fld>
            <a:endParaRPr lang="en-US">
              <a:solidFill>
                <a:schemeClr val="bg2"/>
              </a:solidFill>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DD47A0-D1AF-4B27-B24E-AA85AA356FC3}" type="slidenum">
              <a:rPr lang="en-US" smtClean="0"/>
              <a:pPr/>
              <a:t>‹#›</a:t>
            </a:fld>
            <a:endParaRPr lang="en-US">
              <a:solidFill>
                <a:schemeClr val="bg2"/>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1"/>
            <a:ext cx="4038600" cy="4525963"/>
          </a:xfrm>
        </p:spPr>
        <p:txBody>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1"/>
            <a:ext cx="4038600" cy="4525963"/>
          </a:xfrm>
        </p:spPr>
        <p:txBody>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BE8E67-C272-4C2E-AC8D-EDF682C04F71}" type="slidenum">
              <a:rPr lang="en-US" smtClean="0"/>
              <a:pPr/>
              <a:t>‹#›</a:t>
            </a:fld>
            <a:endParaRPr lang="en-US">
              <a:solidFill>
                <a:schemeClr val="bg2"/>
              </a:solidFill>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532008-60A3-4D3D-AEFF-21D0D5306AD2}" type="slidenum">
              <a:rPr lang="en-US" smtClean="0"/>
              <a:pPr/>
              <a:t>‹#›</a:t>
            </a:fld>
            <a:endParaRPr lang="en-US">
              <a:solidFill>
                <a:schemeClr val="bg2"/>
              </a:solidFill>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F56B11-8F49-4E31-B1B1-E6C8F3933774}" type="slidenum">
              <a:rPr lang="en-US" smtClean="0"/>
              <a:pPr/>
              <a:t>‹#›</a:t>
            </a:fld>
            <a:endParaRPr lang="en-US">
              <a:solidFill>
                <a:schemeClr val="bg2"/>
              </a:solidFill>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A24FCB-CC83-44C3-9B1C-133B3E91BCB5}" type="slidenum">
              <a:rPr lang="en-US" smtClean="0"/>
              <a:pPr/>
              <a:t>‹#›</a:t>
            </a:fld>
            <a:endParaRPr lang="en-US">
              <a:solidFill>
                <a:schemeClr val="bg2"/>
              </a:solidFil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25E119-85D9-4625-9AF3-A8180CAEF593}" type="slidenum">
              <a:rPr lang="en-US" smtClean="0"/>
              <a:pPr/>
              <a:t>‹#›</a:t>
            </a:fld>
            <a:endParaRPr lang="en-US">
              <a:solidFill>
                <a:schemeClr val="bg2"/>
              </a:solidFill>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F7385D-CB70-4E1F-889F-2834BFF26090}" type="slidenum">
              <a:rPr lang="en-US" smtClean="0"/>
              <a:pPr/>
              <a:t>‹#›</a:t>
            </a:fld>
            <a:endParaRPr lang="en-US">
              <a:solidFill>
                <a:schemeClr val="bg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B58576-D501-4FD1-B6DE-59D2DA913BC4}" type="slidenum">
              <a:rPr lang="en-US" smtClean="0"/>
              <a:pPr/>
              <a:t>‹#›</a:t>
            </a:fld>
            <a:endParaRPr lang="en-US">
              <a:solidFill>
                <a:schemeClr val="bg2"/>
              </a:solidFill>
            </a:endParaRPr>
          </a:p>
        </p:txBody>
      </p:sp>
      <p:sp>
        <p:nvSpPr>
          <p:cNvPr id="7" name="Text Box 20"/>
          <p:cNvSpPr txBox="1">
            <a:spLocks noChangeArrowheads="1"/>
          </p:cNvSpPr>
          <p:nvPr userDrawn="1"/>
        </p:nvSpPr>
        <p:spPr bwMode="auto">
          <a:xfrm>
            <a:off x="1270000" y="6461126"/>
            <a:ext cx="6553200" cy="353943"/>
          </a:xfrm>
          <a:prstGeom prst="rect">
            <a:avLst/>
          </a:prstGeom>
          <a:noFill/>
          <a:ln w="9525">
            <a:noFill/>
            <a:miter lim="800000"/>
            <a:headEnd/>
            <a:tailEnd/>
          </a:ln>
          <a:effectLst/>
        </p:spPr>
        <p:txBody>
          <a:bodyPr>
            <a:spAutoFit/>
          </a:bodyPr>
          <a:lstStyle/>
          <a:p>
            <a:pPr algn="ctr">
              <a:spcBef>
                <a:spcPct val="50000"/>
              </a:spcBef>
            </a:pPr>
            <a:r>
              <a:rPr lang="en-US" sz="1700" b="1" i="1" baseline="0" dirty="0" smtClean="0">
                <a:solidFill>
                  <a:schemeClr val="bg2"/>
                </a:solidFill>
                <a:latin typeface="Century Schoolbook" pitchFamily="18" charset="0"/>
              </a:rPr>
              <a:t>SKILL*SOPHISTICATION*SERVICE*SPECIAL</a:t>
            </a:r>
            <a:endParaRPr lang="en-US" sz="1700" b="1" i="1" baseline="0" dirty="0">
              <a:solidFill>
                <a:schemeClr val="bg2"/>
              </a:solidFill>
              <a:latin typeface="Century Schoolbook" pitchFamily="18" charset="0"/>
            </a:endParaRPr>
          </a:p>
        </p:txBody>
      </p:sp>
      <p:sp>
        <p:nvSpPr>
          <p:cNvPr id="8" name="Line 21"/>
          <p:cNvSpPr>
            <a:spLocks noChangeShapeType="1"/>
          </p:cNvSpPr>
          <p:nvPr userDrawn="1"/>
        </p:nvSpPr>
        <p:spPr bwMode="auto">
          <a:xfrm>
            <a:off x="381000" y="1271588"/>
            <a:ext cx="8382000" cy="0"/>
          </a:xfrm>
          <a:prstGeom prst="line">
            <a:avLst/>
          </a:prstGeom>
          <a:noFill/>
          <a:ln w="57150">
            <a:solidFill>
              <a:srgbClr val="0C2D83"/>
            </a:solidFill>
            <a:round/>
            <a:headEnd/>
            <a:tailEnd/>
          </a:ln>
          <a:effectLst/>
        </p:spPr>
        <p:txBody>
          <a:bodyPr wrap="none" anchor="ctr"/>
          <a:lstStyle/>
          <a:p>
            <a:endParaRPr lang="en-US"/>
          </a:p>
        </p:txBody>
      </p:sp>
      <p:sp>
        <p:nvSpPr>
          <p:cNvPr id="9" name="Line 19"/>
          <p:cNvSpPr>
            <a:spLocks noChangeShapeType="1"/>
          </p:cNvSpPr>
          <p:nvPr userDrawn="1"/>
        </p:nvSpPr>
        <p:spPr bwMode="auto">
          <a:xfrm>
            <a:off x="381000" y="6451600"/>
            <a:ext cx="8382000" cy="0"/>
          </a:xfrm>
          <a:prstGeom prst="line">
            <a:avLst/>
          </a:prstGeom>
          <a:noFill/>
          <a:ln w="57150">
            <a:solidFill>
              <a:srgbClr val="0C2D83"/>
            </a:solidFill>
            <a:round/>
            <a:headEnd/>
            <a:tailEnd/>
          </a:ln>
          <a:effectLst/>
        </p:spPr>
        <p:txBody>
          <a:bodyPr wrap="none" anchor="ctr"/>
          <a:lstStyle/>
          <a:p>
            <a:endParaRPr lang="en-US"/>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5970" name="Rectangle 1026"/>
          <p:cNvSpPr>
            <a:spLocks noGrp="1" noChangeArrowheads="1"/>
          </p:cNvSpPr>
          <p:nvPr>
            <p:ph type="ctrTitle"/>
          </p:nvPr>
        </p:nvSpPr>
        <p:spPr>
          <a:xfrm>
            <a:off x="0" y="2133600"/>
            <a:ext cx="9144000" cy="2895600"/>
          </a:xfrm>
        </p:spPr>
        <p:txBody>
          <a:bodyPr>
            <a:normAutofit/>
          </a:bodyPr>
          <a:lstStyle/>
          <a:p>
            <a:r>
              <a:rPr lang="en-US" b="1" dirty="0" smtClean="0"/>
              <a:t>Direct and Cross</a:t>
            </a:r>
            <a:br>
              <a:rPr lang="en-US" b="1" dirty="0" smtClean="0"/>
            </a:br>
            <a:r>
              <a:rPr lang="en-US" b="1" dirty="0" smtClean="0"/>
              <a:t>Examination</a:t>
            </a:r>
            <a:r>
              <a:rPr lang="en-US" sz="2800" dirty="0"/>
              <a:t/>
            </a:r>
            <a:br>
              <a:rPr lang="en-US" sz="2800" dirty="0"/>
            </a:br>
            <a:endParaRPr lang="en-US" sz="2800" dirty="0"/>
          </a:p>
        </p:txBody>
      </p:sp>
      <p:sp>
        <p:nvSpPr>
          <p:cNvPr id="5" name="TextBox 4"/>
          <p:cNvSpPr txBox="1"/>
          <p:nvPr/>
        </p:nvSpPr>
        <p:spPr>
          <a:xfrm>
            <a:off x="304800" y="5486400"/>
            <a:ext cx="3962400" cy="1384995"/>
          </a:xfrm>
          <a:prstGeom prst="rect">
            <a:avLst/>
          </a:prstGeom>
          <a:noFill/>
        </p:spPr>
        <p:txBody>
          <a:bodyPr wrap="square" rtlCol="0">
            <a:spAutoFit/>
          </a:bodyPr>
          <a:lstStyle/>
          <a:p>
            <a:r>
              <a:rPr lang="en-US" sz="2800" dirty="0" smtClean="0"/>
              <a:t/>
            </a:r>
            <a:br>
              <a:rPr lang="en-US" sz="2800" dirty="0" smtClean="0"/>
            </a:br>
            <a:r>
              <a:rPr lang="en-US" sz="2800" b="1" dirty="0" smtClean="0">
                <a:solidFill>
                  <a:schemeClr val="bg1"/>
                </a:solidFill>
                <a:latin typeface="+mj-lt"/>
              </a:rPr>
              <a:t>Maj Adam Bentz</a:t>
            </a:r>
            <a:r>
              <a:rPr lang="en-US" sz="2800" dirty="0" smtClean="0">
                <a:latin typeface="+mj-lt"/>
              </a:rPr>
              <a:t/>
            </a:r>
            <a:br>
              <a:rPr lang="en-US" sz="2800" dirty="0" smtClean="0">
                <a:latin typeface="+mj-lt"/>
              </a:rPr>
            </a:br>
            <a:endParaRPr lang="en-US" sz="2800" dirty="0">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Direct Principles</a:t>
            </a:r>
            <a:endParaRPr lang="en-US" b="1" dirty="0"/>
          </a:p>
        </p:txBody>
      </p:sp>
      <p:sp>
        <p:nvSpPr>
          <p:cNvPr id="5" name="Rectangle 4"/>
          <p:cNvSpPr/>
          <p:nvPr/>
        </p:nvSpPr>
        <p:spPr>
          <a:xfrm>
            <a:off x="152400" y="1871008"/>
            <a:ext cx="8839200" cy="4031873"/>
          </a:xfrm>
          <a:prstGeom prst="rect">
            <a:avLst/>
          </a:prstGeom>
        </p:spPr>
        <p:txBody>
          <a:bodyPr wrap="square">
            <a:spAutoFit/>
          </a:bodyPr>
          <a:lstStyle/>
          <a:p>
            <a:pPr marL="857250" lvl="1" indent="-457200">
              <a:buFont typeface="+mj-lt"/>
              <a:buAutoNum type="arabicPeriod"/>
            </a:pPr>
            <a:r>
              <a:rPr lang="en-US" sz="2000" dirty="0" smtClean="0">
                <a:solidFill>
                  <a:schemeClr val="bg1"/>
                </a:solidFill>
                <a:latin typeface="+mn-lt"/>
              </a:rPr>
              <a:t>Don’t lead MRE 611(c)</a:t>
            </a:r>
          </a:p>
          <a:p>
            <a:pPr marL="857250" lvl="1" indent="-457200">
              <a:buFont typeface="+mj-lt"/>
              <a:buAutoNum type="arabicPeriod"/>
            </a:pPr>
            <a:r>
              <a:rPr lang="en-US" sz="2000" dirty="0" smtClean="0">
                <a:solidFill>
                  <a:schemeClr val="bg1"/>
                </a:solidFill>
                <a:latin typeface="+mn-lt"/>
              </a:rPr>
              <a:t>Chronological/Topical/Geographical</a:t>
            </a:r>
          </a:p>
          <a:p>
            <a:pPr marL="857250" lvl="1" indent="-457200">
              <a:buFont typeface="+mj-lt"/>
              <a:buAutoNum type="arabicPeriod"/>
            </a:pPr>
            <a:r>
              <a:rPr lang="en-US" sz="2000" dirty="0" smtClean="0">
                <a:solidFill>
                  <a:schemeClr val="bg1"/>
                </a:solidFill>
                <a:latin typeface="+mn-lt"/>
              </a:rPr>
              <a:t>Primacy and </a:t>
            </a:r>
            <a:r>
              <a:rPr lang="en-US" sz="2000" dirty="0" err="1" smtClean="0">
                <a:solidFill>
                  <a:schemeClr val="bg1"/>
                </a:solidFill>
                <a:latin typeface="+mn-lt"/>
              </a:rPr>
              <a:t>Recency</a:t>
            </a:r>
            <a:endParaRPr lang="en-US" sz="2000" dirty="0" smtClean="0">
              <a:solidFill>
                <a:schemeClr val="bg1"/>
              </a:solidFill>
              <a:latin typeface="+mn-lt"/>
            </a:endParaRPr>
          </a:p>
          <a:p>
            <a:pPr marL="857250" lvl="1" indent="-457200">
              <a:buFont typeface="+mj-lt"/>
              <a:buAutoNum type="arabicPeriod"/>
            </a:pPr>
            <a:r>
              <a:rPr lang="en-US" sz="2000" dirty="0" smtClean="0">
                <a:solidFill>
                  <a:schemeClr val="bg1"/>
                </a:solidFill>
                <a:latin typeface="+mn-lt"/>
              </a:rPr>
              <a:t>Draw the Sting? (timing)</a:t>
            </a:r>
          </a:p>
          <a:p>
            <a:pPr marL="857250" lvl="1" indent="-457200">
              <a:buFont typeface="+mj-lt"/>
              <a:buAutoNum type="arabicPeriod"/>
            </a:pPr>
            <a:r>
              <a:rPr lang="en-US" sz="2000" dirty="0" smtClean="0">
                <a:solidFill>
                  <a:schemeClr val="bg1"/>
                </a:solidFill>
                <a:latin typeface="+mn-lt"/>
              </a:rPr>
              <a:t>Credibility</a:t>
            </a:r>
          </a:p>
          <a:p>
            <a:pPr marL="1314450" lvl="2" indent="-457200">
              <a:buFont typeface="Arial" pitchFamily="34" charset="0"/>
              <a:buChar char="•"/>
            </a:pPr>
            <a:r>
              <a:rPr lang="en-US" sz="2000" dirty="0" smtClean="0">
                <a:solidFill>
                  <a:schemeClr val="bg1"/>
                </a:solidFill>
                <a:latin typeface="+mn-lt"/>
              </a:rPr>
              <a:t>Background</a:t>
            </a:r>
          </a:p>
          <a:p>
            <a:pPr marL="1314450" lvl="2" indent="-457200">
              <a:buFont typeface="Arial" pitchFamily="34" charset="0"/>
              <a:buChar char="•"/>
            </a:pPr>
            <a:r>
              <a:rPr lang="en-US" sz="2000" dirty="0" smtClean="0">
                <a:solidFill>
                  <a:schemeClr val="bg1"/>
                </a:solidFill>
                <a:latin typeface="+mn-lt"/>
              </a:rPr>
              <a:t>Detail</a:t>
            </a:r>
          </a:p>
          <a:p>
            <a:pPr marL="1314450" lvl="2" indent="-457200">
              <a:buFont typeface="Arial" pitchFamily="34" charset="0"/>
              <a:buChar char="•"/>
            </a:pPr>
            <a:r>
              <a:rPr lang="en-US" sz="2000" dirty="0" smtClean="0">
                <a:solidFill>
                  <a:schemeClr val="bg1"/>
                </a:solidFill>
                <a:latin typeface="+mn-lt"/>
              </a:rPr>
              <a:t>Demeanor</a:t>
            </a:r>
          </a:p>
          <a:p>
            <a:pPr marL="857250" lvl="1" indent="-457200">
              <a:buFont typeface="+mj-lt"/>
              <a:buAutoNum type="arabicPeriod"/>
            </a:pPr>
            <a:r>
              <a:rPr lang="en-US" sz="2000" dirty="0" smtClean="0">
                <a:solidFill>
                  <a:schemeClr val="bg1"/>
                </a:solidFill>
                <a:latin typeface="+mn-lt"/>
              </a:rPr>
              <a:t>Simple </a:t>
            </a:r>
          </a:p>
          <a:p>
            <a:pPr marL="857250" lvl="1" indent="-457200">
              <a:buFont typeface="+mj-lt"/>
              <a:buAutoNum type="arabicPeriod"/>
            </a:pPr>
            <a:r>
              <a:rPr lang="en-US" sz="2000" dirty="0" smtClean="0">
                <a:solidFill>
                  <a:schemeClr val="bg1"/>
                </a:solidFill>
                <a:latin typeface="+mn-lt"/>
              </a:rPr>
              <a:t>Looping and Signposting</a:t>
            </a:r>
          </a:p>
          <a:p>
            <a:pPr marL="457200" indent="-457200"/>
            <a:endParaRPr lang="en-US" sz="2800" dirty="0" smtClean="0">
              <a:latin typeface="+mj-lt"/>
            </a:endParaRPr>
          </a:p>
          <a:p>
            <a:pPr marL="457200" indent="-457200"/>
            <a:endParaRPr lang="en-US" sz="2800" dirty="0" smtClean="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 calcmode="lin" valueType="num">
                                      <p:cBhvr additive="base">
                                        <p:cTn id="3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anim calcmode="lin" valueType="num">
                                      <p:cBhvr additive="base">
                                        <p:cTn id="3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 calcmode="lin" valueType="num">
                                      <p:cBhvr additive="base">
                                        <p:cTn id="4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5">
                                            <p:txEl>
                                              <p:pRg st="9" end="9"/>
                                            </p:txEl>
                                          </p:spTgt>
                                        </p:tgtEl>
                                        <p:attrNameLst>
                                          <p:attrName>style.visibility</p:attrName>
                                        </p:attrNameLst>
                                      </p:cBhvr>
                                      <p:to>
                                        <p:strVal val="visible"/>
                                      </p:to>
                                    </p:set>
                                    <p:anim calcmode="lin" valueType="num">
                                      <p:cBhvr additive="base">
                                        <p:cTn id="5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3"/>
          <p:cNvSpPr>
            <a:spLocks noChangeArrowheads="1"/>
          </p:cNvSpPr>
          <p:nvPr/>
        </p:nvSpPr>
        <p:spPr bwMode="auto">
          <a:xfrm>
            <a:off x="304800" y="1295400"/>
            <a:ext cx="8534400" cy="944563"/>
          </a:xfrm>
          <a:prstGeom prst="rect">
            <a:avLst/>
          </a:prstGeom>
          <a:noFill/>
          <a:ln w="9525">
            <a:noFill/>
            <a:miter lim="800000"/>
            <a:headEnd/>
            <a:tailEnd/>
          </a:ln>
        </p:spPr>
        <p:txBody>
          <a:bodyPr>
            <a:spAutoFit/>
          </a:bodyPr>
          <a:lstStyle/>
          <a:p>
            <a:pPr marL="742950" lvl="1" indent="-285750" eaLnBrk="0" hangingPunct="0"/>
            <a:endParaRPr lang="en-US" sz="3200" b="1">
              <a:latin typeface="Times New Roman" pitchFamily="18" charset="0"/>
              <a:cs typeface="Times New Roman" pitchFamily="18" charset="0"/>
            </a:endParaRPr>
          </a:p>
          <a:p>
            <a:pPr eaLnBrk="0" hangingPunct="0"/>
            <a:endParaRPr lang="en-US" sz="2400" b="1">
              <a:latin typeface="Times New Roman" pitchFamily="18" charset="0"/>
              <a:cs typeface="Times New Roman" pitchFamily="18" charset="0"/>
            </a:endParaRPr>
          </a:p>
        </p:txBody>
      </p:sp>
      <p:sp>
        <p:nvSpPr>
          <p:cNvPr id="114694" name="Text Box 6"/>
          <p:cNvSpPr txBox="1">
            <a:spLocks noChangeArrowheads="1"/>
          </p:cNvSpPr>
          <p:nvPr/>
        </p:nvSpPr>
        <p:spPr bwMode="auto">
          <a:xfrm>
            <a:off x="457200" y="480536"/>
            <a:ext cx="8229600" cy="5971508"/>
          </a:xfrm>
          <a:prstGeom prst="rect">
            <a:avLst/>
          </a:prstGeom>
          <a:noFill/>
          <a:ln w="9525">
            <a:noFill/>
            <a:miter lim="800000"/>
            <a:headEnd/>
            <a:tailEnd/>
          </a:ln>
          <a:effectLst/>
        </p:spPr>
        <p:txBody>
          <a:bodyPr wrap="square" lIns="92075" tIns="46038" rIns="92075" bIns="46038" anchor="b">
            <a:spAutoFit/>
          </a:bodyPr>
          <a:lstStyle/>
          <a:p>
            <a:pPr algn="l" eaLnBrk="0" hangingPunct="0">
              <a:spcBef>
                <a:spcPts val="400"/>
              </a:spcBef>
              <a:spcAft>
                <a:spcPts val="400"/>
              </a:spcAft>
              <a:defRPr/>
            </a:pPr>
            <a:r>
              <a:rPr lang="en-US" sz="2400" dirty="0">
                <a:solidFill>
                  <a:schemeClr val="bg1"/>
                </a:solidFill>
                <a:latin typeface="+mj-lt"/>
              </a:rPr>
              <a:t>Q:	</a:t>
            </a:r>
            <a:r>
              <a:rPr lang="en-US" sz="2400" dirty="0" smtClean="0">
                <a:solidFill>
                  <a:schemeClr val="bg1"/>
                </a:solidFill>
                <a:latin typeface="+mj-lt"/>
              </a:rPr>
              <a:t>What did you feel when </a:t>
            </a:r>
            <a:r>
              <a:rPr lang="en-US" sz="2400" dirty="0">
                <a:solidFill>
                  <a:schemeClr val="bg1"/>
                </a:solidFill>
                <a:latin typeface="+mj-lt"/>
              </a:rPr>
              <a:t>he was cutting your </a:t>
            </a:r>
            <a:r>
              <a:rPr lang="en-US" sz="2400" dirty="0" smtClean="0">
                <a:solidFill>
                  <a:schemeClr val="bg1"/>
                </a:solidFill>
                <a:latin typeface="+mj-lt"/>
              </a:rPr>
              <a:t>throat?</a:t>
            </a:r>
            <a:endParaRPr lang="en-US" sz="2400" dirty="0">
              <a:solidFill>
                <a:schemeClr val="bg1"/>
              </a:solidFill>
              <a:latin typeface="+mj-lt"/>
            </a:endParaRPr>
          </a:p>
          <a:p>
            <a:pPr algn="l" eaLnBrk="0" hangingPunct="0">
              <a:spcBef>
                <a:spcPts val="400"/>
              </a:spcBef>
              <a:spcAft>
                <a:spcPts val="400"/>
              </a:spcAft>
              <a:defRPr/>
            </a:pPr>
            <a:endParaRPr lang="en-US" sz="1800" dirty="0" smtClean="0">
              <a:solidFill>
                <a:schemeClr val="bg1"/>
              </a:solidFill>
              <a:latin typeface="+mj-lt"/>
            </a:endParaRPr>
          </a:p>
          <a:p>
            <a:pPr algn="l" eaLnBrk="0" hangingPunct="0">
              <a:spcBef>
                <a:spcPts val="400"/>
              </a:spcBef>
              <a:spcAft>
                <a:spcPts val="400"/>
              </a:spcAft>
              <a:defRPr/>
            </a:pPr>
            <a:r>
              <a:rPr lang="en-US" sz="2400" dirty="0" smtClean="0">
                <a:solidFill>
                  <a:schemeClr val="bg1"/>
                </a:solidFill>
                <a:latin typeface="+mj-lt"/>
              </a:rPr>
              <a:t>A</a:t>
            </a:r>
            <a:r>
              <a:rPr lang="en-US" sz="2400" dirty="0">
                <a:solidFill>
                  <a:schemeClr val="bg1"/>
                </a:solidFill>
                <a:latin typeface="+mj-lt"/>
              </a:rPr>
              <a:t>:	I just felt pressure.  I didn’t really feel pain.  It was just pressure.  I just knew I had been cut.</a:t>
            </a:r>
          </a:p>
          <a:p>
            <a:pPr algn="l" eaLnBrk="0" hangingPunct="0">
              <a:spcBef>
                <a:spcPts val="400"/>
              </a:spcBef>
              <a:spcAft>
                <a:spcPts val="400"/>
              </a:spcAft>
              <a:defRPr/>
            </a:pPr>
            <a:endParaRPr lang="en-US" sz="1800" dirty="0">
              <a:solidFill>
                <a:schemeClr val="bg1"/>
              </a:solidFill>
              <a:latin typeface="+mj-lt"/>
            </a:endParaRPr>
          </a:p>
          <a:p>
            <a:pPr algn="l" eaLnBrk="0" hangingPunct="0">
              <a:spcBef>
                <a:spcPts val="400"/>
              </a:spcBef>
              <a:spcAft>
                <a:spcPts val="400"/>
              </a:spcAft>
              <a:defRPr/>
            </a:pPr>
            <a:r>
              <a:rPr lang="en-US" sz="2400" dirty="0">
                <a:solidFill>
                  <a:schemeClr val="bg1"/>
                </a:solidFill>
                <a:latin typeface="+mj-lt"/>
              </a:rPr>
              <a:t>Q:	And after you felt </a:t>
            </a:r>
            <a:r>
              <a:rPr lang="en-US" sz="2400" dirty="0" smtClean="0">
                <a:solidFill>
                  <a:schemeClr val="bg1"/>
                </a:solidFill>
                <a:latin typeface="+mj-lt"/>
              </a:rPr>
              <a:t>that pressure </a:t>
            </a:r>
            <a:r>
              <a:rPr lang="en-US" sz="2400" dirty="0">
                <a:solidFill>
                  <a:schemeClr val="bg1"/>
                </a:solidFill>
                <a:latin typeface="+mj-lt"/>
              </a:rPr>
              <a:t>and you knew </a:t>
            </a:r>
            <a:r>
              <a:rPr lang="en-US" sz="2400" dirty="0" smtClean="0">
                <a:solidFill>
                  <a:schemeClr val="bg1"/>
                </a:solidFill>
                <a:latin typeface="+mj-lt"/>
              </a:rPr>
              <a:t>your throat was </a:t>
            </a:r>
            <a:r>
              <a:rPr lang="en-US" sz="2400" dirty="0">
                <a:solidFill>
                  <a:schemeClr val="bg1"/>
                </a:solidFill>
                <a:latin typeface="+mj-lt"/>
              </a:rPr>
              <a:t>cut, what started going through your mind at that point?</a:t>
            </a:r>
          </a:p>
          <a:p>
            <a:pPr algn="l" eaLnBrk="0" hangingPunct="0">
              <a:spcBef>
                <a:spcPts val="400"/>
              </a:spcBef>
              <a:spcAft>
                <a:spcPts val="400"/>
              </a:spcAft>
              <a:defRPr/>
            </a:pPr>
            <a:endParaRPr lang="en-US" sz="1800" dirty="0">
              <a:solidFill>
                <a:schemeClr val="bg1"/>
              </a:solidFill>
              <a:latin typeface="+mj-lt"/>
            </a:endParaRPr>
          </a:p>
          <a:p>
            <a:pPr algn="l" eaLnBrk="0" hangingPunct="0">
              <a:spcBef>
                <a:spcPts val="400"/>
              </a:spcBef>
              <a:spcAft>
                <a:spcPts val="400"/>
              </a:spcAft>
              <a:defRPr/>
            </a:pPr>
            <a:r>
              <a:rPr lang="en-US" sz="2400" dirty="0">
                <a:solidFill>
                  <a:schemeClr val="bg1"/>
                </a:solidFill>
                <a:latin typeface="+mj-lt"/>
              </a:rPr>
              <a:t>A:	I was praying to God.  I told him that I wasn’t finished yet.  I just kept saying, I’m not done yet.  I wanted to tell my family that I loved them.</a:t>
            </a:r>
          </a:p>
        </p:txBody>
      </p:sp>
      <p:sp>
        <p:nvSpPr>
          <p:cNvPr id="10" name="Text Box 5"/>
          <p:cNvSpPr txBox="1">
            <a:spLocks noChangeArrowheads="1"/>
          </p:cNvSpPr>
          <p:nvPr/>
        </p:nvSpPr>
        <p:spPr bwMode="auto">
          <a:xfrm>
            <a:off x="859716" y="25998"/>
            <a:ext cx="7010400" cy="647700"/>
          </a:xfrm>
          <a:prstGeom prst="rect">
            <a:avLst/>
          </a:prstGeom>
          <a:noFill/>
          <a:ln w="3175">
            <a:noFill/>
            <a:miter lim="800000"/>
            <a:headEnd/>
            <a:tailEnd/>
          </a:ln>
          <a:effectLst/>
        </p:spPr>
        <p:txBody>
          <a:bodyPr lIns="92075" tIns="46038" rIns="92075" bIns="46038" anchor="b">
            <a:spAutoFit/>
          </a:bodyPr>
          <a:lstStyle/>
          <a:p>
            <a:pPr algn="ctr" eaLnBrk="0" hangingPunct="0">
              <a:defRPr/>
            </a:pPr>
            <a:r>
              <a:rPr lang="en-US" sz="3600" b="1" dirty="0">
                <a:solidFill>
                  <a:schemeClr val="bg1"/>
                </a:solidFill>
                <a:latin typeface="+mj-lt"/>
              </a:rPr>
              <a:t>Looping</a:t>
            </a:r>
          </a:p>
        </p:txBody>
      </p:sp>
      <p:sp>
        <p:nvSpPr>
          <p:cNvPr id="11" name="Rectangle 10"/>
          <p:cNvSpPr/>
          <p:nvPr/>
        </p:nvSpPr>
        <p:spPr>
          <a:xfrm>
            <a:off x="457200" y="3429000"/>
            <a:ext cx="8229600" cy="1295400"/>
          </a:xfrm>
          <a:prstGeom prst="rect">
            <a:avLst/>
          </a:prstGeom>
          <a:noFill/>
          <a:ln w="3810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US"/>
          </a:p>
        </p:txBody>
      </p:sp>
    </p:spTree>
    <p:extLst>
      <p:ext uri="{BB962C8B-B14F-4D97-AF65-F5344CB8AC3E}">
        <p14:creationId xmlns:p14="http://schemas.microsoft.com/office/powerpoint/2010/main" val="1152341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69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469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469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304800" y="1477963"/>
            <a:ext cx="8534400" cy="944562"/>
          </a:xfrm>
          <a:prstGeom prst="rect">
            <a:avLst/>
          </a:prstGeom>
          <a:noFill/>
          <a:ln w="9525">
            <a:noFill/>
            <a:miter lim="800000"/>
            <a:headEnd/>
            <a:tailEnd/>
          </a:ln>
        </p:spPr>
        <p:txBody>
          <a:bodyPr>
            <a:spAutoFit/>
          </a:bodyPr>
          <a:lstStyle/>
          <a:p>
            <a:pPr marL="742950" lvl="1" indent="-285750" eaLnBrk="0" hangingPunct="0"/>
            <a:endParaRPr lang="en-US" sz="3200" b="1">
              <a:latin typeface="Times New Roman" pitchFamily="18" charset="0"/>
              <a:cs typeface="Times New Roman" pitchFamily="18" charset="0"/>
            </a:endParaRPr>
          </a:p>
          <a:p>
            <a:pPr eaLnBrk="0" hangingPunct="0"/>
            <a:endParaRPr lang="en-US" sz="2400" b="1">
              <a:latin typeface="Times New Roman" pitchFamily="18" charset="0"/>
              <a:cs typeface="Times New Roman" pitchFamily="18" charset="0"/>
            </a:endParaRPr>
          </a:p>
        </p:txBody>
      </p:sp>
      <p:sp>
        <p:nvSpPr>
          <p:cNvPr id="15363" name="Text Box 6"/>
          <p:cNvSpPr txBox="1">
            <a:spLocks noChangeArrowheads="1"/>
          </p:cNvSpPr>
          <p:nvPr/>
        </p:nvSpPr>
        <p:spPr bwMode="auto">
          <a:xfrm>
            <a:off x="609600" y="6265863"/>
            <a:ext cx="8001000" cy="519112"/>
          </a:xfrm>
          <a:prstGeom prst="rect">
            <a:avLst/>
          </a:prstGeom>
          <a:noFill/>
          <a:ln w="9525">
            <a:noFill/>
            <a:miter lim="800000"/>
            <a:headEnd/>
            <a:tailEnd/>
          </a:ln>
        </p:spPr>
        <p:txBody>
          <a:bodyPr lIns="92075" tIns="46038" rIns="92075" bIns="46038" anchor="b">
            <a:spAutoFit/>
          </a:bodyPr>
          <a:lstStyle/>
          <a:p>
            <a:pPr eaLnBrk="0" hangingPunct="0"/>
            <a:endParaRPr lang="en-US" sz="2800">
              <a:latin typeface="Times New Roman" pitchFamily="18" charset="0"/>
            </a:endParaRPr>
          </a:p>
        </p:txBody>
      </p:sp>
      <p:sp>
        <p:nvSpPr>
          <p:cNvPr id="116743" name="Rectangle 7"/>
          <p:cNvSpPr>
            <a:spLocks noChangeArrowheads="1"/>
          </p:cNvSpPr>
          <p:nvPr/>
        </p:nvSpPr>
        <p:spPr bwMode="auto">
          <a:xfrm>
            <a:off x="457200" y="675043"/>
            <a:ext cx="8229600" cy="6145914"/>
          </a:xfrm>
          <a:prstGeom prst="rect">
            <a:avLst/>
          </a:prstGeom>
          <a:noFill/>
          <a:ln w="9525">
            <a:noFill/>
            <a:miter lim="800000"/>
            <a:headEnd/>
            <a:tailEnd/>
          </a:ln>
          <a:effectLst/>
        </p:spPr>
        <p:txBody>
          <a:bodyPr wrap="square" lIns="92075" tIns="46038" rIns="92075" bIns="46038" anchor="b">
            <a:spAutoFit/>
          </a:bodyPr>
          <a:lstStyle/>
          <a:p>
            <a:pPr>
              <a:defRPr/>
            </a:pPr>
            <a:r>
              <a:rPr lang="en-US" sz="2000" dirty="0">
                <a:solidFill>
                  <a:schemeClr val="bg1"/>
                </a:solidFill>
                <a:latin typeface="+mj-lt"/>
              </a:rPr>
              <a:t>Q:	How did it feel for you to be home from the hospital?</a:t>
            </a:r>
          </a:p>
          <a:p>
            <a:pPr algn="l" eaLnBrk="0" hangingPunct="0">
              <a:defRPr/>
            </a:pPr>
            <a:endParaRPr lang="en-US" sz="2000" dirty="0">
              <a:solidFill>
                <a:schemeClr val="bg1"/>
              </a:solidFill>
              <a:latin typeface="+mj-lt"/>
            </a:endParaRPr>
          </a:p>
          <a:p>
            <a:pPr algn="l" eaLnBrk="0" hangingPunct="0">
              <a:spcBef>
                <a:spcPts val="400"/>
              </a:spcBef>
              <a:spcAft>
                <a:spcPts val="400"/>
              </a:spcAft>
              <a:defRPr/>
            </a:pPr>
            <a:r>
              <a:rPr lang="en-US" sz="2000" dirty="0" smtClean="0">
                <a:solidFill>
                  <a:schemeClr val="bg1"/>
                </a:solidFill>
                <a:latin typeface="+mj-lt"/>
              </a:rPr>
              <a:t>A</a:t>
            </a:r>
            <a:r>
              <a:rPr lang="en-US" sz="2000" dirty="0">
                <a:solidFill>
                  <a:schemeClr val="bg1"/>
                </a:solidFill>
                <a:latin typeface="+mj-lt"/>
              </a:rPr>
              <a:t>:	I was relieved.  I was safe……</a:t>
            </a:r>
          </a:p>
          <a:p>
            <a:pPr algn="l" eaLnBrk="0" hangingPunct="0">
              <a:spcBef>
                <a:spcPts val="400"/>
              </a:spcBef>
              <a:spcAft>
                <a:spcPts val="400"/>
              </a:spcAft>
              <a:defRPr/>
            </a:pPr>
            <a:r>
              <a:rPr lang="en-US" sz="2000" dirty="0">
                <a:solidFill>
                  <a:schemeClr val="bg1"/>
                </a:solidFill>
                <a:latin typeface="+mj-lt"/>
              </a:rPr>
              <a:t>Q:	I’m going to ask you a little bit about the scars that you have.  </a:t>
            </a:r>
            <a:r>
              <a:rPr lang="en-US" sz="2000" dirty="0" smtClean="0">
                <a:solidFill>
                  <a:schemeClr val="bg1"/>
                </a:solidFill>
                <a:latin typeface="+mj-lt"/>
              </a:rPr>
              <a:t>What has it </a:t>
            </a:r>
            <a:r>
              <a:rPr lang="en-US" sz="2000" dirty="0">
                <a:solidFill>
                  <a:schemeClr val="bg1"/>
                </a:solidFill>
                <a:latin typeface="+mj-lt"/>
              </a:rPr>
              <a:t>been like dealing with the scars?</a:t>
            </a:r>
          </a:p>
          <a:p>
            <a:pPr algn="l" eaLnBrk="0" hangingPunct="0">
              <a:spcBef>
                <a:spcPts val="400"/>
              </a:spcBef>
              <a:spcAft>
                <a:spcPts val="400"/>
              </a:spcAft>
              <a:defRPr/>
            </a:pPr>
            <a:r>
              <a:rPr lang="en-US" sz="2000" dirty="0">
                <a:solidFill>
                  <a:schemeClr val="bg1"/>
                </a:solidFill>
                <a:latin typeface="+mj-lt"/>
              </a:rPr>
              <a:t>A:	It’s terrible.  Kids will come up and ask me about it.  You can’t tell a little kid what happened, so I just say I got hurt.</a:t>
            </a:r>
          </a:p>
          <a:p>
            <a:pPr algn="l" eaLnBrk="0" hangingPunct="0">
              <a:spcBef>
                <a:spcPts val="400"/>
              </a:spcBef>
              <a:spcAft>
                <a:spcPts val="400"/>
              </a:spcAft>
              <a:defRPr/>
            </a:pPr>
            <a:r>
              <a:rPr lang="en-US" sz="2000" dirty="0">
                <a:solidFill>
                  <a:schemeClr val="bg1"/>
                </a:solidFill>
                <a:latin typeface="+mj-lt"/>
              </a:rPr>
              <a:t>Q:	Do you plan to do anything about the scars?</a:t>
            </a:r>
          </a:p>
          <a:p>
            <a:pPr algn="l" eaLnBrk="0" hangingPunct="0">
              <a:spcBef>
                <a:spcPts val="400"/>
              </a:spcBef>
              <a:spcAft>
                <a:spcPts val="400"/>
              </a:spcAft>
              <a:defRPr/>
            </a:pPr>
            <a:r>
              <a:rPr lang="en-US" sz="2000" dirty="0">
                <a:solidFill>
                  <a:schemeClr val="bg1"/>
                </a:solidFill>
                <a:latin typeface="+mj-lt"/>
              </a:rPr>
              <a:t>A:	I want them gone, but they will probably be there because I am terrified of being put to sleep, of being under someone else’s control.  I am terrified of someone having a knife close to my throat.  I would rather live with them for the rest of my life than go through that.</a:t>
            </a:r>
          </a:p>
          <a:p>
            <a:pPr algn="l" eaLnBrk="0" hangingPunct="0">
              <a:defRPr/>
            </a:pPr>
            <a:endParaRPr lang="en-US" sz="2000" dirty="0">
              <a:effectLst>
                <a:outerShdw blurRad="38100" dist="38100" dir="2700000" algn="tl">
                  <a:srgbClr val="000000"/>
                </a:outerShdw>
              </a:effectLst>
              <a:latin typeface="+mj-lt"/>
            </a:endParaRPr>
          </a:p>
        </p:txBody>
      </p:sp>
      <p:sp>
        <p:nvSpPr>
          <p:cNvPr id="116744" name="Rectangle 8"/>
          <p:cNvSpPr>
            <a:spLocks noChangeArrowheads="1"/>
          </p:cNvSpPr>
          <p:nvPr/>
        </p:nvSpPr>
        <p:spPr bwMode="auto">
          <a:xfrm>
            <a:off x="381000" y="2133600"/>
            <a:ext cx="8534400" cy="990600"/>
          </a:xfrm>
          <a:prstGeom prst="rect">
            <a:avLst/>
          </a:prstGeom>
          <a:noFill/>
          <a:ln w="41275">
            <a:solidFill>
              <a:srgbClr val="FF0000"/>
            </a:solidFill>
            <a:miter lim="800000"/>
            <a:headEnd/>
            <a:tailEnd/>
          </a:ln>
        </p:spPr>
        <p:txBody>
          <a:bodyPr wrap="none" lIns="92075" tIns="46038" rIns="92075" bIns="46038" anchor="ctr"/>
          <a:lstStyle/>
          <a:p>
            <a:pPr eaLnBrk="0" hangingPunct="0"/>
            <a:endParaRPr lang="en-US"/>
          </a:p>
        </p:txBody>
      </p:sp>
      <p:sp>
        <p:nvSpPr>
          <p:cNvPr id="9" name="Text Box 5"/>
          <p:cNvSpPr txBox="1">
            <a:spLocks noChangeArrowheads="1"/>
          </p:cNvSpPr>
          <p:nvPr/>
        </p:nvSpPr>
        <p:spPr bwMode="auto">
          <a:xfrm>
            <a:off x="1066800" y="27343"/>
            <a:ext cx="7010400" cy="647700"/>
          </a:xfrm>
          <a:prstGeom prst="rect">
            <a:avLst/>
          </a:prstGeom>
          <a:noFill/>
          <a:ln w="3175">
            <a:noFill/>
            <a:miter lim="800000"/>
            <a:headEnd/>
            <a:tailEnd/>
          </a:ln>
          <a:effectLst/>
        </p:spPr>
        <p:txBody>
          <a:bodyPr lIns="92075" tIns="46038" rIns="92075" bIns="46038" anchor="b">
            <a:spAutoFit/>
          </a:bodyPr>
          <a:lstStyle/>
          <a:p>
            <a:pPr algn="ctr" eaLnBrk="0" hangingPunct="0">
              <a:defRPr/>
            </a:pPr>
            <a:r>
              <a:rPr lang="en-US" sz="3600" b="1" dirty="0">
                <a:solidFill>
                  <a:schemeClr val="bg1"/>
                </a:solidFill>
                <a:latin typeface="+mj-lt"/>
              </a:rPr>
              <a:t>Headlining / </a:t>
            </a:r>
            <a:r>
              <a:rPr lang="en-US" sz="3600" b="1" dirty="0" smtClean="0">
                <a:solidFill>
                  <a:schemeClr val="bg1"/>
                </a:solidFill>
                <a:latin typeface="+mj-lt"/>
              </a:rPr>
              <a:t>Signposting</a:t>
            </a:r>
            <a:endParaRPr lang="en-US" sz="3600" b="1" dirty="0">
              <a:solidFill>
                <a:schemeClr val="bg1"/>
              </a:solidFill>
              <a:latin typeface="+mj-lt"/>
            </a:endParaRPr>
          </a:p>
        </p:txBody>
      </p:sp>
    </p:spTree>
    <p:extLst>
      <p:ext uri="{BB962C8B-B14F-4D97-AF65-F5344CB8AC3E}">
        <p14:creationId xmlns:p14="http://schemas.microsoft.com/office/powerpoint/2010/main" val="279845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74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16744"/>
                                        </p:tgtEl>
                                        <p:attrNameLst>
                                          <p:attrName>style.visibility</p:attrName>
                                        </p:attrNameLst>
                                      </p:cBhvr>
                                      <p:to>
                                        <p:strVal val="visible"/>
                                      </p:to>
                                    </p:set>
                                    <p:animEffect transition="in" filter="blinds(horizontal)">
                                      <p:cBhvr>
                                        <p:cTn id="11" dur="500"/>
                                        <p:tgtEl>
                                          <p:spTgt spid="116744"/>
                                        </p:tgtEl>
                                      </p:cBhvr>
                                    </p:animEffect>
                                  </p:childTnLst>
                                </p:cTn>
                              </p:par>
                              <p:par>
                                <p:cTn id="12" presetID="1" presetClass="entr" presetSubtype="0" fill="hold" nodeType="withEffect">
                                  <p:stCondLst>
                                    <p:cond delay="0"/>
                                  </p:stCondLst>
                                  <p:childTnLst>
                                    <p:set>
                                      <p:cBhvr>
                                        <p:cTn id="13" dur="1" fill="hold">
                                          <p:stCondLst>
                                            <p:cond delay="0"/>
                                          </p:stCondLst>
                                        </p:cTn>
                                        <p:tgtEl>
                                          <p:spTgt spid="116743">
                                            <p:txEl>
                                              <p:pRg st="4" end="4"/>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16743">
                                            <p:txEl>
                                              <p:pRg st="5" end="5"/>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167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4"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Direct Principles</a:t>
            </a:r>
            <a:endParaRPr lang="en-US" b="1" dirty="0"/>
          </a:p>
        </p:txBody>
      </p:sp>
      <p:sp>
        <p:nvSpPr>
          <p:cNvPr id="5" name="Rectangle 4"/>
          <p:cNvSpPr/>
          <p:nvPr/>
        </p:nvSpPr>
        <p:spPr>
          <a:xfrm>
            <a:off x="152400" y="1871009"/>
            <a:ext cx="8839200" cy="3908762"/>
          </a:xfrm>
          <a:prstGeom prst="rect">
            <a:avLst/>
          </a:prstGeom>
        </p:spPr>
        <p:txBody>
          <a:bodyPr wrap="square">
            <a:spAutoFit/>
          </a:bodyPr>
          <a:lstStyle/>
          <a:p>
            <a:pPr marL="857250" lvl="1" indent="-457200">
              <a:buFont typeface="+mj-lt"/>
              <a:buAutoNum type="arabicPeriod"/>
            </a:pPr>
            <a:r>
              <a:rPr lang="en-US" sz="2400" dirty="0" smtClean="0">
                <a:solidFill>
                  <a:schemeClr val="bg1"/>
                </a:solidFill>
                <a:latin typeface="+mn-lt"/>
              </a:rPr>
              <a:t>Thinking and Feeling</a:t>
            </a:r>
          </a:p>
          <a:p>
            <a:pPr marL="857250" lvl="1" indent="-457200">
              <a:buFont typeface="+mj-lt"/>
              <a:buAutoNum type="arabicPeriod"/>
            </a:pPr>
            <a:r>
              <a:rPr lang="en-US" sz="2400" dirty="0" smtClean="0">
                <a:solidFill>
                  <a:schemeClr val="bg1"/>
                </a:solidFill>
                <a:latin typeface="+mn-lt"/>
              </a:rPr>
              <a:t>Senses</a:t>
            </a:r>
          </a:p>
          <a:p>
            <a:pPr marL="857250" lvl="1" indent="-457200">
              <a:buFont typeface="+mj-lt"/>
              <a:buAutoNum type="arabicPeriod"/>
            </a:pPr>
            <a:r>
              <a:rPr lang="en-US" sz="2400" dirty="0" smtClean="0">
                <a:solidFill>
                  <a:schemeClr val="bg1"/>
                </a:solidFill>
                <a:latin typeface="+mn-lt"/>
              </a:rPr>
              <a:t>Tell me more about…</a:t>
            </a:r>
          </a:p>
          <a:p>
            <a:pPr marL="857250" lvl="1" indent="-457200">
              <a:buFont typeface="+mj-lt"/>
              <a:buAutoNum type="arabicPeriod"/>
            </a:pPr>
            <a:r>
              <a:rPr lang="en-US" sz="2400" dirty="0" smtClean="0">
                <a:solidFill>
                  <a:schemeClr val="bg1"/>
                </a:solidFill>
                <a:latin typeface="+mn-lt"/>
              </a:rPr>
              <a:t>Don’t ask “Why”</a:t>
            </a:r>
          </a:p>
          <a:p>
            <a:pPr marL="857250" lvl="1" indent="-457200">
              <a:buFont typeface="+mj-lt"/>
              <a:buAutoNum type="arabicPeriod"/>
            </a:pPr>
            <a:r>
              <a:rPr lang="en-US" sz="2400" dirty="0">
                <a:solidFill>
                  <a:schemeClr val="bg1"/>
                </a:solidFill>
                <a:latin typeface="+mn-lt"/>
              </a:rPr>
              <a:t>Positioning (Whose the star?)</a:t>
            </a:r>
          </a:p>
          <a:p>
            <a:pPr marL="857250" lvl="1" indent="-457200">
              <a:buFont typeface="+mj-lt"/>
              <a:buAutoNum type="arabicPeriod"/>
            </a:pPr>
            <a:r>
              <a:rPr lang="en-US" sz="2400" dirty="0">
                <a:solidFill>
                  <a:schemeClr val="bg1"/>
                </a:solidFill>
                <a:latin typeface="+mn-lt"/>
              </a:rPr>
              <a:t>Anticipate Objections/Refreshing</a:t>
            </a:r>
          </a:p>
          <a:p>
            <a:pPr marL="857250" lvl="1" indent="-457200">
              <a:buFont typeface="+mj-lt"/>
              <a:buAutoNum type="arabicPeriod"/>
            </a:pPr>
            <a:r>
              <a:rPr lang="en-US" sz="2400" dirty="0">
                <a:solidFill>
                  <a:schemeClr val="bg1"/>
                </a:solidFill>
                <a:latin typeface="+mn-lt"/>
              </a:rPr>
              <a:t>Prepare your </a:t>
            </a:r>
            <a:r>
              <a:rPr lang="en-US" sz="2400" dirty="0" smtClean="0">
                <a:solidFill>
                  <a:schemeClr val="bg1"/>
                </a:solidFill>
                <a:latin typeface="+mn-lt"/>
              </a:rPr>
              <a:t>witness</a:t>
            </a:r>
          </a:p>
          <a:p>
            <a:pPr marL="857250" lvl="1" indent="-457200">
              <a:buFont typeface="+mj-lt"/>
              <a:buAutoNum type="arabicPeriod"/>
            </a:pPr>
            <a:r>
              <a:rPr lang="en-US" sz="2400" dirty="0" smtClean="0">
                <a:solidFill>
                  <a:schemeClr val="bg1"/>
                </a:solidFill>
                <a:latin typeface="+mn-lt"/>
              </a:rPr>
              <a:t>Listen</a:t>
            </a:r>
          </a:p>
          <a:p>
            <a:pPr marL="457200" indent="-457200"/>
            <a:endParaRPr lang="en-US" sz="2800" dirty="0" smtClean="0">
              <a:latin typeface="+mj-lt"/>
            </a:endParaRPr>
          </a:p>
          <a:p>
            <a:pPr marL="457200" indent="-457200"/>
            <a:endParaRPr lang="en-US" sz="2800" dirty="0" smtClean="0">
              <a:latin typeface="+mj-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783771" y="609600"/>
            <a:ext cx="7620000" cy="707886"/>
          </a:xfrm>
          <a:prstGeom prst="rect">
            <a:avLst/>
          </a:prstGeom>
          <a:noFill/>
        </p:spPr>
        <p:txBody>
          <a:bodyPr wrap="square" rtlCol="0">
            <a:spAutoFit/>
          </a:bodyPr>
          <a:lstStyle/>
          <a:p>
            <a:pPr algn="ctr"/>
            <a:r>
              <a:rPr lang="en-US" sz="4000" b="1" dirty="0" smtClean="0">
                <a:solidFill>
                  <a:schemeClr val="bg1"/>
                </a:solidFill>
                <a:latin typeface="+mj-lt"/>
              </a:rPr>
              <a:t>USE YOUR EVIDENCE</a:t>
            </a:r>
            <a:endParaRPr lang="en-US" sz="4000" b="1" dirty="0">
              <a:solidFill>
                <a:schemeClr val="bg1"/>
              </a:solidFill>
              <a:latin typeface="+mj-lt"/>
            </a:endParaRPr>
          </a:p>
        </p:txBody>
      </p:sp>
    </p:spTree>
    <p:extLst>
      <p:ext uri="{BB962C8B-B14F-4D97-AF65-F5344CB8AC3E}">
        <p14:creationId xmlns:p14="http://schemas.microsoft.com/office/powerpoint/2010/main" val="29758311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762000" y="304800"/>
            <a:ext cx="7620000" cy="707886"/>
          </a:xfrm>
          <a:prstGeom prst="rect">
            <a:avLst/>
          </a:prstGeom>
          <a:noFill/>
        </p:spPr>
        <p:txBody>
          <a:bodyPr wrap="square" rtlCol="0">
            <a:spAutoFit/>
          </a:bodyPr>
          <a:lstStyle/>
          <a:p>
            <a:pPr algn="ctr"/>
            <a:r>
              <a:rPr lang="en-US" sz="4000" b="1" dirty="0" smtClean="0">
                <a:solidFill>
                  <a:schemeClr val="bg1"/>
                </a:solidFill>
                <a:latin typeface="+mj-lt"/>
              </a:rPr>
              <a:t>Finish</a:t>
            </a:r>
            <a:endParaRPr lang="en-US" sz="4000" b="1" dirty="0">
              <a:solidFill>
                <a:schemeClr val="bg1"/>
              </a:solidFill>
              <a:latin typeface="+mj-lt"/>
            </a:endParaRPr>
          </a:p>
        </p:txBody>
      </p:sp>
      <p:sp>
        <p:nvSpPr>
          <p:cNvPr id="3" name="TextBox 2"/>
          <p:cNvSpPr txBox="1"/>
          <p:nvPr/>
        </p:nvSpPr>
        <p:spPr>
          <a:xfrm>
            <a:off x="342900" y="1524000"/>
            <a:ext cx="8458200" cy="1200329"/>
          </a:xfrm>
          <a:prstGeom prst="rect">
            <a:avLst/>
          </a:prstGeom>
          <a:noFill/>
        </p:spPr>
        <p:txBody>
          <a:bodyPr wrap="square" rtlCol="0">
            <a:spAutoFit/>
          </a:bodyPr>
          <a:lstStyle/>
          <a:p>
            <a:pPr marL="1143000" lvl="2" indent="-228600">
              <a:buAutoNum type="arabicPeriod"/>
            </a:pPr>
            <a:r>
              <a:rPr lang="en-US" sz="2400" dirty="0" smtClean="0">
                <a:solidFill>
                  <a:schemeClr val="bg1"/>
                </a:solidFill>
                <a:latin typeface="+mn-lt"/>
              </a:rPr>
              <a:t>Check w/ counsel</a:t>
            </a:r>
          </a:p>
          <a:p>
            <a:pPr marL="1143000" lvl="2" indent="-228600">
              <a:buAutoNum type="arabicPeriod"/>
            </a:pPr>
            <a:r>
              <a:rPr lang="en-US" sz="2400" dirty="0" smtClean="0">
                <a:solidFill>
                  <a:schemeClr val="bg1"/>
                </a:solidFill>
                <a:latin typeface="+mn-lt"/>
              </a:rPr>
              <a:t>Do you have your elements?</a:t>
            </a:r>
          </a:p>
          <a:p>
            <a:pPr marL="1143000" lvl="2" indent="-228600">
              <a:buAutoNum type="arabicPeriod"/>
            </a:pPr>
            <a:r>
              <a:rPr lang="en-US" sz="2400" dirty="0" smtClean="0">
                <a:solidFill>
                  <a:schemeClr val="bg1"/>
                </a:solidFill>
                <a:latin typeface="+mn-lt"/>
              </a:rPr>
              <a:t>Finish strong</a:t>
            </a:r>
          </a:p>
        </p:txBody>
      </p:sp>
    </p:spTree>
    <p:extLst>
      <p:ext uri="{BB962C8B-B14F-4D97-AF65-F5344CB8AC3E}">
        <p14:creationId xmlns:p14="http://schemas.microsoft.com/office/powerpoint/2010/main" val="36832018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914400" y="304800"/>
            <a:ext cx="7620000" cy="707886"/>
          </a:xfrm>
          <a:prstGeom prst="rect">
            <a:avLst/>
          </a:prstGeom>
          <a:noFill/>
        </p:spPr>
        <p:txBody>
          <a:bodyPr wrap="square" rtlCol="0">
            <a:spAutoFit/>
          </a:bodyPr>
          <a:lstStyle/>
          <a:p>
            <a:pPr algn="ctr"/>
            <a:r>
              <a:rPr lang="en-US" sz="4000" b="1" dirty="0" smtClean="0">
                <a:solidFill>
                  <a:schemeClr val="bg1"/>
                </a:solidFill>
                <a:latin typeface="+mj-lt"/>
              </a:rPr>
              <a:t>Redirect</a:t>
            </a:r>
            <a:endParaRPr lang="en-US" sz="4000" b="1" dirty="0">
              <a:solidFill>
                <a:schemeClr val="bg1"/>
              </a:solidFill>
              <a:latin typeface="+mj-lt"/>
            </a:endParaRPr>
          </a:p>
        </p:txBody>
      </p:sp>
      <p:sp>
        <p:nvSpPr>
          <p:cNvPr id="3" name="TextBox 2"/>
          <p:cNvSpPr txBox="1"/>
          <p:nvPr/>
        </p:nvSpPr>
        <p:spPr>
          <a:xfrm>
            <a:off x="342900" y="1524000"/>
            <a:ext cx="8458200" cy="1938992"/>
          </a:xfrm>
          <a:prstGeom prst="rect">
            <a:avLst/>
          </a:prstGeom>
          <a:noFill/>
        </p:spPr>
        <p:txBody>
          <a:bodyPr wrap="square" rtlCol="0">
            <a:spAutoFit/>
          </a:bodyPr>
          <a:lstStyle/>
          <a:p>
            <a:pPr marL="1143000" lvl="2" indent="-228600">
              <a:buAutoNum type="arabicPeriod"/>
            </a:pPr>
            <a:r>
              <a:rPr lang="en-US" sz="2400" dirty="0" smtClean="0">
                <a:solidFill>
                  <a:schemeClr val="bg1"/>
                </a:solidFill>
                <a:latin typeface="+mn-lt"/>
              </a:rPr>
              <a:t>Rehabilitate </a:t>
            </a:r>
            <a:r>
              <a:rPr lang="en-US" sz="2400" dirty="0">
                <a:solidFill>
                  <a:schemeClr val="bg1"/>
                </a:solidFill>
                <a:latin typeface="+mn-lt"/>
              </a:rPr>
              <a:t>a witness </a:t>
            </a:r>
            <a:endParaRPr lang="en-US" sz="2400" dirty="0" smtClean="0">
              <a:solidFill>
                <a:schemeClr val="bg1"/>
              </a:solidFill>
              <a:latin typeface="+mn-lt"/>
            </a:endParaRPr>
          </a:p>
          <a:p>
            <a:pPr marL="1143000" lvl="2" indent="-228600">
              <a:buAutoNum type="arabicPeriod"/>
            </a:pPr>
            <a:r>
              <a:rPr lang="en-US" sz="2400" dirty="0" smtClean="0">
                <a:solidFill>
                  <a:schemeClr val="bg1"/>
                </a:solidFill>
                <a:latin typeface="+mn-lt"/>
              </a:rPr>
              <a:t>Explain/correct </a:t>
            </a:r>
            <a:r>
              <a:rPr lang="en-US" sz="2400" dirty="0">
                <a:solidFill>
                  <a:schemeClr val="bg1"/>
                </a:solidFill>
                <a:latin typeface="+mn-lt"/>
              </a:rPr>
              <a:t>inconsistencies </a:t>
            </a:r>
            <a:endParaRPr lang="en-US" sz="2400" dirty="0" smtClean="0">
              <a:solidFill>
                <a:schemeClr val="bg1"/>
              </a:solidFill>
              <a:latin typeface="+mn-lt"/>
            </a:endParaRPr>
          </a:p>
          <a:p>
            <a:pPr marL="1143000" lvl="2" indent="-228600">
              <a:buAutoNum type="arabicPeriod"/>
            </a:pPr>
            <a:r>
              <a:rPr lang="en-US" sz="2400" dirty="0" smtClean="0">
                <a:solidFill>
                  <a:schemeClr val="bg1"/>
                </a:solidFill>
                <a:latin typeface="+mn-lt"/>
              </a:rPr>
              <a:t>Develop </a:t>
            </a:r>
            <a:r>
              <a:rPr lang="en-US" sz="2400" dirty="0">
                <a:solidFill>
                  <a:schemeClr val="bg1"/>
                </a:solidFill>
                <a:latin typeface="+mn-lt"/>
              </a:rPr>
              <a:t>new matters discussed on </a:t>
            </a:r>
            <a:r>
              <a:rPr lang="en-US" sz="2400" dirty="0" smtClean="0">
                <a:solidFill>
                  <a:schemeClr val="bg1"/>
                </a:solidFill>
                <a:latin typeface="+mn-lt"/>
              </a:rPr>
              <a:t>cross</a:t>
            </a:r>
          </a:p>
          <a:p>
            <a:pPr marL="1143000" lvl="2" indent="-228600">
              <a:buAutoNum type="arabicPeriod"/>
            </a:pPr>
            <a:r>
              <a:rPr lang="en-US" sz="2400" dirty="0" smtClean="0">
                <a:solidFill>
                  <a:schemeClr val="bg1"/>
                </a:solidFill>
                <a:latin typeface="+mn-lt"/>
              </a:rPr>
              <a:t>Outside the scope?</a:t>
            </a:r>
          </a:p>
          <a:p>
            <a:pPr marL="1143000" lvl="2" indent="-228600">
              <a:buAutoNum type="arabicPeriod"/>
            </a:pPr>
            <a:r>
              <a:rPr lang="en-US" sz="2400" dirty="0" smtClean="0">
                <a:solidFill>
                  <a:schemeClr val="bg1"/>
                </a:solidFill>
                <a:latin typeface="+mn-lt"/>
              </a:rPr>
              <a:t>Don’t just rehash direct</a:t>
            </a:r>
            <a:endParaRPr lang="en-US" sz="2400" dirty="0">
              <a:solidFill>
                <a:schemeClr val="bg1"/>
              </a:solidFill>
              <a:latin typeface="+mn-lt"/>
            </a:endParaRPr>
          </a:p>
        </p:txBody>
      </p:sp>
      <p:pic>
        <p:nvPicPr>
          <p:cNvPr id="8194" name="Picture 2" descr="C:\Users\1078123806A\Desktop\direct adn cross pics\image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95500" y="3462992"/>
            <a:ext cx="4953000" cy="495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6639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00" name="Rectangle 3"/>
          <p:cNvSpPr>
            <a:spLocks noGrp="1" noChangeArrowheads="1"/>
          </p:cNvSpPr>
          <p:nvPr>
            <p:ph type="subTitle" idx="1"/>
          </p:nvPr>
        </p:nvSpPr>
        <p:spPr>
          <a:xfrm>
            <a:off x="228600" y="5181600"/>
            <a:ext cx="8305800" cy="1074738"/>
          </a:xfrm>
          <a:noFill/>
        </p:spPr>
        <p:txBody>
          <a:bodyPr/>
          <a:lstStyle/>
          <a:p>
            <a:pPr algn="l"/>
            <a:endParaRPr lang="en-US" sz="3200" dirty="0" smtClean="0">
              <a:solidFill>
                <a:schemeClr val="bg1"/>
              </a:solidFill>
            </a:endParaRPr>
          </a:p>
        </p:txBody>
      </p:sp>
      <p:sp>
        <p:nvSpPr>
          <p:cNvPr id="11" name="TextBox 10"/>
          <p:cNvSpPr txBox="1"/>
          <p:nvPr/>
        </p:nvSpPr>
        <p:spPr>
          <a:xfrm>
            <a:off x="2057400" y="2362200"/>
            <a:ext cx="5029200" cy="1754326"/>
          </a:xfrm>
          <a:prstGeom prst="rect">
            <a:avLst/>
          </a:prstGeom>
          <a:noFill/>
        </p:spPr>
        <p:txBody>
          <a:bodyPr wrap="square" rtlCol="0">
            <a:spAutoFit/>
          </a:bodyPr>
          <a:lstStyle/>
          <a:p>
            <a:pPr algn="ctr"/>
            <a:r>
              <a:rPr lang="en-US" sz="5400" b="1" i="0" dirty="0" smtClean="0">
                <a:solidFill>
                  <a:schemeClr val="bg1"/>
                </a:solidFill>
                <a:latin typeface="+mj-lt"/>
              </a:rPr>
              <a:t>Cross Examination</a:t>
            </a:r>
            <a:endParaRPr lang="en-US" sz="5400" b="1" i="0" dirty="0">
              <a:solidFill>
                <a:schemeClr val="bg1"/>
              </a:solidFill>
              <a:latin typeface="+mj-lt"/>
            </a:endParaRPr>
          </a:p>
        </p:txBody>
      </p:sp>
    </p:spTree>
    <p:extLst>
      <p:ext uri="{BB962C8B-B14F-4D97-AF65-F5344CB8AC3E}">
        <p14:creationId xmlns:p14="http://schemas.microsoft.com/office/powerpoint/2010/main" val="22072682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fontAlgn="auto" hangingPunct="1">
              <a:spcAft>
                <a:spcPts val="0"/>
              </a:spcAft>
              <a:defRPr/>
            </a:pPr>
            <a:r>
              <a:rPr lang="en-US" b="1" i="0" dirty="0" smtClean="0"/>
              <a:t>Overview</a:t>
            </a:r>
          </a:p>
        </p:txBody>
      </p:sp>
      <p:sp>
        <p:nvSpPr>
          <p:cNvPr id="9219" name="Rectangle 3"/>
          <p:cNvSpPr>
            <a:spLocks noGrp="1" noChangeArrowheads="1"/>
          </p:cNvSpPr>
          <p:nvPr>
            <p:ph idx="1"/>
          </p:nvPr>
        </p:nvSpPr>
        <p:spPr>
          <a:xfrm>
            <a:off x="457200" y="1600201"/>
            <a:ext cx="8229600" cy="4525963"/>
          </a:xfrm>
        </p:spPr>
        <p:txBody>
          <a:bodyPr/>
          <a:lstStyle/>
          <a:p>
            <a:pPr eaLnBrk="1" hangingPunct="1"/>
            <a:r>
              <a:rPr lang="en-US" b="0" dirty="0" smtClean="0"/>
              <a:t>MRE </a:t>
            </a:r>
            <a:r>
              <a:rPr lang="en-US" b="0" dirty="0" smtClean="0">
                <a:cs typeface="Arial" charset="0"/>
              </a:rPr>
              <a:t>611</a:t>
            </a:r>
          </a:p>
          <a:p>
            <a:pPr eaLnBrk="1" hangingPunct="1"/>
            <a:r>
              <a:rPr lang="en-US" b="0" dirty="0" smtClean="0"/>
              <a:t>Preparation</a:t>
            </a:r>
          </a:p>
          <a:p>
            <a:pPr eaLnBrk="1" hangingPunct="1"/>
            <a:r>
              <a:rPr lang="en-US" b="0" dirty="0" smtClean="0"/>
              <a:t>Types of Cross Examinations</a:t>
            </a:r>
          </a:p>
          <a:p>
            <a:pPr eaLnBrk="1" hangingPunct="1"/>
            <a:r>
              <a:rPr lang="en-US" b="0" dirty="0" smtClean="0"/>
              <a:t>Cross Examination Strategies</a:t>
            </a:r>
          </a:p>
          <a:p>
            <a:pPr eaLnBrk="1" hangingPunct="1"/>
            <a:r>
              <a:rPr lang="en-US" b="0" dirty="0" smtClean="0"/>
              <a:t>Crossing the Accused</a:t>
            </a:r>
          </a:p>
          <a:p>
            <a:pPr eaLnBrk="1" hangingPunct="1"/>
            <a:r>
              <a:rPr lang="en-US" b="0" dirty="0" smtClean="0"/>
              <a:t>Conclusion</a:t>
            </a:r>
          </a:p>
        </p:txBody>
      </p:sp>
    </p:spTree>
    <p:extLst>
      <p:ext uri="{BB962C8B-B14F-4D97-AF65-F5344CB8AC3E}">
        <p14:creationId xmlns:p14="http://schemas.microsoft.com/office/powerpoint/2010/main" val="20997859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1" dirty="0" smtClean="0"/>
              <a:t>There’s a rule!</a:t>
            </a:r>
            <a:endParaRPr lang="en-US" b="1" i="0" dirty="0"/>
          </a:p>
        </p:txBody>
      </p:sp>
      <p:sp>
        <p:nvSpPr>
          <p:cNvPr id="10243" name="Content Placeholder 2"/>
          <p:cNvSpPr>
            <a:spLocks noGrp="1"/>
          </p:cNvSpPr>
          <p:nvPr>
            <p:ph idx="1"/>
          </p:nvPr>
        </p:nvSpPr>
        <p:spPr/>
        <p:txBody>
          <a:bodyPr>
            <a:normAutofit lnSpcReduction="10000"/>
          </a:bodyPr>
          <a:lstStyle/>
          <a:p>
            <a:pPr marL="0" indent="0">
              <a:buNone/>
            </a:pPr>
            <a:r>
              <a:rPr lang="en-US" b="0" dirty="0" smtClean="0"/>
              <a:t>MRE 611(b):  Cross-examination should be limited to the subject matter of the direct examination and matters affecting the credibility of the witness</a:t>
            </a:r>
          </a:p>
          <a:p>
            <a:pPr>
              <a:buFont typeface="Wingdings 2" pitchFamily="18" charset="2"/>
              <a:buNone/>
            </a:pPr>
            <a:endParaRPr lang="en-US" b="0" dirty="0" smtClean="0"/>
          </a:p>
          <a:p>
            <a:pPr marL="0" indent="0">
              <a:buNone/>
            </a:pPr>
            <a:r>
              <a:rPr lang="en-US" b="0" dirty="0" smtClean="0"/>
              <a:t>MRE 611(c):  Ordinarily leading questions should be permitted on cross-examinations</a:t>
            </a:r>
          </a:p>
        </p:txBody>
      </p:sp>
    </p:spTree>
    <p:extLst>
      <p:ext uri="{BB962C8B-B14F-4D97-AF65-F5344CB8AC3E}">
        <p14:creationId xmlns:p14="http://schemas.microsoft.com/office/powerpoint/2010/main" val="3410413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Direct Overview</a:t>
            </a:r>
            <a:endParaRPr lang="en-US" b="1" dirty="0"/>
          </a:p>
        </p:txBody>
      </p:sp>
      <p:sp>
        <p:nvSpPr>
          <p:cNvPr id="3" name="Content Placeholder 2"/>
          <p:cNvSpPr>
            <a:spLocks noGrp="1"/>
          </p:cNvSpPr>
          <p:nvPr>
            <p:ph idx="1"/>
          </p:nvPr>
        </p:nvSpPr>
        <p:spPr>
          <a:xfrm>
            <a:off x="228600" y="1600201"/>
            <a:ext cx="8686800" cy="4525963"/>
          </a:xfrm>
        </p:spPr>
        <p:txBody>
          <a:bodyPr>
            <a:normAutofit/>
          </a:bodyPr>
          <a:lstStyle/>
          <a:p>
            <a:pPr marL="457200" indent="-457200">
              <a:buFont typeface="+mj-lt"/>
              <a:buAutoNum type="arabicPeriod"/>
            </a:pPr>
            <a:r>
              <a:rPr lang="en-US" sz="2400" dirty="0" smtClean="0"/>
              <a:t>Preparation</a:t>
            </a:r>
          </a:p>
          <a:p>
            <a:pPr marL="457200" indent="-457200">
              <a:buFont typeface="+mj-lt"/>
              <a:buAutoNum type="arabicPeriod"/>
            </a:pPr>
            <a:r>
              <a:rPr lang="en-US" sz="2400" dirty="0" smtClean="0"/>
              <a:t>Direct Principles </a:t>
            </a:r>
          </a:p>
          <a:p>
            <a:pPr marL="457200" indent="-457200">
              <a:buFont typeface="+mj-lt"/>
              <a:buAutoNum type="arabicPeriod"/>
            </a:pPr>
            <a:r>
              <a:rPr lang="en-US" sz="2400" dirty="0" smtClean="0"/>
              <a:t>Redirect </a:t>
            </a:r>
          </a:p>
          <a:p>
            <a:pPr>
              <a:buNone/>
            </a:pPr>
            <a:endParaRPr lang="en-US" sz="24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pPr eaLnBrk="1" fontAlgn="auto" hangingPunct="1">
              <a:spcAft>
                <a:spcPts val="0"/>
              </a:spcAft>
              <a:defRPr/>
            </a:pPr>
            <a:r>
              <a:rPr lang="en-US" b="1" i="0" dirty="0" smtClean="0"/>
              <a:t>Stop me if you’ve heard this…</a:t>
            </a:r>
          </a:p>
        </p:txBody>
      </p:sp>
      <p:sp>
        <p:nvSpPr>
          <p:cNvPr id="11267" name="Rectangle 3"/>
          <p:cNvSpPr>
            <a:spLocks noGrp="1" noChangeArrowheads="1"/>
          </p:cNvSpPr>
          <p:nvPr>
            <p:ph idx="1"/>
          </p:nvPr>
        </p:nvSpPr>
        <p:spPr>
          <a:xfrm>
            <a:off x="506413" y="1371600"/>
            <a:ext cx="8131175" cy="4324350"/>
          </a:xfrm>
        </p:spPr>
        <p:txBody>
          <a:bodyPr>
            <a:normAutofit fontScale="70000" lnSpcReduction="20000"/>
          </a:bodyPr>
          <a:lstStyle/>
          <a:p>
            <a:pPr eaLnBrk="1" hangingPunct="1">
              <a:buClr>
                <a:schemeClr val="tx1"/>
              </a:buClr>
            </a:pPr>
            <a:r>
              <a:rPr lang="en-US" b="0" dirty="0" smtClean="0"/>
              <a:t>Investigate!</a:t>
            </a:r>
          </a:p>
          <a:p>
            <a:pPr eaLnBrk="1" hangingPunct="1">
              <a:buClr>
                <a:schemeClr val="tx1"/>
              </a:buClr>
            </a:pPr>
            <a:endParaRPr lang="en-US" b="0" dirty="0" smtClean="0"/>
          </a:p>
          <a:p>
            <a:pPr eaLnBrk="1" hangingPunct="1">
              <a:buClr>
                <a:schemeClr val="tx1"/>
              </a:buClr>
            </a:pPr>
            <a:r>
              <a:rPr lang="en-US" b="0" dirty="0" smtClean="0"/>
              <a:t>Review all prior statements (have handy)</a:t>
            </a:r>
          </a:p>
          <a:p>
            <a:pPr lvl="1" eaLnBrk="1" hangingPunct="1">
              <a:buClr>
                <a:schemeClr val="tx1"/>
              </a:buClr>
            </a:pPr>
            <a:r>
              <a:rPr lang="en-US" b="0" dirty="0" smtClean="0"/>
              <a:t>4 Copies of Statements</a:t>
            </a:r>
          </a:p>
          <a:p>
            <a:pPr lvl="1" eaLnBrk="1" hangingPunct="1">
              <a:buClr>
                <a:schemeClr val="tx1"/>
              </a:buClr>
            </a:pPr>
            <a:r>
              <a:rPr lang="en-US" b="0" dirty="0" smtClean="0"/>
              <a:t>Notes – (statement, page and line number)</a:t>
            </a:r>
          </a:p>
          <a:p>
            <a:pPr marL="457200" lvl="1" indent="0" eaLnBrk="1" hangingPunct="1">
              <a:buClr>
                <a:schemeClr val="tx1"/>
              </a:buClr>
              <a:buNone/>
            </a:pPr>
            <a:r>
              <a:rPr lang="en-US" b="0" dirty="0" smtClean="0"/>
              <a:t> </a:t>
            </a:r>
          </a:p>
          <a:p>
            <a:pPr eaLnBrk="1" hangingPunct="1">
              <a:buClr>
                <a:schemeClr val="tx1"/>
              </a:buClr>
            </a:pPr>
            <a:r>
              <a:rPr lang="en-US" b="0" dirty="0" smtClean="0"/>
              <a:t>Pretrial interviews</a:t>
            </a:r>
          </a:p>
          <a:p>
            <a:pPr lvl="1" eaLnBrk="1" hangingPunct="1">
              <a:buClr>
                <a:schemeClr val="tx1"/>
              </a:buClr>
            </a:pPr>
            <a:r>
              <a:rPr lang="en-US" b="0" dirty="0" smtClean="0"/>
              <a:t>Details, Details, Details</a:t>
            </a:r>
          </a:p>
          <a:p>
            <a:pPr lvl="1" eaLnBrk="1" hangingPunct="1">
              <a:buClr>
                <a:schemeClr val="tx1"/>
              </a:buClr>
            </a:pPr>
            <a:r>
              <a:rPr lang="en-US" b="0" dirty="0" smtClean="0"/>
              <a:t>Statements by the accused</a:t>
            </a:r>
          </a:p>
          <a:p>
            <a:pPr lvl="1" eaLnBrk="1" hangingPunct="1">
              <a:buClr>
                <a:schemeClr val="tx1"/>
              </a:buClr>
            </a:pPr>
            <a:r>
              <a:rPr lang="en-US" b="0" dirty="0" smtClean="0"/>
              <a:t>Opinion of charges</a:t>
            </a:r>
          </a:p>
          <a:p>
            <a:pPr lvl="1" eaLnBrk="1" hangingPunct="1">
              <a:buClr>
                <a:schemeClr val="tx1"/>
              </a:buClr>
            </a:pPr>
            <a:endParaRPr lang="en-US" b="0" dirty="0" smtClean="0"/>
          </a:p>
          <a:p>
            <a:pPr eaLnBrk="1" hangingPunct="1">
              <a:buClr>
                <a:schemeClr val="tx1"/>
              </a:buClr>
              <a:buFont typeface="Arial" panose="020B0604020202020204" pitchFamily="34" charset="0"/>
              <a:buChar char="•"/>
            </a:pPr>
            <a:r>
              <a:rPr lang="en-US" b="0" dirty="0" smtClean="0"/>
              <a:t>Identify Goals/Points</a:t>
            </a:r>
          </a:p>
          <a:p>
            <a:pPr eaLnBrk="1" hangingPunct="1"/>
            <a:endParaRPr lang="en-US" dirty="0" smtClean="0"/>
          </a:p>
        </p:txBody>
      </p:sp>
    </p:spTree>
    <p:extLst>
      <p:ext uri="{BB962C8B-B14F-4D97-AF65-F5344CB8AC3E}">
        <p14:creationId xmlns:p14="http://schemas.microsoft.com/office/powerpoint/2010/main" val="134575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fontAlgn="auto" hangingPunct="1">
              <a:spcAft>
                <a:spcPts val="0"/>
              </a:spcAft>
              <a:defRPr/>
            </a:pPr>
            <a:r>
              <a:rPr lang="en-US" b="1" i="0" dirty="0" smtClean="0"/>
              <a:t>“Rules”</a:t>
            </a:r>
          </a:p>
        </p:txBody>
      </p:sp>
      <p:sp>
        <p:nvSpPr>
          <p:cNvPr id="14339" name="Rectangle 3"/>
          <p:cNvSpPr>
            <a:spLocks noGrp="1" noChangeArrowheads="1"/>
          </p:cNvSpPr>
          <p:nvPr>
            <p:ph idx="1"/>
          </p:nvPr>
        </p:nvSpPr>
        <p:spPr>
          <a:xfrm>
            <a:off x="457200" y="1371600"/>
            <a:ext cx="8229600" cy="4854575"/>
          </a:xfrm>
        </p:spPr>
        <p:txBody>
          <a:bodyPr>
            <a:normAutofit fontScale="92500"/>
          </a:bodyPr>
          <a:lstStyle/>
          <a:p>
            <a:pPr eaLnBrk="1" hangingPunct="1">
              <a:buClr>
                <a:schemeClr val="tx1"/>
              </a:buClr>
              <a:buFont typeface="Arial" panose="020B0604020202020204" pitchFamily="34" charset="0"/>
              <a:buChar char="•"/>
            </a:pPr>
            <a:r>
              <a:rPr lang="en-US" sz="2600" b="0" dirty="0" smtClean="0"/>
              <a:t>Lead – Statements not questions</a:t>
            </a:r>
            <a:endParaRPr lang="en-US" sz="2600" b="0" dirty="0"/>
          </a:p>
          <a:p>
            <a:pPr eaLnBrk="1" hangingPunct="1">
              <a:buClr>
                <a:schemeClr val="tx1"/>
              </a:buClr>
              <a:buFont typeface="Arial" panose="020B0604020202020204" pitchFamily="34" charset="0"/>
              <a:buChar char="•"/>
            </a:pPr>
            <a:r>
              <a:rPr lang="en-US" sz="2600" b="0" dirty="0" smtClean="0"/>
              <a:t>Begin and end strong (primacy and </a:t>
            </a:r>
            <a:r>
              <a:rPr lang="en-US" sz="2600" b="0" dirty="0" err="1" smtClean="0"/>
              <a:t>recency</a:t>
            </a:r>
            <a:r>
              <a:rPr lang="en-US" sz="2600" b="0" dirty="0" smtClean="0"/>
              <a:t>)</a:t>
            </a:r>
          </a:p>
          <a:p>
            <a:pPr eaLnBrk="1" hangingPunct="1">
              <a:buClr>
                <a:schemeClr val="tx1"/>
              </a:buClr>
              <a:buFont typeface="Arial" panose="020B0604020202020204" pitchFamily="34" charset="0"/>
              <a:buChar char="•"/>
            </a:pPr>
            <a:r>
              <a:rPr lang="en-US" sz="2600" b="0" dirty="0" smtClean="0"/>
              <a:t>Small portions/simple questions</a:t>
            </a:r>
          </a:p>
          <a:p>
            <a:pPr eaLnBrk="1" hangingPunct="1">
              <a:buClr>
                <a:schemeClr val="tx1"/>
              </a:buClr>
              <a:buFont typeface="Arial" panose="020B0604020202020204" pitchFamily="34" charset="0"/>
              <a:buChar char="•"/>
            </a:pPr>
            <a:r>
              <a:rPr lang="en-US" sz="2600" b="0" dirty="0" smtClean="0"/>
              <a:t>KNOW the facts, and KNOW the answer</a:t>
            </a:r>
          </a:p>
          <a:p>
            <a:pPr eaLnBrk="1" hangingPunct="1">
              <a:buClr>
                <a:schemeClr val="tx1"/>
              </a:buClr>
              <a:buFont typeface="Arial" panose="020B0604020202020204" pitchFamily="34" charset="0"/>
              <a:buChar char="•"/>
            </a:pPr>
            <a:r>
              <a:rPr lang="en-US" sz="2600" b="0" dirty="0" smtClean="0"/>
              <a:t>Avoid repetition – don’t repeat direct</a:t>
            </a:r>
          </a:p>
          <a:p>
            <a:pPr eaLnBrk="1" hangingPunct="1">
              <a:buClr>
                <a:schemeClr val="tx1"/>
              </a:buClr>
              <a:buFont typeface="Arial" panose="020B0604020202020204" pitchFamily="34" charset="0"/>
              <a:buChar char="•"/>
            </a:pPr>
            <a:r>
              <a:rPr lang="en-US" sz="2600" b="0" dirty="0" smtClean="0"/>
              <a:t>YOU are in control</a:t>
            </a:r>
          </a:p>
          <a:p>
            <a:pPr eaLnBrk="1" hangingPunct="1">
              <a:buClr>
                <a:schemeClr val="tx1"/>
              </a:buClr>
              <a:buFont typeface="Arial" panose="020B0604020202020204" pitchFamily="34" charset="0"/>
              <a:buChar char="•"/>
            </a:pPr>
            <a:r>
              <a:rPr lang="en-US" sz="2600" b="0" dirty="0"/>
              <a:t>DO NOT ARGUE with </a:t>
            </a:r>
            <a:r>
              <a:rPr lang="en-US" sz="2600" b="0" dirty="0" smtClean="0"/>
              <a:t>witness</a:t>
            </a:r>
          </a:p>
          <a:p>
            <a:pPr eaLnBrk="1" hangingPunct="1">
              <a:buClr>
                <a:schemeClr val="tx1"/>
              </a:buClr>
              <a:buFont typeface="Arial" panose="020B0604020202020204" pitchFamily="34" charset="0"/>
              <a:buChar char="•"/>
            </a:pPr>
            <a:r>
              <a:rPr lang="en-US" sz="2600" b="0" dirty="0" smtClean="0"/>
              <a:t>Wait for witness to give you permission to destroy them</a:t>
            </a:r>
          </a:p>
          <a:p>
            <a:pPr eaLnBrk="1" hangingPunct="1">
              <a:buClr>
                <a:schemeClr val="tx1"/>
              </a:buClr>
              <a:buFont typeface="Arial" panose="020B0604020202020204" pitchFamily="34" charset="0"/>
              <a:buChar char="•"/>
            </a:pPr>
            <a:r>
              <a:rPr lang="en-US" sz="2600" b="0" dirty="0" smtClean="0"/>
              <a:t>Don’t ask “the one question too many.”</a:t>
            </a:r>
          </a:p>
          <a:p>
            <a:pPr eaLnBrk="1" hangingPunct="1">
              <a:buClr>
                <a:schemeClr val="tx1"/>
              </a:buClr>
              <a:buFont typeface="Arial" panose="020B0604020202020204" pitchFamily="34" charset="0"/>
              <a:buChar char="•"/>
            </a:pPr>
            <a:r>
              <a:rPr lang="en-US" sz="2600" b="0" dirty="0"/>
              <a:t>Leave conclusion for argument</a:t>
            </a:r>
          </a:p>
          <a:p>
            <a:pPr eaLnBrk="1" hangingPunct="1">
              <a:buClr>
                <a:schemeClr val="tx1"/>
              </a:buClr>
              <a:buFont typeface="Arial" panose="020B0604020202020204" pitchFamily="34" charset="0"/>
              <a:buChar char="•"/>
            </a:pPr>
            <a:endParaRPr lang="en-US" sz="2400" b="0" dirty="0" smtClean="0"/>
          </a:p>
        </p:txBody>
      </p:sp>
    </p:spTree>
    <p:extLst>
      <p:ext uri="{BB962C8B-B14F-4D97-AF65-F5344CB8AC3E}">
        <p14:creationId xmlns:p14="http://schemas.microsoft.com/office/powerpoint/2010/main" val="2559203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 calcmode="lin" valueType="num">
                                      <p:cBhvr additive="base">
                                        <p:cTn id="7" dur="5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anim calcmode="lin" valueType="num">
                                      <p:cBhvr additive="base">
                                        <p:cTn id="11" dur="500" fill="hold"/>
                                        <p:tgtEl>
                                          <p:spTgt spid="1433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33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anim calcmode="lin" valueType="num">
                                      <p:cBhvr additive="base">
                                        <p:cTn id="15" dur="500" fill="hold"/>
                                        <p:tgtEl>
                                          <p:spTgt spid="1433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33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339">
                                            <p:txEl>
                                              <p:pRg st="3" end="3"/>
                                            </p:txEl>
                                          </p:spTgt>
                                        </p:tgtEl>
                                        <p:attrNameLst>
                                          <p:attrName>style.visibility</p:attrName>
                                        </p:attrNameLst>
                                      </p:cBhvr>
                                      <p:to>
                                        <p:strVal val="visible"/>
                                      </p:to>
                                    </p:set>
                                    <p:anim calcmode="lin" valueType="num">
                                      <p:cBhvr additive="base">
                                        <p:cTn id="19" dur="500" fill="hold"/>
                                        <p:tgtEl>
                                          <p:spTgt spid="1433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3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339">
                                            <p:txEl>
                                              <p:pRg st="4" end="4"/>
                                            </p:txEl>
                                          </p:spTgt>
                                        </p:tgtEl>
                                        <p:attrNameLst>
                                          <p:attrName>style.visibility</p:attrName>
                                        </p:attrNameLst>
                                      </p:cBhvr>
                                      <p:to>
                                        <p:strVal val="visible"/>
                                      </p:to>
                                    </p:set>
                                    <p:anim calcmode="lin" valueType="num">
                                      <p:cBhvr additive="base">
                                        <p:cTn id="23" dur="500" fill="hold"/>
                                        <p:tgtEl>
                                          <p:spTgt spid="1433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3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4339">
                                            <p:txEl>
                                              <p:pRg st="5" end="5"/>
                                            </p:txEl>
                                          </p:spTgt>
                                        </p:tgtEl>
                                        <p:attrNameLst>
                                          <p:attrName>style.visibility</p:attrName>
                                        </p:attrNameLst>
                                      </p:cBhvr>
                                      <p:to>
                                        <p:strVal val="visible"/>
                                      </p:to>
                                    </p:set>
                                    <p:anim calcmode="lin" valueType="num">
                                      <p:cBhvr additive="base">
                                        <p:cTn id="29" dur="500" fill="hold"/>
                                        <p:tgtEl>
                                          <p:spTgt spid="1433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339">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4339">
                                            <p:txEl>
                                              <p:pRg st="6" end="6"/>
                                            </p:txEl>
                                          </p:spTgt>
                                        </p:tgtEl>
                                        <p:attrNameLst>
                                          <p:attrName>style.visibility</p:attrName>
                                        </p:attrNameLst>
                                      </p:cBhvr>
                                      <p:to>
                                        <p:strVal val="visible"/>
                                      </p:to>
                                    </p:set>
                                    <p:anim calcmode="lin" valueType="num">
                                      <p:cBhvr additive="base">
                                        <p:cTn id="33" dur="500" fill="hold"/>
                                        <p:tgtEl>
                                          <p:spTgt spid="14339">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4339">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4339">
                                            <p:txEl>
                                              <p:pRg st="7" end="7"/>
                                            </p:txEl>
                                          </p:spTgt>
                                        </p:tgtEl>
                                        <p:attrNameLst>
                                          <p:attrName>style.visibility</p:attrName>
                                        </p:attrNameLst>
                                      </p:cBhvr>
                                      <p:to>
                                        <p:strVal val="visible"/>
                                      </p:to>
                                    </p:set>
                                    <p:anim calcmode="lin" valueType="num">
                                      <p:cBhvr additive="base">
                                        <p:cTn id="37" dur="500" fill="hold"/>
                                        <p:tgtEl>
                                          <p:spTgt spid="1433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33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4339">
                                            <p:txEl>
                                              <p:pRg st="8" end="8"/>
                                            </p:txEl>
                                          </p:spTgt>
                                        </p:tgtEl>
                                        <p:attrNameLst>
                                          <p:attrName>style.visibility</p:attrName>
                                        </p:attrNameLst>
                                      </p:cBhvr>
                                      <p:to>
                                        <p:strVal val="visible"/>
                                      </p:to>
                                    </p:set>
                                    <p:anim calcmode="lin" valueType="num">
                                      <p:cBhvr additive="base">
                                        <p:cTn id="43" dur="500" fill="hold"/>
                                        <p:tgtEl>
                                          <p:spTgt spid="14339">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339">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339">
                                            <p:txEl>
                                              <p:pRg st="9" end="9"/>
                                            </p:txEl>
                                          </p:spTgt>
                                        </p:tgtEl>
                                        <p:attrNameLst>
                                          <p:attrName>style.visibility</p:attrName>
                                        </p:attrNameLst>
                                      </p:cBhvr>
                                      <p:to>
                                        <p:strVal val="visible"/>
                                      </p:to>
                                    </p:set>
                                    <p:anim calcmode="lin" valueType="num">
                                      <p:cBhvr additive="base">
                                        <p:cTn id="47" dur="500" fill="hold"/>
                                        <p:tgtEl>
                                          <p:spTgt spid="14339">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433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fontAlgn="auto" hangingPunct="1">
              <a:spcAft>
                <a:spcPts val="0"/>
              </a:spcAft>
              <a:defRPr/>
            </a:pPr>
            <a:r>
              <a:rPr lang="en-US" b="1" i="0" dirty="0" smtClean="0"/>
              <a:t>Cross–Examination Types</a:t>
            </a:r>
          </a:p>
        </p:txBody>
      </p:sp>
      <p:sp>
        <p:nvSpPr>
          <p:cNvPr id="13315" name="Rectangle 3"/>
          <p:cNvSpPr>
            <a:spLocks noGrp="1" noChangeArrowheads="1"/>
          </p:cNvSpPr>
          <p:nvPr>
            <p:ph idx="1"/>
          </p:nvPr>
        </p:nvSpPr>
        <p:spPr/>
        <p:txBody>
          <a:bodyPr>
            <a:normAutofit lnSpcReduction="10000"/>
          </a:bodyPr>
          <a:lstStyle/>
          <a:p>
            <a:pPr eaLnBrk="1" hangingPunct="1">
              <a:buClr>
                <a:schemeClr val="tx1"/>
              </a:buClr>
              <a:buFont typeface="Arial" panose="020B0604020202020204" pitchFamily="34" charset="0"/>
              <a:buChar char="•"/>
            </a:pPr>
            <a:r>
              <a:rPr lang="en-US" b="0" dirty="0" smtClean="0"/>
              <a:t>Constructive</a:t>
            </a:r>
          </a:p>
          <a:p>
            <a:pPr lvl="1" eaLnBrk="1" hangingPunct="1">
              <a:buClr>
                <a:schemeClr val="tx1"/>
              </a:buClr>
              <a:buFont typeface="Arial" panose="020B0604020202020204" pitchFamily="34" charset="0"/>
              <a:buChar char="•"/>
            </a:pPr>
            <a:endParaRPr lang="en-US" b="0" dirty="0" smtClean="0"/>
          </a:p>
          <a:p>
            <a:pPr eaLnBrk="1" hangingPunct="1">
              <a:buClr>
                <a:schemeClr val="tx1"/>
              </a:buClr>
              <a:buFont typeface="Arial" panose="020B0604020202020204" pitchFamily="34" charset="0"/>
              <a:buChar char="•"/>
            </a:pPr>
            <a:r>
              <a:rPr lang="en-US" b="0" dirty="0" smtClean="0"/>
              <a:t>Destructive/Impeachment</a:t>
            </a:r>
          </a:p>
          <a:p>
            <a:pPr lvl="1" eaLnBrk="1" hangingPunct="1">
              <a:buClr>
                <a:schemeClr val="tx1"/>
              </a:buClr>
              <a:buFont typeface="Arial" panose="020B0604020202020204" pitchFamily="34" charset="0"/>
              <a:buChar char="•"/>
            </a:pPr>
            <a:r>
              <a:rPr lang="en-US" b="0" dirty="0" smtClean="0"/>
              <a:t>Ability to observe, remember, or relate</a:t>
            </a:r>
          </a:p>
          <a:p>
            <a:pPr lvl="1" eaLnBrk="1" hangingPunct="1">
              <a:buClr>
                <a:schemeClr val="tx1"/>
              </a:buClr>
              <a:buFont typeface="Arial" panose="020B0604020202020204" pitchFamily="34" charset="0"/>
              <a:buChar char="•"/>
            </a:pPr>
            <a:r>
              <a:rPr lang="en-US" b="0" dirty="0" smtClean="0"/>
              <a:t>Bias, motive to fabricate, inconsistent statement</a:t>
            </a:r>
          </a:p>
          <a:p>
            <a:pPr eaLnBrk="1" hangingPunct="1">
              <a:buClr>
                <a:schemeClr val="tx1"/>
              </a:buClr>
              <a:buFont typeface="Arial" panose="020B0604020202020204" pitchFamily="34" charset="0"/>
              <a:buChar char="•"/>
            </a:pPr>
            <a:endParaRPr lang="en-US" b="0" dirty="0" smtClean="0"/>
          </a:p>
          <a:p>
            <a:pPr eaLnBrk="1" hangingPunct="1">
              <a:buClr>
                <a:schemeClr val="tx1"/>
              </a:buClr>
              <a:buFont typeface="Arial" panose="020B0604020202020204" pitchFamily="34" charset="0"/>
              <a:buChar char="•"/>
            </a:pPr>
            <a:r>
              <a:rPr lang="en-US" b="0" dirty="0" smtClean="0"/>
              <a:t>Nonexistent – Silent Cross</a:t>
            </a:r>
          </a:p>
          <a:p>
            <a:pPr lvl="1" eaLnBrk="1" hangingPunct="1"/>
            <a:endParaRPr lang="en-US" dirty="0" smtClean="0"/>
          </a:p>
        </p:txBody>
      </p:sp>
    </p:spTree>
    <p:extLst>
      <p:ext uri="{BB962C8B-B14F-4D97-AF65-F5344CB8AC3E}">
        <p14:creationId xmlns:p14="http://schemas.microsoft.com/office/powerpoint/2010/main" val="317463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fontAlgn="auto" hangingPunct="1">
              <a:spcAft>
                <a:spcPts val="0"/>
              </a:spcAft>
              <a:defRPr/>
            </a:pPr>
            <a:r>
              <a:rPr lang="en-US" b="1" i="0" dirty="0" smtClean="0"/>
              <a:t>Constructive</a:t>
            </a:r>
            <a:r>
              <a:rPr lang="en-US" b="0" i="0" dirty="0" smtClean="0"/>
              <a:t> </a:t>
            </a:r>
          </a:p>
        </p:txBody>
      </p:sp>
      <p:sp>
        <p:nvSpPr>
          <p:cNvPr id="17411" name="Rectangle 3"/>
          <p:cNvSpPr>
            <a:spLocks noGrp="1" noChangeArrowheads="1"/>
          </p:cNvSpPr>
          <p:nvPr>
            <p:ph idx="1"/>
          </p:nvPr>
        </p:nvSpPr>
        <p:spPr/>
        <p:txBody>
          <a:bodyPr>
            <a:normAutofit fontScale="92500" lnSpcReduction="20000"/>
          </a:bodyPr>
          <a:lstStyle/>
          <a:p>
            <a:pPr eaLnBrk="1" hangingPunct="1">
              <a:buClr>
                <a:schemeClr val="tx1"/>
              </a:buClr>
              <a:buFont typeface="Arial" panose="020B0604020202020204" pitchFamily="34" charset="0"/>
              <a:buChar char="•"/>
            </a:pPr>
            <a:r>
              <a:rPr lang="en-US" sz="2800" b="0" dirty="0" smtClean="0"/>
              <a:t>Opposing witness has information to support your case</a:t>
            </a:r>
          </a:p>
          <a:p>
            <a:pPr marL="0" indent="0" eaLnBrk="1" hangingPunct="1">
              <a:buClr>
                <a:schemeClr val="tx1"/>
              </a:buClr>
              <a:buNone/>
            </a:pPr>
            <a:endParaRPr lang="en-US" sz="2800" b="0" dirty="0" smtClean="0"/>
          </a:p>
          <a:p>
            <a:pPr eaLnBrk="1" hangingPunct="1">
              <a:buClr>
                <a:schemeClr val="tx1"/>
              </a:buClr>
              <a:buFont typeface="Arial" panose="020B0604020202020204" pitchFamily="34" charset="0"/>
              <a:buChar char="•"/>
            </a:pPr>
            <a:r>
              <a:rPr lang="en-US" sz="2800" b="0" dirty="0" smtClean="0"/>
              <a:t>Elicit facts confirming elements</a:t>
            </a:r>
          </a:p>
          <a:p>
            <a:pPr marL="0" indent="0" eaLnBrk="1" hangingPunct="1">
              <a:buClr>
                <a:schemeClr val="tx1"/>
              </a:buClr>
              <a:buNone/>
            </a:pPr>
            <a:endParaRPr lang="en-US" sz="2800" b="0" dirty="0" smtClean="0"/>
          </a:p>
          <a:p>
            <a:pPr eaLnBrk="1" hangingPunct="1">
              <a:buClr>
                <a:schemeClr val="tx1"/>
              </a:buClr>
              <a:buFont typeface="Arial" panose="020B0604020202020204" pitchFamily="34" charset="0"/>
              <a:buChar char="•"/>
            </a:pPr>
            <a:r>
              <a:rPr lang="en-US" sz="2800" b="0" dirty="0" smtClean="0"/>
              <a:t>Bolster your case-in-chief witnesses by drawing absence of bias</a:t>
            </a:r>
          </a:p>
          <a:p>
            <a:pPr marL="0" indent="0" eaLnBrk="1" hangingPunct="1">
              <a:buClr>
                <a:schemeClr val="tx1"/>
              </a:buClr>
              <a:buNone/>
            </a:pPr>
            <a:endParaRPr lang="en-US" sz="2400" b="0" dirty="0" smtClean="0"/>
          </a:p>
          <a:p>
            <a:pPr eaLnBrk="1" hangingPunct="1">
              <a:buClr>
                <a:schemeClr val="tx1"/>
              </a:buClr>
              <a:buFont typeface="Arial" panose="020B0604020202020204" pitchFamily="34" charset="0"/>
              <a:buChar char="•"/>
            </a:pPr>
            <a:r>
              <a:rPr lang="en-US" sz="2800" b="0" dirty="0" smtClean="0"/>
              <a:t>In closing, note that defense called the witness:</a:t>
            </a:r>
            <a:endParaRPr lang="en-US" b="0" dirty="0" smtClean="0"/>
          </a:p>
          <a:p>
            <a:pPr lvl="1" eaLnBrk="1" hangingPunct="1">
              <a:buClr>
                <a:schemeClr val="tx1"/>
              </a:buClr>
              <a:buFont typeface="Arial" panose="020B0604020202020204" pitchFamily="34" charset="0"/>
              <a:buChar char="•"/>
            </a:pPr>
            <a:r>
              <a:rPr lang="en-US" b="0" dirty="0" smtClean="0"/>
              <a:t>“Even the defense’s witness confirms…”</a:t>
            </a:r>
          </a:p>
          <a:p>
            <a:pPr lvl="1" eaLnBrk="1" hangingPunct="1"/>
            <a:endParaRPr lang="en-US" dirty="0" smtClean="0"/>
          </a:p>
        </p:txBody>
      </p:sp>
    </p:spTree>
    <p:extLst>
      <p:ext uri="{BB962C8B-B14F-4D97-AF65-F5344CB8AC3E}">
        <p14:creationId xmlns:p14="http://schemas.microsoft.com/office/powerpoint/2010/main" val="2497676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fontScale="90000"/>
          </a:bodyPr>
          <a:lstStyle/>
          <a:p>
            <a:pPr eaLnBrk="1" fontAlgn="auto" hangingPunct="1">
              <a:spcAft>
                <a:spcPts val="0"/>
              </a:spcAft>
              <a:defRPr/>
            </a:pPr>
            <a:r>
              <a:rPr lang="en-US" b="1" i="0" dirty="0" smtClean="0"/>
              <a:t>Strategy – Discrediting Cross</a:t>
            </a:r>
          </a:p>
        </p:txBody>
      </p:sp>
      <p:sp>
        <p:nvSpPr>
          <p:cNvPr id="18435" name="Rectangle 3"/>
          <p:cNvSpPr>
            <a:spLocks noGrp="1" noChangeArrowheads="1"/>
          </p:cNvSpPr>
          <p:nvPr>
            <p:ph idx="1"/>
          </p:nvPr>
        </p:nvSpPr>
        <p:spPr/>
        <p:txBody>
          <a:bodyPr>
            <a:normAutofit fontScale="92500" lnSpcReduction="10000"/>
          </a:bodyPr>
          <a:lstStyle/>
          <a:p>
            <a:pPr marL="0" indent="0" eaLnBrk="1" hangingPunct="1">
              <a:buClr>
                <a:schemeClr val="tx1"/>
              </a:buClr>
              <a:buNone/>
            </a:pPr>
            <a:endParaRPr lang="en-US" b="0" dirty="0" smtClean="0"/>
          </a:p>
          <a:p>
            <a:pPr eaLnBrk="1" hangingPunct="1">
              <a:buClr>
                <a:schemeClr val="tx1"/>
              </a:buClr>
              <a:buFont typeface="Arial" panose="020B0604020202020204" pitchFamily="34" charset="0"/>
              <a:buChar char="•"/>
            </a:pPr>
            <a:r>
              <a:rPr lang="en-US" b="0" dirty="0" smtClean="0"/>
              <a:t>Point out what witness does not know/did not see</a:t>
            </a:r>
          </a:p>
          <a:p>
            <a:pPr marL="0" indent="0" eaLnBrk="1" hangingPunct="1">
              <a:buClr>
                <a:schemeClr val="tx1"/>
              </a:buClr>
              <a:buNone/>
            </a:pPr>
            <a:endParaRPr lang="en-US" b="0" dirty="0" smtClean="0"/>
          </a:p>
          <a:p>
            <a:pPr eaLnBrk="1" hangingPunct="1">
              <a:buClr>
                <a:schemeClr val="tx1"/>
              </a:buClr>
              <a:buFont typeface="Arial" panose="020B0604020202020204" pitchFamily="34" charset="0"/>
              <a:buChar char="•"/>
            </a:pPr>
            <a:r>
              <a:rPr lang="en-US" b="0" dirty="0" smtClean="0"/>
              <a:t>Contradict with stronger information from your witnesses</a:t>
            </a:r>
          </a:p>
          <a:p>
            <a:pPr eaLnBrk="1" hangingPunct="1">
              <a:buClr>
                <a:schemeClr val="tx1"/>
              </a:buClr>
              <a:buFont typeface="Arial" panose="020B0604020202020204" pitchFamily="34" charset="0"/>
              <a:buChar char="•"/>
            </a:pPr>
            <a:endParaRPr lang="en-US" b="0" dirty="0"/>
          </a:p>
          <a:p>
            <a:pPr eaLnBrk="1" hangingPunct="1">
              <a:buClr>
                <a:schemeClr val="tx1"/>
              </a:buClr>
              <a:buFont typeface="Arial" panose="020B0604020202020204" pitchFamily="34" charset="0"/>
              <a:buChar char="•"/>
            </a:pPr>
            <a:r>
              <a:rPr lang="en-US" b="0" dirty="0"/>
              <a:t>Attacking/Impeaching a witness who harms your case</a:t>
            </a:r>
          </a:p>
          <a:p>
            <a:pPr eaLnBrk="1" hangingPunct="1">
              <a:buClr>
                <a:schemeClr val="tx1"/>
              </a:buClr>
              <a:buFont typeface="Arial" panose="020B0604020202020204" pitchFamily="34" charset="0"/>
              <a:buChar char="•"/>
            </a:pPr>
            <a:endParaRPr lang="en-US" b="0" dirty="0" smtClean="0"/>
          </a:p>
          <a:p>
            <a:pPr eaLnBrk="1" hangingPunct="1">
              <a:buClr>
                <a:schemeClr val="tx1"/>
              </a:buClr>
              <a:buFont typeface="Arial" panose="020B0604020202020204" pitchFamily="34" charset="0"/>
              <a:buChar char="•"/>
            </a:pPr>
            <a:endParaRPr lang="en-US" b="0" dirty="0" smtClean="0"/>
          </a:p>
          <a:p>
            <a:pPr lvl="1" eaLnBrk="1" hangingPunct="1">
              <a:buFont typeface="Wingdings" pitchFamily="2" charset="2"/>
              <a:buNone/>
            </a:pPr>
            <a:endParaRPr lang="en-US" dirty="0" smtClean="0"/>
          </a:p>
        </p:txBody>
      </p:sp>
    </p:spTree>
    <p:extLst>
      <p:ext uri="{BB962C8B-B14F-4D97-AF65-F5344CB8AC3E}">
        <p14:creationId xmlns:p14="http://schemas.microsoft.com/office/powerpoint/2010/main" val="3545300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fontAlgn="auto" hangingPunct="1">
              <a:spcAft>
                <a:spcPts val="0"/>
              </a:spcAft>
              <a:defRPr/>
            </a:pPr>
            <a:r>
              <a:rPr lang="en-US" b="1" i="0" dirty="0" smtClean="0"/>
              <a:t>Discredit - Competency</a:t>
            </a:r>
          </a:p>
        </p:txBody>
      </p:sp>
      <p:sp>
        <p:nvSpPr>
          <p:cNvPr id="16387" name="Rectangle 3"/>
          <p:cNvSpPr>
            <a:spLocks noGrp="1" noChangeArrowheads="1"/>
          </p:cNvSpPr>
          <p:nvPr>
            <p:ph idx="1"/>
          </p:nvPr>
        </p:nvSpPr>
        <p:spPr/>
        <p:txBody>
          <a:bodyPr/>
          <a:lstStyle/>
          <a:p>
            <a:pPr eaLnBrk="1" hangingPunct="1">
              <a:buClr>
                <a:schemeClr val="tx1"/>
              </a:buClr>
              <a:buFont typeface="Arial" panose="020B0604020202020204" pitchFamily="34" charset="0"/>
              <a:buChar char="•"/>
            </a:pPr>
            <a:r>
              <a:rPr lang="en-US" sz="2800" b="0" dirty="0" smtClean="0"/>
              <a:t>Do not have to call witness a liar  </a:t>
            </a:r>
          </a:p>
          <a:p>
            <a:pPr lvl="1" eaLnBrk="1" hangingPunct="1">
              <a:buClr>
                <a:schemeClr val="tx1"/>
              </a:buClr>
              <a:buFont typeface="Arial" panose="020B0604020202020204" pitchFamily="34" charset="0"/>
              <a:buChar char="•"/>
            </a:pPr>
            <a:endParaRPr lang="en-US" sz="2400" b="0" dirty="0" smtClean="0"/>
          </a:p>
          <a:p>
            <a:pPr eaLnBrk="1" hangingPunct="1">
              <a:buClr>
                <a:schemeClr val="tx1"/>
              </a:buClr>
              <a:buFont typeface="Arial" panose="020B0604020202020204" pitchFamily="34" charset="0"/>
              <a:buChar char="•"/>
            </a:pPr>
            <a:r>
              <a:rPr lang="en-US" sz="2800" b="0" dirty="0" smtClean="0"/>
              <a:t>3 ways:</a:t>
            </a:r>
          </a:p>
          <a:p>
            <a:pPr lvl="1" eaLnBrk="1" hangingPunct="1">
              <a:buClr>
                <a:schemeClr val="tx1"/>
              </a:buClr>
              <a:buFont typeface="Arial" panose="020B0604020202020204" pitchFamily="34" charset="0"/>
              <a:buChar char="•"/>
            </a:pPr>
            <a:r>
              <a:rPr lang="en-US" sz="2400" b="0" dirty="0" smtClean="0"/>
              <a:t>Ability to perceive/observe</a:t>
            </a:r>
          </a:p>
          <a:p>
            <a:pPr lvl="1" eaLnBrk="1" hangingPunct="1">
              <a:buClr>
                <a:schemeClr val="tx1"/>
              </a:buClr>
              <a:buFont typeface="Arial" panose="020B0604020202020204" pitchFamily="34" charset="0"/>
              <a:buChar char="•"/>
            </a:pPr>
            <a:r>
              <a:rPr lang="en-US" sz="2400" b="0" dirty="0" smtClean="0"/>
              <a:t>Ability to remember</a:t>
            </a:r>
          </a:p>
          <a:p>
            <a:pPr lvl="1" eaLnBrk="1" hangingPunct="1">
              <a:buClr>
                <a:schemeClr val="tx1"/>
              </a:buClr>
              <a:buFont typeface="Arial" panose="020B0604020202020204" pitchFamily="34" charset="0"/>
              <a:buChar char="•"/>
            </a:pPr>
            <a:r>
              <a:rPr lang="en-US" sz="2400" b="0" dirty="0" smtClean="0"/>
              <a:t>Ability to recall and relate in court</a:t>
            </a:r>
          </a:p>
          <a:p>
            <a:pPr eaLnBrk="1" hangingPunct="1"/>
            <a:endParaRPr lang="en-US" dirty="0" smtClean="0"/>
          </a:p>
        </p:txBody>
      </p:sp>
    </p:spTree>
    <p:extLst>
      <p:ext uri="{BB962C8B-B14F-4D97-AF65-F5344CB8AC3E}">
        <p14:creationId xmlns:p14="http://schemas.microsoft.com/office/powerpoint/2010/main" val="1570884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fontAlgn="auto" hangingPunct="1">
              <a:spcAft>
                <a:spcPts val="0"/>
              </a:spcAft>
              <a:defRPr/>
            </a:pPr>
            <a:r>
              <a:rPr lang="en-US" b="1" i="0" dirty="0" smtClean="0"/>
              <a:t>Discredit - Impeachment</a:t>
            </a:r>
          </a:p>
        </p:txBody>
      </p:sp>
      <p:sp>
        <p:nvSpPr>
          <p:cNvPr id="19459" name="Rectangle 3"/>
          <p:cNvSpPr>
            <a:spLocks noGrp="1" noChangeArrowheads="1"/>
          </p:cNvSpPr>
          <p:nvPr>
            <p:ph idx="1"/>
          </p:nvPr>
        </p:nvSpPr>
        <p:spPr/>
        <p:txBody>
          <a:bodyPr>
            <a:normAutofit fontScale="92500" lnSpcReduction="10000"/>
          </a:bodyPr>
          <a:lstStyle/>
          <a:p>
            <a:pPr eaLnBrk="1" hangingPunct="1">
              <a:buClr>
                <a:schemeClr val="tx1"/>
              </a:buClr>
              <a:buFont typeface="Arial" panose="020B0604020202020204" pitchFamily="34" charset="0"/>
              <a:buChar char="•"/>
            </a:pPr>
            <a:r>
              <a:rPr lang="en-US" sz="2800" b="0" dirty="0" smtClean="0"/>
              <a:t>Prior Inconsistent Statements</a:t>
            </a:r>
          </a:p>
          <a:p>
            <a:pPr lvl="1" eaLnBrk="1" hangingPunct="1">
              <a:buClr>
                <a:schemeClr val="tx1"/>
              </a:buClr>
              <a:buFont typeface="Arial" panose="020B0604020202020204" pitchFamily="34" charset="0"/>
              <a:buChar char="•"/>
            </a:pPr>
            <a:r>
              <a:rPr lang="en-US" sz="2600" b="0" dirty="0" smtClean="0"/>
              <a:t>3 Cs = Commit, Credit and Confront</a:t>
            </a:r>
          </a:p>
          <a:p>
            <a:pPr lvl="1" eaLnBrk="1" hangingPunct="1">
              <a:buClr>
                <a:schemeClr val="tx1"/>
              </a:buClr>
              <a:buFont typeface="Arial" panose="020B0604020202020204" pitchFamily="34" charset="0"/>
              <a:buChar char="•"/>
            </a:pPr>
            <a:r>
              <a:rPr lang="en-US" sz="2600" b="0" dirty="0" smtClean="0"/>
              <a:t>You are NOT REFRESHING MEMORY!</a:t>
            </a:r>
          </a:p>
          <a:p>
            <a:pPr lvl="1" eaLnBrk="1" hangingPunct="1">
              <a:buClr>
                <a:schemeClr val="tx1"/>
              </a:buClr>
              <a:buFont typeface="Arial" panose="020B0604020202020204" pitchFamily="34" charset="0"/>
              <a:buChar char="•"/>
            </a:pPr>
            <a:r>
              <a:rPr lang="en-US" sz="2600" b="0" dirty="0" smtClean="0"/>
              <a:t>Pick right ones </a:t>
            </a:r>
          </a:p>
          <a:p>
            <a:pPr lvl="1" eaLnBrk="1" hangingPunct="1">
              <a:buClr>
                <a:schemeClr val="tx1"/>
              </a:buClr>
              <a:buFont typeface="Arial" panose="020B0604020202020204" pitchFamily="34" charset="0"/>
              <a:buChar char="•"/>
            </a:pPr>
            <a:r>
              <a:rPr lang="en-US" sz="2600" b="0" dirty="0" smtClean="0"/>
              <a:t>MRE 613 vs. 801(d)(1)(A)</a:t>
            </a:r>
          </a:p>
          <a:p>
            <a:pPr lvl="1" eaLnBrk="1" hangingPunct="1">
              <a:buClr>
                <a:schemeClr val="tx1"/>
              </a:buClr>
              <a:buFont typeface="Arial" panose="020B0604020202020204" pitchFamily="34" charset="0"/>
              <a:buChar char="•"/>
            </a:pPr>
            <a:endParaRPr lang="en-US" sz="2600" b="0" dirty="0" smtClean="0"/>
          </a:p>
          <a:p>
            <a:pPr eaLnBrk="1" hangingPunct="1">
              <a:buClr>
                <a:schemeClr val="tx1"/>
              </a:buClr>
              <a:buFont typeface="Arial" panose="020B0604020202020204" pitchFamily="34" charset="0"/>
              <a:buChar char="•"/>
            </a:pPr>
            <a:r>
              <a:rPr lang="en-US" sz="2800" b="0" dirty="0" smtClean="0"/>
              <a:t>Bias</a:t>
            </a:r>
          </a:p>
          <a:p>
            <a:pPr lvl="1" eaLnBrk="1" hangingPunct="1">
              <a:buClr>
                <a:schemeClr val="tx1"/>
              </a:buClr>
              <a:buFont typeface="Arial" panose="020B0604020202020204" pitchFamily="34" charset="0"/>
              <a:buChar char="•"/>
            </a:pPr>
            <a:r>
              <a:rPr lang="en-US" sz="2000" b="0" dirty="0" smtClean="0"/>
              <a:t>“The accused is your friend…”</a:t>
            </a:r>
          </a:p>
          <a:p>
            <a:pPr marL="406400" lvl="1" indent="0" eaLnBrk="1" hangingPunct="1">
              <a:buClr>
                <a:schemeClr val="tx1"/>
              </a:buClr>
              <a:buNone/>
            </a:pPr>
            <a:endParaRPr lang="en-US" sz="2000" b="0" dirty="0" smtClean="0"/>
          </a:p>
          <a:p>
            <a:pPr eaLnBrk="1" hangingPunct="1">
              <a:buClr>
                <a:schemeClr val="tx1"/>
              </a:buClr>
              <a:buFont typeface="Arial" panose="020B0604020202020204" pitchFamily="34" charset="0"/>
              <a:buChar char="•"/>
            </a:pPr>
            <a:r>
              <a:rPr lang="en-US" sz="2800" b="0" dirty="0" smtClean="0"/>
              <a:t>Credibility</a:t>
            </a:r>
          </a:p>
          <a:p>
            <a:pPr lvl="1" eaLnBrk="1" hangingPunct="1">
              <a:buClr>
                <a:schemeClr val="tx1"/>
              </a:buClr>
              <a:buFont typeface="Arial" panose="020B0604020202020204" pitchFamily="34" charset="0"/>
              <a:buChar char="•"/>
            </a:pPr>
            <a:r>
              <a:rPr lang="en-US" sz="2000" b="0" dirty="0" smtClean="0"/>
              <a:t>“You’ve lied before…”</a:t>
            </a:r>
          </a:p>
          <a:p>
            <a:pPr lvl="1" eaLnBrk="1" hangingPunct="1">
              <a:buFont typeface="Wingdings" pitchFamily="2" charset="2"/>
              <a:buNone/>
            </a:pPr>
            <a:endParaRPr lang="en-US" sz="2400" dirty="0" smtClean="0"/>
          </a:p>
          <a:p>
            <a:pPr lvl="1" eaLnBrk="1" hangingPunct="1"/>
            <a:endParaRPr lang="en-US" dirty="0" smtClean="0"/>
          </a:p>
        </p:txBody>
      </p:sp>
      <p:sp>
        <p:nvSpPr>
          <p:cNvPr id="4" name="Rectangle 3"/>
          <p:cNvSpPr/>
          <p:nvPr/>
        </p:nvSpPr>
        <p:spPr>
          <a:xfrm>
            <a:off x="696686" y="3243942"/>
            <a:ext cx="7488678" cy="8392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n w="18000">
                  <a:solidFill>
                    <a:schemeClr val="accent2">
                      <a:satMod val="140000"/>
                    </a:schemeClr>
                  </a:solidFill>
                  <a:prstDash val="solid"/>
                  <a:miter lim="800000"/>
                </a:ln>
                <a:solidFill>
                  <a:srgbClr val="FFFF00"/>
                </a:solidFill>
                <a:effectLst>
                  <a:outerShdw blurRad="25500" dist="23000" dir="7020000" algn="tl">
                    <a:srgbClr val="000000">
                      <a:alpha val="50000"/>
                    </a:srgbClr>
                  </a:outerShdw>
                </a:effectLst>
              </a:rPr>
              <a:t>TO BE CONTINUED…</a:t>
            </a:r>
            <a:endParaRPr lang="en-US" sz="3200" b="1" dirty="0">
              <a:ln w="18000">
                <a:solidFill>
                  <a:schemeClr val="accent2">
                    <a:satMod val="140000"/>
                  </a:schemeClr>
                </a:solidFill>
                <a:prstDash val="solid"/>
                <a:miter lim="800000"/>
              </a:ln>
              <a:solidFill>
                <a:srgbClr val="FFFF00"/>
              </a:solid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1624020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fontScale="90000"/>
          </a:bodyPr>
          <a:lstStyle/>
          <a:p>
            <a:pPr eaLnBrk="1" fontAlgn="auto" hangingPunct="1">
              <a:spcAft>
                <a:spcPts val="0"/>
              </a:spcAft>
              <a:defRPr/>
            </a:pPr>
            <a:r>
              <a:rPr lang="en-US" b="1" i="0" dirty="0" smtClean="0"/>
              <a:t>Strategy – </a:t>
            </a:r>
            <a:br>
              <a:rPr lang="en-US" b="1" i="0" dirty="0" smtClean="0"/>
            </a:br>
            <a:r>
              <a:rPr lang="en-US" b="1" i="0" dirty="0" smtClean="0"/>
              <a:t>“Classic Format”</a:t>
            </a:r>
          </a:p>
        </p:txBody>
      </p:sp>
      <p:sp>
        <p:nvSpPr>
          <p:cNvPr id="20483" name="Rectangle 3"/>
          <p:cNvSpPr>
            <a:spLocks noGrp="1" noChangeArrowheads="1"/>
          </p:cNvSpPr>
          <p:nvPr>
            <p:ph idx="1"/>
          </p:nvPr>
        </p:nvSpPr>
        <p:spPr/>
        <p:txBody>
          <a:bodyPr>
            <a:normAutofit lnSpcReduction="10000"/>
          </a:bodyPr>
          <a:lstStyle/>
          <a:p>
            <a:pPr eaLnBrk="1" hangingPunct="1">
              <a:buClr>
                <a:schemeClr val="tx1"/>
              </a:buClr>
              <a:buFont typeface="Arial" panose="020B0604020202020204" pitchFamily="34" charset="0"/>
              <a:buChar char="•"/>
            </a:pPr>
            <a:r>
              <a:rPr lang="en-US" sz="2000" b="0" dirty="0" smtClean="0"/>
              <a:t>Friendly Information</a:t>
            </a:r>
          </a:p>
          <a:p>
            <a:pPr eaLnBrk="1" hangingPunct="1">
              <a:buClr>
                <a:schemeClr val="tx1"/>
              </a:buClr>
              <a:buFont typeface="Arial" panose="020B0604020202020204" pitchFamily="34" charset="0"/>
              <a:buChar char="•"/>
            </a:pPr>
            <a:r>
              <a:rPr lang="en-US" sz="2000" b="0" dirty="0" smtClean="0"/>
              <a:t>Affirmative Information</a:t>
            </a:r>
          </a:p>
          <a:p>
            <a:pPr lvl="1" eaLnBrk="1" hangingPunct="1">
              <a:buClr>
                <a:schemeClr val="tx1"/>
              </a:buClr>
              <a:buFont typeface="Arial" panose="020B0604020202020204" pitchFamily="34" charset="0"/>
              <a:buChar char="•"/>
            </a:pPr>
            <a:r>
              <a:rPr lang="en-US" sz="2000" b="0" dirty="0" smtClean="0"/>
              <a:t>Confirm facts helpful to your case (Constructive)</a:t>
            </a:r>
          </a:p>
          <a:p>
            <a:pPr eaLnBrk="1" hangingPunct="1">
              <a:buClr>
                <a:schemeClr val="tx1"/>
              </a:buClr>
              <a:buFont typeface="Arial" panose="020B0604020202020204" pitchFamily="34" charset="0"/>
              <a:buChar char="•"/>
            </a:pPr>
            <a:r>
              <a:rPr lang="en-US" sz="2000" b="0" dirty="0" smtClean="0"/>
              <a:t>Incontrovertible Information</a:t>
            </a:r>
          </a:p>
          <a:p>
            <a:pPr lvl="1" eaLnBrk="1" hangingPunct="1">
              <a:buClr>
                <a:schemeClr val="tx1"/>
              </a:buClr>
              <a:buFont typeface="Arial" panose="020B0604020202020204" pitchFamily="34" charset="0"/>
              <a:buChar char="•"/>
            </a:pPr>
            <a:r>
              <a:rPr lang="en-US" sz="2000" b="0" dirty="0" smtClean="0"/>
              <a:t>Damages opponents case but are documented</a:t>
            </a:r>
          </a:p>
          <a:p>
            <a:pPr lvl="1" eaLnBrk="1" hangingPunct="1">
              <a:buClr>
                <a:schemeClr val="tx1"/>
              </a:buClr>
              <a:buFont typeface="Arial" panose="020B0604020202020204" pitchFamily="34" charset="0"/>
              <a:buChar char="•"/>
            </a:pPr>
            <a:r>
              <a:rPr lang="en-US" sz="2000" b="0" dirty="0" smtClean="0"/>
              <a:t>Be ready to Impeach</a:t>
            </a:r>
          </a:p>
          <a:p>
            <a:pPr eaLnBrk="1" hangingPunct="1">
              <a:buClr>
                <a:schemeClr val="tx1"/>
              </a:buClr>
              <a:buFont typeface="Arial" panose="020B0604020202020204" pitchFamily="34" charset="0"/>
              <a:buChar char="•"/>
            </a:pPr>
            <a:r>
              <a:rPr lang="en-US" sz="2000" b="0" dirty="0" smtClean="0"/>
              <a:t>Challenging Information </a:t>
            </a:r>
          </a:p>
          <a:p>
            <a:pPr lvl="1" eaLnBrk="1" hangingPunct="1">
              <a:buClr>
                <a:schemeClr val="tx1"/>
              </a:buClr>
              <a:buFont typeface="Arial" panose="020B0604020202020204" pitchFamily="34" charset="0"/>
              <a:buChar char="•"/>
            </a:pPr>
            <a:r>
              <a:rPr lang="en-US" sz="2000" b="0" dirty="0" smtClean="0"/>
              <a:t>You can back it up but they will not  want to concede</a:t>
            </a:r>
          </a:p>
          <a:p>
            <a:pPr eaLnBrk="1" hangingPunct="1">
              <a:buClr>
                <a:schemeClr val="tx1"/>
              </a:buClr>
              <a:buFont typeface="Arial" panose="020B0604020202020204" pitchFamily="34" charset="0"/>
              <a:buChar char="•"/>
            </a:pPr>
            <a:r>
              <a:rPr lang="en-US" sz="2000" b="0" dirty="0" smtClean="0"/>
              <a:t>Hostile Information</a:t>
            </a:r>
          </a:p>
          <a:p>
            <a:pPr lvl="1" eaLnBrk="1" hangingPunct="1">
              <a:buClr>
                <a:schemeClr val="tx1"/>
              </a:buClr>
              <a:buFont typeface="Arial" panose="020B0604020202020204" pitchFamily="34" charset="0"/>
              <a:buChar char="•"/>
            </a:pPr>
            <a:r>
              <a:rPr lang="en-US" sz="2000" b="0" dirty="0" smtClean="0"/>
              <a:t>Discredit Their Testimony (Destructive)</a:t>
            </a:r>
          </a:p>
          <a:p>
            <a:pPr eaLnBrk="1" hangingPunct="1">
              <a:buClr>
                <a:schemeClr val="tx1"/>
              </a:buClr>
              <a:buFont typeface="Arial" panose="020B0604020202020204" pitchFamily="34" charset="0"/>
              <a:buChar char="•"/>
            </a:pPr>
            <a:r>
              <a:rPr lang="en-US" sz="2000" b="0" dirty="0" smtClean="0"/>
              <a:t>End Strong…find a good place to stop and stop</a:t>
            </a:r>
          </a:p>
          <a:p>
            <a:pPr eaLnBrk="1" hangingPunct="1"/>
            <a:endParaRPr lang="en-US" sz="2800" dirty="0" smtClean="0"/>
          </a:p>
          <a:p>
            <a:pPr eaLnBrk="1" hangingPunct="1"/>
            <a:endParaRPr lang="en-US" sz="2800" dirty="0" smtClean="0"/>
          </a:p>
          <a:p>
            <a:pPr eaLnBrk="1" hangingPunct="1"/>
            <a:endParaRPr lang="en-US" sz="2800" dirty="0" smtClean="0"/>
          </a:p>
          <a:p>
            <a:pPr eaLnBrk="1" hangingPunct="1"/>
            <a:endParaRPr lang="en-US" dirty="0" smtClean="0"/>
          </a:p>
        </p:txBody>
      </p:sp>
    </p:spTree>
    <p:extLst>
      <p:ext uri="{BB962C8B-B14F-4D97-AF65-F5344CB8AC3E}">
        <p14:creationId xmlns:p14="http://schemas.microsoft.com/office/powerpoint/2010/main" val="1769398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fontScale="90000"/>
          </a:bodyPr>
          <a:lstStyle/>
          <a:p>
            <a:pPr eaLnBrk="1" fontAlgn="auto" hangingPunct="1">
              <a:spcAft>
                <a:spcPts val="0"/>
              </a:spcAft>
              <a:defRPr/>
            </a:pPr>
            <a:r>
              <a:rPr lang="en-US" b="1" i="0" dirty="0" smtClean="0"/>
              <a:t>Crossing a Character Witness</a:t>
            </a:r>
          </a:p>
        </p:txBody>
      </p:sp>
      <p:sp>
        <p:nvSpPr>
          <p:cNvPr id="21507" name="Rectangle 3"/>
          <p:cNvSpPr>
            <a:spLocks noGrp="1" noChangeArrowheads="1"/>
          </p:cNvSpPr>
          <p:nvPr>
            <p:ph idx="1"/>
          </p:nvPr>
        </p:nvSpPr>
        <p:spPr/>
        <p:txBody>
          <a:bodyPr>
            <a:normAutofit lnSpcReduction="10000"/>
          </a:bodyPr>
          <a:lstStyle/>
          <a:p>
            <a:pPr eaLnBrk="1" hangingPunct="1">
              <a:buClr>
                <a:schemeClr val="tx1"/>
              </a:buClr>
              <a:buFont typeface="Arial" panose="020B0604020202020204" pitchFamily="34" charset="0"/>
              <a:buChar char="•"/>
            </a:pPr>
            <a:r>
              <a:rPr lang="en-US" sz="2800" b="0" dirty="0" smtClean="0"/>
              <a:t>MRE 404(a)/MRE 405/MRE 608(a) testimony</a:t>
            </a:r>
          </a:p>
          <a:p>
            <a:pPr eaLnBrk="1" hangingPunct="1">
              <a:buClr>
                <a:schemeClr val="tx1"/>
              </a:buClr>
              <a:buFont typeface="Arial" panose="020B0604020202020204" pitchFamily="34" charset="0"/>
              <a:buChar char="•"/>
            </a:pPr>
            <a:endParaRPr lang="en-US" sz="2800" b="0" dirty="0" smtClean="0"/>
          </a:p>
          <a:p>
            <a:pPr eaLnBrk="1" hangingPunct="1">
              <a:buClr>
                <a:schemeClr val="tx1"/>
              </a:buClr>
              <a:buFont typeface="Arial" panose="020B0604020202020204" pitchFamily="34" charset="0"/>
              <a:buChar char="•"/>
            </a:pPr>
            <a:r>
              <a:rPr lang="en-US" sz="2800" b="0" dirty="0" smtClean="0"/>
              <a:t>Explore/attack foundation</a:t>
            </a:r>
          </a:p>
          <a:p>
            <a:pPr lvl="1" eaLnBrk="1" hangingPunct="1">
              <a:buClr>
                <a:schemeClr val="tx1"/>
              </a:buClr>
              <a:buFont typeface="Arial" panose="020B0604020202020204" pitchFamily="34" charset="0"/>
              <a:buChar char="•"/>
            </a:pPr>
            <a:r>
              <a:rPr lang="en-US" sz="2400" b="0" dirty="0" smtClean="0"/>
              <a:t>If legally insufficient, make objection/motion in </a:t>
            </a:r>
            <a:r>
              <a:rPr lang="en-US" sz="2400" b="0" dirty="0" err="1" smtClean="0"/>
              <a:t>limine</a:t>
            </a:r>
            <a:endParaRPr lang="en-US" sz="2400" b="0" dirty="0" smtClean="0"/>
          </a:p>
          <a:p>
            <a:pPr lvl="1" eaLnBrk="1" hangingPunct="1">
              <a:buClr>
                <a:schemeClr val="tx1"/>
              </a:buClr>
              <a:buFont typeface="Arial" panose="020B0604020202020204" pitchFamily="34" charset="0"/>
              <a:buChar char="•"/>
            </a:pPr>
            <a:r>
              <a:rPr lang="en-US" sz="2400" b="0" dirty="0" smtClean="0"/>
              <a:t>If legally sufficient, attack on cross</a:t>
            </a:r>
          </a:p>
          <a:p>
            <a:pPr eaLnBrk="1" hangingPunct="1">
              <a:buClr>
                <a:schemeClr val="tx1"/>
              </a:buClr>
              <a:buFont typeface="Arial" panose="020B0604020202020204" pitchFamily="34" charset="0"/>
              <a:buChar char="•"/>
            </a:pPr>
            <a:endParaRPr lang="en-US" b="0" dirty="0" smtClean="0"/>
          </a:p>
          <a:p>
            <a:pPr eaLnBrk="1" hangingPunct="1">
              <a:buClr>
                <a:schemeClr val="tx1"/>
              </a:buClr>
              <a:buFont typeface="Arial" panose="020B0604020202020204" pitchFamily="34" charset="0"/>
              <a:buChar char="•"/>
            </a:pPr>
            <a:r>
              <a:rPr lang="en-US" sz="2800" b="0" dirty="0" smtClean="0"/>
              <a:t>Did you know/Have you heard questions</a:t>
            </a:r>
          </a:p>
        </p:txBody>
      </p:sp>
      <p:sp>
        <p:nvSpPr>
          <p:cNvPr id="3" name="Rectangle 2"/>
          <p:cNvSpPr/>
          <p:nvPr/>
        </p:nvSpPr>
        <p:spPr>
          <a:xfrm rot="19449741">
            <a:off x="1579122" y="2193945"/>
            <a:ext cx="6205962" cy="24553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smtClean="0">
                <a:ln w="18000">
                  <a:solidFill>
                    <a:schemeClr val="accent2">
                      <a:satMod val="140000"/>
                    </a:schemeClr>
                  </a:solidFill>
                  <a:prstDash val="solid"/>
                  <a:miter lim="800000"/>
                </a:ln>
                <a:solidFill>
                  <a:srgbClr val="FFFF00"/>
                </a:solidFill>
                <a:effectLst>
                  <a:outerShdw blurRad="25500" dist="23000" dir="7020000" algn="tl">
                    <a:srgbClr val="000000">
                      <a:alpha val="50000"/>
                    </a:srgbClr>
                  </a:outerShdw>
                </a:effectLst>
              </a:rPr>
              <a:t>PAUSE</a:t>
            </a:r>
            <a:endParaRPr lang="en-US" sz="8000" b="1" dirty="0">
              <a:ln w="18000">
                <a:solidFill>
                  <a:schemeClr val="accent2">
                    <a:satMod val="140000"/>
                  </a:schemeClr>
                </a:solidFill>
                <a:prstDash val="solid"/>
                <a:miter lim="800000"/>
              </a:ln>
              <a:solidFill>
                <a:srgbClr val="FFFF00"/>
              </a:solid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3929408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fontAlgn="auto" hangingPunct="1">
              <a:spcAft>
                <a:spcPts val="0"/>
              </a:spcAft>
              <a:defRPr/>
            </a:pPr>
            <a:r>
              <a:rPr lang="en-US" b="1" i="0" dirty="0" smtClean="0"/>
              <a:t>Crossing the Accused</a:t>
            </a:r>
          </a:p>
        </p:txBody>
      </p:sp>
      <p:sp>
        <p:nvSpPr>
          <p:cNvPr id="22531" name="Rectangle 3"/>
          <p:cNvSpPr>
            <a:spLocks noGrp="1" noChangeArrowheads="1"/>
          </p:cNvSpPr>
          <p:nvPr>
            <p:ph idx="1"/>
          </p:nvPr>
        </p:nvSpPr>
        <p:spPr>
          <a:xfrm>
            <a:off x="457200" y="1600200"/>
            <a:ext cx="8229600" cy="4876800"/>
          </a:xfrm>
        </p:spPr>
        <p:txBody>
          <a:bodyPr>
            <a:normAutofit/>
          </a:bodyPr>
          <a:lstStyle/>
          <a:p>
            <a:pPr eaLnBrk="1" hangingPunct="1">
              <a:buClr>
                <a:schemeClr val="tx1"/>
              </a:buClr>
              <a:buFont typeface="Arial" panose="020B0604020202020204" pitchFamily="34" charset="0"/>
              <a:buChar char="•"/>
            </a:pPr>
            <a:r>
              <a:rPr lang="en-US" sz="2800" b="0" dirty="0" smtClean="0"/>
              <a:t>Court Member expectations </a:t>
            </a:r>
          </a:p>
          <a:p>
            <a:pPr eaLnBrk="1" hangingPunct="1">
              <a:buClr>
                <a:schemeClr val="tx1"/>
              </a:buClr>
              <a:buFont typeface="Arial" panose="020B0604020202020204" pitchFamily="34" charset="0"/>
              <a:buChar char="•"/>
            </a:pPr>
            <a:r>
              <a:rPr lang="en-US" sz="2800" b="0" dirty="0" smtClean="0"/>
              <a:t>What can you really do? </a:t>
            </a:r>
            <a:r>
              <a:rPr lang="en-US" b="0" dirty="0" smtClean="0"/>
              <a:t> </a:t>
            </a:r>
          </a:p>
          <a:p>
            <a:pPr lvl="1" eaLnBrk="1" hangingPunct="1">
              <a:buClr>
                <a:schemeClr val="tx1"/>
              </a:buClr>
              <a:buFont typeface="Arial" panose="020B0604020202020204" pitchFamily="34" charset="0"/>
              <a:buChar char="•"/>
            </a:pPr>
            <a:r>
              <a:rPr lang="en-US" sz="2400" b="0" dirty="0" smtClean="0"/>
              <a:t>Elements (confirm as many as you can, or basic facts that help you)</a:t>
            </a:r>
          </a:p>
          <a:p>
            <a:pPr lvl="1" eaLnBrk="1" hangingPunct="1">
              <a:buClr>
                <a:schemeClr val="tx1"/>
              </a:buClr>
              <a:buFont typeface="Arial" panose="020B0604020202020204" pitchFamily="34" charset="0"/>
              <a:buChar char="•"/>
            </a:pPr>
            <a:r>
              <a:rPr lang="en-US" sz="2400" b="0" dirty="0" smtClean="0"/>
              <a:t>Relationships</a:t>
            </a:r>
          </a:p>
          <a:p>
            <a:pPr lvl="1" eaLnBrk="1" hangingPunct="1">
              <a:buClr>
                <a:schemeClr val="tx1"/>
              </a:buClr>
              <a:buFont typeface="Arial" panose="020B0604020202020204" pitchFamily="34" charset="0"/>
              <a:buChar char="•"/>
            </a:pPr>
            <a:r>
              <a:rPr lang="en-US" sz="2400" b="0" dirty="0" smtClean="0"/>
              <a:t>Inconsistencies</a:t>
            </a:r>
          </a:p>
          <a:p>
            <a:pPr lvl="1" eaLnBrk="1" hangingPunct="1">
              <a:buClr>
                <a:schemeClr val="tx1"/>
              </a:buClr>
              <a:buFont typeface="Arial" panose="020B0604020202020204" pitchFamily="34" charset="0"/>
              <a:buChar char="•"/>
            </a:pPr>
            <a:r>
              <a:rPr lang="en-US" sz="2400" b="0" dirty="0" smtClean="0"/>
              <a:t>Bias / Motive</a:t>
            </a:r>
          </a:p>
          <a:p>
            <a:pPr lvl="1" eaLnBrk="1" hangingPunct="1">
              <a:buClr>
                <a:schemeClr val="tx1"/>
              </a:buClr>
              <a:buFont typeface="Arial" panose="020B0604020202020204" pitchFamily="34" charset="0"/>
              <a:buChar char="•"/>
            </a:pPr>
            <a:r>
              <a:rPr lang="en-US" sz="2400" b="0" u="sng" dirty="0" smtClean="0"/>
              <a:t>U.S. v. Fitzpatrick</a:t>
            </a:r>
            <a:r>
              <a:rPr lang="en-US" sz="2400" b="0" dirty="0" smtClean="0"/>
              <a:t>, 14 M.J. 394 (C.M.A. 1983))</a:t>
            </a:r>
          </a:p>
          <a:p>
            <a:pPr lvl="1" eaLnBrk="1" hangingPunct="1">
              <a:buClr>
                <a:schemeClr val="tx1"/>
              </a:buClr>
              <a:buFont typeface="Arial" panose="020B0604020202020204" pitchFamily="34" charset="0"/>
              <a:buChar char="•"/>
            </a:pPr>
            <a:r>
              <a:rPr lang="en-US" sz="2400" b="0" dirty="0" smtClean="0"/>
              <a:t>Let the accused talk if he’s not making sense</a:t>
            </a:r>
          </a:p>
        </p:txBody>
      </p:sp>
    </p:spTree>
    <p:extLst>
      <p:ext uri="{BB962C8B-B14F-4D97-AF65-F5344CB8AC3E}">
        <p14:creationId xmlns:p14="http://schemas.microsoft.com/office/powerpoint/2010/main" val="4281830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b="1" dirty="0" smtClean="0"/>
              <a:t>Direct Examination</a:t>
            </a:r>
            <a:endParaRPr lang="en-US" b="1" dirty="0"/>
          </a:p>
        </p:txBody>
      </p:sp>
      <p:sp>
        <p:nvSpPr>
          <p:cNvPr id="3" name="Content Placeholder 2"/>
          <p:cNvSpPr>
            <a:spLocks noGrp="1"/>
          </p:cNvSpPr>
          <p:nvPr>
            <p:ph idx="1"/>
          </p:nvPr>
        </p:nvSpPr>
        <p:spPr>
          <a:xfrm>
            <a:off x="228600" y="1600201"/>
            <a:ext cx="8686800" cy="4525963"/>
          </a:xfrm>
        </p:spPr>
        <p:txBody>
          <a:bodyPr>
            <a:normAutofit/>
          </a:bodyPr>
          <a:lstStyle/>
          <a:p>
            <a:pPr marL="457200" indent="-457200">
              <a:buAutoNum type="arabicPeriod"/>
            </a:pPr>
            <a:r>
              <a:rPr lang="en-US" sz="2400" dirty="0" smtClean="0"/>
              <a:t>What’s the purpose of this witness?:</a:t>
            </a:r>
          </a:p>
          <a:p>
            <a:pPr marL="857250" lvl="1" indent="-457200">
              <a:buFont typeface="Arial" pitchFamily="34" charset="0"/>
              <a:buChar char="•"/>
            </a:pPr>
            <a:r>
              <a:rPr lang="en-US" sz="2000" dirty="0" smtClean="0"/>
              <a:t>Facts I need for closing</a:t>
            </a:r>
          </a:p>
          <a:p>
            <a:pPr marL="857250" lvl="1" indent="-457200">
              <a:buFont typeface="Arial" pitchFamily="34" charset="0"/>
              <a:buChar char="•"/>
            </a:pPr>
            <a:r>
              <a:rPr lang="en-US" sz="2000" dirty="0" smtClean="0"/>
              <a:t>Lay foundation/introduce evidence</a:t>
            </a:r>
          </a:p>
          <a:p>
            <a:pPr marL="857250" lvl="1" indent="-457200">
              <a:buFont typeface="Arial" pitchFamily="34" charset="0"/>
              <a:buChar char="•"/>
            </a:pPr>
            <a:r>
              <a:rPr lang="en-US" sz="2000" dirty="0" smtClean="0"/>
              <a:t>Set the scene?</a:t>
            </a:r>
          </a:p>
          <a:p>
            <a:pPr marL="857250" lvl="1" indent="-457200">
              <a:buFont typeface="Arial" pitchFamily="34" charset="0"/>
              <a:buChar char="•"/>
            </a:pPr>
            <a:r>
              <a:rPr lang="en-US" sz="2000" dirty="0" smtClean="0"/>
              <a:t>Corroboration?</a:t>
            </a:r>
          </a:p>
          <a:p>
            <a:pPr marL="857250" lvl="1" indent="-457200">
              <a:buNone/>
            </a:pPr>
            <a:endParaRPr lang="en-US" sz="1800" dirty="0" smtClean="0"/>
          </a:p>
          <a:p>
            <a:pPr marL="457200" indent="-457200">
              <a:buAutoNum type="arabicPeriod"/>
            </a:pPr>
            <a:r>
              <a:rPr lang="en-US" sz="2400" dirty="0" smtClean="0"/>
              <a:t>Organization:</a:t>
            </a:r>
          </a:p>
          <a:p>
            <a:pPr marL="857250" lvl="1" indent="-457200">
              <a:buFont typeface="Arial" pitchFamily="34" charset="0"/>
              <a:buChar char="•"/>
            </a:pPr>
            <a:r>
              <a:rPr lang="en-US" sz="2000" dirty="0" smtClean="0"/>
              <a:t>Witness Order</a:t>
            </a:r>
          </a:p>
          <a:p>
            <a:pPr marL="857250" lvl="1" indent="-457200">
              <a:buFont typeface="Arial" pitchFamily="34" charset="0"/>
              <a:buChar char="•"/>
            </a:pPr>
            <a:r>
              <a:rPr lang="en-US" sz="2000" dirty="0" smtClean="0"/>
              <a:t>Chronological/Topical/Geographical</a:t>
            </a:r>
          </a:p>
          <a:p>
            <a:pPr marL="857250" lvl="1" indent="-457200">
              <a:buFont typeface="Arial" pitchFamily="34" charset="0"/>
              <a:buChar char="•"/>
            </a:pPr>
            <a:endParaRPr lang="en-US" sz="2000" dirty="0" smtClean="0"/>
          </a:p>
          <a:p>
            <a:pPr marL="857250" lvl="1" indent="-457200">
              <a:buFont typeface="Arial" pitchFamily="34" charset="0"/>
              <a:buChar char="•"/>
            </a:pPr>
            <a:endParaRPr lang="en-US" sz="2000" dirty="0" smtClean="0"/>
          </a:p>
          <a:p>
            <a:pPr marL="857250" lvl="1" indent="-457200">
              <a:buFont typeface="Arial" pitchFamily="34" charset="0"/>
              <a:buChar char="•"/>
            </a:pPr>
            <a:endParaRPr 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274638"/>
            <a:ext cx="8229600" cy="1143000"/>
          </a:xfrm>
        </p:spPr>
        <p:txBody>
          <a:bodyPr/>
          <a:lstStyle/>
          <a:p>
            <a:pPr eaLnBrk="1" fontAlgn="auto" hangingPunct="1">
              <a:spcAft>
                <a:spcPts val="0"/>
              </a:spcAft>
              <a:defRPr/>
            </a:pPr>
            <a:r>
              <a:rPr lang="en-US" b="1" i="0" dirty="0" smtClean="0"/>
              <a:t>Crossing the Accused</a:t>
            </a:r>
          </a:p>
        </p:txBody>
      </p:sp>
      <p:sp>
        <p:nvSpPr>
          <p:cNvPr id="23555" name="Rectangle 3"/>
          <p:cNvSpPr>
            <a:spLocks noGrp="1" noChangeArrowheads="1"/>
          </p:cNvSpPr>
          <p:nvPr>
            <p:ph idx="1"/>
          </p:nvPr>
        </p:nvSpPr>
        <p:spPr>
          <a:xfrm>
            <a:off x="457200" y="1524000"/>
            <a:ext cx="8229600" cy="4876800"/>
          </a:xfrm>
        </p:spPr>
        <p:txBody>
          <a:bodyPr/>
          <a:lstStyle/>
          <a:p>
            <a:pPr eaLnBrk="1" hangingPunct="1">
              <a:buClr>
                <a:schemeClr val="tx1"/>
              </a:buClr>
              <a:buFont typeface="Arial" panose="020B0604020202020204" pitchFamily="34" charset="0"/>
              <a:buChar char="•"/>
            </a:pPr>
            <a:r>
              <a:rPr lang="en-US" sz="2800" b="0" dirty="0" smtClean="0"/>
              <a:t>Cross with any prior statements made by the accused</a:t>
            </a:r>
          </a:p>
          <a:p>
            <a:pPr eaLnBrk="1" hangingPunct="1">
              <a:buClr>
                <a:schemeClr val="tx1"/>
              </a:buClr>
              <a:buFont typeface="Arial" panose="020B0604020202020204" pitchFamily="34" charset="0"/>
              <a:buChar char="•"/>
            </a:pPr>
            <a:endParaRPr lang="en-US" sz="2800" b="0" dirty="0" smtClean="0"/>
          </a:p>
          <a:p>
            <a:pPr eaLnBrk="1" hangingPunct="1">
              <a:buClr>
                <a:schemeClr val="tx1"/>
              </a:buClr>
              <a:buFont typeface="Arial" panose="020B0604020202020204" pitchFamily="34" charset="0"/>
              <a:buChar char="•"/>
            </a:pPr>
            <a:r>
              <a:rPr lang="en-US" sz="2800" b="0" dirty="0" smtClean="0"/>
              <a:t>If a statement is not admissible b/c of a faulty rights advisement, you may still be able to use it to impeach (MRE 304(b)(1))</a:t>
            </a:r>
          </a:p>
          <a:p>
            <a:pPr eaLnBrk="1" hangingPunct="1">
              <a:buClr>
                <a:schemeClr val="tx1"/>
              </a:buClr>
              <a:buFont typeface="Arial" panose="020B0604020202020204" pitchFamily="34" charset="0"/>
              <a:buChar char="•"/>
            </a:pPr>
            <a:endParaRPr lang="en-US" sz="2800" b="0" dirty="0" smtClean="0"/>
          </a:p>
          <a:p>
            <a:pPr eaLnBrk="1" hangingPunct="1">
              <a:buFont typeface="Wingdings 2" pitchFamily="18" charset="2"/>
              <a:buNone/>
            </a:pPr>
            <a:endParaRPr lang="en-US" sz="2800" dirty="0" smtClean="0"/>
          </a:p>
          <a:p>
            <a:pPr eaLnBrk="1" hangingPunct="1"/>
            <a:endParaRPr lang="en-US" sz="2800" dirty="0" smtClean="0"/>
          </a:p>
          <a:p>
            <a:pPr eaLnBrk="1" hangingPunct="1"/>
            <a:endParaRPr lang="en-US" sz="2400" dirty="0" smtClean="0"/>
          </a:p>
        </p:txBody>
      </p:sp>
    </p:spTree>
    <p:extLst>
      <p:ext uri="{BB962C8B-B14F-4D97-AF65-F5344CB8AC3E}">
        <p14:creationId xmlns:p14="http://schemas.microsoft.com/office/powerpoint/2010/main" val="1450482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smtClean="0"/>
              <a:t>Checklist</a:t>
            </a:r>
            <a:endParaRPr lang="en-US" b="1" i="0" dirty="0"/>
          </a:p>
        </p:txBody>
      </p:sp>
      <p:sp>
        <p:nvSpPr>
          <p:cNvPr id="3" name="Content Placeholder 2"/>
          <p:cNvSpPr>
            <a:spLocks noGrp="1"/>
          </p:cNvSpPr>
          <p:nvPr>
            <p:ph idx="1"/>
          </p:nvPr>
        </p:nvSpPr>
        <p:spPr/>
        <p:txBody>
          <a:bodyPr>
            <a:normAutofit fontScale="92500" lnSpcReduction="20000"/>
          </a:bodyPr>
          <a:lstStyle/>
          <a:p>
            <a:pPr>
              <a:buClr>
                <a:schemeClr val="tx1"/>
              </a:buClr>
              <a:buFont typeface="Arial" panose="020B0604020202020204" pitchFamily="34" charset="0"/>
              <a:buChar char="•"/>
            </a:pPr>
            <a:r>
              <a:rPr lang="en-US" sz="2400" b="0" dirty="0" smtClean="0"/>
              <a:t>Are all my questions leading?</a:t>
            </a:r>
          </a:p>
          <a:p>
            <a:pPr>
              <a:buClr>
                <a:schemeClr val="tx1"/>
              </a:buClr>
              <a:buFont typeface="Arial" panose="020B0604020202020204" pitchFamily="34" charset="0"/>
              <a:buChar char="•"/>
            </a:pPr>
            <a:endParaRPr lang="en-US" sz="2400" b="0" dirty="0" smtClean="0"/>
          </a:p>
          <a:p>
            <a:pPr>
              <a:buClr>
                <a:schemeClr val="tx1"/>
              </a:buClr>
              <a:buFont typeface="Arial" panose="020B0604020202020204" pitchFamily="34" charset="0"/>
              <a:buChar char="•"/>
            </a:pPr>
            <a:r>
              <a:rPr lang="en-US" sz="2400" b="0" dirty="0" smtClean="0"/>
              <a:t>General Rule: no more than 3-4 Topics</a:t>
            </a:r>
            <a:r>
              <a:rPr lang="en-US" sz="2400" dirty="0" smtClean="0"/>
              <a:t>???</a:t>
            </a:r>
            <a:r>
              <a:rPr lang="en-US" sz="2400" b="0" dirty="0" smtClean="0"/>
              <a:t>?</a:t>
            </a:r>
          </a:p>
          <a:p>
            <a:pPr>
              <a:buClr>
                <a:schemeClr val="tx1"/>
              </a:buClr>
              <a:buFont typeface="Arial" panose="020B0604020202020204" pitchFamily="34" charset="0"/>
              <a:buChar char="•"/>
            </a:pPr>
            <a:endParaRPr lang="en-US" sz="2400" b="0" dirty="0" smtClean="0"/>
          </a:p>
          <a:p>
            <a:pPr>
              <a:buClr>
                <a:schemeClr val="tx1"/>
              </a:buClr>
              <a:buFont typeface="Arial" panose="020B0604020202020204" pitchFamily="34" charset="0"/>
              <a:buChar char="•"/>
            </a:pPr>
            <a:r>
              <a:rPr lang="en-US" sz="2400" b="0" dirty="0" smtClean="0"/>
              <a:t>Do I know the answer to all of the questions that I am asking?</a:t>
            </a:r>
          </a:p>
          <a:p>
            <a:pPr>
              <a:buClr>
                <a:schemeClr val="tx1"/>
              </a:buClr>
              <a:buFont typeface="Arial" panose="020B0604020202020204" pitchFamily="34" charset="0"/>
              <a:buChar char="•"/>
            </a:pPr>
            <a:endParaRPr lang="en-US" sz="2400" b="0" dirty="0" smtClean="0"/>
          </a:p>
          <a:p>
            <a:pPr>
              <a:buClr>
                <a:schemeClr val="tx1"/>
              </a:buClr>
              <a:buFont typeface="Arial" panose="020B0604020202020204" pitchFamily="34" charset="0"/>
              <a:buChar char="•"/>
            </a:pPr>
            <a:r>
              <a:rPr lang="en-US" sz="2400" b="0" dirty="0" smtClean="0"/>
              <a:t>Are all my questions short, fair and statements?</a:t>
            </a:r>
          </a:p>
          <a:p>
            <a:pPr>
              <a:buClr>
                <a:schemeClr val="tx1"/>
              </a:buClr>
              <a:buFont typeface="Arial" panose="020B0604020202020204" pitchFamily="34" charset="0"/>
              <a:buChar char="•"/>
            </a:pPr>
            <a:endParaRPr lang="en-US" sz="2400" b="0" dirty="0" smtClean="0"/>
          </a:p>
          <a:p>
            <a:pPr>
              <a:buClr>
                <a:schemeClr val="tx1"/>
              </a:buClr>
              <a:buFont typeface="Arial" panose="020B0604020202020204" pitchFamily="34" charset="0"/>
              <a:buChar char="•"/>
            </a:pPr>
            <a:r>
              <a:rPr lang="en-US" sz="2400" b="0" dirty="0" smtClean="0"/>
              <a:t>Am I asking one more question…in other words should I save this point for closing argument?</a:t>
            </a:r>
            <a:endParaRPr lang="en-US" sz="2400" b="0" dirty="0"/>
          </a:p>
        </p:txBody>
      </p:sp>
    </p:spTree>
    <p:extLst>
      <p:ext uri="{BB962C8B-B14F-4D97-AF65-F5344CB8AC3E}">
        <p14:creationId xmlns:p14="http://schemas.microsoft.com/office/powerpoint/2010/main" val="13229514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normAutofit/>
          </a:bodyPr>
          <a:lstStyle/>
          <a:p>
            <a:r>
              <a:rPr lang="en-US" sz="4900" b="1" i="0" dirty="0" smtClean="0"/>
              <a:t>OSI Interview</a:t>
            </a:r>
            <a:endParaRPr lang="en-US" sz="2700" b="1" i="0" dirty="0"/>
          </a:p>
        </p:txBody>
      </p:sp>
      <p:sp>
        <p:nvSpPr>
          <p:cNvPr id="506883" name="Rectangle 3"/>
          <p:cNvSpPr>
            <a:spLocks noGrp="1" noChangeArrowheads="1"/>
          </p:cNvSpPr>
          <p:nvPr>
            <p:ph idx="1"/>
          </p:nvPr>
        </p:nvSpPr>
        <p:spPr>
          <a:xfrm>
            <a:off x="228600" y="1524000"/>
            <a:ext cx="8686800" cy="4800600"/>
          </a:xfrm>
        </p:spPr>
        <p:txBody>
          <a:bodyPr>
            <a:normAutofit/>
          </a:bodyPr>
          <a:lstStyle/>
          <a:p>
            <a:r>
              <a:rPr lang="en-US" sz="1800" i="1" dirty="0" smtClean="0"/>
              <a:t>Like I said, what you say here stays with us.  We don't go around telling everyone what you say and everything else.</a:t>
            </a:r>
          </a:p>
          <a:p>
            <a:pPr>
              <a:buNone/>
            </a:pPr>
            <a:r>
              <a:rPr lang="en-US" sz="1800" dirty="0" smtClean="0"/>
              <a:t> </a:t>
            </a:r>
          </a:p>
          <a:p>
            <a:r>
              <a:rPr lang="en-US" sz="1800" dirty="0" smtClean="0"/>
              <a:t>With that, you need to define everything that is going on.  Based off of what I am seeing is I think you know more, you just don't want to come out and say what is actually going on.  </a:t>
            </a:r>
            <a:r>
              <a:rPr lang="en-US" sz="1800" i="1" dirty="0" smtClean="0"/>
              <a:t>You don't have to worry about anything you say with us.</a:t>
            </a:r>
            <a:r>
              <a:rPr lang="en-US" sz="1800" dirty="0" smtClean="0"/>
              <a:t>  </a:t>
            </a:r>
          </a:p>
          <a:p>
            <a:pPr>
              <a:buNone/>
            </a:pPr>
            <a:endParaRPr lang="en-US" sz="1800" dirty="0" smtClean="0"/>
          </a:p>
          <a:p>
            <a:r>
              <a:rPr lang="en-US" sz="1800" i="1" dirty="0" smtClean="0"/>
              <a:t>I am not going to tell anybody about –</a:t>
            </a:r>
          </a:p>
          <a:p>
            <a:pPr>
              <a:buNone/>
            </a:pPr>
            <a:endParaRPr lang="en-US" sz="1800" dirty="0" smtClean="0"/>
          </a:p>
          <a:p>
            <a:r>
              <a:rPr lang="en-US" sz="1800" i="1" dirty="0" smtClean="0"/>
              <a:t>See, the thing about our office here is when we talk to people, we don't share information with other people.</a:t>
            </a:r>
            <a:endParaRPr lang="en-US" sz="1800" dirty="0" smtClean="0"/>
          </a:p>
          <a:p>
            <a:pPr lvl="1">
              <a:lnSpc>
                <a:spcPct val="90000"/>
              </a:lnSpc>
            </a:pPr>
            <a:endParaRPr lang="en-US" sz="1800" b="0" dirty="0"/>
          </a:p>
        </p:txBody>
      </p:sp>
    </p:spTree>
    <p:extLst>
      <p:ext uri="{BB962C8B-B14F-4D97-AF65-F5344CB8AC3E}">
        <p14:creationId xmlns:p14="http://schemas.microsoft.com/office/powerpoint/2010/main" val="2500531729"/>
      </p:ext>
    </p:extLst>
  </p:cSld>
  <p:clrMapOvr>
    <a:masterClrMapping/>
  </p:clrMapOvr>
  <p:transition spd="slow">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6883">
                                            <p:txEl>
                                              <p:pRg st="0" end="0"/>
                                            </p:txEl>
                                          </p:spTgt>
                                        </p:tgtEl>
                                        <p:attrNameLst>
                                          <p:attrName>style.visibility</p:attrName>
                                        </p:attrNameLst>
                                      </p:cBhvr>
                                      <p:to>
                                        <p:strVal val="visible"/>
                                      </p:to>
                                    </p:set>
                                    <p:animEffect transition="in" filter="blinds(horizontal)">
                                      <p:cBhvr>
                                        <p:cTn id="7" dur="500"/>
                                        <p:tgtEl>
                                          <p:spTgt spid="5068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6883">
                                            <p:txEl>
                                              <p:pRg st="2" end="2"/>
                                            </p:txEl>
                                          </p:spTgt>
                                        </p:tgtEl>
                                        <p:attrNameLst>
                                          <p:attrName>style.visibility</p:attrName>
                                        </p:attrNameLst>
                                      </p:cBhvr>
                                      <p:to>
                                        <p:strVal val="visible"/>
                                      </p:to>
                                    </p:set>
                                    <p:animEffect transition="in" filter="blinds(horizontal)">
                                      <p:cBhvr>
                                        <p:cTn id="12" dur="500"/>
                                        <p:tgtEl>
                                          <p:spTgt spid="50688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06883">
                                            <p:txEl>
                                              <p:pRg st="4" end="4"/>
                                            </p:txEl>
                                          </p:spTgt>
                                        </p:tgtEl>
                                        <p:attrNameLst>
                                          <p:attrName>style.visibility</p:attrName>
                                        </p:attrNameLst>
                                      </p:cBhvr>
                                      <p:to>
                                        <p:strVal val="visible"/>
                                      </p:to>
                                    </p:set>
                                    <p:animEffect transition="in" filter="blinds(horizontal)">
                                      <p:cBhvr>
                                        <p:cTn id="17" dur="500"/>
                                        <p:tgtEl>
                                          <p:spTgt spid="50688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06883">
                                            <p:txEl>
                                              <p:pRg st="6" end="6"/>
                                            </p:txEl>
                                          </p:spTgt>
                                        </p:tgtEl>
                                        <p:attrNameLst>
                                          <p:attrName>style.visibility</p:attrName>
                                        </p:attrNameLst>
                                      </p:cBhvr>
                                      <p:to>
                                        <p:strVal val="visible"/>
                                      </p:to>
                                    </p:set>
                                    <p:animEffect transition="in" filter="blinds(horizontal)">
                                      <p:cBhvr>
                                        <p:cTn id="22" dur="500"/>
                                        <p:tgtEl>
                                          <p:spTgt spid="5068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3"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normAutofit/>
          </a:bodyPr>
          <a:lstStyle/>
          <a:p>
            <a:r>
              <a:rPr lang="en-US" sz="4900" b="1" i="0" dirty="0" smtClean="0"/>
              <a:t>OSI Interview</a:t>
            </a:r>
            <a:endParaRPr lang="en-US" sz="2700" b="1" i="0" dirty="0"/>
          </a:p>
        </p:txBody>
      </p:sp>
      <p:sp>
        <p:nvSpPr>
          <p:cNvPr id="506883" name="Rectangle 3"/>
          <p:cNvSpPr>
            <a:spLocks noGrp="1" noChangeArrowheads="1"/>
          </p:cNvSpPr>
          <p:nvPr>
            <p:ph idx="1"/>
          </p:nvPr>
        </p:nvSpPr>
        <p:spPr>
          <a:xfrm>
            <a:off x="228600" y="1524000"/>
            <a:ext cx="8686800" cy="4800600"/>
          </a:xfrm>
        </p:spPr>
        <p:txBody>
          <a:bodyPr>
            <a:normAutofit/>
          </a:bodyPr>
          <a:lstStyle/>
          <a:p>
            <a:r>
              <a:rPr lang="en-US" sz="1800" i="1" dirty="0" smtClean="0"/>
              <a:t>Everything that stays in this room, stays in this room</a:t>
            </a:r>
            <a:r>
              <a:rPr lang="en-US" sz="1800" dirty="0" smtClean="0"/>
              <a:t>.  Okay.  A lot of people that I have personally spoken with are afraid that they are going to get judged for something, which I can understand.  Being judged is a big burden.  I don't judge anybody; it would be biased for us to judge anybody.  I have see a lot, okay.  You have to understand where I am coming from, because I understand where you are coming from too.  </a:t>
            </a:r>
            <a:endParaRPr lang="en-US" sz="1800" dirty="0"/>
          </a:p>
          <a:p>
            <a:pPr marL="0" indent="0">
              <a:buNone/>
            </a:pPr>
            <a:endParaRPr lang="en-US" sz="1800" dirty="0" smtClean="0"/>
          </a:p>
        </p:txBody>
      </p:sp>
    </p:spTree>
    <p:extLst>
      <p:ext uri="{BB962C8B-B14F-4D97-AF65-F5344CB8AC3E}">
        <p14:creationId xmlns:p14="http://schemas.microsoft.com/office/powerpoint/2010/main" val="4198086525"/>
      </p:ext>
    </p:extLst>
  </p:cSld>
  <p:clrMapOvr>
    <a:masterClrMapping/>
  </p:clrMapOvr>
  <p:transition spd="slow">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06883">
                                            <p:txEl>
                                              <p:pRg st="0" end="0"/>
                                            </p:txEl>
                                          </p:spTgt>
                                        </p:tgtEl>
                                        <p:attrNameLst>
                                          <p:attrName>style.visibility</p:attrName>
                                        </p:attrNameLst>
                                      </p:cBhvr>
                                      <p:to>
                                        <p:strVal val="visible"/>
                                      </p:to>
                                    </p:set>
                                    <p:anim calcmode="lin" valueType="num">
                                      <p:cBhvr additive="base">
                                        <p:cTn id="7" dur="500" fill="hold"/>
                                        <p:tgtEl>
                                          <p:spTgt spid="5068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688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smtClean="0"/>
              <a:t>Control by Listening</a:t>
            </a:r>
            <a:endParaRPr lang="en-US" b="1" i="0" dirty="0"/>
          </a:p>
        </p:txBody>
      </p:sp>
      <p:sp>
        <p:nvSpPr>
          <p:cNvPr id="3" name="Content Placeholder 2"/>
          <p:cNvSpPr>
            <a:spLocks noGrp="1"/>
          </p:cNvSpPr>
          <p:nvPr>
            <p:ph idx="1"/>
          </p:nvPr>
        </p:nvSpPr>
        <p:spPr/>
        <p:txBody>
          <a:bodyPr/>
          <a:lstStyle/>
          <a:p>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91" y="1089887"/>
            <a:ext cx="9106709" cy="23819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71863"/>
            <a:ext cx="8991600" cy="3386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3932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smtClean="0"/>
              <a:t>One Topic - Control</a:t>
            </a:r>
            <a:endParaRPr lang="en-US" b="1" i="0" dirty="0"/>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7800"/>
            <a:ext cx="9144000"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3293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smtClean="0"/>
              <a:t>One Topic - Control</a:t>
            </a:r>
            <a:endParaRPr lang="en-US" b="1" i="0" dirty="0"/>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19200"/>
            <a:ext cx="8686800" cy="5505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3813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smtClean="0"/>
              <a:t>One Topic - Control</a:t>
            </a:r>
            <a:endParaRPr lang="en-US" b="1" i="0" dirty="0"/>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50" y="1207240"/>
            <a:ext cx="8712445" cy="56398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6069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smtClean="0"/>
              <a:t>One Topic - Control</a:t>
            </a:r>
            <a:endParaRPr lang="en-US" b="1" i="0" dirty="0"/>
          </a:p>
        </p:txBody>
      </p:sp>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71550"/>
            <a:ext cx="8839200" cy="5886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4183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p:spPr>
        <p:txBody>
          <a:bodyPr>
            <a:normAutofit fontScale="90000"/>
          </a:bodyPr>
          <a:lstStyle/>
          <a:p>
            <a:r>
              <a:rPr lang="en-US" b="1" i="0" dirty="0" smtClean="0"/>
              <a:t>Use evidence – let him talk</a:t>
            </a:r>
            <a:endParaRPr lang="en-US" b="1" i="0" dirty="0"/>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43" y="1127246"/>
            <a:ext cx="9187543" cy="1110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237633"/>
            <a:ext cx="8763000" cy="43270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5356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3"/>
          <p:cNvSpPr>
            <a:spLocks noChangeArrowheads="1"/>
          </p:cNvSpPr>
          <p:nvPr/>
        </p:nvSpPr>
        <p:spPr bwMode="auto">
          <a:xfrm>
            <a:off x="304800" y="1477963"/>
            <a:ext cx="8534400" cy="944562"/>
          </a:xfrm>
          <a:prstGeom prst="rect">
            <a:avLst/>
          </a:prstGeom>
          <a:noFill/>
          <a:ln w="9525">
            <a:noFill/>
            <a:miter lim="800000"/>
            <a:headEnd/>
            <a:tailEnd/>
          </a:ln>
        </p:spPr>
        <p:txBody>
          <a:bodyPr>
            <a:spAutoFit/>
          </a:bodyPr>
          <a:lstStyle/>
          <a:p>
            <a:pPr marL="742950" lvl="1" indent="-285750" eaLnBrk="0" hangingPunct="0"/>
            <a:endParaRPr lang="en-US" sz="3200" b="1">
              <a:latin typeface="Times New Roman" pitchFamily="18" charset="0"/>
              <a:cs typeface="Times New Roman" pitchFamily="18" charset="0"/>
            </a:endParaRPr>
          </a:p>
          <a:p>
            <a:pPr eaLnBrk="0" hangingPunct="0"/>
            <a:endParaRPr lang="en-US" sz="2400" b="1">
              <a:latin typeface="Times New Roman" pitchFamily="18" charset="0"/>
              <a:cs typeface="Times New Roman" pitchFamily="18" charset="0"/>
            </a:endParaRPr>
          </a:p>
        </p:txBody>
      </p:sp>
      <p:sp>
        <p:nvSpPr>
          <p:cNvPr id="9219" name="Text Box 10"/>
          <p:cNvSpPr txBox="1">
            <a:spLocks noChangeArrowheads="1"/>
          </p:cNvSpPr>
          <p:nvPr/>
        </p:nvSpPr>
        <p:spPr bwMode="auto">
          <a:xfrm>
            <a:off x="838200" y="1635442"/>
            <a:ext cx="7696200" cy="4340292"/>
          </a:xfrm>
          <a:prstGeom prst="rect">
            <a:avLst/>
          </a:prstGeom>
          <a:noFill/>
          <a:ln w="9525">
            <a:noFill/>
            <a:miter lim="800000"/>
            <a:headEnd/>
            <a:tailEnd/>
          </a:ln>
        </p:spPr>
        <p:txBody>
          <a:bodyPr wrap="square" lIns="92075" tIns="46038" rIns="92075" bIns="46038" anchor="b">
            <a:spAutoFit/>
          </a:bodyPr>
          <a:lstStyle/>
          <a:p>
            <a:pPr marL="292100" indent="-292100" algn="l" eaLnBrk="0" hangingPunct="0">
              <a:spcBef>
                <a:spcPct val="50000"/>
              </a:spcBef>
              <a:buFontTx/>
              <a:buChar char="•"/>
              <a:defRPr/>
            </a:pPr>
            <a:r>
              <a:rPr lang="en-US" sz="2400" dirty="0" smtClean="0">
                <a:solidFill>
                  <a:schemeClr val="bg1"/>
                </a:solidFill>
                <a:latin typeface="+mn-lt"/>
              </a:rPr>
              <a:t>Get to know your witness!</a:t>
            </a:r>
          </a:p>
          <a:p>
            <a:pPr marL="292100" indent="-292100" algn="l" eaLnBrk="0" hangingPunct="0">
              <a:spcBef>
                <a:spcPct val="50000"/>
              </a:spcBef>
              <a:buFontTx/>
              <a:buChar char="•"/>
              <a:defRPr/>
            </a:pPr>
            <a:r>
              <a:rPr lang="en-US" sz="2400" dirty="0" smtClean="0">
                <a:solidFill>
                  <a:schemeClr val="bg1"/>
                </a:solidFill>
                <a:latin typeface="+mn-lt"/>
              </a:rPr>
              <a:t>Explore and explain inconsistencies</a:t>
            </a:r>
          </a:p>
          <a:p>
            <a:pPr marL="292100" indent="-292100" algn="l" eaLnBrk="0" hangingPunct="0">
              <a:spcBef>
                <a:spcPct val="50000"/>
              </a:spcBef>
              <a:buFontTx/>
              <a:buChar char="•"/>
              <a:defRPr/>
            </a:pPr>
            <a:r>
              <a:rPr lang="en-US" sz="2400" dirty="0" smtClean="0">
                <a:solidFill>
                  <a:schemeClr val="bg1"/>
                </a:solidFill>
                <a:latin typeface="+mn-lt"/>
              </a:rPr>
              <a:t>Review Statements</a:t>
            </a:r>
          </a:p>
          <a:p>
            <a:pPr marL="292100" indent="-292100" algn="l" eaLnBrk="0" hangingPunct="0">
              <a:spcBef>
                <a:spcPct val="50000"/>
              </a:spcBef>
              <a:buFontTx/>
              <a:buChar char="•"/>
              <a:defRPr/>
            </a:pPr>
            <a:r>
              <a:rPr lang="en-US" sz="2400" dirty="0" smtClean="0">
                <a:solidFill>
                  <a:schemeClr val="bg1"/>
                </a:solidFill>
                <a:latin typeface="+mn-lt"/>
              </a:rPr>
              <a:t>Practice, but don’t overdo it</a:t>
            </a:r>
          </a:p>
          <a:p>
            <a:pPr marL="292100" indent="-292100" algn="l" eaLnBrk="0" hangingPunct="0">
              <a:spcBef>
                <a:spcPct val="50000"/>
              </a:spcBef>
              <a:buFontTx/>
              <a:buChar char="•"/>
              <a:defRPr/>
            </a:pPr>
            <a:r>
              <a:rPr lang="en-US" sz="2400" dirty="0" smtClean="0">
                <a:solidFill>
                  <a:schemeClr val="bg1"/>
                </a:solidFill>
                <a:latin typeface="+mn-lt"/>
              </a:rPr>
              <a:t>Do the negatives of calling the witness outweigh the positives?</a:t>
            </a:r>
          </a:p>
          <a:p>
            <a:pPr marL="292100" indent="-292100" algn="l" eaLnBrk="0" hangingPunct="0">
              <a:spcBef>
                <a:spcPct val="50000"/>
              </a:spcBef>
              <a:buFontTx/>
              <a:buChar char="•"/>
              <a:defRPr/>
            </a:pPr>
            <a:endParaRPr lang="en-US" sz="2800" dirty="0" smtClean="0"/>
          </a:p>
          <a:p>
            <a:pPr marL="292100" indent="-292100" algn="l" eaLnBrk="0" hangingPunct="0">
              <a:spcBef>
                <a:spcPct val="50000"/>
              </a:spcBef>
              <a:defRPr/>
            </a:pPr>
            <a:endParaRPr lang="en-US" sz="2800" dirty="0" smtClean="0"/>
          </a:p>
        </p:txBody>
      </p:sp>
      <p:sp>
        <p:nvSpPr>
          <p:cNvPr id="6" name="Text Box 5"/>
          <p:cNvSpPr txBox="1">
            <a:spLocks noChangeArrowheads="1"/>
          </p:cNvSpPr>
          <p:nvPr/>
        </p:nvSpPr>
        <p:spPr bwMode="auto">
          <a:xfrm>
            <a:off x="838200" y="243972"/>
            <a:ext cx="7010400" cy="708528"/>
          </a:xfrm>
          <a:prstGeom prst="rect">
            <a:avLst/>
          </a:prstGeom>
          <a:noFill/>
          <a:ln w="3175">
            <a:noFill/>
            <a:miter lim="800000"/>
            <a:headEnd/>
            <a:tailEnd/>
          </a:ln>
          <a:effectLst/>
        </p:spPr>
        <p:txBody>
          <a:bodyPr lIns="92075" tIns="46038" rIns="92075" bIns="46038" anchor="b">
            <a:spAutoFit/>
          </a:bodyPr>
          <a:lstStyle/>
          <a:p>
            <a:pPr eaLnBrk="0" hangingPunct="0">
              <a:defRPr/>
            </a:pPr>
            <a:r>
              <a:rPr lang="en-US" sz="4000" b="1" dirty="0" smtClean="0">
                <a:solidFill>
                  <a:schemeClr val="bg1"/>
                </a:solidFill>
                <a:latin typeface="+mj-lt"/>
              </a:rPr>
              <a:t>Preparation – Meeting</a:t>
            </a:r>
            <a:endParaRPr lang="en-US" sz="4000" b="1" dirty="0">
              <a:solidFill>
                <a:schemeClr val="bg1"/>
              </a:solidFill>
              <a:latin typeface="+mj-lt"/>
            </a:endParaRPr>
          </a:p>
        </p:txBody>
      </p:sp>
    </p:spTree>
    <p:extLst>
      <p:ext uri="{BB962C8B-B14F-4D97-AF65-F5344CB8AC3E}">
        <p14:creationId xmlns:p14="http://schemas.microsoft.com/office/powerpoint/2010/main" val="28522426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b="0" i="0"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686" y="533400"/>
            <a:ext cx="8483600" cy="60061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29401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b="0" i="0"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7663"/>
            <a:ext cx="9144000" cy="616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2865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dirty="0" smtClean="0"/>
              <a:t>Question too many or don’t care?</a:t>
            </a:r>
            <a:endParaRPr lang="en-US" b="1" i="0" dirty="0"/>
          </a:p>
        </p:txBody>
      </p:sp>
      <p:sp>
        <p:nvSpPr>
          <p:cNvPr id="3" name="Content Placeholder 2"/>
          <p:cNvSpPr>
            <a:spLocks noGrp="1"/>
          </p:cNvSpPr>
          <p:nvPr>
            <p:ph idx="1"/>
          </p:nvPr>
        </p:nvSpPr>
        <p:spPr/>
        <p:txBody>
          <a:bodyPr/>
          <a:lstStyle/>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6" y="1447800"/>
            <a:ext cx="9144000" cy="1090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538412"/>
            <a:ext cx="9139844" cy="4195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2848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dirty="0" smtClean="0"/>
              <a:t>Question too many or don’t care?</a:t>
            </a:r>
            <a:endParaRPr lang="en-US" b="1" i="0" dirty="0"/>
          </a:p>
        </p:txBody>
      </p:sp>
      <p:sp>
        <p:nvSpPr>
          <p:cNvPr id="3" name="Content Placeholder 2"/>
          <p:cNvSpPr>
            <a:spLocks noGrp="1"/>
          </p:cNvSpPr>
          <p:nvPr>
            <p:ph idx="1"/>
          </p:nvPr>
        </p:nvSpPr>
        <p:spPr/>
        <p:txBody>
          <a:bodyPr/>
          <a:lstStyle/>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6" y="1447800"/>
            <a:ext cx="9144000" cy="1090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538412"/>
            <a:ext cx="9139844" cy="4195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6161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dirty="0" smtClean="0"/>
              <a:t>Question too many or don’t care?</a:t>
            </a:r>
            <a:endParaRPr lang="en-US" b="1" i="0" dirty="0"/>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 y="857250"/>
            <a:ext cx="9144000" cy="600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0760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smtClean="0"/>
              <a:t>US v. </a:t>
            </a:r>
            <a:r>
              <a:rPr lang="en-US" b="1" i="0" dirty="0" err="1" smtClean="0"/>
              <a:t>Luckado</a:t>
            </a:r>
            <a:r>
              <a:rPr lang="en-US" b="1" i="0" dirty="0" smtClean="0"/>
              <a:t> – OK Start</a:t>
            </a:r>
            <a:endParaRPr lang="en-US" b="1" i="0" dirty="0"/>
          </a:p>
        </p:txBody>
      </p:sp>
      <p:sp>
        <p:nvSpPr>
          <p:cNvPr id="3" name="Content Placeholder 2"/>
          <p:cNvSpPr>
            <a:spLocks noGrp="1"/>
          </p:cNvSpPr>
          <p:nvPr>
            <p:ph idx="1"/>
          </p:nvPr>
        </p:nvSpPr>
        <p:spPr/>
        <p:txBody>
          <a:bodyPr/>
          <a:lstStyle/>
          <a:p>
            <a:endParaRPr 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66800"/>
            <a:ext cx="9144000" cy="54064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3504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762000" y="3075057"/>
            <a:ext cx="7620000" cy="707886"/>
          </a:xfrm>
          <a:prstGeom prst="rect">
            <a:avLst/>
          </a:prstGeom>
          <a:noFill/>
        </p:spPr>
        <p:txBody>
          <a:bodyPr wrap="square" rtlCol="0">
            <a:spAutoFit/>
          </a:bodyPr>
          <a:lstStyle/>
          <a:p>
            <a:pPr algn="ctr"/>
            <a:r>
              <a:rPr lang="en-US" sz="4000" b="1" dirty="0" smtClean="0">
                <a:solidFill>
                  <a:schemeClr val="bg1"/>
                </a:solidFill>
                <a:latin typeface="+mj-lt"/>
              </a:rPr>
              <a:t>DEMO???</a:t>
            </a:r>
            <a:endParaRPr lang="en-US" sz="4000" b="1" dirty="0">
              <a:solidFill>
                <a:schemeClr val="bg1"/>
              </a:solidFill>
              <a:latin typeface="+mj-lt"/>
            </a:endParaRPr>
          </a:p>
        </p:txBody>
      </p:sp>
    </p:spTree>
    <p:extLst>
      <p:ext uri="{BB962C8B-B14F-4D97-AF65-F5344CB8AC3E}">
        <p14:creationId xmlns:p14="http://schemas.microsoft.com/office/powerpoint/2010/main" val="8633391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4" name="Text Box 6"/>
          <p:cNvSpPr txBox="1">
            <a:spLocks noChangeArrowheads="1"/>
          </p:cNvSpPr>
          <p:nvPr/>
        </p:nvSpPr>
        <p:spPr bwMode="auto">
          <a:xfrm>
            <a:off x="800100" y="1143000"/>
            <a:ext cx="7543800" cy="5361084"/>
          </a:xfrm>
          <a:prstGeom prst="rect">
            <a:avLst/>
          </a:prstGeom>
          <a:noFill/>
          <a:ln w="9525">
            <a:noFill/>
            <a:miter lim="800000"/>
            <a:headEnd/>
            <a:tailEnd/>
          </a:ln>
        </p:spPr>
        <p:txBody>
          <a:bodyPr wrap="square" lIns="92075" tIns="46038" rIns="92075" bIns="46038" anchor="b">
            <a:spAutoFit/>
          </a:bodyPr>
          <a:lstStyle/>
          <a:p>
            <a:pPr algn="l" eaLnBrk="0" hangingPunct="0">
              <a:spcBef>
                <a:spcPts val="400"/>
              </a:spcBef>
              <a:spcAft>
                <a:spcPts val="400"/>
              </a:spcAft>
              <a:buFontTx/>
              <a:buChar char="•"/>
              <a:defRPr/>
            </a:pPr>
            <a:r>
              <a:rPr lang="en-US" sz="2500" dirty="0">
                <a:solidFill>
                  <a:schemeClr val="bg1"/>
                </a:solidFill>
                <a:latin typeface="+mj-lt"/>
              </a:rPr>
              <a:t>  </a:t>
            </a:r>
            <a:r>
              <a:rPr lang="en-US" sz="2400" dirty="0">
                <a:solidFill>
                  <a:schemeClr val="bg1"/>
                </a:solidFill>
                <a:latin typeface="+mj-lt"/>
              </a:rPr>
              <a:t>Prepare witness </a:t>
            </a:r>
            <a:r>
              <a:rPr lang="en-US" sz="2400" dirty="0" smtClean="0">
                <a:solidFill>
                  <a:schemeClr val="bg1"/>
                </a:solidFill>
                <a:latin typeface="+mj-lt"/>
              </a:rPr>
              <a:t>file</a:t>
            </a:r>
          </a:p>
          <a:p>
            <a:pPr lvl="1" algn="l" eaLnBrk="0" hangingPunct="0">
              <a:spcBef>
                <a:spcPts val="400"/>
              </a:spcBef>
              <a:spcAft>
                <a:spcPts val="400"/>
              </a:spcAft>
              <a:buFontTx/>
              <a:buChar char="•"/>
              <a:defRPr/>
            </a:pPr>
            <a:r>
              <a:rPr lang="en-US" sz="1800" dirty="0" smtClean="0">
                <a:solidFill>
                  <a:schemeClr val="bg1"/>
                </a:solidFill>
                <a:latin typeface="+mj-lt"/>
              </a:rPr>
              <a:t>Contains relevant documentary evidence</a:t>
            </a:r>
          </a:p>
          <a:p>
            <a:pPr lvl="1" algn="l" eaLnBrk="0" hangingPunct="0">
              <a:spcBef>
                <a:spcPts val="400"/>
              </a:spcBef>
              <a:spcAft>
                <a:spcPts val="400"/>
              </a:spcAft>
              <a:buFontTx/>
              <a:buChar char="•"/>
              <a:defRPr/>
            </a:pPr>
            <a:r>
              <a:rPr lang="en-US" sz="1800" dirty="0" smtClean="0">
                <a:solidFill>
                  <a:schemeClr val="bg1"/>
                </a:solidFill>
                <a:latin typeface="+mj-lt"/>
              </a:rPr>
              <a:t>Your notes</a:t>
            </a:r>
          </a:p>
          <a:p>
            <a:pPr lvl="1" algn="l" eaLnBrk="0" hangingPunct="0">
              <a:spcBef>
                <a:spcPts val="400"/>
              </a:spcBef>
              <a:spcAft>
                <a:spcPts val="400"/>
              </a:spcAft>
              <a:buFontTx/>
              <a:buChar char="•"/>
              <a:defRPr/>
            </a:pPr>
            <a:r>
              <a:rPr lang="en-US" sz="1800" dirty="0" smtClean="0">
                <a:solidFill>
                  <a:schemeClr val="bg1"/>
                </a:solidFill>
                <a:latin typeface="+mj-lt"/>
              </a:rPr>
              <a:t>Agent/investigator notes</a:t>
            </a:r>
          </a:p>
          <a:p>
            <a:pPr lvl="1" algn="l" eaLnBrk="0" hangingPunct="0">
              <a:spcBef>
                <a:spcPts val="400"/>
              </a:spcBef>
              <a:spcAft>
                <a:spcPts val="400"/>
              </a:spcAft>
              <a:buFontTx/>
              <a:buChar char="•"/>
              <a:defRPr/>
            </a:pPr>
            <a:r>
              <a:rPr lang="en-US" sz="1800" dirty="0" smtClean="0">
                <a:solidFill>
                  <a:schemeClr val="bg1"/>
                </a:solidFill>
                <a:latin typeface="+mj-lt"/>
              </a:rPr>
              <a:t>Every written statement made by witness</a:t>
            </a:r>
            <a:endParaRPr lang="en-US" sz="1800" dirty="0">
              <a:solidFill>
                <a:schemeClr val="bg1"/>
              </a:solidFill>
              <a:latin typeface="+mj-lt"/>
            </a:endParaRPr>
          </a:p>
          <a:p>
            <a:pPr algn="l" eaLnBrk="0" hangingPunct="0">
              <a:spcBef>
                <a:spcPts val="400"/>
              </a:spcBef>
              <a:spcAft>
                <a:spcPts val="400"/>
              </a:spcAft>
              <a:buFontTx/>
              <a:buChar char="•"/>
              <a:defRPr/>
            </a:pPr>
            <a:r>
              <a:rPr lang="en-US" sz="2500" dirty="0">
                <a:solidFill>
                  <a:schemeClr val="bg1"/>
                </a:solidFill>
                <a:latin typeface="+mj-lt"/>
              </a:rPr>
              <a:t>  </a:t>
            </a:r>
            <a:r>
              <a:rPr lang="en-US" sz="2400" u="sng" dirty="0">
                <a:solidFill>
                  <a:schemeClr val="bg1"/>
                </a:solidFill>
                <a:latin typeface="+mj-lt"/>
              </a:rPr>
              <a:t>Military Evidentiary Foundations</a:t>
            </a:r>
            <a:endParaRPr lang="en-US" sz="2400" dirty="0">
              <a:solidFill>
                <a:schemeClr val="bg1"/>
              </a:solidFill>
              <a:latin typeface="+mj-lt"/>
            </a:endParaRPr>
          </a:p>
          <a:p>
            <a:pPr lvl="1" algn="l" eaLnBrk="0" hangingPunct="0">
              <a:spcBef>
                <a:spcPts val="400"/>
              </a:spcBef>
              <a:spcAft>
                <a:spcPts val="400"/>
              </a:spcAft>
              <a:buFontTx/>
              <a:buChar char="•"/>
              <a:defRPr/>
            </a:pPr>
            <a:r>
              <a:rPr lang="en-US" sz="1800" dirty="0" smtClean="0">
                <a:solidFill>
                  <a:schemeClr val="bg1"/>
                </a:solidFill>
                <a:latin typeface="+mj-lt"/>
              </a:rPr>
              <a:t>Refreshing Recollection – MRE 612</a:t>
            </a:r>
            <a:endParaRPr lang="en-US" sz="1800" dirty="0">
              <a:solidFill>
                <a:schemeClr val="bg1"/>
              </a:solidFill>
              <a:latin typeface="+mj-lt"/>
            </a:endParaRPr>
          </a:p>
          <a:p>
            <a:pPr lvl="1" algn="l" eaLnBrk="0" hangingPunct="0">
              <a:spcBef>
                <a:spcPts val="400"/>
              </a:spcBef>
              <a:spcAft>
                <a:spcPts val="400"/>
              </a:spcAft>
              <a:buFontTx/>
              <a:buChar char="•"/>
              <a:defRPr/>
            </a:pPr>
            <a:r>
              <a:rPr lang="en-US" sz="1800" dirty="0" smtClean="0">
                <a:solidFill>
                  <a:schemeClr val="bg1"/>
                </a:solidFill>
                <a:latin typeface="+mj-lt"/>
              </a:rPr>
              <a:t>Past </a:t>
            </a:r>
            <a:r>
              <a:rPr lang="en-US" sz="1800" dirty="0">
                <a:solidFill>
                  <a:schemeClr val="bg1"/>
                </a:solidFill>
                <a:latin typeface="+mj-lt"/>
              </a:rPr>
              <a:t>Recollection Recorded – MRE 803(5)</a:t>
            </a:r>
          </a:p>
          <a:p>
            <a:pPr algn="l" eaLnBrk="0" hangingPunct="0">
              <a:spcBef>
                <a:spcPts val="400"/>
              </a:spcBef>
              <a:spcAft>
                <a:spcPts val="400"/>
              </a:spcAft>
              <a:buFontTx/>
              <a:buChar char="•"/>
              <a:defRPr/>
            </a:pPr>
            <a:r>
              <a:rPr lang="en-US" sz="2500" dirty="0">
                <a:solidFill>
                  <a:schemeClr val="bg1"/>
                </a:solidFill>
                <a:latin typeface="+mj-lt"/>
              </a:rPr>
              <a:t>  </a:t>
            </a:r>
            <a:r>
              <a:rPr lang="en-US" sz="2400" dirty="0" smtClean="0">
                <a:solidFill>
                  <a:schemeClr val="bg1"/>
                </a:solidFill>
                <a:latin typeface="+mj-lt"/>
              </a:rPr>
              <a:t>Prepare Redirect</a:t>
            </a:r>
            <a:r>
              <a:rPr lang="en-US" sz="2400" dirty="0">
                <a:solidFill>
                  <a:schemeClr val="bg1"/>
                </a:solidFill>
                <a:latin typeface="+mj-lt"/>
              </a:rPr>
              <a:t>: </a:t>
            </a:r>
          </a:p>
          <a:p>
            <a:pPr lvl="1" algn="l" eaLnBrk="0" hangingPunct="0">
              <a:spcBef>
                <a:spcPts val="400"/>
              </a:spcBef>
              <a:spcAft>
                <a:spcPts val="400"/>
              </a:spcAft>
              <a:buFontTx/>
              <a:buChar char="•"/>
              <a:defRPr/>
            </a:pPr>
            <a:r>
              <a:rPr lang="en-US" sz="2000" dirty="0">
                <a:solidFill>
                  <a:schemeClr val="bg1"/>
                </a:solidFill>
                <a:latin typeface="+mj-lt"/>
              </a:rPr>
              <a:t>  </a:t>
            </a:r>
            <a:r>
              <a:rPr lang="en-US" sz="1800" dirty="0" smtClean="0">
                <a:solidFill>
                  <a:schemeClr val="bg1"/>
                </a:solidFill>
                <a:latin typeface="+mj-lt"/>
              </a:rPr>
              <a:t>Have a point other than rehashing your direct</a:t>
            </a:r>
            <a:endParaRPr lang="en-US" sz="1800" dirty="0">
              <a:solidFill>
                <a:schemeClr val="bg1"/>
              </a:solidFill>
              <a:latin typeface="+mj-lt"/>
            </a:endParaRPr>
          </a:p>
          <a:p>
            <a:pPr lvl="1" algn="l" eaLnBrk="0" hangingPunct="0">
              <a:spcBef>
                <a:spcPts val="400"/>
              </a:spcBef>
              <a:spcAft>
                <a:spcPts val="400"/>
              </a:spcAft>
              <a:buFontTx/>
              <a:buChar char="•"/>
              <a:defRPr/>
            </a:pPr>
            <a:r>
              <a:rPr lang="en-US" sz="1800" dirty="0">
                <a:solidFill>
                  <a:schemeClr val="bg1"/>
                </a:solidFill>
                <a:latin typeface="+mj-lt"/>
              </a:rPr>
              <a:t>  </a:t>
            </a:r>
            <a:r>
              <a:rPr lang="en-US" sz="1800" dirty="0" smtClean="0">
                <a:solidFill>
                  <a:schemeClr val="bg1"/>
                </a:solidFill>
                <a:latin typeface="+mj-lt"/>
              </a:rPr>
              <a:t>Don’t emphasize defense’s questions </a:t>
            </a:r>
            <a:endParaRPr lang="en-US" sz="1800" dirty="0">
              <a:solidFill>
                <a:schemeClr val="bg1"/>
              </a:solidFill>
              <a:latin typeface="+mj-lt"/>
            </a:endParaRPr>
          </a:p>
          <a:p>
            <a:pPr marL="292100" indent="-292100" algn="l" eaLnBrk="0" hangingPunct="0">
              <a:spcBef>
                <a:spcPts val="400"/>
              </a:spcBef>
              <a:spcAft>
                <a:spcPts val="400"/>
              </a:spcAft>
              <a:buFontTx/>
              <a:buChar char="•"/>
              <a:defRPr/>
            </a:pPr>
            <a:r>
              <a:rPr lang="en-US" sz="2400" dirty="0" smtClean="0">
                <a:solidFill>
                  <a:schemeClr val="bg1"/>
                </a:solidFill>
                <a:latin typeface="+mj-lt"/>
              </a:rPr>
              <a:t>Be </a:t>
            </a:r>
            <a:r>
              <a:rPr lang="en-US" sz="2400" dirty="0">
                <a:solidFill>
                  <a:schemeClr val="bg1"/>
                </a:solidFill>
                <a:latin typeface="+mj-lt"/>
              </a:rPr>
              <a:t>prepared for objections and have </a:t>
            </a:r>
            <a:r>
              <a:rPr lang="en-US" sz="2400" dirty="0" smtClean="0">
                <a:solidFill>
                  <a:schemeClr val="bg1"/>
                </a:solidFill>
                <a:latin typeface="+mj-lt"/>
              </a:rPr>
              <a:t>your response</a:t>
            </a:r>
            <a:endParaRPr lang="en-US" sz="2400" dirty="0">
              <a:solidFill>
                <a:schemeClr val="bg1"/>
              </a:solidFill>
              <a:latin typeface="+mj-lt"/>
            </a:endParaRPr>
          </a:p>
        </p:txBody>
      </p:sp>
      <p:sp>
        <p:nvSpPr>
          <p:cNvPr id="6" name="Text Box 5"/>
          <p:cNvSpPr txBox="1">
            <a:spLocks noChangeArrowheads="1"/>
          </p:cNvSpPr>
          <p:nvPr/>
        </p:nvSpPr>
        <p:spPr bwMode="auto">
          <a:xfrm>
            <a:off x="1066800" y="320172"/>
            <a:ext cx="7010400" cy="708528"/>
          </a:xfrm>
          <a:prstGeom prst="rect">
            <a:avLst/>
          </a:prstGeom>
          <a:noFill/>
          <a:ln w="3175">
            <a:noFill/>
            <a:miter lim="800000"/>
            <a:headEnd/>
            <a:tailEnd/>
          </a:ln>
          <a:effectLst/>
        </p:spPr>
        <p:txBody>
          <a:bodyPr lIns="92075" tIns="46038" rIns="92075" bIns="46038" anchor="b">
            <a:spAutoFit/>
          </a:bodyPr>
          <a:lstStyle/>
          <a:p>
            <a:pPr algn="ctr" eaLnBrk="0" hangingPunct="0">
              <a:defRPr/>
            </a:pPr>
            <a:r>
              <a:rPr lang="en-US" sz="4000" b="1" dirty="0">
                <a:solidFill>
                  <a:schemeClr val="bg1"/>
                </a:solidFill>
                <a:latin typeface="+mj-lt"/>
              </a:rPr>
              <a:t>Preparation Tips</a:t>
            </a:r>
          </a:p>
        </p:txBody>
      </p:sp>
    </p:spTree>
    <p:extLst>
      <p:ext uri="{BB962C8B-B14F-4D97-AF65-F5344CB8AC3E}">
        <p14:creationId xmlns:p14="http://schemas.microsoft.com/office/powerpoint/2010/main" val="1266589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4" name="Text Box 6"/>
          <p:cNvSpPr txBox="1">
            <a:spLocks noChangeArrowheads="1"/>
          </p:cNvSpPr>
          <p:nvPr/>
        </p:nvSpPr>
        <p:spPr bwMode="auto">
          <a:xfrm>
            <a:off x="800100" y="1828800"/>
            <a:ext cx="7543800" cy="4453143"/>
          </a:xfrm>
          <a:prstGeom prst="rect">
            <a:avLst/>
          </a:prstGeom>
          <a:noFill/>
          <a:ln w="9525">
            <a:noFill/>
            <a:miter lim="800000"/>
            <a:headEnd/>
            <a:tailEnd/>
          </a:ln>
        </p:spPr>
        <p:txBody>
          <a:bodyPr wrap="square" lIns="92075" tIns="46038" rIns="92075" bIns="46038" anchor="b">
            <a:spAutoFit/>
          </a:bodyPr>
          <a:lstStyle/>
          <a:p>
            <a:pPr marL="342900" indent="-342900">
              <a:buAutoNum type="arabicPeriod"/>
            </a:pPr>
            <a:r>
              <a:rPr lang="en-US" sz="2800" dirty="0">
                <a:solidFill>
                  <a:schemeClr val="bg1"/>
                </a:solidFill>
                <a:latin typeface="+mn-lt"/>
              </a:rPr>
              <a:t> DC SHALL make request to interview </a:t>
            </a:r>
            <a:r>
              <a:rPr lang="en-US" sz="2800" dirty="0" smtClean="0">
                <a:solidFill>
                  <a:schemeClr val="bg1"/>
                </a:solidFill>
                <a:latin typeface="+mn-lt"/>
              </a:rPr>
              <a:t>victim </a:t>
            </a:r>
            <a:r>
              <a:rPr lang="en-US" sz="2800" dirty="0">
                <a:solidFill>
                  <a:schemeClr val="bg1"/>
                </a:solidFill>
                <a:latin typeface="+mn-lt"/>
              </a:rPr>
              <a:t>through </a:t>
            </a:r>
            <a:r>
              <a:rPr lang="en-US" sz="2800" dirty="0" smtClean="0">
                <a:solidFill>
                  <a:schemeClr val="bg1"/>
                </a:solidFill>
                <a:latin typeface="+mn-lt"/>
              </a:rPr>
              <a:t>TC</a:t>
            </a:r>
          </a:p>
          <a:p>
            <a:pPr marL="342900" indent="-342900">
              <a:buAutoNum type="arabicPeriod"/>
            </a:pPr>
            <a:endParaRPr lang="en-US" sz="2800" dirty="0">
              <a:solidFill>
                <a:schemeClr val="bg1"/>
              </a:solidFill>
              <a:latin typeface="+mn-lt"/>
            </a:endParaRPr>
          </a:p>
          <a:p>
            <a:pPr marL="342900" indent="-342900">
              <a:buAutoNum type="arabicPeriod"/>
            </a:pPr>
            <a:r>
              <a:rPr lang="en-US" sz="2800" dirty="0">
                <a:solidFill>
                  <a:schemeClr val="bg1"/>
                </a:solidFill>
                <a:latin typeface="+mn-lt"/>
              </a:rPr>
              <a:t> Upon notice of name of victim who TC </a:t>
            </a:r>
            <a:r>
              <a:rPr lang="en-US" sz="2800" dirty="0" smtClean="0">
                <a:solidFill>
                  <a:schemeClr val="bg1"/>
                </a:solidFill>
                <a:latin typeface="+mn-lt"/>
              </a:rPr>
              <a:t>intends </a:t>
            </a:r>
            <a:r>
              <a:rPr lang="en-US" sz="2800" dirty="0">
                <a:solidFill>
                  <a:schemeClr val="bg1"/>
                </a:solidFill>
                <a:latin typeface="+mn-lt"/>
              </a:rPr>
              <a:t>to call at Art 32 or </a:t>
            </a:r>
            <a:r>
              <a:rPr lang="en-US" sz="2800" dirty="0" smtClean="0">
                <a:solidFill>
                  <a:schemeClr val="bg1"/>
                </a:solidFill>
                <a:latin typeface="+mn-lt"/>
              </a:rPr>
              <a:t>CM</a:t>
            </a:r>
          </a:p>
          <a:p>
            <a:pPr marL="342900" indent="-342900">
              <a:buAutoNum type="arabicPeriod"/>
            </a:pPr>
            <a:endParaRPr lang="en-US" sz="2800" dirty="0">
              <a:solidFill>
                <a:schemeClr val="bg1"/>
              </a:solidFill>
              <a:latin typeface="+mn-lt"/>
            </a:endParaRPr>
          </a:p>
          <a:p>
            <a:r>
              <a:rPr lang="en-US" sz="2800" dirty="0">
                <a:solidFill>
                  <a:schemeClr val="bg1"/>
                </a:solidFill>
                <a:latin typeface="+mn-lt"/>
              </a:rPr>
              <a:t>3. TC/SVC/VA present (per Victim request)</a:t>
            </a:r>
          </a:p>
          <a:p>
            <a:pPr algn="l" eaLnBrk="0" hangingPunct="0">
              <a:spcBef>
                <a:spcPts val="400"/>
              </a:spcBef>
              <a:spcAft>
                <a:spcPts val="400"/>
              </a:spcAft>
              <a:buFontTx/>
              <a:buChar char="•"/>
              <a:defRPr/>
            </a:pPr>
            <a:endParaRPr lang="en-US" sz="2800" dirty="0">
              <a:latin typeface="+mj-lt"/>
            </a:endParaRPr>
          </a:p>
        </p:txBody>
      </p:sp>
      <p:sp>
        <p:nvSpPr>
          <p:cNvPr id="6" name="Text Box 5"/>
          <p:cNvSpPr txBox="1">
            <a:spLocks noChangeArrowheads="1"/>
          </p:cNvSpPr>
          <p:nvPr/>
        </p:nvSpPr>
        <p:spPr bwMode="auto">
          <a:xfrm>
            <a:off x="228600" y="381727"/>
            <a:ext cx="8610600" cy="646973"/>
          </a:xfrm>
          <a:prstGeom prst="rect">
            <a:avLst/>
          </a:prstGeom>
          <a:noFill/>
          <a:ln w="3175">
            <a:noFill/>
            <a:miter lim="800000"/>
            <a:headEnd/>
            <a:tailEnd/>
          </a:ln>
          <a:effectLst/>
        </p:spPr>
        <p:txBody>
          <a:bodyPr wrap="square" lIns="92075" tIns="46038" rIns="92075" bIns="46038" anchor="b">
            <a:spAutoFit/>
          </a:bodyPr>
          <a:lstStyle/>
          <a:p>
            <a:pPr algn="ctr">
              <a:defRPr/>
            </a:pPr>
            <a:r>
              <a:rPr lang="en-US" sz="3600" b="1" dirty="0">
                <a:solidFill>
                  <a:schemeClr val="bg1"/>
                </a:solidFill>
                <a:latin typeface="+mj-lt"/>
              </a:rPr>
              <a:t>Art 46: Interviewing Victims</a:t>
            </a:r>
          </a:p>
        </p:txBody>
      </p:sp>
    </p:spTree>
    <p:extLst>
      <p:ext uri="{BB962C8B-B14F-4D97-AF65-F5344CB8AC3E}">
        <p14:creationId xmlns:p14="http://schemas.microsoft.com/office/powerpoint/2010/main" val="4222512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4" name="Text Box 6"/>
          <p:cNvSpPr txBox="1">
            <a:spLocks noChangeArrowheads="1"/>
          </p:cNvSpPr>
          <p:nvPr/>
        </p:nvSpPr>
        <p:spPr bwMode="auto">
          <a:xfrm>
            <a:off x="800100" y="1160892"/>
            <a:ext cx="7543800" cy="4053034"/>
          </a:xfrm>
          <a:prstGeom prst="rect">
            <a:avLst/>
          </a:prstGeom>
          <a:noFill/>
          <a:ln w="9525">
            <a:noFill/>
            <a:miter lim="800000"/>
            <a:headEnd/>
            <a:tailEnd/>
          </a:ln>
        </p:spPr>
        <p:txBody>
          <a:bodyPr wrap="square" lIns="92075" tIns="46038" rIns="92075" bIns="46038" anchor="b">
            <a:spAutoFit/>
          </a:bodyPr>
          <a:lstStyle/>
          <a:p>
            <a:pPr>
              <a:spcBef>
                <a:spcPts val="400"/>
              </a:spcBef>
              <a:spcAft>
                <a:spcPts val="400"/>
              </a:spcAft>
              <a:defRPr/>
            </a:pPr>
            <a:r>
              <a:rPr lang="en-US" sz="2400" dirty="0">
                <a:solidFill>
                  <a:schemeClr val="bg1"/>
                </a:solidFill>
                <a:latin typeface="+mn-lt"/>
              </a:rPr>
              <a:t>Interview witness first if at all possible!</a:t>
            </a:r>
          </a:p>
          <a:p>
            <a:pPr algn="l" eaLnBrk="0" hangingPunct="0">
              <a:spcBef>
                <a:spcPts val="400"/>
              </a:spcBef>
              <a:spcAft>
                <a:spcPts val="400"/>
              </a:spcAft>
              <a:defRPr/>
            </a:pPr>
            <a:r>
              <a:rPr lang="en-US" sz="2400" dirty="0" smtClean="0">
                <a:solidFill>
                  <a:schemeClr val="bg1"/>
                </a:solidFill>
                <a:latin typeface="+mn-lt"/>
              </a:rPr>
              <a:t>  </a:t>
            </a:r>
          </a:p>
          <a:p>
            <a:pPr algn="l" eaLnBrk="0" hangingPunct="0">
              <a:spcBef>
                <a:spcPts val="400"/>
              </a:spcBef>
              <a:spcAft>
                <a:spcPts val="400"/>
              </a:spcAft>
              <a:buFontTx/>
              <a:buChar char="•"/>
              <a:defRPr/>
            </a:pPr>
            <a:r>
              <a:rPr lang="en-US" sz="2400" dirty="0" smtClean="0">
                <a:solidFill>
                  <a:schemeClr val="bg1"/>
                </a:solidFill>
                <a:latin typeface="+mn-lt"/>
              </a:rPr>
              <a:t>Keep contact with witness prior to trial</a:t>
            </a:r>
          </a:p>
          <a:p>
            <a:pPr algn="l" eaLnBrk="0" hangingPunct="0">
              <a:spcBef>
                <a:spcPts val="400"/>
              </a:spcBef>
              <a:spcAft>
                <a:spcPts val="400"/>
              </a:spcAft>
              <a:defRPr/>
            </a:pPr>
            <a:endParaRPr lang="en-US" sz="2400" dirty="0" smtClean="0">
              <a:solidFill>
                <a:schemeClr val="bg1"/>
              </a:solidFill>
              <a:latin typeface="+mn-lt"/>
            </a:endParaRPr>
          </a:p>
          <a:p>
            <a:pPr algn="l" eaLnBrk="0" hangingPunct="0">
              <a:spcBef>
                <a:spcPts val="400"/>
              </a:spcBef>
              <a:spcAft>
                <a:spcPts val="400"/>
              </a:spcAft>
              <a:buFontTx/>
              <a:buChar char="•"/>
              <a:defRPr/>
            </a:pPr>
            <a:r>
              <a:rPr lang="en-US" sz="2400" dirty="0" smtClean="0">
                <a:solidFill>
                  <a:schemeClr val="bg1"/>
                </a:solidFill>
                <a:latin typeface="+mn-lt"/>
              </a:rPr>
              <a:t>Re-interview witness after they speak with other side</a:t>
            </a:r>
          </a:p>
          <a:p>
            <a:pPr algn="l" eaLnBrk="0" hangingPunct="0">
              <a:spcBef>
                <a:spcPts val="400"/>
              </a:spcBef>
              <a:spcAft>
                <a:spcPts val="400"/>
              </a:spcAft>
              <a:buFontTx/>
              <a:buChar char="•"/>
              <a:defRPr/>
            </a:pPr>
            <a:endParaRPr lang="en-US" sz="2800" dirty="0">
              <a:latin typeface="+mj-lt"/>
            </a:endParaRPr>
          </a:p>
        </p:txBody>
      </p:sp>
      <p:sp>
        <p:nvSpPr>
          <p:cNvPr id="6" name="Text Box 5"/>
          <p:cNvSpPr txBox="1">
            <a:spLocks noChangeArrowheads="1"/>
          </p:cNvSpPr>
          <p:nvPr/>
        </p:nvSpPr>
        <p:spPr bwMode="auto">
          <a:xfrm>
            <a:off x="1066800" y="381000"/>
            <a:ext cx="7010400" cy="647700"/>
          </a:xfrm>
          <a:prstGeom prst="rect">
            <a:avLst/>
          </a:prstGeom>
          <a:noFill/>
          <a:ln w="3175">
            <a:noFill/>
            <a:miter lim="800000"/>
            <a:headEnd/>
            <a:tailEnd/>
          </a:ln>
          <a:effectLst/>
        </p:spPr>
        <p:txBody>
          <a:bodyPr lIns="92075" tIns="46038" rIns="92075" bIns="46038" anchor="b">
            <a:spAutoFit/>
          </a:bodyPr>
          <a:lstStyle/>
          <a:p>
            <a:pPr algn="ctr" eaLnBrk="0" hangingPunct="0">
              <a:defRPr/>
            </a:pPr>
            <a:r>
              <a:rPr lang="en-US" sz="3600" b="1" dirty="0">
                <a:solidFill>
                  <a:schemeClr val="bg1"/>
                </a:solidFill>
                <a:latin typeface="+mj-lt"/>
              </a:rPr>
              <a:t>Preparation Tips</a:t>
            </a:r>
          </a:p>
        </p:txBody>
      </p:sp>
    </p:spTree>
    <p:extLst>
      <p:ext uri="{BB962C8B-B14F-4D97-AF65-F5344CB8AC3E}">
        <p14:creationId xmlns:p14="http://schemas.microsoft.com/office/powerpoint/2010/main" val="2952657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762000" y="1828800"/>
            <a:ext cx="7620000" cy="5016758"/>
          </a:xfrm>
          <a:prstGeom prst="rect">
            <a:avLst/>
          </a:prstGeom>
          <a:noFill/>
        </p:spPr>
        <p:txBody>
          <a:bodyPr wrap="square" rtlCol="0">
            <a:spAutoFit/>
          </a:bodyPr>
          <a:lstStyle/>
          <a:p>
            <a:r>
              <a:rPr lang="en-US" sz="4000" dirty="0" smtClean="0">
                <a:solidFill>
                  <a:schemeClr val="bg1"/>
                </a:solidFill>
                <a:latin typeface="+mj-lt"/>
              </a:rPr>
              <a:t>“Do you (swear) (affirm) that the evidence you shall give in the case now in hearing shall be the truth, the whole truth, and nothing but the truth, (so help you God)?”</a:t>
            </a:r>
            <a:endParaRPr lang="en-US" sz="4000" dirty="0">
              <a:solidFill>
                <a:schemeClr val="bg1"/>
              </a:solidFill>
              <a:latin typeface="+mj-lt"/>
            </a:endParaRPr>
          </a:p>
        </p:txBody>
      </p:sp>
      <p:sp>
        <p:nvSpPr>
          <p:cNvPr id="4" name="Text Box 5"/>
          <p:cNvSpPr txBox="1">
            <a:spLocks noChangeArrowheads="1"/>
          </p:cNvSpPr>
          <p:nvPr/>
        </p:nvSpPr>
        <p:spPr bwMode="auto">
          <a:xfrm>
            <a:off x="914400" y="0"/>
            <a:ext cx="7010400" cy="1200971"/>
          </a:xfrm>
          <a:prstGeom prst="rect">
            <a:avLst/>
          </a:prstGeom>
          <a:noFill/>
          <a:ln w="3175">
            <a:noFill/>
            <a:miter lim="800000"/>
            <a:headEnd/>
            <a:tailEnd/>
          </a:ln>
          <a:effectLst/>
        </p:spPr>
        <p:txBody>
          <a:bodyPr lIns="92075" tIns="46038" rIns="92075" bIns="46038" anchor="b">
            <a:spAutoFit/>
          </a:bodyPr>
          <a:lstStyle/>
          <a:p>
            <a:pPr algn="ctr" eaLnBrk="0" hangingPunct="0">
              <a:defRPr/>
            </a:pPr>
            <a:r>
              <a:rPr lang="en-US" sz="3600" b="1" dirty="0" smtClean="0">
                <a:solidFill>
                  <a:schemeClr val="bg1"/>
                </a:solidFill>
                <a:latin typeface="+mn-lt"/>
              </a:rPr>
              <a:t>Oath</a:t>
            </a:r>
          </a:p>
          <a:p>
            <a:pPr algn="ctr" eaLnBrk="0" hangingPunct="0">
              <a:defRPr/>
            </a:pPr>
            <a:r>
              <a:rPr lang="en-US" sz="3600" b="1" dirty="0" smtClean="0">
                <a:solidFill>
                  <a:schemeClr val="bg1"/>
                </a:solidFill>
                <a:latin typeface="+mn-lt"/>
              </a:rPr>
              <a:t>M.R.E. 603 &amp; R.C.M. 807</a:t>
            </a:r>
            <a:endParaRPr lang="en-US" sz="3600" b="1" dirty="0">
              <a:solidFill>
                <a:schemeClr val="bg1"/>
              </a:solidFill>
              <a:latin typeface="+mn-lt"/>
            </a:endParaRPr>
          </a:p>
        </p:txBody>
      </p:sp>
    </p:spTree>
    <p:extLst>
      <p:ext uri="{BB962C8B-B14F-4D97-AF65-F5344CB8AC3E}">
        <p14:creationId xmlns:p14="http://schemas.microsoft.com/office/powerpoint/2010/main" val="24183455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3"/>
          <p:cNvSpPr>
            <a:spLocks noChangeArrowheads="1"/>
          </p:cNvSpPr>
          <p:nvPr/>
        </p:nvSpPr>
        <p:spPr bwMode="auto">
          <a:xfrm>
            <a:off x="304800" y="1477963"/>
            <a:ext cx="8534400" cy="944562"/>
          </a:xfrm>
          <a:prstGeom prst="rect">
            <a:avLst/>
          </a:prstGeom>
          <a:noFill/>
          <a:ln w="9525">
            <a:noFill/>
            <a:miter lim="800000"/>
            <a:headEnd/>
            <a:tailEnd/>
          </a:ln>
        </p:spPr>
        <p:txBody>
          <a:bodyPr>
            <a:spAutoFit/>
          </a:bodyPr>
          <a:lstStyle/>
          <a:p>
            <a:pPr marL="742950" lvl="1" indent="-285750" eaLnBrk="0" hangingPunct="0"/>
            <a:endParaRPr lang="en-US" sz="3200" b="1">
              <a:latin typeface="Times New Roman" pitchFamily="18" charset="0"/>
              <a:cs typeface="Times New Roman" pitchFamily="18" charset="0"/>
            </a:endParaRPr>
          </a:p>
          <a:p>
            <a:pPr eaLnBrk="0" hangingPunct="0"/>
            <a:endParaRPr lang="en-US" sz="2400" b="1">
              <a:latin typeface="Times New Roman" pitchFamily="18" charset="0"/>
              <a:cs typeface="Times New Roman" pitchFamily="18" charset="0"/>
            </a:endParaRPr>
          </a:p>
        </p:txBody>
      </p:sp>
      <p:sp>
        <p:nvSpPr>
          <p:cNvPr id="13318" name="Text Box 6"/>
          <p:cNvSpPr txBox="1">
            <a:spLocks noChangeArrowheads="1"/>
          </p:cNvSpPr>
          <p:nvPr/>
        </p:nvSpPr>
        <p:spPr bwMode="auto">
          <a:xfrm>
            <a:off x="762000" y="1495689"/>
            <a:ext cx="7620000" cy="4032515"/>
          </a:xfrm>
          <a:prstGeom prst="rect">
            <a:avLst/>
          </a:prstGeom>
          <a:noFill/>
          <a:ln w="9525">
            <a:noFill/>
            <a:miter lim="800000"/>
            <a:headEnd/>
            <a:tailEnd/>
          </a:ln>
        </p:spPr>
        <p:txBody>
          <a:bodyPr wrap="square" lIns="92075" tIns="46038" rIns="92075" bIns="46038" anchor="b">
            <a:spAutoFit/>
          </a:bodyPr>
          <a:lstStyle/>
          <a:p>
            <a:pPr algn="l" eaLnBrk="0" hangingPunct="0">
              <a:spcBef>
                <a:spcPts val="400"/>
              </a:spcBef>
              <a:spcAft>
                <a:spcPts val="400"/>
              </a:spcAft>
              <a:buFontTx/>
              <a:buChar char="•"/>
              <a:defRPr/>
            </a:pPr>
            <a:r>
              <a:rPr lang="en-US" sz="2700" dirty="0" smtClean="0">
                <a:solidFill>
                  <a:schemeClr val="bg1"/>
                </a:solidFill>
                <a:latin typeface="+mj-lt"/>
              </a:rPr>
              <a:t>Introductory questions</a:t>
            </a:r>
          </a:p>
          <a:p>
            <a:pPr algn="l" eaLnBrk="0" hangingPunct="0">
              <a:spcBef>
                <a:spcPts val="400"/>
              </a:spcBef>
              <a:spcAft>
                <a:spcPts val="400"/>
              </a:spcAft>
              <a:buFontTx/>
              <a:buChar char="•"/>
              <a:defRPr/>
            </a:pPr>
            <a:r>
              <a:rPr lang="en-US" sz="2700" dirty="0" smtClean="0">
                <a:solidFill>
                  <a:schemeClr val="bg1"/>
                </a:solidFill>
                <a:latin typeface="+mj-lt"/>
              </a:rPr>
              <a:t>ID accused – Where?</a:t>
            </a:r>
          </a:p>
          <a:p>
            <a:pPr algn="l" eaLnBrk="0" hangingPunct="0">
              <a:spcBef>
                <a:spcPts val="400"/>
              </a:spcBef>
              <a:spcAft>
                <a:spcPts val="400"/>
              </a:spcAft>
              <a:buFontTx/>
              <a:buChar char="•"/>
              <a:defRPr/>
            </a:pPr>
            <a:r>
              <a:rPr lang="en-US" sz="2700" dirty="0" smtClean="0">
                <a:solidFill>
                  <a:schemeClr val="bg1"/>
                </a:solidFill>
                <a:latin typeface="+mj-lt"/>
              </a:rPr>
              <a:t>Remind </a:t>
            </a:r>
            <a:r>
              <a:rPr lang="en-US" sz="2700" dirty="0">
                <a:solidFill>
                  <a:schemeClr val="bg1"/>
                </a:solidFill>
                <a:latin typeface="+mj-lt"/>
              </a:rPr>
              <a:t>co-counsel to take </a:t>
            </a:r>
            <a:r>
              <a:rPr lang="en-US" sz="2700" dirty="0" smtClean="0">
                <a:solidFill>
                  <a:schemeClr val="bg1"/>
                </a:solidFill>
                <a:latin typeface="+mj-lt"/>
              </a:rPr>
              <a:t>notes</a:t>
            </a:r>
          </a:p>
          <a:p>
            <a:pPr algn="l" eaLnBrk="0" hangingPunct="0">
              <a:spcBef>
                <a:spcPts val="400"/>
              </a:spcBef>
              <a:spcAft>
                <a:spcPts val="400"/>
              </a:spcAft>
              <a:buFontTx/>
              <a:buChar char="•"/>
              <a:defRPr/>
            </a:pPr>
            <a:r>
              <a:rPr lang="en-US" sz="2700" dirty="0" smtClean="0">
                <a:solidFill>
                  <a:schemeClr val="bg1"/>
                </a:solidFill>
                <a:latin typeface="+mj-lt"/>
              </a:rPr>
              <a:t>LISTEN </a:t>
            </a:r>
            <a:r>
              <a:rPr lang="en-US" sz="2700" dirty="0">
                <a:solidFill>
                  <a:schemeClr val="bg1"/>
                </a:solidFill>
                <a:latin typeface="+mj-lt"/>
              </a:rPr>
              <a:t>to </a:t>
            </a:r>
            <a:r>
              <a:rPr lang="en-US" sz="2700" dirty="0" smtClean="0">
                <a:solidFill>
                  <a:schemeClr val="bg1"/>
                </a:solidFill>
                <a:latin typeface="+mj-lt"/>
              </a:rPr>
              <a:t>witness!!  </a:t>
            </a:r>
          </a:p>
          <a:p>
            <a:pPr lvl="1" algn="l" eaLnBrk="0" hangingPunct="0">
              <a:spcBef>
                <a:spcPts val="400"/>
              </a:spcBef>
              <a:spcAft>
                <a:spcPts val="400"/>
              </a:spcAft>
              <a:buFontTx/>
              <a:buChar char="•"/>
              <a:defRPr/>
            </a:pPr>
            <a:r>
              <a:rPr lang="en-US" sz="2700" dirty="0" smtClean="0">
                <a:solidFill>
                  <a:schemeClr val="bg1"/>
                </a:solidFill>
                <a:latin typeface="+mj-lt"/>
              </a:rPr>
              <a:t>Eye contact</a:t>
            </a:r>
          </a:p>
          <a:p>
            <a:pPr lvl="1" algn="l" eaLnBrk="0" hangingPunct="0">
              <a:spcBef>
                <a:spcPts val="400"/>
              </a:spcBef>
              <a:spcAft>
                <a:spcPts val="400"/>
              </a:spcAft>
              <a:buFontTx/>
              <a:buChar char="•"/>
              <a:defRPr/>
            </a:pPr>
            <a:r>
              <a:rPr lang="en-US" sz="2700" dirty="0" smtClean="0">
                <a:solidFill>
                  <a:schemeClr val="bg1"/>
                </a:solidFill>
                <a:latin typeface="+mj-lt"/>
              </a:rPr>
              <a:t>Follow-up </a:t>
            </a:r>
            <a:r>
              <a:rPr lang="en-US" sz="2700" dirty="0">
                <a:solidFill>
                  <a:schemeClr val="bg1"/>
                </a:solidFill>
                <a:latin typeface="+mj-lt"/>
              </a:rPr>
              <a:t>the answer</a:t>
            </a:r>
          </a:p>
          <a:p>
            <a:pPr algn="l" eaLnBrk="0" hangingPunct="0">
              <a:spcBef>
                <a:spcPts val="400"/>
              </a:spcBef>
              <a:spcAft>
                <a:spcPts val="400"/>
              </a:spcAft>
              <a:buFontTx/>
              <a:buChar char="•"/>
              <a:defRPr/>
            </a:pPr>
            <a:r>
              <a:rPr lang="en-US" sz="2700" dirty="0">
                <a:solidFill>
                  <a:schemeClr val="bg1"/>
                </a:solidFill>
                <a:latin typeface="+mj-lt"/>
              </a:rPr>
              <a:t>  Check with co-counsel for any missed points </a:t>
            </a:r>
          </a:p>
        </p:txBody>
      </p:sp>
      <p:sp>
        <p:nvSpPr>
          <p:cNvPr id="6" name="Text Box 5"/>
          <p:cNvSpPr txBox="1">
            <a:spLocks noChangeArrowheads="1"/>
          </p:cNvSpPr>
          <p:nvPr/>
        </p:nvSpPr>
        <p:spPr bwMode="auto">
          <a:xfrm>
            <a:off x="838200" y="381000"/>
            <a:ext cx="7010400" cy="647700"/>
          </a:xfrm>
          <a:prstGeom prst="rect">
            <a:avLst/>
          </a:prstGeom>
          <a:noFill/>
          <a:ln w="3175">
            <a:noFill/>
            <a:miter lim="800000"/>
            <a:headEnd/>
            <a:tailEnd/>
          </a:ln>
          <a:effectLst/>
        </p:spPr>
        <p:txBody>
          <a:bodyPr lIns="92075" tIns="46038" rIns="92075" bIns="46038" anchor="b">
            <a:spAutoFit/>
          </a:bodyPr>
          <a:lstStyle/>
          <a:p>
            <a:pPr algn="ctr" eaLnBrk="0" hangingPunct="0">
              <a:defRPr/>
            </a:pPr>
            <a:r>
              <a:rPr lang="en-US" sz="3600" b="1" dirty="0">
                <a:solidFill>
                  <a:schemeClr val="bg1"/>
                </a:solidFill>
                <a:latin typeface="+mj-lt"/>
              </a:rPr>
              <a:t>Conduct the Direct</a:t>
            </a:r>
          </a:p>
        </p:txBody>
      </p:sp>
    </p:spTree>
    <p:extLst>
      <p:ext uri="{BB962C8B-B14F-4D97-AF65-F5344CB8AC3E}">
        <p14:creationId xmlns:p14="http://schemas.microsoft.com/office/powerpoint/2010/main" val="2521408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13318">
                                            <p:txEl>
                                              <p:pRg st="6" end="6"/>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alcott">
      <a:majorFont>
        <a:latin typeface="Courier New"/>
        <a:ea typeface=""/>
        <a:cs typeface=""/>
      </a:majorFont>
      <a:minorFont>
        <a:latin typeface="Courier Ne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13299</TotalTime>
  <Pages>28</Pages>
  <Words>4185</Words>
  <Application>Microsoft Office PowerPoint</Application>
  <PresentationFormat>Letter Paper (8.5x11 in)</PresentationFormat>
  <Paragraphs>406</Paragraphs>
  <Slides>46</Slides>
  <Notes>25</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Direct and Cross Examination </vt:lpstr>
      <vt:lpstr>Direct Overview</vt:lpstr>
      <vt:lpstr>Direct Examination</vt:lpstr>
      <vt:lpstr>PowerPoint Presentation</vt:lpstr>
      <vt:lpstr>PowerPoint Presentation</vt:lpstr>
      <vt:lpstr>PowerPoint Presentation</vt:lpstr>
      <vt:lpstr>PowerPoint Presentation</vt:lpstr>
      <vt:lpstr>PowerPoint Presentation</vt:lpstr>
      <vt:lpstr>PowerPoint Presentation</vt:lpstr>
      <vt:lpstr>Direct Principles</vt:lpstr>
      <vt:lpstr>PowerPoint Presentation</vt:lpstr>
      <vt:lpstr>PowerPoint Presentation</vt:lpstr>
      <vt:lpstr>Direct Principles</vt:lpstr>
      <vt:lpstr>PowerPoint Presentation</vt:lpstr>
      <vt:lpstr>PowerPoint Presentation</vt:lpstr>
      <vt:lpstr>PowerPoint Presentation</vt:lpstr>
      <vt:lpstr>PowerPoint Presentation</vt:lpstr>
      <vt:lpstr>Overview</vt:lpstr>
      <vt:lpstr>There’s a rule!</vt:lpstr>
      <vt:lpstr>Stop me if you’ve heard this…</vt:lpstr>
      <vt:lpstr>“Rules”</vt:lpstr>
      <vt:lpstr>Cross–Examination Types</vt:lpstr>
      <vt:lpstr>Constructive </vt:lpstr>
      <vt:lpstr>Strategy – Discrediting Cross</vt:lpstr>
      <vt:lpstr>Discredit - Competency</vt:lpstr>
      <vt:lpstr>Discredit - Impeachment</vt:lpstr>
      <vt:lpstr>Strategy –  “Classic Format”</vt:lpstr>
      <vt:lpstr>Crossing a Character Witness</vt:lpstr>
      <vt:lpstr>Crossing the Accused</vt:lpstr>
      <vt:lpstr>Crossing the Accused</vt:lpstr>
      <vt:lpstr>Checklist</vt:lpstr>
      <vt:lpstr>OSI Interview</vt:lpstr>
      <vt:lpstr>OSI Interview</vt:lpstr>
      <vt:lpstr>Control by Listening</vt:lpstr>
      <vt:lpstr>One Topic - Control</vt:lpstr>
      <vt:lpstr>One Topic - Control</vt:lpstr>
      <vt:lpstr>One Topic - Control</vt:lpstr>
      <vt:lpstr>One Topic - Control</vt:lpstr>
      <vt:lpstr>Use evidence – let him talk</vt:lpstr>
      <vt:lpstr>PowerPoint Presentation</vt:lpstr>
      <vt:lpstr>PowerPoint Presentation</vt:lpstr>
      <vt:lpstr>Question too many or don’t care?</vt:lpstr>
      <vt:lpstr>Question too many or don’t care?</vt:lpstr>
      <vt:lpstr>Question too many or don’t care?</vt:lpstr>
      <vt:lpstr>US v. Luckado – OK Start</vt:lpstr>
      <vt:lpstr>PowerPoint Presentation</vt:lpstr>
    </vt:vector>
  </TitlesOfParts>
  <Company>SAFNET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Joint Terrorism Task Force  (JTTF)</dc:title>
  <dc:creator>Standard Integrated Desktop</dc:creator>
  <cp:lastModifiedBy>TULLOS, OWEN W Lt Col USAF ACC 49 WG/JA</cp:lastModifiedBy>
  <cp:revision>609</cp:revision>
  <cp:lastPrinted>2002-07-23T12:39:39Z</cp:lastPrinted>
  <dcterms:created xsi:type="dcterms:W3CDTF">2002-03-06T14:57:32Z</dcterms:created>
  <dcterms:modified xsi:type="dcterms:W3CDTF">2015-10-21T14:53:37Z</dcterms:modified>
</cp:coreProperties>
</file>