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2" r:id="rId1"/>
  </p:sldMasterIdLst>
  <p:notesMasterIdLst>
    <p:notesMasterId r:id="rId32"/>
  </p:notesMasterIdLst>
  <p:handoutMasterIdLst>
    <p:handoutMasterId r:id="rId33"/>
  </p:handoutMasterIdLst>
  <p:sldIdLst>
    <p:sldId id="382" r:id="rId2"/>
    <p:sldId id="544" r:id="rId3"/>
    <p:sldId id="490" r:id="rId4"/>
    <p:sldId id="521" r:id="rId5"/>
    <p:sldId id="520" r:id="rId6"/>
    <p:sldId id="389" r:id="rId7"/>
    <p:sldId id="547" r:id="rId8"/>
    <p:sldId id="539" r:id="rId9"/>
    <p:sldId id="501" r:id="rId10"/>
    <p:sldId id="500" r:id="rId11"/>
    <p:sldId id="502" r:id="rId12"/>
    <p:sldId id="555" r:id="rId13"/>
    <p:sldId id="407" r:id="rId14"/>
    <p:sldId id="548" r:id="rId15"/>
    <p:sldId id="497" r:id="rId16"/>
    <p:sldId id="498" r:id="rId17"/>
    <p:sldId id="499" r:id="rId18"/>
    <p:sldId id="503" r:id="rId19"/>
    <p:sldId id="507" r:id="rId20"/>
    <p:sldId id="514" r:id="rId21"/>
    <p:sldId id="556" r:id="rId22"/>
    <p:sldId id="508" r:id="rId23"/>
    <p:sldId id="504" r:id="rId24"/>
    <p:sldId id="505" r:id="rId25"/>
    <p:sldId id="395" r:id="rId26"/>
    <p:sldId id="549" r:id="rId27"/>
    <p:sldId id="402" r:id="rId28"/>
    <p:sldId id="542" r:id="rId29"/>
    <p:sldId id="510" r:id="rId30"/>
    <p:sldId id="550" r:id="rId31"/>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51" autoAdjust="0"/>
    <p:restoredTop sz="55030" autoAdjust="0"/>
  </p:normalViewPr>
  <p:slideViewPr>
    <p:cSldViewPr>
      <p:cViewPr varScale="1">
        <p:scale>
          <a:sx n="88" d="100"/>
          <a:sy n="88" d="100"/>
        </p:scale>
        <p:origin x="-10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732"/>
    </p:cViewPr>
  </p:sorterViewPr>
  <p:notesViewPr>
    <p:cSldViewPr>
      <p:cViewPr>
        <p:scale>
          <a:sx n="75" d="100"/>
          <a:sy n="75" d="100"/>
        </p:scale>
        <p:origin x="-2616" y="-72"/>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039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idx="2"/>
          </p:nvPr>
        </p:nvSpPr>
        <p:spPr bwMode="auto">
          <a:xfrm>
            <a:off x="1268413" y="728663"/>
            <a:ext cx="4779962" cy="3584575"/>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75693" y="4561226"/>
            <a:ext cx="5363817" cy="4318573"/>
          </a:xfrm>
          <a:prstGeom prst="rect">
            <a:avLst/>
          </a:prstGeom>
          <a:noFill/>
          <a:ln w="12700">
            <a:noFill/>
            <a:miter lim="800000"/>
            <a:headEnd/>
            <a:tailEnd/>
          </a:ln>
          <a:effectLst/>
        </p:spPr>
        <p:txBody>
          <a:bodyPr vert="horz" wrap="square" lIns="95319" tIns="46823" rIns="95319" bIns="46823"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063046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w="9525"/>
        </p:spPr>
        <p:txBody>
          <a:bodyPr/>
          <a:lstStyle/>
          <a:p>
            <a:endParaRPr lang="en-US" dirty="0" smtClean="0"/>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450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9113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1561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1270000" y="730250"/>
            <a:ext cx="4779963" cy="3584575"/>
          </a:xfrm>
          <a:ln/>
        </p:spPr>
      </p:sp>
      <p:sp>
        <p:nvSpPr>
          <p:cNvPr id="24578" name="Rectangle 3"/>
          <p:cNvSpPr>
            <a:spLocks noGrp="1" noChangeArrowheads="1"/>
          </p:cNvSpPr>
          <p:nvPr>
            <p:ph type="body" idx="1"/>
          </p:nvPr>
        </p:nvSpPr>
        <p:spPr>
          <a:xfrm>
            <a:off x="975693" y="4561226"/>
            <a:ext cx="5363817" cy="4320213"/>
          </a:xfrm>
          <a:noFill/>
          <a:ln w="9525"/>
        </p:spPr>
        <p:txBody>
          <a:bodyPr/>
          <a:lstStyle/>
          <a:p>
            <a:pPr defTabSz="999556"/>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1270000" y="730250"/>
            <a:ext cx="4779963" cy="3584575"/>
          </a:xfrm>
          <a:ln/>
        </p:spPr>
      </p:sp>
      <p:sp>
        <p:nvSpPr>
          <p:cNvPr id="24578" name="Rectangle 3"/>
          <p:cNvSpPr>
            <a:spLocks noGrp="1" noChangeArrowheads="1"/>
          </p:cNvSpPr>
          <p:nvPr>
            <p:ph type="body" idx="1"/>
          </p:nvPr>
        </p:nvSpPr>
        <p:spPr>
          <a:xfrm>
            <a:off x="975693" y="4561226"/>
            <a:ext cx="5363817" cy="4320213"/>
          </a:xfrm>
          <a:noFill/>
          <a:ln w="9525"/>
        </p:spPr>
        <p:txBody>
          <a:bodyPr/>
          <a:lstStyle/>
          <a:p>
            <a:pPr defTabSz="999556"/>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0489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875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466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67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204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1486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8215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945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p:spPr>
        <p:txBody>
          <a:bodyPr/>
          <a:lstStyle/>
          <a:p>
            <a:endParaRPr lang="en-US" b="1" u="sng"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948507">
              <a:defRPr/>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p:spPr>
        <p:txBody>
          <a:bodyPr/>
          <a:lstStyle/>
          <a:p>
            <a:endParaRPr lang="en-US" b="1" u="sng"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p:spPr>
        <p:txBody>
          <a:bodyPr/>
          <a:lstStyle/>
          <a:p>
            <a:endParaRPr lang="en-US" b="1" u="sng"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995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7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p:spPr>
        <p:txBody>
          <a:bodyPr/>
          <a:lstStyle/>
          <a:p>
            <a:endParaRPr lang="en-US"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9758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argument, only use a couple of the principles, not all 5.</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4"/>
          <p:cNvSpPr>
            <a:spLocks noGrp="1" noChangeArrowheads="1"/>
          </p:cNvSpPr>
          <p:nvPr>
            <p:ph type="dt" sz="half" idx="10"/>
          </p:nvPr>
        </p:nvSpPr>
        <p:spPr>
          <a:ln/>
        </p:spPr>
        <p:txBody>
          <a:bodyPr/>
          <a:lstStyle>
            <a:lvl1pPr>
              <a:defRPr/>
            </a:lvl1pPr>
          </a:lstStyle>
          <a:p>
            <a:pPr>
              <a:defRPr/>
            </a:pPr>
            <a:endParaRPr lang="en-US" dirty="0"/>
          </a:p>
        </p:txBody>
      </p:sp>
      <p:sp>
        <p:nvSpPr>
          <p:cNvPr id="7" name="Rectangle 4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46"/>
          <p:cNvSpPr>
            <a:spLocks noGrp="1" noChangeArrowheads="1"/>
          </p:cNvSpPr>
          <p:nvPr>
            <p:ph type="sldNum" sz="quarter" idx="12"/>
          </p:nvPr>
        </p:nvSpPr>
        <p:spPr>
          <a:ln/>
        </p:spPr>
        <p:txBody>
          <a:bodyPr/>
          <a:lstStyle>
            <a:lvl1pPr>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5" r:id="rId12"/>
  </p:sldLayoutIdLst>
  <p:transition>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1026"/>
          <p:cNvSpPr>
            <a:spLocks noGrp="1" noChangeArrowheads="1"/>
          </p:cNvSpPr>
          <p:nvPr>
            <p:ph type="ctrTitle"/>
          </p:nvPr>
        </p:nvSpPr>
        <p:spPr>
          <a:xfrm>
            <a:off x="0" y="0"/>
            <a:ext cx="9144000" cy="1828800"/>
          </a:xfrm>
        </p:spPr>
        <p:txBody>
          <a:bodyPr>
            <a:normAutofit fontScale="90000"/>
          </a:bodyPr>
          <a:lstStyle/>
          <a:p>
            <a:pPr algn="ctr" eaLnBrk="1" hangingPunct="1">
              <a:defRPr/>
            </a:pPr>
            <a:r>
              <a:rPr lang="en-US" sz="6600" dirty="0" smtClean="0"/>
              <a:t>Sentencing Argument</a:t>
            </a:r>
          </a:p>
        </p:txBody>
      </p:sp>
      <p:pic>
        <p:nvPicPr>
          <p:cNvPr id="6" name="Picture 5" descr="135px-Chuo_highschool_themis.jpg"/>
          <p:cNvPicPr>
            <a:picLocks noChangeAspect="1"/>
          </p:cNvPicPr>
          <p:nvPr/>
        </p:nvPicPr>
        <p:blipFill>
          <a:blip r:embed="rId3" cstate="print"/>
          <a:stretch>
            <a:fillRect/>
          </a:stretch>
        </p:blipFill>
        <p:spPr>
          <a:xfrm>
            <a:off x="5105400" y="1473200"/>
            <a:ext cx="4038600" cy="5384800"/>
          </a:xfrm>
          <a:prstGeom prst="rect">
            <a:avLst/>
          </a:prstGeom>
        </p:spPr>
      </p:pic>
      <p:sp>
        <p:nvSpPr>
          <p:cNvPr id="7" name="Content Placeholder 2"/>
          <p:cNvSpPr txBox="1">
            <a:spLocks/>
          </p:cNvSpPr>
          <p:nvPr/>
        </p:nvSpPr>
        <p:spPr>
          <a:xfrm>
            <a:off x="304800" y="1600200"/>
            <a:ext cx="4572000" cy="4419600"/>
          </a:xfrm>
          <a:prstGeom prst="rect">
            <a:avLst/>
          </a:prstGeom>
        </p:spPr>
        <p:txBody>
          <a:bodyPr vert="horz" lIns="100584" tIns="45720" anchor="b">
            <a:normAutofit fontScale="92500" lnSpcReduction="20000"/>
          </a:bodyPr>
          <a:lstStyle/>
          <a:p>
            <a:pPr marL="0" marR="0" lvl="0" indent="0" algn="l" defTabSz="914400" rtl="0" eaLnBrk="1" fontAlgn="auto" latinLnBrk="0" hangingPunct="1">
              <a:lnSpc>
                <a:spcPct val="100000"/>
              </a:lnSpc>
              <a:spcBef>
                <a:spcPts val="0"/>
              </a:spcBef>
              <a:spcAft>
                <a:spcPts val="0"/>
              </a:spcAft>
              <a:buClr>
                <a:schemeClr val="tx2"/>
              </a:buClr>
              <a:buSzPct val="95000"/>
              <a:buFont typeface="Wingdings"/>
              <a:buNone/>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a:t>
            </a:r>
            <a:r>
              <a:rPr kumimoji="0" lang="en-US" sz="2600" b="1" i="1" u="none" strike="noStrike" kern="1200" cap="none" spc="0" normalizeH="0" baseline="0" noProof="0" dirty="0" smtClean="0">
                <a:ln>
                  <a:noFill/>
                </a:ln>
                <a:solidFill>
                  <a:schemeClr val="bg1"/>
                </a:solidFill>
                <a:effectLst/>
                <a:uLnTx/>
                <a:uFillTx/>
                <a:latin typeface="+mn-lt"/>
                <a:ea typeface="+mn-ea"/>
                <a:cs typeface="+mn-cs"/>
              </a:rPr>
              <a:t>It </a:t>
            </a:r>
            <a:r>
              <a:rPr lang="en-US" sz="2600" b="1" i="1" dirty="0" smtClean="0">
                <a:solidFill>
                  <a:schemeClr val="bg1"/>
                </a:solidFill>
                <a:latin typeface="+mn-lt"/>
              </a:rPr>
              <a:t>has been aptly said that it is no accident that Justice holds the scales in one hand and the sword in the other. The sword without the scales is brute force; the scales without the sword is but empty theory. Both belong together</a:t>
            </a:r>
            <a:r>
              <a:rPr lang="en-US" sz="2600" b="1" dirty="0" smtClean="0">
                <a:solidFill>
                  <a:schemeClr val="bg1"/>
                </a:solidFill>
                <a:latin typeface="+mn-lt"/>
              </a:rPr>
              <a:t>.”</a:t>
            </a:r>
          </a:p>
          <a:p>
            <a:pPr marL="0" marR="0" lvl="0" indent="0" algn="l" defTabSz="914400" rtl="0" eaLnBrk="1" fontAlgn="auto" latinLnBrk="0" hangingPunct="1">
              <a:lnSpc>
                <a:spcPct val="100000"/>
              </a:lnSpc>
              <a:spcBef>
                <a:spcPts val="0"/>
              </a:spcBef>
              <a:spcAft>
                <a:spcPts val="0"/>
              </a:spcAft>
              <a:buClr>
                <a:schemeClr val="tx2"/>
              </a:buClr>
              <a:buSzPct val="95000"/>
              <a:buFont typeface="Wingdings"/>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
                <a:schemeClr val="tx2"/>
              </a:buClr>
              <a:buSzPct val="95000"/>
              <a:buFont typeface="Wingdings"/>
              <a:buNone/>
              <a:tabLst/>
              <a:defRPr/>
            </a:pPr>
            <a:r>
              <a:rPr lang="en-US" sz="2600" u="sng" dirty="0" smtClean="0">
                <a:solidFill>
                  <a:schemeClr val="bg1"/>
                </a:solidFill>
                <a:latin typeface="+mn-lt"/>
              </a:rPr>
              <a:t>U.S. v. </a:t>
            </a:r>
            <a:r>
              <a:rPr lang="en-US" sz="2600" u="sng" dirty="0" err="1" smtClean="0">
                <a:solidFill>
                  <a:schemeClr val="bg1"/>
                </a:solidFill>
                <a:latin typeface="+mn-lt"/>
              </a:rPr>
              <a:t>Ciulla</a:t>
            </a:r>
            <a:r>
              <a:rPr lang="en-US" sz="2600" dirty="0" smtClean="0">
                <a:solidFill>
                  <a:schemeClr val="bg1"/>
                </a:solidFill>
                <a:latin typeface="+mn-lt"/>
              </a:rPr>
              <a:t>, 29 MJ 868</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Principles of Sentencing</a:t>
            </a:r>
            <a:endParaRPr lang="en-US" b="1" dirty="0"/>
          </a:p>
        </p:txBody>
      </p:sp>
      <p:sp>
        <p:nvSpPr>
          <p:cNvPr id="27650" name="Content Placeholder 2"/>
          <p:cNvSpPr>
            <a:spLocks noGrp="1"/>
          </p:cNvSpPr>
          <p:nvPr>
            <p:ph idx="1"/>
          </p:nvPr>
        </p:nvSpPr>
        <p:spPr>
          <a:xfrm>
            <a:off x="609600" y="1066800"/>
            <a:ext cx="7772400" cy="5410200"/>
          </a:xfrm>
        </p:spPr>
        <p:txBody>
          <a:bodyPr>
            <a:normAutofit fontScale="92500"/>
          </a:bodyPr>
          <a:lstStyle/>
          <a:p>
            <a:pPr>
              <a:buClr>
                <a:schemeClr val="bg1"/>
              </a:buClr>
            </a:pPr>
            <a:r>
              <a:rPr lang="en-US" b="1" dirty="0" smtClean="0"/>
              <a:t>SPECIFIC DETERRENCE</a:t>
            </a:r>
          </a:p>
          <a:p>
            <a:pPr lvl="1">
              <a:buClr>
                <a:schemeClr val="bg1"/>
              </a:buClr>
            </a:pPr>
            <a:r>
              <a:rPr lang="en-US" sz="2800" dirty="0" smtClean="0"/>
              <a:t>Why does ACC need to be deterred?</a:t>
            </a:r>
          </a:p>
          <a:p>
            <a:pPr lvl="1">
              <a:buClr>
                <a:schemeClr val="bg1"/>
              </a:buClr>
            </a:pPr>
            <a:r>
              <a:rPr lang="en-US" sz="2800" dirty="0" smtClean="0"/>
              <a:t>Easy for multiple offenses / patterns</a:t>
            </a:r>
          </a:p>
          <a:p>
            <a:pPr lvl="1">
              <a:buClr>
                <a:schemeClr val="bg1"/>
              </a:buClr>
            </a:pPr>
            <a:r>
              <a:rPr lang="en-US" sz="2800" dirty="0" smtClean="0"/>
              <a:t>Apply to the facts of your case</a:t>
            </a:r>
          </a:p>
          <a:p>
            <a:pPr>
              <a:buClr>
                <a:schemeClr val="bg1"/>
              </a:buClr>
              <a:buNone/>
            </a:pPr>
            <a:endParaRPr lang="en-US" dirty="0" smtClean="0"/>
          </a:p>
          <a:p>
            <a:pPr>
              <a:buClr>
                <a:schemeClr val="bg1"/>
              </a:buClr>
            </a:pPr>
            <a:r>
              <a:rPr lang="en-US" b="1" dirty="0" smtClean="0"/>
              <a:t>GENERAL DETERRENCE</a:t>
            </a:r>
          </a:p>
          <a:p>
            <a:pPr lvl="1">
              <a:buClr>
                <a:schemeClr val="bg1"/>
              </a:buClr>
            </a:pPr>
            <a:r>
              <a:rPr lang="en-US" sz="2800" dirty="0" smtClean="0"/>
              <a:t>Message to the base</a:t>
            </a:r>
          </a:p>
          <a:p>
            <a:pPr lvl="1">
              <a:buClr>
                <a:schemeClr val="bg1"/>
              </a:buClr>
            </a:pPr>
            <a:r>
              <a:rPr lang="en-US" sz="2800" dirty="0" smtClean="0"/>
              <a:t>Apply to the facts of your case</a:t>
            </a:r>
          </a:p>
          <a:p>
            <a:pPr lvl="1">
              <a:buClr>
                <a:schemeClr val="bg1"/>
              </a:buClr>
            </a:pPr>
            <a:r>
              <a:rPr lang="en-US" sz="2800" dirty="0" smtClean="0"/>
              <a:t>CANNOT be relied on to exclusion of other factors</a:t>
            </a:r>
          </a:p>
          <a:p>
            <a:pPr lvl="1">
              <a:buFont typeface="Arial" charset="0"/>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Principles of Sentencing</a:t>
            </a:r>
            <a:endParaRPr lang="en-US" b="1" dirty="0"/>
          </a:p>
        </p:txBody>
      </p:sp>
      <p:sp>
        <p:nvSpPr>
          <p:cNvPr id="29698" name="Content Placeholder 2"/>
          <p:cNvSpPr>
            <a:spLocks noGrp="1"/>
          </p:cNvSpPr>
          <p:nvPr>
            <p:ph idx="1"/>
          </p:nvPr>
        </p:nvSpPr>
        <p:spPr>
          <a:xfrm>
            <a:off x="609600" y="1447800"/>
            <a:ext cx="7772400" cy="4572000"/>
          </a:xfrm>
        </p:spPr>
        <p:txBody>
          <a:bodyPr>
            <a:normAutofit lnSpcReduction="10000"/>
          </a:bodyPr>
          <a:lstStyle/>
          <a:p>
            <a:pPr>
              <a:buClr>
                <a:schemeClr val="bg1"/>
              </a:buClr>
            </a:pPr>
            <a:r>
              <a:rPr lang="en-US" b="1" dirty="0" smtClean="0"/>
              <a:t>PUNISHMENT/RETRIBUTION</a:t>
            </a:r>
          </a:p>
          <a:p>
            <a:pPr lvl="1">
              <a:buClr>
                <a:schemeClr val="bg1"/>
              </a:buClr>
            </a:pPr>
            <a:r>
              <a:rPr lang="en-US" sz="2800" dirty="0" smtClean="0"/>
              <a:t>Punishment for punishment’s sake</a:t>
            </a:r>
          </a:p>
          <a:p>
            <a:pPr lvl="1">
              <a:buClr>
                <a:schemeClr val="bg1"/>
              </a:buClr>
            </a:pPr>
            <a:r>
              <a:rPr lang="en-US" sz="2800" dirty="0" smtClean="0"/>
              <a:t>Conviction means nothing without punishment</a:t>
            </a:r>
          </a:p>
          <a:p>
            <a:pPr>
              <a:buClr>
                <a:schemeClr val="bg1"/>
              </a:buClr>
            </a:pPr>
            <a:endParaRPr lang="en-US" dirty="0" smtClean="0"/>
          </a:p>
          <a:p>
            <a:pPr>
              <a:buClr>
                <a:schemeClr val="bg1"/>
              </a:buClr>
            </a:pPr>
            <a:r>
              <a:rPr lang="en-US" b="1" dirty="0" smtClean="0"/>
              <a:t>GOOD ORDER AND DISCIPLINE</a:t>
            </a:r>
          </a:p>
          <a:p>
            <a:pPr lvl="1">
              <a:buClr>
                <a:schemeClr val="bg1"/>
              </a:buClr>
            </a:pPr>
            <a:r>
              <a:rPr lang="en-US" sz="2800" dirty="0" smtClean="0"/>
              <a:t>Goes hand-in-hand with general deterrence</a:t>
            </a:r>
          </a:p>
          <a:p>
            <a:pPr lvl="1">
              <a:buClr>
                <a:schemeClr val="bg1"/>
              </a:buClr>
            </a:pPr>
            <a:r>
              <a:rPr lang="en-US" sz="2800" dirty="0" smtClean="0"/>
              <a:t>What is message we are sending</a:t>
            </a:r>
          </a:p>
          <a:p>
            <a:pPr lvl="1">
              <a:buFont typeface="Arial" charset="0"/>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Argue the Instructions</a:t>
            </a:r>
            <a:endParaRPr lang="en-US" b="1" dirty="0"/>
          </a:p>
        </p:txBody>
      </p:sp>
      <p:sp>
        <p:nvSpPr>
          <p:cNvPr id="29698" name="Content Placeholder 2"/>
          <p:cNvSpPr>
            <a:spLocks noGrp="1"/>
          </p:cNvSpPr>
          <p:nvPr>
            <p:ph idx="1"/>
          </p:nvPr>
        </p:nvSpPr>
        <p:spPr>
          <a:xfrm>
            <a:off x="609600" y="1447800"/>
            <a:ext cx="7772400" cy="4572000"/>
          </a:xfrm>
        </p:spPr>
        <p:txBody>
          <a:bodyPr>
            <a:normAutofit/>
          </a:bodyPr>
          <a:lstStyle/>
          <a:p>
            <a:pPr>
              <a:buClr>
                <a:schemeClr val="bg1"/>
              </a:buClr>
            </a:pPr>
            <a:r>
              <a:rPr lang="en-US" sz="2800" b="1" dirty="0" smtClean="0"/>
              <a:t>DO IT!</a:t>
            </a:r>
          </a:p>
          <a:p>
            <a:pPr>
              <a:buClr>
                <a:schemeClr val="bg1"/>
              </a:buClr>
            </a:pPr>
            <a:r>
              <a:rPr lang="en-US" sz="2800" b="1" dirty="0" smtClean="0"/>
              <a:t>Both – Principles of Sentencing</a:t>
            </a:r>
          </a:p>
          <a:p>
            <a:pPr>
              <a:buClr>
                <a:schemeClr val="bg1"/>
              </a:buClr>
            </a:pPr>
            <a:r>
              <a:rPr lang="en-US" sz="2800" b="1" dirty="0" err="1" smtClean="0"/>
              <a:t>Govt</a:t>
            </a:r>
            <a:r>
              <a:rPr lang="en-US" sz="2800" b="1" dirty="0" smtClean="0"/>
              <a:t> – Mendacity</a:t>
            </a:r>
          </a:p>
          <a:p>
            <a:pPr>
              <a:buClr>
                <a:schemeClr val="bg1"/>
              </a:buClr>
            </a:pPr>
            <a:r>
              <a:rPr lang="en-US" sz="2800" b="1" dirty="0" smtClean="0"/>
              <a:t>Defense – </a:t>
            </a:r>
          </a:p>
          <a:p>
            <a:pPr lvl="1">
              <a:buClr>
                <a:schemeClr val="bg1"/>
              </a:buClr>
            </a:pPr>
            <a:r>
              <a:rPr lang="en-US" sz="2400" b="1" dirty="0" smtClean="0"/>
              <a:t>Punitive Discharge</a:t>
            </a:r>
          </a:p>
          <a:p>
            <a:pPr lvl="1">
              <a:buClr>
                <a:schemeClr val="bg1"/>
              </a:buClr>
            </a:pPr>
            <a:r>
              <a:rPr lang="en-US" sz="2400" b="1" dirty="0" smtClean="0"/>
              <a:t>ACC is to be sentenced only for…</a:t>
            </a:r>
          </a:p>
          <a:p>
            <a:pPr lvl="1">
              <a:buClr>
                <a:schemeClr val="bg1"/>
              </a:buClr>
            </a:pPr>
            <a:r>
              <a:rPr lang="en-US" sz="2400" b="1" dirty="0" smtClean="0"/>
              <a:t>Any member may propose a sentence </a:t>
            </a:r>
            <a:endParaRPr lang="en-US" sz="2400" dirty="0" smtClean="0"/>
          </a:p>
          <a:p>
            <a:pPr>
              <a:buClr>
                <a:schemeClr val="bg1"/>
              </a:buClr>
            </a:pPr>
            <a:endParaRPr lang="en-US" dirty="0" smtClean="0"/>
          </a:p>
          <a:p>
            <a:pPr lvl="1">
              <a:buFont typeface="Arial" charset="0"/>
              <a:buNone/>
            </a:pPr>
            <a:endParaRPr lang="en-US" dirty="0" smtClean="0"/>
          </a:p>
        </p:txBody>
      </p:sp>
    </p:spTree>
    <p:extLst>
      <p:ext uri="{BB962C8B-B14F-4D97-AF65-F5344CB8AC3E}">
        <p14:creationId xmlns:p14="http://schemas.microsoft.com/office/powerpoint/2010/main" val="134658483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0"/>
            <a:ext cx="8686800" cy="1524000"/>
          </a:xfrm>
        </p:spPr>
        <p:txBody>
          <a:bodyPr>
            <a:noAutofit/>
          </a:bodyPr>
          <a:lstStyle/>
          <a:p>
            <a:pPr eaLnBrk="1" hangingPunct="1">
              <a:lnSpc>
                <a:spcPct val="90000"/>
              </a:lnSpc>
              <a:defRPr/>
            </a:pPr>
            <a:r>
              <a:rPr lang="en-US" b="1" dirty="0" smtClean="0"/>
              <a:t>Government Tips</a:t>
            </a:r>
            <a:endParaRPr lang="en-US" b="1" dirty="0" smtClean="0">
              <a:effectLst/>
            </a:endParaRPr>
          </a:p>
        </p:txBody>
      </p:sp>
      <p:sp>
        <p:nvSpPr>
          <p:cNvPr id="387075" name="Rectangle 3"/>
          <p:cNvSpPr>
            <a:spLocks noGrp="1" noChangeArrowheads="1"/>
          </p:cNvSpPr>
          <p:nvPr>
            <p:ph sz="half" idx="1"/>
          </p:nvPr>
        </p:nvSpPr>
        <p:spPr>
          <a:xfrm>
            <a:off x="228600" y="1143000"/>
            <a:ext cx="8534400" cy="5714999"/>
          </a:xfrm>
        </p:spPr>
        <p:txBody>
          <a:bodyPr>
            <a:normAutofit/>
          </a:bodyPr>
          <a:lstStyle/>
          <a:p>
            <a:pPr eaLnBrk="1" hangingPunct="1">
              <a:lnSpc>
                <a:spcPct val="110000"/>
              </a:lnSpc>
              <a:spcBef>
                <a:spcPts val="400"/>
              </a:spcBef>
              <a:spcAft>
                <a:spcPts val="400"/>
              </a:spcAft>
              <a:buClr>
                <a:schemeClr val="tx1"/>
              </a:buClr>
              <a:buFont typeface="Wingdings" pitchFamily="2" charset="2"/>
              <a:buNone/>
            </a:pPr>
            <a:endParaRPr lang="en-US" b="1" dirty="0" smtClean="0"/>
          </a:p>
          <a:p>
            <a:pPr eaLnBrk="1" hangingPunct="1">
              <a:lnSpc>
                <a:spcPct val="110000"/>
              </a:lnSpc>
              <a:spcBef>
                <a:spcPts val="400"/>
              </a:spcBef>
              <a:spcAft>
                <a:spcPts val="400"/>
              </a:spcAft>
              <a:buClr>
                <a:schemeClr val="bg1"/>
              </a:buClr>
            </a:pPr>
            <a:r>
              <a:rPr lang="en-US" sz="3200" dirty="0" smtClean="0"/>
              <a:t>Argue for a specific punishment  (early)</a:t>
            </a:r>
            <a:endParaRPr lang="en-US" sz="3200" dirty="0" smtClean="0">
              <a:solidFill>
                <a:srgbClr val="FFC000"/>
              </a:solidFill>
            </a:endParaRPr>
          </a:p>
          <a:p>
            <a:pPr eaLnBrk="1" hangingPunct="1">
              <a:lnSpc>
                <a:spcPct val="110000"/>
              </a:lnSpc>
              <a:spcBef>
                <a:spcPts val="400"/>
              </a:spcBef>
              <a:spcAft>
                <a:spcPts val="400"/>
              </a:spcAft>
              <a:buClr>
                <a:schemeClr val="bg1"/>
              </a:buClr>
            </a:pPr>
            <a:r>
              <a:rPr lang="en-US" sz="3200" dirty="0" smtClean="0"/>
              <a:t>PTA: argue above PTA cap (slightly)</a:t>
            </a:r>
          </a:p>
          <a:p>
            <a:pPr eaLnBrk="1" hangingPunct="1">
              <a:lnSpc>
                <a:spcPct val="110000"/>
              </a:lnSpc>
              <a:spcBef>
                <a:spcPts val="400"/>
              </a:spcBef>
              <a:spcAft>
                <a:spcPts val="400"/>
              </a:spcAft>
              <a:buClr>
                <a:schemeClr val="bg1"/>
              </a:buClr>
            </a:pPr>
            <a:r>
              <a:rPr lang="en-US" sz="3200" dirty="0" smtClean="0"/>
              <a:t>Use Evidence </a:t>
            </a:r>
          </a:p>
          <a:p>
            <a:pPr eaLnBrk="1" hangingPunct="1">
              <a:lnSpc>
                <a:spcPct val="110000"/>
              </a:lnSpc>
              <a:spcBef>
                <a:spcPts val="400"/>
              </a:spcBef>
              <a:spcAft>
                <a:spcPts val="400"/>
              </a:spcAft>
              <a:buClr>
                <a:schemeClr val="bg1"/>
              </a:buClr>
            </a:pPr>
            <a:r>
              <a:rPr lang="en-US" sz="3200" dirty="0" smtClean="0"/>
              <a:t>Use Common Sense</a:t>
            </a:r>
          </a:p>
          <a:p>
            <a:pPr eaLnBrk="1" hangingPunct="1">
              <a:lnSpc>
                <a:spcPct val="110000"/>
              </a:lnSpc>
              <a:spcBef>
                <a:spcPts val="400"/>
              </a:spcBef>
              <a:spcAft>
                <a:spcPts val="400"/>
              </a:spcAft>
              <a:buClr>
                <a:schemeClr val="bg1"/>
              </a:buClr>
            </a:pPr>
            <a:r>
              <a:rPr lang="en-US" sz="3200" dirty="0" smtClean="0"/>
              <a:t>Use Matters in Aggravation </a:t>
            </a:r>
          </a:p>
          <a:p>
            <a:pPr eaLnBrk="1" hangingPunct="1">
              <a:lnSpc>
                <a:spcPct val="90000"/>
              </a:lnSpc>
              <a:buClr>
                <a:srgbClr val="FFFF66"/>
              </a:buClr>
              <a:buFont typeface="Arial" charset="0"/>
              <a:buNone/>
            </a:pPr>
            <a:endParaRPr lang="en-US" b="1" dirty="0" smtClean="0"/>
          </a:p>
          <a:p>
            <a:pPr eaLnBrk="1" hangingPunct="1">
              <a:lnSpc>
                <a:spcPct val="90000"/>
              </a:lnSpc>
              <a:buFont typeface="Wingdings" pitchFamily="2" charset="2"/>
              <a:buNone/>
            </a:pPr>
            <a:endParaRPr lang="en-US" sz="4000" b="1"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5">
                                            <p:txEl>
                                              <p:pRg st="1" end="1"/>
                                            </p:txEl>
                                          </p:spTgt>
                                        </p:tgtEl>
                                        <p:attrNameLst>
                                          <p:attrName>style.visibility</p:attrName>
                                        </p:attrNameLst>
                                      </p:cBhvr>
                                      <p:to>
                                        <p:strVal val="visible"/>
                                      </p:to>
                                    </p:set>
                                    <p:animEffect transition="in" filter="blinds(horizontal)">
                                      <p:cBhvr>
                                        <p:cTn id="7" dur="500"/>
                                        <p:tgtEl>
                                          <p:spTgt spid="387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7075">
                                            <p:txEl>
                                              <p:pRg st="2" end="2"/>
                                            </p:txEl>
                                          </p:spTgt>
                                        </p:tgtEl>
                                        <p:attrNameLst>
                                          <p:attrName>style.visibility</p:attrName>
                                        </p:attrNameLst>
                                      </p:cBhvr>
                                      <p:to>
                                        <p:strVal val="visible"/>
                                      </p:to>
                                    </p:set>
                                    <p:animEffect transition="in" filter="blinds(horizontal)">
                                      <p:cBhvr>
                                        <p:cTn id="12" dur="500"/>
                                        <p:tgtEl>
                                          <p:spTgt spid="387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7075">
                                            <p:txEl>
                                              <p:pRg st="3" end="3"/>
                                            </p:txEl>
                                          </p:spTgt>
                                        </p:tgtEl>
                                        <p:attrNameLst>
                                          <p:attrName>style.visibility</p:attrName>
                                        </p:attrNameLst>
                                      </p:cBhvr>
                                      <p:to>
                                        <p:strVal val="visible"/>
                                      </p:to>
                                    </p:set>
                                    <p:animEffect transition="in" filter="blinds(horizontal)">
                                      <p:cBhvr>
                                        <p:cTn id="17" dur="500"/>
                                        <p:tgtEl>
                                          <p:spTgt spid="387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7075">
                                            <p:txEl>
                                              <p:pRg st="4" end="4"/>
                                            </p:txEl>
                                          </p:spTgt>
                                        </p:tgtEl>
                                        <p:attrNameLst>
                                          <p:attrName>style.visibility</p:attrName>
                                        </p:attrNameLst>
                                      </p:cBhvr>
                                      <p:to>
                                        <p:strVal val="visible"/>
                                      </p:to>
                                    </p:set>
                                    <p:animEffect transition="in" filter="blinds(horizontal)">
                                      <p:cBhvr>
                                        <p:cTn id="22" dur="500"/>
                                        <p:tgtEl>
                                          <p:spTgt spid="3870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7075">
                                            <p:txEl>
                                              <p:pRg st="5" end="5"/>
                                            </p:txEl>
                                          </p:spTgt>
                                        </p:tgtEl>
                                        <p:attrNameLst>
                                          <p:attrName>style.visibility</p:attrName>
                                        </p:attrNameLst>
                                      </p:cBhvr>
                                      <p:to>
                                        <p:strVal val="visible"/>
                                      </p:to>
                                    </p:set>
                                    <p:animEffect transition="in" filter="blinds(horizontal)">
                                      <p:cBhvr>
                                        <p:cTn id="27" dur="500"/>
                                        <p:tgtEl>
                                          <p:spTgt spid="387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686800" cy="1524000"/>
          </a:xfrm>
        </p:spPr>
        <p:txBody>
          <a:bodyPr>
            <a:noAutofit/>
          </a:bodyPr>
          <a:lstStyle/>
          <a:p>
            <a:pPr eaLnBrk="1" hangingPunct="1">
              <a:lnSpc>
                <a:spcPct val="90000"/>
              </a:lnSpc>
              <a:defRPr/>
            </a:pPr>
            <a:r>
              <a:rPr lang="en-US" b="1" dirty="0" smtClean="0"/>
              <a:t>Use Aggravation Evidence</a:t>
            </a:r>
            <a:endParaRPr lang="en-US" b="1" dirty="0" smtClean="0">
              <a:effectLst/>
            </a:endParaRPr>
          </a:p>
        </p:txBody>
      </p:sp>
      <p:sp>
        <p:nvSpPr>
          <p:cNvPr id="387075" name="Rectangle 3"/>
          <p:cNvSpPr>
            <a:spLocks noGrp="1" noChangeArrowheads="1"/>
          </p:cNvSpPr>
          <p:nvPr>
            <p:ph sz="half" idx="1"/>
          </p:nvPr>
        </p:nvSpPr>
        <p:spPr>
          <a:xfrm>
            <a:off x="228600" y="1143000"/>
            <a:ext cx="8534400" cy="5714999"/>
          </a:xfrm>
        </p:spPr>
        <p:txBody>
          <a:bodyPr>
            <a:normAutofit/>
          </a:bodyPr>
          <a:lstStyle/>
          <a:p>
            <a:pPr eaLnBrk="1" hangingPunct="1">
              <a:lnSpc>
                <a:spcPct val="110000"/>
              </a:lnSpc>
              <a:spcBef>
                <a:spcPts val="400"/>
              </a:spcBef>
              <a:spcAft>
                <a:spcPts val="400"/>
              </a:spcAft>
              <a:buClr>
                <a:schemeClr val="tx1"/>
              </a:buClr>
              <a:buFont typeface="Wingdings" pitchFamily="2" charset="2"/>
              <a:buNone/>
            </a:pPr>
            <a:endParaRPr lang="en-US" b="1" dirty="0" smtClean="0"/>
          </a:p>
          <a:p>
            <a:pPr eaLnBrk="1" hangingPunct="1">
              <a:lnSpc>
                <a:spcPct val="110000"/>
              </a:lnSpc>
              <a:spcBef>
                <a:spcPts val="400"/>
              </a:spcBef>
              <a:spcAft>
                <a:spcPts val="400"/>
              </a:spcAft>
              <a:buClr>
                <a:schemeClr val="bg1"/>
              </a:buClr>
            </a:pPr>
            <a:r>
              <a:rPr lang="en-US" sz="3200" dirty="0" smtClean="0"/>
              <a:t>Circumstances </a:t>
            </a:r>
            <a:r>
              <a:rPr lang="en-US" sz="3200" dirty="0" smtClean="0">
                <a:solidFill>
                  <a:srgbClr val="FFC000"/>
                </a:solidFill>
              </a:rPr>
              <a:t>directly relating to or resulting from the offense </a:t>
            </a:r>
          </a:p>
          <a:p>
            <a:pPr eaLnBrk="1" hangingPunct="1">
              <a:lnSpc>
                <a:spcPct val="110000"/>
              </a:lnSpc>
              <a:spcBef>
                <a:spcPts val="400"/>
              </a:spcBef>
              <a:spcAft>
                <a:spcPts val="400"/>
              </a:spcAft>
              <a:buClr>
                <a:schemeClr val="bg1"/>
              </a:buClr>
            </a:pPr>
            <a:endParaRPr lang="en-US" sz="3200" dirty="0" smtClean="0">
              <a:solidFill>
                <a:srgbClr val="FFC000"/>
              </a:solidFill>
            </a:endParaRPr>
          </a:p>
          <a:p>
            <a:pPr eaLnBrk="1" hangingPunct="1">
              <a:lnSpc>
                <a:spcPct val="110000"/>
              </a:lnSpc>
              <a:spcBef>
                <a:spcPts val="400"/>
              </a:spcBef>
              <a:spcAft>
                <a:spcPts val="400"/>
              </a:spcAft>
              <a:buClr>
                <a:schemeClr val="bg1"/>
              </a:buClr>
            </a:pPr>
            <a:r>
              <a:rPr lang="en-US" sz="3200" dirty="0" smtClean="0"/>
              <a:t>Ask yourself….</a:t>
            </a:r>
          </a:p>
          <a:p>
            <a:pPr lvl="1">
              <a:lnSpc>
                <a:spcPct val="110000"/>
              </a:lnSpc>
              <a:spcBef>
                <a:spcPts val="400"/>
              </a:spcBef>
              <a:spcAft>
                <a:spcPts val="400"/>
              </a:spcAft>
              <a:buClr>
                <a:schemeClr val="bg1"/>
              </a:buClr>
            </a:pPr>
            <a:r>
              <a:rPr lang="en-US" sz="3200" dirty="0" smtClean="0"/>
              <a:t>What ticks you off about this case?</a:t>
            </a:r>
          </a:p>
          <a:p>
            <a:pPr lvl="1">
              <a:lnSpc>
                <a:spcPct val="110000"/>
              </a:lnSpc>
              <a:spcBef>
                <a:spcPts val="400"/>
              </a:spcBef>
              <a:spcAft>
                <a:spcPts val="400"/>
              </a:spcAft>
              <a:buClr>
                <a:schemeClr val="bg1"/>
              </a:buClr>
            </a:pPr>
            <a:r>
              <a:rPr lang="en-US" sz="3200" dirty="0" smtClean="0"/>
              <a:t>What makes ACC bad?</a:t>
            </a:r>
          </a:p>
          <a:p>
            <a:pPr eaLnBrk="1" hangingPunct="1">
              <a:lnSpc>
                <a:spcPct val="90000"/>
              </a:lnSpc>
              <a:buClr>
                <a:srgbClr val="FFFF66"/>
              </a:buClr>
              <a:buFont typeface="Arial" charset="0"/>
              <a:buNone/>
            </a:pPr>
            <a:endParaRPr lang="en-US" b="1" dirty="0" smtClean="0"/>
          </a:p>
          <a:p>
            <a:pPr eaLnBrk="1" hangingPunct="1">
              <a:lnSpc>
                <a:spcPct val="90000"/>
              </a:lnSpc>
              <a:buFont typeface="Wingdings" pitchFamily="2" charset="2"/>
              <a:buNone/>
            </a:pPr>
            <a:endParaRPr lang="en-US" sz="4000" b="1" dirty="0" smtClean="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Aggravation</a:t>
            </a:r>
            <a:endParaRPr lang="en-US" b="1" dirty="0"/>
          </a:p>
        </p:txBody>
      </p:sp>
      <p:sp>
        <p:nvSpPr>
          <p:cNvPr id="25602" name="Content Placeholder 2"/>
          <p:cNvSpPr>
            <a:spLocks noGrp="1"/>
          </p:cNvSpPr>
          <p:nvPr>
            <p:ph idx="1"/>
          </p:nvPr>
        </p:nvSpPr>
        <p:spPr>
          <a:xfrm>
            <a:off x="457200" y="1219200"/>
            <a:ext cx="8229600" cy="5334000"/>
          </a:xfrm>
        </p:spPr>
        <p:txBody>
          <a:bodyPr>
            <a:normAutofit lnSpcReduction="10000"/>
          </a:bodyPr>
          <a:lstStyle/>
          <a:p>
            <a:pPr>
              <a:spcBef>
                <a:spcPts val="400"/>
              </a:spcBef>
              <a:spcAft>
                <a:spcPts val="400"/>
              </a:spcAft>
              <a:buClr>
                <a:schemeClr val="bg1"/>
              </a:buClr>
            </a:pPr>
            <a:r>
              <a:rPr lang="en-US" sz="2800" dirty="0" smtClean="0"/>
              <a:t>Look for:</a:t>
            </a:r>
          </a:p>
          <a:p>
            <a:pPr lvl="1">
              <a:spcBef>
                <a:spcPts val="400"/>
              </a:spcBef>
              <a:spcAft>
                <a:spcPts val="400"/>
              </a:spcAft>
              <a:buClr>
                <a:schemeClr val="bg1"/>
              </a:buClr>
            </a:pPr>
            <a:r>
              <a:rPr lang="en-US" sz="2800" dirty="0" smtClean="0"/>
              <a:t>Victim Impact</a:t>
            </a:r>
          </a:p>
          <a:p>
            <a:pPr lvl="1">
              <a:spcBef>
                <a:spcPts val="400"/>
              </a:spcBef>
              <a:spcAft>
                <a:spcPts val="400"/>
              </a:spcAft>
              <a:buClr>
                <a:schemeClr val="bg1"/>
              </a:buClr>
            </a:pPr>
            <a:r>
              <a:rPr lang="en-US" sz="2800" dirty="0" smtClean="0"/>
              <a:t>Unit impact</a:t>
            </a:r>
          </a:p>
          <a:p>
            <a:pPr lvl="1">
              <a:spcBef>
                <a:spcPts val="400"/>
              </a:spcBef>
              <a:spcAft>
                <a:spcPts val="400"/>
              </a:spcAft>
              <a:buClr>
                <a:schemeClr val="bg1"/>
              </a:buClr>
            </a:pPr>
            <a:r>
              <a:rPr lang="en-US" sz="2800" dirty="0" smtClean="0"/>
              <a:t>Accused own words, actions or lack of actions</a:t>
            </a:r>
          </a:p>
          <a:p>
            <a:pPr lvl="1">
              <a:spcBef>
                <a:spcPts val="400"/>
              </a:spcBef>
              <a:spcAft>
                <a:spcPts val="400"/>
              </a:spcAft>
              <a:buClr>
                <a:schemeClr val="bg1"/>
              </a:buClr>
            </a:pPr>
            <a:r>
              <a:rPr lang="en-US" sz="2800" dirty="0" smtClean="0"/>
              <a:t>Did he/she bring others into the criminal conduct</a:t>
            </a:r>
          </a:p>
          <a:p>
            <a:pPr>
              <a:spcBef>
                <a:spcPts val="400"/>
              </a:spcBef>
              <a:spcAft>
                <a:spcPts val="400"/>
              </a:spcAft>
              <a:buClr>
                <a:schemeClr val="bg1"/>
              </a:buClr>
            </a:pPr>
            <a:endParaRPr lang="en-US" sz="2800" dirty="0" smtClean="0"/>
          </a:p>
          <a:p>
            <a:pPr>
              <a:spcBef>
                <a:spcPts val="400"/>
              </a:spcBef>
              <a:spcAft>
                <a:spcPts val="400"/>
              </a:spcAft>
              <a:buClr>
                <a:schemeClr val="bg1"/>
              </a:buClr>
            </a:pPr>
            <a:r>
              <a:rPr lang="en-US" sz="2800" dirty="0" smtClean="0"/>
              <a:t>Use Aggravation to argue</a:t>
            </a:r>
          </a:p>
          <a:p>
            <a:pPr lvl="1">
              <a:spcBef>
                <a:spcPts val="400"/>
              </a:spcBef>
              <a:spcAft>
                <a:spcPts val="400"/>
              </a:spcAft>
              <a:buClr>
                <a:schemeClr val="bg1"/>
              </a:buClr>
            </a:pPr>
            <a:r>
              <a:rPr lang="en-US" sz="2800" dirty="0" smtClean="0"/>
              <a:t>What makes this different </a:t>
            </a:r>
          </a:p>
          <a:p>
            <a:pPr lvl="1">
              <a:spcBef>
                <a:spcPts val="400"/>
              </a:spcBef>
              <a:spcAft>
                <a:spcPts val="400"/>
              </a:spcAft>
              <a:buClr>
                <a:schemeClr val="bg1"/>
              </a:buClr>
            </a:pPr>
            <a:r>
              <a:rPr lang="en-US" sz="2800" dirty="0" smtClean="0"/>
              <a:t>Support confinement/discharge</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914400"/>
          </a:xfrm>
        </p:spPr>
        <p:txBody>
          <a:bodyPr>
            <a:noAutofit/>
          </a:bodyPr>
          <a:lstStyle/>
          <a:p>
            <a:pPr>
              <a:defRPr/>
            </a:pPr>
            <a:r>
              <a:rPr lang="en-US" b="1" dirty="0" smtClean="0"/>
              <a:t>Supporting your recommendation</a:t>
            </a:r>
            <a:endParaRPr lang="en-US" b="1" dirty="0"/>
          </a:p>
        </p:txBody>
      </p:sp>
      <p:sp>
        <p:nvSpPr>
          <p:cNvPr id="26626" name="Content Placeholder 2"/>
          <p:cNvSpPr>
            <a:spLocks noGrp="1"/>
          </p:cNvSpPr>
          <p:nvPr>
            <p:ph idx="1"/>
          </p:nvPr>
        </p:nvSpPr>
        <p:spPr/>
        <p:txBody>
          <a:bodyPr/>
          <a:lstStyle/>
          <a:p>
            <a:endParaRPr lang="en-US" dirty="0" smtClean="0"/>
          </a:p>
          <a:p>
            <a:r>
              <a:rPr lang="en-US" dirty="0" smtClean="0"/>
              <a:t>Address each component separately</a:t>
            </a:r>
          </a:p>
          <a:p>
            <a:pPr>
              <a:buNone/>
            </a:pPr>
            <a:endParaRPr lang="en-US" dirty="0" smtClean="0"/>
          </a:p>
          <a:p>
            <a:r>
              <a:rPr lang="en-US" dirty="0" smtClean="0"/>
              <a:t>Spend majority of time on confinement and discharge</a:t>
            </a:r>
          </a:p>
          <a:p>
            <a:pPr>
              <a:buNone/>
            </a:pPr>
            <a:endParaRPr lang="en-US" dirty="0" smtClean="0"/>
          </a:p>
          <a:p>
            <a:r>
              <a:rPr lang="en-US" dirty="0" smtClean="0"/>
              <a:t>Three man weave</a:t>
            </a:r>
          </a:p>
          <a:p>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Confinement</a:t>
            </a:r>
            <a:endParaRPr lang="en-US" b="1" dirty="0"/>
          </a:p>
        </p:txBody>
      </p:sp>
      <p:sp>
        <p:nvSpPr>
          <p:cNvPr id="30722" name="Content Placeholder 2"/>
          <p:cNvSpPr>
            <a:spLocks noGrp="1"/>
          </p:cNvSpPr>
          <p:nvPr>
            <p:ph idx="1"/>
          </p:nvPr>
        </p:nvSpPr>
        <p:spPr>
          <a:xfrm>
            <a:off x="457200" y="1295400"/>
            <a:ext cx="8229600" cy="4708525"/>
          </a:xfrm>
        </p:spPr>
        <p:txBody>
          <a:bodyPr>
            <a:normAutofit fontScale="92500" lnSpcReduction="10000"/>
          </a:bodyPr>
          <a:lstStyle/>
          <a:p>
            <a:pPr>
              <a:buClr>
                <a:schemeClr val="bg1"/>
              </a:buClr>
            </a:pPr>
            <a:r>
              <a:rPr lang="en-US" dirty="0" smtClean="0"/>
              <a:t>Why ## months (What supports this?)</a:t>
            </a:r>
          </a:p>
          <a:p>
            <a:pPr lvl="1">
              <a:buClr>
                <a:schemeClr val="bg1"/>
              </a:buClr>
            </a:pPr>
            <a:r>
              <a:rPr lang="en-US" sz="3200" dirty="0" smtClean="0"/>
              <a:t>Victim/Unit impact</a:t>
            </a:r>
          </a:p>
          <a:p>
            <a:pPr lvl="1">
              <a:buClr>
                <a:schemeClr val="bg1"/>
              </a:buClr>
            </a:pPr>
            <a:r>
              <a:rPr lang="en-US" sz="3200" dirty="0" smtClean="0"/>
              <a:t>Seriousness of offense</a:t>
            </a:r>
          </a:p>
          <a:p>
            <a:pPr lvl="1">
              <a:buClr>
                <a:schemeClr val="bg1"/>
              </a:buClr>
            </a:pPr>
            <a:r>
              <a:rPr lang="en-US" sz="3200" dirty="0" smtClean="0"/>
              <a:t>Use aggravating facts</a:t>
            </a:r>
          </a:p>
          <a:p>
            <a:pPr lvl="1">
              <a:buClr>
                <a:schemeClr val="bg1"/>
              </a:buClr>
            </a:pPr>
            <a:r>
              <a:rPr lang="en-US" sz="3200" dirty="0" smtClean="0"/>
              <a:t>Principles of sentencing</a:t>
            </a:r>
          </a:p>
          <a:p>
            <a:pPr lvl="2">
              <a:buClr>
                <a:schemeClr val="bg1"/>
              </a:buClr>
            </a:pPr>
            <a:r>
              <a:rPr lang="en-US" sz="3200" dirty="0" smtClean="0"/>
              <a:t>He needs deterrence</a:t>
            </a:r>
          </a:p>
          <a:p>
            <a:pPr lvl="2">
              <a:buClr>
                <a:schemeClr val="bg1"/>
              </a:buClr>
            </a:pPr>
            <a:r>
              <a:rPr lang="en-US" sz="3200" dirty="0" smtClean="0"/>
              <a:t>Society must be protected</a:t>
            </a:r>
          </a:p>
          <a:p>
            <a:pPr lvl="2">
              <a:buClr>
                <a:schemeClr val="bg1"/>
              </a:buClr>
            </a:pPr>
            <a:r>
              <a:rPr lang="en-US" sz="3200" dirty="0" smtClean="0"/>
              <a:t>Little to no rehab potential</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Punitive Discharge</a:t>
            </a:r>
            <a:endParaRPr lang="en-US" b="1" dirty="0"/>
          </a:p>
        </p:txBody>
      </p:sp>
      <p:sp>
        <p:nvSpPr>
          <p:cNvPr id="31746" name="Content Placeholder 2"/>
          <p:cNvSpPr>
            <a:spLocks noGrp="1"/>
          </p:cNvSpPr>
          <p:nvPr>
            <p:ph idx="1"/>
          </p:nvPr>
        </p:nvSpPr>
        <p:spPr>
          <a:xfrm>
            <a:off x="381000" y="1371600"/>
            <a:ext cx="7696200" cy="4572000"/>
          </a:xfrm>
        </p:spPr>
        <p:txBody>
          <a:bodyPr>
            <a:normAutofit/>
          </a:bodyPr>
          <a:lstStyle/>
          <a:p>
            <a:pPr>
              <a:buClr>
                <a:schemeClr val="bg1"/>
              </a:buClr>
            </a:pPr>
            <a:r>
              <a:rPr lang="en-US" sz="3200" dirty="0" smtClean="0"/>
              <a:t>Why DD or BCD</a:t>
            </a:r>
          </a:p>
          <a:p>
            <a:pPr>
              <a:buClr>
                <a:schemeClr val="bg1"/>
              </a:buClr>
              <a:buNone/>
            </a:pPr>
            <a:endParaRPr lang="en-US" sz="3200" dirty="0" smtClean="0"/>
          </a:p>
          <a:p>
            <a:pPr lvl="1">
              <a:buClr>
                <a:schemeClr val="bg1"/>
              </a:buClr>
            </a:pPr>
            <a:r>
              <a:rPr lang="en-US" sz="3200" dirty="0" smtClean="0"/>
              <a:t>Use your aggravating facts</a:t>
            </a:r>
          </a:p>
          <a:p>
            <a:pPr lvl="1">
              <a:buClr>
                <a:schemeClr val="bg1"/>
              </a:buClr>
            </a:pPr>
            <a:r>
              <a:rPr lang="en-US" sz="3200" dirty="0" smtClean="0"/>
              <a:t>Refer to Military Judge’s instruction</a:t>
            </a:r>
          </a:p>
          <a:p>
            <a:pPr lvl="1">
              <a:buClr>
                <a:schemeClr val="bg1"/>
              </a:buClr>
            </a:pPr>
            <a:r>
              <a:rPr lang="en-US" sz="3200" dirty="0" smtClean="0">
                <a:solidFill>
                  <a:srgbClr val="FFC000"/>
                </a:solidFill>
              </a:rPr>
              <a:t>It’s about punishment, not separation</a:t>
            </a:r>
          </a:p>
          <a:p>
            <a:pPr lvl="1">
              <a:buClr>
                <a:schemeClr val="bg1"/>
              </a:buClr>
            </a:pPr>
            <a:r>
              <a:rPr lang="en-US" sz="3200" dirty="0" smtClean="0"/>
              <a:t>Permanent mark deserved</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8610600" cy="1143000"/>
          </a:xfrm>
        </p:spPr>
        <p:txBody>
          <a:bodyPr>
            <a:noAutofit/>
          </a:bodyPr>
          <a:lstStyle/>
          <a:p>
            <a:pPr>
              <a:defRPr/>
            </a:pPr>
            <a:r>
              <a:rPr lang="en-US" sz="4000" b="1" dirty="0" smtClean="0"/>
              <a:t>Punitive Discharge</a:t>
            </a:r>
            <a:endParaRPr lang="en-US" sz="4000" b="1" dirty="0"/>
          </a:p>
        </p:txBody>
      </p:sp>
      <p:sp>
        <p:nvSpPr>
          <p:cNvPr id="138243" name="Content Placeholder 2"/>
          <p:cNvSpPr>
            <a:spLocks noGrp="1"/>
          </p:cNvSpPr>
          <p:nvPr>
            <p:ph idx="1"/>
          </p:nvPr>
        </p:nvSpPr>
        <p:spPr>
          <a:xfrm>
            <a:off x="457200" y="1981200"/>
            <a:ext cx="6934200" cy="4327525"/>
          </a:xfrm>
        </p:spPr>
        <p:txBody>
          <a:bodyPr>
            <a:normAutofit/>
          </a:bodyPr>
          <a:lstStyle/>
          <a:p>
            <a:pPr>
              <a:buClr>
                <a:schemeClr val="bg1"/>
              </a:buClr>
            </a:pPr>
            <a:r>
              <a:rPr lang="en-US" sz="3200" dirty="0" smtClean="0"/>
              <a:t>Defense says:</a:t>
            </a:r>
          </a:p>
          <a:p>
            <a:pPr lvl="1">
              <a:buClr>
                <a:schemeClr val="bg1"/>
              </a:buClr>
            </a:pPr>
            <a:r>
              <a:rPr lang="en-US" sz="3200" dirty="0" smtClean="0"/>
              <a:t>Permanent mark on record</a:t>
            </a:r>
          </a:p>
          <a:p>
            <a:pPr lvl="1">
              <a:buClr>
                <a:schemeClr val="bg1"/>
              </a:buClr>
            </a:pPr>
            <a:r>
              <a:rPr lang="en-US" sz="3200" dirty="0" smtClean="0"/>
              <a:t>Most severe punishment</a:t>
            </a:r>
          </a:p>
          <a:p>
            <a:pPr lvl="1">
              <a:buClr>
                <a:schemeClr val="bg1"/>
              </a:buClr>
            </a:pPr>
            <a:r>
              <a:rPr lang="en-US" sz="3200" dirty="0" smtClean="0"/>
              <a:t>Cuts off benefits, education, job impact</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lstStyle/>
          <a:p>
            <a:r>
              <a:rPr lang="en-US" sz="2800" dirty="0" smtClean="0"/>
              <a:t>Authority</a:t>
            </a:r>
          </a:p>
          <a:p>
            <a:r>
              <a:rPr lang="en-US" sz="2800" dirty="0" smtClean="0"/>
              <a:t>Structure of a Sentencing Argument</a:t>
            </a:r>
          </a:p>
          <a:p>
            <a:r>
              <a:rPr lang="en-US" sz="2800" dirty="0" smtClean="0"/>
              <a:t>Principles of Sentencing</a:t>
            </a:r>
          </a:p>
          <a:p>
            <a:r>
              <a:rPr lang="en-US" sz="2800" dirty="0" smtClean="0"/>
              <a:t>Arguing for Specific Punishment</a:t>
            </a:r>
          </a:p>
          <a:p>
            <a:r>
              <a:rPr lang="en-US" sz="2800" dirty="0" smtClean="0"/>
              <a:t>Permissible/Impermissible Arguments</a:t>
            </a:r>
          </a:p>
          <a:p>
            <a:r>
              <a:rPr lang="en-US" sz="2800" dirty="0" smtClean="0"/>
              <a:t>Examples (time permitting)</a:t>
            </a:r>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Autofit/>
          </a:bodyPr>
          <a:lstStyle/>
          <a:p>
            <a:pPr>
              <a:defRPr/>
            </a:pPr>
            <a:r>
              <a:rPr lang="en-US" sz="4000" b="1" dirty="0" smtClean="0"/>
              <a:t>Punitive Discharge</a:t>
            </a:r>
            <a:endParaRPr lang="en-US" sz="4000" b="1" dirty="0"/>
          </a:p>
        </p:txBody>
      </p:sp>
      <p:sp>
        <p:nvSpPr>
          <p:cNvPr id="138243" name="Content Placeholder 2"/>
          <p:cNvSpPr>
            <a:spLocks noGrp="1"/>
          </p:cNvSpPr>
          <p:nvPr>
            <p:ph idx="1"/>
          </p:nvPr>
        </p:nvSpPr>
        <p:spPr>
          <a:xfrm>
            <a:off x="457200" y="1981200"/>
            <a:ext cx="8229600" cy="4327525"/>
          </a:xfrm>
        </p:spPr>
        <p:txBody>
          <a:bodyPr/>
          <a:lstStyle/>
          <a:p>
            <a:pPr>
              <a:buClr>
                <a:schemeClr val="bg1"/>
              </a:buClr>
            </a:pPr>
            <a:r>
              <a:rPr lang="en-US" dirty="0" smtClean="0"/>
              <a:t>TC Response</a:t>
            </a:r>
          </a:p>
          <a:p>
            <a:pPr lvl="1">
              <a:buClr>
                <a:schemeClr val="bg1"/>
              </a:buClr>
            </a:pPr>
            <a:r>
              <a:rPr lang="en-US" sz="3200" dirty="0" smtClean="0"/>
              <a:t>Permanent mark deserved because of ACC’s actions</a:t>
            </a:r>
          </a:p>
          <a:p>
            <a:pPr lvl="1">
              <a:buClr>
                <a:schemeClr val="bg1"/>
              </a:buClr>
            </a:pPr>
            <a:r>
              <a:rPr lang="en-US" sz="3200" dirty="0" smtClean="0"/>
              <a:t>Look at instruction</a:t>
            </a:r>
          </a:p>
          <a:p>
            <a:pPr lvl="1">
              <a:buClr>
                <a:schemeClr val="bg1"/>
              </a:buClr>
            </a:pPr>
            <a:r>
              <a:rPr lang="en-US" sz="3200" dirty="0" smtClean="0"/>
              <a:t>Aggravating facts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dissolve">
                                      <p:cBhvr>
                                        <p:cTn id="7" dur="500"/>
                                        <p:tgtEl>
                                          <p:spTgt spid="1382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8243">
                                            <p:txEl>
                                              <p:pRg st="2" end="2"/>
                                            </p:txEl>
                                          </p:spTgt>
                                        </p:tgtEl>
                                        <p:attrNameLst>
                                          <p:attrName>style.visibility</p:attrName>
                                        </p:attrNameLst>
                                      </p:cBhvr>
                                      <p:to>
                                        <p:strVal val="visible"/>
                                      </p:to>
                                    </p:set>
                                    <p:animEffect transition="in" filter="dissolve">
                                      <p:cBhvr>
                                        <p:cTn id="10" dur="500"/>
                                        <p:tgtEl>
                                          <p:spTgt spid="1382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38243">
                                            <p:txEl>
                                              <p:pRg st="3" end="3"/>
                                            </p:txEl>
                                          </p:spTgt>
                                        </p:tgtEl>
                                        <p:attrNameLst>
                                          <p:attrName>style.visibility</p:attrName>
                                        </p:attrNameLst>
                                      </p:cBhvr>
                                      <p:to>
                                        <p:strVal val="visible"/>
                                      </p:to>
                                    </p:set>
                                    <p:animEffect transition="in" filter="dissolve">
                                      <p:cBhvr>
                                        <p:cTn id="13"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Art 56: Mandatory Minimums</a:t>
            </a:r>
            <a:br>
              <a:rPr lang="en-US" dirty="0" smtClean="0"/>
            </a:br>
            <a:r>
              <a:rPr lang="en-US" sz="2000" dirty="0" smtClean="0"/>
              <a:t>(effective 24 Jun 14)</a:t>
            </a:r>
            <a:endParaRPr lang="en-US" dirty="0"/>
          </a:p>
        </p:txBody>
      </p:sp>
      <p:sp>
        <p:nvSpPr>
          <p:cNvPr id="4" name="TextBox 3"/>
          <p:cNvSpPr txBox="1"/>
          <p:nvPr/>
        </p:nvSpPr>
        <p:spPr>
          <a:xfrm>
            <a:off x="152400" y="1447800"/>
            <a:ext cx="8561959" cy="3539430"/>
          </a:xfrm>
          <a:prstGeom prst="rect">
            <a:avLst/>
          </a:prstGeom>
          <a:noFill/>
        </p:spPr>
        <p:txBody>
          <a:bodyPr wrap="none" rtlCol="0">
            <a:spAutoFit/>
          </a:bodyPr>
          <a:lstStyle/>
          <a:p>
            <a:endParaRPr lang="en-US" sz="2800" dirty="0" smtClean="0">
              <a:solidFill>
                <a:schemeClr val="bg1"/>
              </a:solidFill>
              <a:latin typeface="+mn-lt"/>
            </a:endParaRPr>
          </a:p>
          <a:p>
            <a:r>
              <a:rPr lang="en-US" sz="2800" dirty="0" smtClean="0">
                <a:solidFill>
                  <a:schemeClr val="bg1"/>
                </a:solidFill>
                <a:latin typeface="+mn-lt"/>
              </a:rPr>
              <a:t>Dishonorable Discharge/Dismissal </a:t>
            </a:r>
          </a:p>
          <a:p>
            <a:r>
              <a:rPr lang="en-US" sz="2800" dirty="0" smtClean="0">
                <a:solidFill>
                  <a:schemeClr val="bg1"/>
                </a:solidFill>
                <a:latin typeface="+mn-lt"/>
              </a:rPr>
              <a:t>is mandatory for:</a:t>
            </a:r>
          </a:p>
          <a:p>
            <a:endParaRPr lang="en-US" sz="2800" dirty="0">
              <a:solidFill>
                <a:schemeClr val="bg1"/>
              </a:solidFill>
              <a:latin typeface="+mn-lt"/>
            </a:endParaRPr>
          </a:p>
          <a:p>
            <a:r>
              <a:rPr lang="en-US" sz="2800" dirty="0" smtClean="0">
                <a:solidFill>
                  <a:schemeClr val="bg1"/>
                </a:solidFill>
                <a:latin typeface="+mn-lt"/>
              </a:rPr>
              <a:t>Rape/Sexual </a:t>
            </a:r>
            <a:r>
              <a:rPr lang="en-US" sz="2800" dirty="0">
                <a:solidFill>
                  <a:schemeClr val="bg1"/>
                </a:solidFill>
                <a:latin typeface="+mn-lt"/>
              </a:rPr>
              <a:t>Assault (Art 120)</a:t>
            </a:r>
          </a:p>
          <a:p>
            <a:r>
              <a:rPr lang="en-US" sz="2800" dirty="0">
                <a:solidFill>
                  <a:schemeClr val="bg1"/>
                </a:solidFill>
                <a:latin typeface="+mn-lt"/>
              </a:rPr>
              <a:t>Rape/Sexual Assault of Child (Art 120b)</a:t>
            </a:r>
          </a:p>
          <a:p>
            <a:r>
              <a:rPr lang="en-US" sz="2800" dirty="0">
                <a:solidFill>
                  <a:schemeClr val="bg1"/>
                </a:solidFill>
                <a:latin typeface="+mn-lt"/>
              </a:rPr>
              <a:t>Forcible Sodomy (Art 125)</a:t>
            </a:r>
          </a:p>
          <a:p>
            <a:r>
              <a:rPr lang="en-US" sz="2800" dirty="0">
                <a:solidFill>
                  <a:schemeClr val="bg1"/>
                </a:solidFill>
                <a:latin typeface="+mn-lt"/>
              </a:rPr>
              <a:t>Attempts of above (Art </a:t>
            </a:r>
            <a:r>
              <a:rPr lang="en-US" sz="2800" dirty="0" smtClean="0">
                <a:solidFill>
                  <a:schemeClr val="bg1"/>
                </a:solidFill>
                <a:latin typeface="+mn-lt"/>
              </a:rPr>
              <a:t>80)</a:t>
            </a:r>
            <a:r>
              <a:rPr lang="en-US" sz="2800" dirty="0" smtClean="0"/>
              <a:t>ct05(a)</a:t>
            </a:r>
            <a:endParaRPr lang="en-US" sz="2800" dirty="0"/>
          </a:p>
        </p:txBody>
      </p:sp>
    </p:spTree>
    <p:extLst>
      <p:ext uri="{BB962C8B-B14F-4D97-AF65-F5344CB8AC3E}">
        <p14:creationId xmlns:p14="http://schemas.microsoft.com/office/powerpoint/2010/main" val="94432447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a:xfrm>
            <a:off x="228600" y="0"/>
            <a:ext cx="8686800" cy="914400"/>
          </a:xfrm>
          <a:noFill/>
        </p:spPr>
        <p:txBody>
          <a:bodyPr wrap="square" lIns="91440" tIns="45720" rIns="91440" bIns="45720" numCol="1" anchorCtr="0" compatLnSpc="1">
            <a:prstTxWarp prst="textNoShape">
              <a:avLst/>
            </a:prstTxWarp>
          </a:bodyPr>
          <a:lstStyle/>
          <a:p>
            <a:r>
              <a:rPr lang="en-US" sz="4400" b="1" dirty="0" smtClean="0"/>
              <a:t>Hard Labor </a:t>
            </a:r>
            <a:endParaRPr lang="en-US" b="1" dirty="0" smtClean="0">
              <a:ln>
                <a:noFill/>
              </a:ln>
              <a:solidFill>
                <a:schemeClr val="tx1"/>
              </a:solidFill>
              <a:effectLst/>
            </a:endParaRPr>
          </a:p>
        </p:txBody>
      </p:sp>
      <p:sp>
        <p:nvSpPr>
          <p:cNvPr id="140291" name="Rectangle 3"/>
          <p:cNvSpPr>
            <a:spLocks noGrp="1"/>
          </p:cNvSpPr>
          <p:nvPr>
            <p:ph idx="1"/>
          </p:nvPr>
        </p:nvSpPr>
        <p:spPr/>
        <p:txBody>
          <a:bodyPr>
            <a:normAutofit lnSpcReduction="10000"/>
          </a:bodyPr>
          <a:lstStyle/>
          <a:p>
            <a:pPr>
              <a:buClr>
                <a:schemeClr val="bg1"/>
              </a:buClr>
            </a:pPr>
            <a:r>
              <a:rPr lang="en-US" sz="3200" dirty="0" smtClean="0"/>
              <a:t>Defense says:</a:t>
            </a:r>
          </a:p>
          <a:p>
            <a:pPr lvl="1">
              <a:buClr>
                <a:schemeClr val="bg1"/>
              </a:buClr>
            </a:pPr>
            <a:r>
              <a:rPr lang="en-US" sz="3200" dirty="0" smtClean="0"/>
              <a:t>Most visible deterrent</a:t>
            </a:r>
          </a:p>
          <a:p>
            <a:pPr lvl="1">
              <a:buClr>
                <a:schemeClr val="bg1"/>
              </a:buClr>
            </a:pPr>
            <a:r>
              <a:rPr lang="en-US" sz="3200" dirty="0" smtClean="0"/>
              <a:t>CC decides</a:t>
            </a:r>
          </a:p>
          <a:p>
            <a:pPr lvl="1">
              <a:buClr>
                <a:schemeClr val="bg1"/>
              </a:buClr>
            </a:pPr>
            <a:endParaRPr lang="en-US" sz="3200" dirty="0" smtClean="0"/>
          </a:p>
          <a:p>
            <a:pPr>
              <a:buClr>
                <a:schemeClr val="bg1"/>
              </a:buClr>
            </a:pPr>
            <a:r>
              <a:rPr lang="en-US" sz="3200" dirty="0" smtClean="0"/>
              <a:t>TC Response</a:t>
            </a:r>
          </a:p>
          <a:p>
            <a:pPr lvl="1">
              <a:buClr>
                <a:schemeClr val="bg1"/>
              </a:buClr>
            </a:pPr>
            <a:r>
              <a:rPr lang="en-US" sz="3200" dirty="0" smtClean="0"/>
              <a:t>Chores</a:t>
            </a:r>
          </a:p>
          <a:p>
            <a:pPr lvl="1">
              <a:buClr>
                <a:schemeClr val="bg1"/>
              </a:buClr>
            </a:pPr>
            <a:r>
              <a:rPr lang="en-US" sz="3200" dirty="0" smtClean="0"/>
              <a:t>Is this the right message for these offenses?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0291">
                                            <p:txEl>
                                              <p:pRg st="5" end="5"/>
                                            </p:txEl>
                                          </p:spTgt>
                                        </p:tgtEl>
                                        <p:attrNameLst>
                                          <p:attrName>style.visibility</p:attrName>
                                        </p:attrNameLst>
                                      </p:cBhvr>
                                      <p:to>
                                        <p:strVal val="visible"/>
                                      </p:to>
                                    </p:set>
                                    <p:animEffect transition="in" filter="dissolve">
                                      <p:cBhvr>
                                        <p:cTn id="7" dur="500"/>
                                        <p:tgtEl>
                                          <p:spTgt spid="140291">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0291">
                                            <p:txEl>
                                              <p:pRg st="6" end="6"/>
                                            </p:txEl>
                                          </p:spTgt>
                                        </p:tgtEl>
                                        <p:attrNameLst>
                                          <p:attrName>style.visibility</p:attrName>
                                        </p:attrNameLst>
                                      </p:cBhvr>
                                      <p:to>
                                        <p:strVal val="visible"/>
                                      </p:to>
                                    </p:set>
                                    <p:animEffect transition="in" filter="dissolve">
                                      <p:cBhvr>
                                        <p:cTn id="10"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Reduction in Rank</a:t>
            </a:r>
            <a:endParaRPr lang="en-US" b="1" dirty="0"/>
          </a:p>
        </p:txBody>
      </p:sp>
      <p:sp>
        <p:nvSpPr>
          <p:cNvPr id="32770" name="Content Placeholder 2"/>
          <p:cNvSpPr>
            <a:spLocks noGrp="1"/>
          </p:cNvSpPr>
          <p:nvPr>
            <p:ph idx="1"/>
          </p:nvPr>
        </p:nvSpPr>
        <p:spPr/>
        <p:txBody>
          <a:bodyPr>
            <a:normAutofit fontScale="85000" lnSpcReduction="10000"/>
          </a:bodyPr>
          <a:lstStyle/>
          <a:p>
            <a:pPr>
              <a:buClr>
                <a:schemeClr val="bg1"/>
              </a:buClr>
            </a:pPr>
            <a:r>
              <a:rPr lang="en-US" dirty="0" smtClean="0"/>
              <a:t>Why the ACC shouldn’t wear stripes</a:t>
            </a:r>
          </a:p>
          <a:p>
            <a:pPr lvl="1">
              <a:buClr>
                <a:schemeClr val="bg1"/>
              </a:buClr>
            </a:pPr>
            <a:r>
              <a:rPr lang="en-US" sz="3200" dirty="0" smtClean="0"/>
              <a:t>Message to others</a:t>
            </a:r>
          </a:p>
          <a:p>
            <a:pPr lvl="1">
              <a:buClr>
                <a:schemeClr val="bg1"/>
              </a:buClr>
            </a:pPr>
            <a:r>
              <a:rPr lang="en-US" sz="3200" dirty="0" smtClean="0"/>
              <a:t>Rank=responsibility</a:t>
            </a:r>
          </a:p>
          <a:p>
            <a:pPr lvl="1">
              <a:buClr>
                <a:schemeClr val="bg1"/>
              </a:buClr>
            </a:pPr>
            <a:r>
              <a:rPr lang="en-US" sz="3200" dirty="0" smtClean="0"/>
              <a:t>No one should look up to him because….</a:t>
            </a:r>
          </a:p>
          <a:p>
            <a:pPr lvl="1">
              <a:buClr>
                <a:schemeClr val="bg1"/>
              </a:buClr>
            </a:pPr>
            <a:r>
              <a:rPr lang="en-US" sz="3200" dirty="0" smtClean="0"/>
              <a:t>Cover very quickly in serious cases</a:t>
            </a:r>
          </a:p>
          <a:p>
            <a:pPr lvl="2">
              <a:buClr>
                <a:schemeClr val="bg1"/>
              </a:buClr>
            </a:pPr>
            <a:r>
              <a:rPr lang="en-US" sz="3200" dirty="0" smtClean="0"/>
              <a:t>UCMJ Art. 58(a) doesn’t apply in AF Cases (See AFI 51-201, para.9.23.3)</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Forfeitures</a:t>
            </a:r>
            <a:endParaRPr lang="en-US" b="1" dirty="0"/>
          </a:p>
        </p:txBody>
      </p:sp>
      <p:sp>
        <p:nvSpPr>
          <p:cNvPr id="33794" name="Content Placeholder 2"/>
          <p:cNvSpPr>
            <a:spLocks noGrp="1"/>
          </p:cNvSpPr>
          <p:nvPr>
            <p:ph idx="1"/>
          </p:nvPr>
        </p:nvSpPr>
        <p:spPr>
          <a:xfrm>
            <a:off x="609600" y="1447800"/>
            <a:ext cx="8077200" cy="4907760"/>
          </a:xfrm>
        </p:spPr>
        <p:txBody>
          <a:bodyPr>
            <a:normAutofit fontScale="92500" lnSpcReduction="20000"/>
          </a:bodyPr>
          <a:lstStyle/>
          <a:p>
            <a:pPr>
              <a:buClr>
                <a:schemeClr val="bg1"/>
              </a:buClr>
            </a:pPr>
            <a:r>
              <a:rPr lang="en-US" dirty="0" smtClean="0"/>
              <a:t>Why ACC shouldn’t be paid</a:t>
            </a:r>
          </a:p>
          <a:p>
            <a:pPr lvl="1">
              <a:buClr>
                <a:schemeClr val="bg1"/>
              </a:buClr>
            </a:pPr>
            <a:r>
              <a:rPr lang="en-US" sz="3200" dirty="0" smtClean="0"/>
              <a:t>Taxpayers foot bill while in jail?</a:t>
            </a:r>
          </a:p>
          <a:p>
            <a:pPr lvl="1">
              <a:buClr>
                <a:schemeClr val="bg1"/>
              </a:buClr>
            </a:pPr>
            <a:r>
              <a:rPr lang="en-US" sz="3200" dirty="0" smtClean="0"/>
              <a:t>Fundamental fairness</a:t>
            </a:r>
          </a:p>
          <a:p>
            <a:pPr lvl="1">
              <a:buClr>
                <a:schemeClr val="bg1"/>
              </a:buClr>
            </a:pPr>
            <a:r>
              <a:rPr lang="en-US" sz="3200" dirty="0" smtClean="0"/>
              <a:t>Don’t belabor in serious cases</a:t>
            </a:r>
          </a:p>
          <a:p>
            <a:pPr lvl="2">
              <a:buClr>
                <a:schemeClr val="bg1"/>
              </a:buClr>
            </a:pPr>
            <a:r>
              <a:rPr lang="en-US" sz="3200" dirty="0" smtClean="0"/>
              <a:t>UCMJ Art. 58(b) automatic forfeitures if</a:t>
            </a:r>
          </a:p>
          <a:p>
            <a:pPr lvl="3">
              <a:buClr>
                <a:schemeClr val="bg1"/>
              </a:buClr>
            </a:pPr>
            <a:r>
              <a:rPr lang="en-US" sz="3200" dirty="0" smtClean="0"/>
              <a:t>Confinement more than 6 months</a:t>
            </a:r>
          </a:p>
          <a:p>
            <a:pPr lvl="3">
              <a:buClr>
                <a:schemeClr val="bg1"/>
              </a:buClr>
            </a:pPr>
            <a:r>
              <a:rPr lang="en-US" sz="3200" dirty="0" smtClean="0"/>
              <a:t>Confinement less than 6 months and BCD or DD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57200" y="0"/>
            <a:ext cx="8686800" cy="914400"/>
          </a:xfrm>
        </p:spPr>
        <p:txBody>
          <a:bodyPr/>
          <a:lstStyle/>
          <a:p>
            <a:pPr eaLnBrk="1" hangingPunct="1">
              <a:defRPr/>
            </a:pPr>
            <a:r>
              <a:rPr lang="en-US" b="1" dirty="0" smtClean="0"/>
              <a:t>Addressing the Defense</a:t>
            </a:r>
          </a:p>
        </p:txBody>
      </p:sp>
      <p:sp>
        <p:nvSpPr>
          <p:cNvPr id="354307" name="Rectangle 3"/>
          <p:cNvSpPr>
            <a:spLocks noGrp="1" noChangeArrowheads="1"/>
          </p:cNvSpPr>
          <p:nvPr>
            <p:ph idx="1"/>
          </p:nvPr>
        </p:nvSpPr>
        <p:spPr>
          <a:xfrm>
            <a:off x="304800" y="838200"/>
            <a:ext cx="4800600" cy="6019800"/>
          </a:xfrm>
        </p:spPr>
        <p:txBody>
          <a:bodyPr>
            <a:normAutofit fontScale="92500" lnSpcReduction="10000"/>
          </a:bodyPr>
          <a:lstStyle/>
          <a:p>
            <a:pPr eaLnBrk="1" hangingPunct="1">
              <a:buClr>
                <a:schemeClr val="bg1"/>
              </a:buClr>
              <a:buSzPct val="85000"/>
            </a:pPr>
            <a:r>
              <a:rPr lang="en-US" sz="3200" dirty="0" smtClean="0"/>
              <a:t>Youthfulness</a:t>
            </a:r>
          </a:p>
          <a:p>
            <a:pPr eaLnBrk="1" hangingPunct="1">
              <a:buClr>
                <a:schemeClr val="bg1"/>
              </a:buClr>
              <a:buSzPct val="85000"/>
            </a:pPr>
            <a:endParaRPr lang="en-US" sz="3200" dirty="0" smtClean="0"/>
          </a:p>
          <a:p>
            <a:pPr eaLnBrk="1" hangingPunct="1">
              <a:buClr>
                <a:schemeClr val="bg1"/>
              </a:buClr>
              <a:buSzPct val="85000"/>
            </a:pPr>
            <a:r>
              <a:rPr lang="en-US" sz="3200" dirty="0" smtClean="0"/>
              <a:t>Federal conviction</a:t>
            </a:r>
          </a:p>
          <a:p>
            <a:pPr eaLnBrk="1" hangingPunct="1">
              <a:buClr>
                <a:schemeClr val="bg1"/>
              </a:buClr>
              <a:buSzPct val="85000"/>
            </a:pPr>
            <a:endParaRPr lang="en-US" sz="3200" dirty="0" smtClean="0"/>
          </a:p>
          <a:p>
            <a:pPr eaLnBrk="1" hangingPunct="1">
              <a:buClr>
                <a:schemeClr val="bg1"/>
              </a:buClr>
              <a:buSzPct val="85000"/>
            </a:pPr>
            <a:r>
              <a:rPr lang="en-US" sz="3200" dirty="0" smtClean="0"/>
              <a:t>Family will suffer</a:t>
            </a:r>
          </a:p>
          <a:p>
            <a:pPr eaLnBrk="1" hangingPunct="1">
              <a:buClr>
                <a:schemeClr val="bg1"/>
              </a:buClr>
              <a:buSzPct val="85000"/>
            </a:pPr>
            <a:endParaRPr lang="en-US" sz="3200" dirty="0" smtClean="0"/>
          </a:p>
          <a:p>
            <a:pPr eaLnBrk="1" hangingPunct="1">
              <a:buClr>
                <a:schemeClr val="bg1"/>
              </a:buClr>
              <a:buSzPct val="85000"/>
            </a:pPr>
            <a:r>
              <a:rPr lang="en-US" sz="3200" dirty="0" smtClean="0"/>
              <a:t>Smart Kid – just made a mistake</a:t>
            </a:r>
          </a:p>
          <a:p>
            <a:pPr eaLnBrk="1" hangingPunct="1">
              <a:buClr>
                <a:schemeClr val="bg1"/>
              </a:buClr>
              <a:buSzPct val="85000"/>
            </a:pPr>
            <a:endParaRPr lang="en-US" sz="3200" dirty="0" smtClean="0"/>
          </a:p>
          <a:p>
            <a:pPr eaLnBrk="1" hangingPunct="1">
              <a:buClr>
                <a:schemeClr val="bg1"/>
              </a:buClr>
              <a:buSzPct val="85000"/>
            </a:pPr>
            <a:r>
              <a:rPr lang="en-US" sz="3200" dirty="0" smtClean="0"/>
              <a:t>Character Letters and good performance</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28600" y="0"/>
            <a:ext cx="8686800" cy="914400"/>
          </a:xfrm>
        </p:spPr>
        <p:txBody>
          <a:bodyPr/>
          <a:lstStyle/>
          <a:p>
            <a:pPr eaLnBrk="1" hangingPunct="1">
              <a:defRPr/>
            </a:pPr>
            <a:r>
              <a:rPr lang="en-US" b="1" dirty="0" smtClean="0"/>
              <a:t>Addressing the Defense</a:t>
            </a:r>
          </a:p>
        </p:txBody>
      </p:sp>
      <p:sp>
        <p:nvSpPr>
          <p:cNvPr id="354307" name="Rectangle 3"/>
          <p:cNvSpPr>
            <a:spLocks noGrp="1" noChangeArrowheads="1"/>
          </p:cNvSpPr>
          <p:nvPr>
            <p:ph idx="1"/>
          </p:nvPr>
        </p:nvSpPr>
        <p:spPr>
          <a:xfrm>
            <a:off x="304800" y="838200"/>
            <a:ext cx="7924800" cy="6019800"/>
          </a:xfrm>
        </p:spPr>
        <p:txBody>
          <a:bodyPr>
            <a:normAutofit/>
          </a:bodyPr>
          <a:lstStyle/>
          <a:p>
            <a:pPr eaLnBrk="1" hangingPunct="1">
              <a:buClr>
                <a:schemeClr val="bg1"/>
              </a:buClr>
              <a:buSzPct val="85000"/>
            </a:pPr>
            <a:endParaRPr lang="en-US" dirty="0" smtClean="0"/>
          </a:p>
          <a:p>
            <a:pPr eaLnBrk="1" hangingPunct="1">
              <a:buClr>
                <a:schemeClr val="bg1"/>
              </a:buClr>
              <a:buSzPct val="85000"/>
            </a:pPr>
            <a:r>
              <a:rPr lang="en-US" dirty="0" smtClean="0"/>
              <a:t>Preempt </a:t>
            </a:r>
            <a:endParaRPr lang="en-US" sz="3200" dirty="0" smtClean="0"/>
          </a:p>
          <a:p>
            <a:pPr eaLnBrk="1" hangingPunct="1">
              <a:buClr>
                <a:schemeClr val="bg1"/>
              </a:buClr>
              <a:buSzPct val="85000"/>
            </a:pPr>
            <a:r>
              <a:rPr lang="en-US" sz="3200" dirty="0" smtClean="0"/>
              <a:t>Acknowledge positives</a:t>
            </a:r>
          </a:p>
          <a:p>
            <a:pPr eaLnBrk="1" hangingPunct="1">
              <a:buClr>
                <a:schemeClr val="bg1"/>
              </a:buClr>
              <a:buSzPct val="85000"/>
            </a:pPr>
            <a:r>
              <a:rPr lang="en-US" dirty="0" smtClean="0"/>
              <a:t>Use their own evidence against them</a:t>
            </a:r>
            <a:endParaRPr lang="en-US" sz="3200" dirty="0" smtClean="0"/>
          </a:p>
          <a:p>
            <a:pPr eaLnBrk="1" hangingPunct="1">
              <a:buClr>
                <a:schemeClr val="bg1"/>
              </a:buClr>
              <a:buSzPct val="85000"/>
            </a:pPr>
            <a:r>
              <a:rPr lang="en-US" dirty="0" smtClean="0"/>
              <a:t>Hold the moral high ground </a:t>
            </a:r>
            <a:endParaRPr lang="en-US" sz="3200" dirty="0"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457200" y="0"/>
            <a:ext cx="8686800" cy="914400"/>
          </a:xfrm>
        </p:spPr>
        <p:txBody>
          <a:bodyPr>
            <a:noAutofit/>
          </a:bodyPr>
          <a:lstStyle/>
          <a:p>
            <a:pPr eaLnBrk="1" hangingPunct="1">
              <a:defRPr/>
            </a:pPr>
            <a:r>
              <a:rPr lang="en-US" b="1" dirty="0" smtClean="0"/>
              <a:t>Sentencing Argument   “Don’t Argue”</a:t>
            </a:r>
          </a:p>
        </p:txBody>
      </p:sp>
      <p:sp>
        <p:nvSpPr>
          <p:cNvPr id="376835" name="Rectangle 3"/>
          <p:cNvSpPr>
            <a:spLocks noGrp="1" noChangeArrowheads="1"/>
          </p:cNvSpPr>
          <p:nvPr>
            <p:ph idx="1"/>
          </p:nvPr>
        </p:nvSpPr>
        <p:spPr>
          <a:xfrm>
            <a:off x="419100" y="1066800"/>
            <a:ext cx="8305800" cy="5791200"/>
          </a:xfrm>
        </p:spPr>
        <p:txBody>
          <a:bodyPr>
            <a:normAutofit/>
          </a:bodyPr>
          <a:lstStyle/>
          <a:p>
            <a:pPr eaLnBrk="1" hangingPunct="1">
              <a:lnSpc>
                <a:spcPct val="120000"/>
              </a:lnSpc>
              <a:spcBef>
                <a:spcPts val="200"/>
              </a:spcBef>
              <a:spcAft>
                <a:spcPts val="200"/>
              </a:spcAft>
            </a:pPr>
            <a:endParaRPr lang="en-US" sz="3000" dirty="0" smtClean="0"/>
          </a:p>
          <a:p>
            <a:pPr eaLnBrk="1" hangingPunct="1">
              <a:lnSpc>
                <a:spcPct val="120000"/>
              </a:lnSpc>
              <a:spcBef>
                <a:spcPts val="200"/>
              </a:spcBef>
              <a:spcAft>
                <a:spcPts val="200"/>
              </a:spcAft>
            </a:pPr>
            <a:r>
              <a:rPr lang="en-US" sz="3000" dirty="0" smtClean="0"/>
              <a:t>Command influence/interest</a:t>
            </a:r>
          </a:p>
          <a:p>
            <a:pPr eaLnBrk="1" hangingPunct="1">
              <a:lnSpc>
                <a:spcPct val="120000"/>
              </a:lnSpc>
              <a:spcBef>
                <a:spcPts val="200"/>
              </a:spcBef>
              <a:spcAft>
                <a:spcPts val="200"/>
              </a:spcAft>
            </a:pPr>
            <a:r>
              <a:rPr lang="en-US" sz="3000" dirty="0" smtClean="0"/>
              <a:t>AF/Command policy</a:t>
            </a:r>
          </a:p>
          <a:p>
            <a:pPr eaLnBrk="1" hangingPunct="1">
              <a:lnSpc>
                <a:spcPct val="120000"/>
              </a:lnSpc>
              <a:spcBef>
                <a:spcPts val="200"/>
              </a:spcBef>
              <a:spcAft>
                <a:spcPts val="200"/>
              </a:spcAft>
            </a:pPr>
            <a:r>
              <a:rPr lang="en-US" sz="3000" dirty="0" smtClean="0"/>
              <a:t>Punishment exceeding max penalty</a:t>
            </a:r>
          </a:p>
          <a:p>
            <a:pPr eaLnBrk="1" hangingPunct="1">
              <a:lnSpc>
                <a:spcPct val="120000"/>
              </a:lnSpc>
              <a:spcBef>
                <a:spcPts val="200"/>
              </a:spcBef>
              <a:spcAft>
                <a:spcPts val="200"/>
              </a:spcAft>
            </a:pPr>
            <a:r>
              <a:rPr lang="en-US" sz="3000" dirty="0" smtClean="0"/>
              <a:t>Personal opinion </a:t>
            </a:r>
          </a:p>
          <a:p>
            <a:pPr eaLnBrk="1" hangingPunct="1">
              <a:lnSpc>
                <a:spcPct val="120000"/>
              </a:lnSpc>
              <a:spcBef>
                <a:spcPts val="200"/>
              </a:spcBef>
              <a:spcAft>
                <a:spcPts val="200"/>
              </a:spcAft>
            </a:pPr>
            <a:r>
              <a:rPr lang="en-US" sz="3000" dirty="0" smtClean="0"/>
              <a:t>Uncharged misconduct (to increase)</a:t>
            </a:r>
          </a:p>
          <a:p>
            <a:pPr eaLnBrk="1" hangingPunct="1">
              <a:lnSpc>
                <a:spcPct val="120000"/>
              </a:lnSpc>
              <a:spcBef>
                <a:spcPts val="200"/>
              </a:spcBef>
              <a:spcAft>
                <a:spcPts val="200"/>
              </a:spcAft>
            </a:pPr>
            <a:r>
              <a:rPr lang="en-US" sz="3000" dirty="0" smtClean="0"/>
              <a:t>Facts not in evidence</a:t>
            </a:r>
          </a:p>
          <a:p>
            <a:pPr eaLnBrk="1" hangingPunct="1">
              <a:lnSpc>
                <a:spcPct val="120000"/>
              </a:lnSpc>
              <a:spcBef>
                <a:spcPts val="200"/>
              </a:spcBef>
              <a:spcAft>
                <a:spcPts val="200"/>
              </a:spcAft>
            </a:pPr>
            <a:r>
              <a:rPr lang="en-US" sz="3000" dirty="0"/>
              <a:t>M</a:t>
            </a:r>
            <a:r>
              <a:rPr lang="en-US" sz="3000" dirty="0" smtClean="0"/>
              <a:t>isstating evidence</a:t>
            </a:r>
            <a:r>
              <a:rPr lang="en-US" dirty="0" smtClean="0"/>
              <a:t>		</a:t>
            </a:r>
            <a:endParaRPr lang="en-US" sz="2400" dirty="0" smtClean="0"/>
          </a:p>
        </p:txBody>
      </p:sp>
      <p:sp>
        <p:nvSpPr>
          <p:cNvPr id="51203" name="Text Box 4"/>
          <p:cNvSpPr txBox="1">
            <a:spLocks noChangeArrowheads="1"/>
          </p:cNvSpPr>
          <p:nvPr/>
        </p:nvSpPr>
        <p:spPr bwMode="auto">
          <a:xfrm>
            <a:off x="6553200" y="6096000"/>
            <a:ext cx="184150" cy="457200"/>
          </a:xfrm>
          <a:prstGeom prst="rect">
            <a:avLst/>
          </a:prstGeom>
          <a:noFill/>
          <a:ln w="12700">
            <a:noFill/>
            <a:miter lim="800000"/>
            <a:headEnd/>
            <a:tailEnd/>
          </a:ln>
        </p:spPr>
        <p:txBody>
          <a:bodyPr wrap="none">
            <a:spAutoFit/>
          </a:bodyPr>
          <a:lstStyle/>
          <a:p>
            <a:pPr eaLnBrk="0" hangingPunct="0"/>
            <a:endParaRPr lang="en-US"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smtClean="0"/>
              <a:t>“DON’T ARGUE” (cont.)</a:t>
            </a:r>
            <a:endParaRPr lang="en-US" b="1" dirty="0"/>
          </a:p>
        </p:txBody>
      </p:sp>
      <p:sp>
        <p:nvSpPr>
          <p:cNvPr id="3" name="Content Placeholder 2"/>
          <p:cNvSpPr>
            <a:spLocks noGrp="1"/>
          </p:cNvSpPr>
          <p:nvPr>
            <p:ph idx="1"/>
          </p:nvPr>
        </p:nvSpPr>
        <p:spPr>
          <a:xfrm>
            <a:off x="457200" y="1600200"/>
            <a:ext cx="8229600" cy="4525963"/>
          </a:xfrm>
        </p:spPr>
        <p:txBody>
          <a:bodyPr>
            <a:normAutofit fontScale="92500"/>
          </a:bodyPr>
          <a:lstStyle/>
          <a:p>
            <a:pPr>
              <a:lnSpc>
                <a:spcPct val="120000"/>
              </a:lnSpc>
              <a:spcBef>
                <a:spcPts val="200"/>
              </a:spcBef>
              <a:spcAft>
                <a:spcPts val="200"/>
              </a:spcAft>
              <a:buClr>
                <a:schemeClr val="bg1"/>
              </a:buClr>
            </a:pPr>
            <a:r>
              <a:rPr lang="en-US" sz="3600" dirty="0" smtClean="0"/>
              <a:t>“Step in the shoes of victim”</a:t>
            </a:r>
          </a:p>
          <a:p>
            <a:pPr>
              <a:lnSpc>
                <a:spcPct val="120000"/>
              </a:lnSpc>
              <a:spcBef>
                <a:spcPts val="200"/>
              </a:spcBef>
              <a:spcAft>
                <a:spcPts val="200"/>
              </a:spcAft>
              <a:buClr>
                <a:schemeClr val="bg1"/>
              </a:buClr>
            </a:pPr>
            <a:r>
              <a:rPr lang="en-US" sz="3600" dirty="0" smtClean="0"/>
              <a:t>Sentences in other cases</a:t>
            </a:r>
          </a:p>
          <a:p>
            <a:pPr>
              <a:lnSpc>
                <a:spcPct val="120000"/>
              </a:lnSpc>
              <a:spcBef>
                <a:spcPts val="200"/>
              </a:spcBef>
              <a:spcAft>
                <a:spcPts val="200"/>
              </a:spcAft>
              <a:buClr>
                <a:schemeClr val="bg1"/>
              </a:buClr>
            </a:pPr>
            <a:r>
              <a:rPr lang="en-US" sz="3600" dirty="0" err="1" smtClean="0"/>
              <a:t>Accused’s</a:t>
            </a:r>
            <a:r>
              <a:rPr lang="en-US" sz="3600" dirty="0" smtClean="0"/>
              <a:t> assertion of rights</a:t>
            </a:r>
          </a:p>
          <a:p>
            <a:pPr>
              <a:lnSpc>
                <a:spcPct val="120000"/>
              </a:lnSpc>
              <a:spcBef>
                <a:spcPts val="200"/>
              </a:spcBef>
              <a:spcAft>
                <a:spcPts val="200"/>
              </a:spcAft>
              <a:buClr>
                <a:schemeClr val="bg1"/>
              </a:buClr>
            </a:pPr>
            <a:r>
              <a:rPr lang="en-US" sz="3600" dirty="0" smtClean="0"/>
              <a:t>DD/BCD = Separation/Firing</a:t>
            </a:r>
          </a:p>
          <a:p>
            <a:pPr>
              <a:lnSpc>
                <a:spcPct val="120000"/>
              </a:lnSpc>
              <a:spcBef>
                <a:spcPts val="200"/>
              </a:spcBef>
              <a:spcAft>
                <a:spcPts val="200"/>
              </a:spcAft>
              <a:buClr>
                <a:schemeClr val="bg1"/>
              </a:buClr>
            </a:pPr>
            <a:r>
              <a:rPr lang="en-US" sz="3600" dirty="0" smtClean="0"/>
              <a:t>Accused’s duty status(unless related to crime)	</a:t>
            </a:r>
            <a:endParaRPr lang="en-US" sz="3600"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228600" y="0"/>
            <a:ext cx="8686800" cy="914400"/>
          </a:xfrm>
        </p:spPr>
        <p:txBody>
          <a:bodyPr/>
          <a:lstStyle/>
          <a:p>
            <a:pPr eaLnBrk="1" hangingPunct="1">
              <a:defRPr/>
            </a:pPr>
            <a:r>
              <a:rPr lang="en-US" b="1" dirty="0" smtClean="0"/>
              <a:t>Defense tips</a:t>
            </a:r>
          </a:p>
        </p:txBody>
      </p:sp>
      <p:sp>
        <p:nvSpPr>
          <p:cNvPr id="376835" name="Rectangle 3"/>
          <p:cNvSpPr>
            <a:spLocks noGrp="1" noChangeArrowheads="1"/>
          </p:cNvSpPr>
          <p:nvPr>
            <p:ph idx="1"/>
          </p:nvPr>
        </p:nvSpPr>
        <p:spPr>
          <a:xfrm>
            <a:off x="381000" y="1257300"/>
            <a:ext cx="8458200" cy="4343400"/>
          </a:xfrm>
        </p:spPr>
        <p:txBody>
          <a:bodyPr>
            <a:normAutofit fontScale="25000" lnSpcReduction="20000"/>
          </a:bodyPr>
          <a:lstStyle/>
          <a:p>
            <a:pPr eaLnBrk="1" hangingPunct="1">
              <a:buClr>
                <a:schemeClr val="bg1"/>
              </a:buClr>
            </a:pPr>
            <a:r>
              <a:rPr lang="en-US" sz="11200" dirty="0" smtClean="0"/>
              <a:t>Personalize your client</a:t>
            </a:r>
          </a:p>
          <a:p>
            <a:pPr eaLnBrk="1" hangingPunct="1">
              <a:buClr>
                <a:schemeClr val="bg1"/>
              </a:buClr>
            </a:pPr>
            <a:endParaRPr lang="en-US" sz="11200" dirty="0" smtClean="0"/>
          </a:p>
          <a:p>
            <a:pPr eaLnBrk="1" hangingPunct="1">
              <a:buClr>
                <a:schemeClr val="bg1"/>
              </a:buClr>
            </a:pPr>
            <a:r>
              <a:rPr lang="en-US" sz="11200" dirty="0" smtClean="0"/>
              <a:t>Extenuation/Mitigation (anything)</a:t>
            </a:r>
          </a:p>
          <a:p>
            <a:pPr eaLnBrk="1" hangingPunct="1">
              <a:buClr>
                <a:schemeClr val="bg1"/>
              </a:buClr>
            </a:pPr>
            <a:endParaRPr lang="en-US" sz="11200" dirty="0" smtClean="0"/>
          </a:p>
          <a:p>
            <a:pPr eaLnBrk="1" hangingPunct="1">
              <a:buClr>
                <a:schemeClr val="bg1"/>
              </a:buClr>
            </a:pPr>
            <a:r>
              <a:rPr lang="en-US" sz="11200" dirty="0" smtClean="0"/>
              <a:t>Mock </a:t>
            </a:r>
            <a:r>
              <a:rPr lang="en-US" sz="11200" dirty="0" err="1" smtClean="0"/>
              <a:t>govt</a:t>
            </a:r>
            <a:r>
              <a:rPr lang="en-US" sz="11200" dirty="0" smtClean="0"/>
              <a:t> – they’re unreasonable</a:t>
            </a:r>
          </a:p>
          <a:p>
            <a:pPr eaLnBrk="1" hangingPunct="1">
              <a:buClr>
                <a:schemeClr val="bg1"/>
              </a:buClr>
            </a:pPr>
            <a:endParaRPr lang="en-US" sz="11200" dirty="0" smtClean="0"/>
          </a:p>
          <a:p>
            <a:pPr eaLnBrk="1" hangingPunct="1">
              <a:buClr>
                <a:schemeClr val="bg1"/>
              </a:buClr>
            </a:pPr>
            <a:r>
              <a:rPr lang="en-US" sz="11200" dirty="0" smtClean="0"/>
              <a:t>Principles of Sentencing</a:t>
            </a:r>
          </a:p>
          <a:p>
            <a:pPr eaLnBrk="1" hangingPunct="1">
              <a:buClr>
                <a:schemeClr val="bg1"/>
              </a:buClr>
            </a:pPr>
            <a:endParaRPr lang="en-US" sz="11200" dirty="0" smtClean="0"/>
          </a:p>
          <a:p>
            <a:pPr eaLnBrk="1" hangingPunct="1">
              <a:buClr>
                <a:schemeClr val="bg1"/>
              </a:buClr>
            </a:pPr>
            <a:r>
              <a:rPr lang="en-US" sz="11200" dirty="0" smtClean="0"/>
              <a:t>Put in perspective – What this is not</a:t>
            </a:r>
          </a:p>
          <a:p>
            <a:pPr>
              <a:buClr>
                <a:schemeClr val="bg1"/>
              </a:buClr>
            </a:pPr>
            <a:endParaRPr lang="en-US" sz="11200" dirty="0" smtClean="0"/>
          </a:p>
          <a:p>
            <a:pPr>
              <a:buClr>
                <a:schemeClr val="bg1"/>
              </a:buClr>
            </a:pPr>
            <a:r>
              <a:rPr lang="en-US" sz="11200" dirty="0" smtClean="0"/>
              <a:t>Maybe:</a:t>
            </a:r>
          </a:p>
          <a:p>
            <a:pPr lvl="1">
              <a:buClr>
                <a:schemeClr val="bg1"/>
              </a:buClr>
            </a:pPr>
            <a:r>
              <a:rPr lang="en-US" sz="11200" dirty="0" smtClean="0"/>
              <a:t>Sentencing recommendation?  </a:t>
            </a:r>
          </a:p>
          <a:p>
            <a:pPr lvl="1">
              <a:buClr>
                <a:schemeClr val="bg1"/>
              </a:buClr>
            </a:pPr>
            <a:r>
              <a:rPr lang="en-US" sz="11200" dirty="0" smtClean="0"/>
              <a:t>Remorse/Responsibility</a:t>
            </a:r>
          </a:p>
          <a:p>
            <a:pPr eaLnBrk="1" hangingPunct="1">
              <a:buClr>
                <a:schemeClr val="bg1"/>
              </a:buClr>
            </a:pPr>
            <a:endParaRPr lang="en-US" sz="11200" dirty="0" smtClean="0"/>
          </a:p>
          <a:p>
            <a:pPr eaLnBrk="1" hangingPunct="1">
              <a:buFont typeface="Wingdings" pitchFamily="2" charset="2"/>
              <a:buNone/>
            </a:pPr>
            <a:endParaRPr lang="en-US" sz="11200" dirty="0" smtClean="0"/>
          </a:p>
          <a:p>
            <a:pPr eaLnBrk="1" hangingPunct="1">
              <a:buFont typeface="Wingdings" pitchFamily="2" charset="2"/>
              <a:buNone/>
            </a:pPr>
            <a:endParaRPr lang="en-US" sz="11200" dirty="0" smtClean="0"/>
          </a:p>
          <a:p>
            <a:pPr eaLnBrk="1" hangingPunct="1">
              <a:buFont typeface="Wingdings" pitchFamily="2" charset="2"/>
              <a:buNone/>
            </a:pPr>
            <a:r>
              <a:rPr lang="en-US" sz="11200" dirty="0" smtClean="0"/>
              <a:t>					</a:t>
            </a:r>
            <a:r>
              <a:rPr lang="en-US" dirty="0" smtClean="0"/>
              <a:t>		</a:t>
            </a:r>
            <a:endParaRPr lang="en-US" sz="2400" dirty="0" smtClean="0"/>
          </a:p>
        </p:txBody>
      </p:sp>
      <p:sp>
        <p:nvSpPr>
          <p:cNvPr id="51203" name="Text Box 4"/>
          <p:cNvSpPr txBox="1">
            <a:spLocks noChangeArrowheads="1"/>
          </p:cNvSpPr>
          <p:nvPr/>
        </p:nvSpPr>
        <p:spPr bwMode="auto">
          <a:xfrm>
            <a:off x="6553200" y="6096000"/>
            <a:ext cx="184150" cy="457200"/>
          </a:xfrm>
          <a:prstGeom prst="rect">
            <a:avLst/>
          </a:prstGeom>
          <a:noFill/>
          <a:ln w="12700">
            <a:noFill/>
            <a:miter lim="800000"/>
            <a:headEnd/>
            <a:tailEnd/>
          </a:ln>
        </p:spPr>
        <p:txBody>
          <a:bodyPr wrap="none">
            <a:spAutoFit/>
          </a:bodyPr>
          <a:lstStyle/>
          <a:p>
            <a:pPr eaLnBrk="0" hangingPunct="0"/>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686800" cy="914400"/>
          </a:xfrm>
        </p:spPr>
        <p:txBody>
          <a:bodyPr>
            <a:normAutofit/>
          </a:bodyPr>
          <a:lstStyle/>
          <a:p>
            <a:pPr>
              <a:defRPr/>
            </a:pPr>
            <a:r>
              <a:rPr lang="en-US" b="1" dirty="0" smtClean="0"/>
              <a:t>Why Should You Care?</a:t>
            </a:r>
            <a:endParaRPr lang="en-US" b="1" dirty="0"/>
          </a:p>
        </p:txBody>
      </p:sp>
      <p:sp>
        <p:nvSpPr>
          <p:cNvPr id="20482" name="Content Placeholder 2"/>
          <p:cNvSpPr>
            <a:spLocks noGrp="1"/>
          </p:cNvSpPr>
          <p:nvPr>
            <p:ph idx="1"/>
          </p:nvPr>
        </p:nvSpPr>
        <p:spPr>
          <a:xfrm>
            <a:off x="457200" y="1447800"/>
            <a:ext cx="8382000" cy="4678363"/>
          </a:xfrm>
        </p:spPr>
        <p:txBody>
          <a:bodyPr>
            <a:normAutofit/>
          </a:bodyPr>
          <a:lstStyle/>
          <a:p>
            <a:endParaRPr lang="en-US" dirty="0"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228600" y="0"/>
            <a:ext cx="8686800" cy="914400"/>
          </a:xfrm>
        </p:spPr>
        <p:txBody>
          <a:bodyPr/>
          <a:lstStyle/>
          <a:p>
            <a:pPr eaLnBrk="1" hangingPunct="1">
              <a:defRPr/>
            </a:pPr>
            <a:r>
              <a:rPr lang="en-US" b="1" dirty="0" smtClean="0"/>
              <a:t>Defense don’t do this…</a:t>
            </a:r>
          </a:p>
        </p:txBody>
      </p:sp>
      <p:sp>
        <p:nvSpPr>
          <p:cNvPr id="376835" name="Rectangle 3"/>
          <p:cNvSpPr>
            <a:spLocks noGrp="1" noChangeArrowheads="1"/>
          </p:cNvSpPr>
          <p:nvPr>
            <p:ph idx="1"/>
          </p:nvPr>
        </p:nvSpPr>
        <p:spPr>
          <a:xfrm>
            <a:off x="381000" y="990600"/>
            <a:ext cx="8458200" cy="4343400"/>
          </a:xfrm>
        </p:spPr>
        <p:txBody>
          <a:bodyPr>
            <a:normAutofit fontScale="85000" lnSpcReduction="10000"/>
          </a:bodyPr>
          <a:lstStyle/>
          <a:p>
            <a:pPr eaLnBrk="1" hangingPunct="1">
              <a:buClr>
                <a:schemeClr val="bg1"/>
              </a:buClr>
            </a:pPr>
            <a:r>
              <a:rPr lang="en-US" dirty="0" smtClean="0"/>
              <a:t>Concede guilt (if litigated)</a:t>
            </a:r>
          </a:p>
          <a:p>
            <a:pPr eaLnBrk="1" hangingPunct="1">
              <a:buClr>
                <a:schemeClr val="bg1"/>
              </a:buClr>
            </a:pPr>
            <a:r>
              <a:rPr lang="en-US" dirty="0" smtClean="0"/>
              <a:t>Ask for discharge (unless approved)</a:t>
            </a:r>
          </a:p>
          <a:p>
            <a:pPr eaLnBrk="1" hangingPunct="1">
              <a:buClr>
                <a:schemeClr val="bg1"/>
              </a:buClr>
            </a:pPr>
            <a:r>
              <a:rPr lang="en-US" dirty="0" smtClean="0"/>
              <a:t>Ask them to reconsider verdict</a:t>
            </a:r>
          </a:p>
          <a:p>
            <a:pPr eaLnBrk="1" hangingPunct="1">
              <a:buClr>
                <a:schemeClr val="bg1"/>
              </a:buClr>
            </a:pPr>
            <a:r>
              <a:rPr lang="en-US" dirty="0" smtClean="0"/>
              <a:t>Admin discharge</a:t>
            </a:r>
          </a:p>
          <a:p>
            <a:pPr eaLnBrk="1" hangingPunct="1">
              <a:buClr>
                <a:schemeClr val="bg1"/>
              </a:buClr>
            </a:pPr>
            <a:r>
              <a:rPr lang="en-US" dirty="0" smtClean="0"/>
              <a:t>Compare sentences</a:t>
            </a:r>
          </a:p>
          <a:p>
            <a:pPr eaLnBrk="1" hangingPunct="1">
              <a:buClr>
                <a:schemeClr val="bg1"/>
              </a:buClr>
            </a:pPr>
            <a:r>
              <a:rPr lang="en-US" dirty="0" smtClean="0"/>
              <a:t>Command Policy</a:t>
            </a:r>
          </a:p>
          <a:p>
            <a:pPr eaLnBrk="1" hangingPunct="1">
              <a:buFont typeface="Wingdings" pitchFamily="2" charset="2"/>
              <a:buNone/>
            </a:pPr>
            <a:endParaRPr lang="en-US" sz="2800" dirty="0" smtClean="0"/>
          </a:p>
          <a:p>
            <a:pPr eaLnBrk="1" hangingPunct="1">
              <a:buFont typeface="Wingdings" pitchFamily="2" charset="2"/>
              <a:buNone/>
            </a:pPr>
            <a:endParaRPr lang="en-US" sz="2800" dirty="0" smtClean="0"/>
          </a:p>
          <a:p>
            <a:pPr eaLnBrk="1" hangingPunct="1">
              <a:buFont typeface="Wingdings" pitchFamily="2" charset="2"/>
              <a:buNone/>
            </a:pPr>
            <a:r>
              <a:rPr lang="en-US" dirty="0" smtClean="0"/>
              <a:t>							</a:t>
            </a:r>
            <a:endParaRPr lang="en-US" sz="2400" dirty="0" smtClean="0"/>
          </a:p>
        </p:txBody>
      </p:sp>
      <p:sp>
        <p:nvSpPr>
          <p:cNvPr id="51203" name="Text Box 4"/>
          <p:cNvSpPr txBox="1">
            <a:spLocks noChangeArrowheads="1"/>
          </p:cNvSpPr>
          <p:nvPr/>
        </p:nvSpPr>
        <p:spPr bwMode="auto">
          <a:xfrm>
            <a:off x="6553200" y="6096000"/>
            <a:ext cx="184150" cy="457200"/>
          </a:xfrm>
          <a:prstGeom prst="rect">
            <a:avLst/>
          </a:prstGeom>
          <a:noFill/>
          <a:ln w="12700">
            <a:noFill/>
            <a:miter lim="800000"/>
            <a:headEnd/>
            <a:tailEnd/>
          </a:ln>
        </p:spPr>
        <p:txBody>
          <a:bodyPr wrap="none">
            <a:spAutoFit/>
          </a:bodyPr>
          <a:lstStyle/>
          <a:p>
            <a:pPr eaLnBrk="0" hangingPunct="0"/>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610600" cy="762000"/>
          </a:xfrm>
        </p:spPr>
        <p:txBody>
          <a:bodyPr/>
          <a:lstStyle/>
          <a:p>
            <a:r>
              <a:rPr lang="en-US" b="1" dirty="0" smtClean="0"/>
              <a:t>Authority</a:t>
            </a:r>
            <a:r>
              <a:rPr lang="en-US" dirty="0" smtClean="0"/>
              <a:t>	</a:t>
            </a:r>
            <a:endParaRPr lang="en-US" dirty="0"/>
          </a:p>
        </p:txBody>
      </p:sp>
      <p:sp>
        <p:nvSpPr>
          <p:cNvPr id="3" name="Content Placeholder 2"/>
          <p:cNvSpPr>
            <a:spLocks noGrp="1"/>
          </p:cNvSpPr>
          <p:nvPr>
            <p:ph idx="1"/>
          </p:nvPr>
        </p:nvSpPr>
        <p:spPr>
          <a:xfrm>
            <a:off x="609600" y="1219200"/>
            <a:ext cx="8077200" cy="5090160"/>
          </a:xfrm>
        </p:spPr>
        <p:txBody>
          <a:bodyPr>
            <a:normAutofit fontScale="92500" lnSpcReduction="20000"/>
          </a:bodyPr>
          <a:lstStyle/>
          <a:p>
            <a:pPr>
              <a:buClr>
                <a:schemeClr val="tx1"/>
              </a:buClr>
              <a:buNone/>
            </a:pPr>
            <a:r>
              <a:rPr lang="en-US" sz="3200" dirty="0" smtClean="0"/>
              <a:t>RCM 1001(g)</a:t>
            </a:r>
          </a:p>
          <a:p>
            <a:pPr lvl="1">
              <a:buClr>
                <a:schemeClr val="bg1"/>
              </a:buClr>
              <a:buFont typeface="Arial" pitchFamily="34" charset="0"/>
              <a:buChar char="•"/>
            </a:pPr>
            <a:r>
              <a:rPr lang="en-US" sz="3200" dirty="0" smtClean="0"/>
              <a:t>May argue for an appropriate sentence</a:t>
            </a:r>
          </a:p>
          <a:p>
            <a:pPr marL="457200" lvl="1" indent="0">
              <a:buClr>
                <a:schemeClr val="bg1"/>
              </a:buClr>
              <a:buNone/>
            </a:pPr>
            <a:endParaRPr lang="en-US" sz="3200" dirty="0" smtClean="0"/>
          </a:p>
          <a:p>
            <a:pPr lvl="1">
              <a:buClr>
                <a:schemeClr val="bg1"/>
              </a:buClr>
              <a:buFont typeface="Arial" pitchFamily="34" charset="0"/>
              <a:buChar char="•"/>
            </a:pPr>
            <a:r>
              <a:rPr lang="en-US" sz="3200" dirty="0" smtClean="0">
                <a:solidFill>
                  <a:srgbClr val="FFC000"/>
                </a:solidFill>
              </a:rPr>
              <a:t>MAY NOT purport to speak for the convening authority</a:t>
            </a:r>
          </a:p>
          <a:p>
            <a:pPr marL="457200" lvl="1" indent="0">
              <a:buClr>
                <a:schemeClr val="bg1"/>
              </a:buClr>
              <a:buNone/>
            </a:pPr>
            <a:endParaRPr lang="en-US" sz="3200" dirty="0" smtClean="0">
              <a:solidFill>
                <a:srgbClr val="FFC000"/>
              </a:solidFill>
            </a:endParaRPr>
          </a:p>
          <a:p>
            <a:pPr lvl="1">
              <a:buClr>
                <a:schemeClr val="bg1"/>
              </a:buClr>
              <a:buFont typeface="Arial" pitchFamily="34" charset="0"/>
              <a:buChar char="•"/>
            </a:pPr>
            <a:r>
              <a:rPr lang="en-US" sz="3200" dirty="0" smtClean="0"/>
              <a:t>May recommend</a:t>
            </a:r>
          </a:p>
          <a:p>
            <a:pPr lvl="2">
              <a:buClr>
                <a:schemeClr val="bg1"/>
              </a:buClr>
              <a:buNone/>
            </a:pPr>
            <a:r>
              <a:rPr lang="en-US" sz="3200" dirty="0" smtClean="0"/>
              <a:t>- specific lawful sentence </a:t>
            </a:r>
          </a:p>
          <a:p>
            <a:pPr lvl="2">
              <a:buClr>
                <a:schemeClr val="bg1"/>
              </a:buClr>
              <a:buNone/>
            </a:pPr>
            <a:r>
              <a:rPr lang="en-US" sz="3200" dirty="0" smtClean="0"/>
              <a:t>- refer to generally accepted sentencing philosophies</a:t>
            </a:r>
            <a:endParaRPr lang="en-US" sz="3200"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14400"/>
          </a:xfrm>
        </p:spPr>
        <p:txBody>
          <a:bodyPr/>
          <a:lstStyle/>
          <a:p>
            <a:r>
              <a:rPr lang="en-US" b="1" dirty="0" smtClean="0"/>
              <a:t>This is Advocacy</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600" dirty="0" smtClean="0"/>
              <a:t>Prepare</a:t>
            </a:r>
          </a:p>
          <a:p>
            <a:r>
              <a:rPr lang="en-US" sz="3600" dirty="0" smtClean="0"/>
              <a:t>Appearance</a:t>
            </a:r>
          </a:p>
          <a:p>
            <a:r>
              <a:rPr lang="en-US" sz="3600" dirty="0" smtClean="0"/>
              <a:t>Demeanor</a:t>
            </a:r>
          </a:p>
          <a:p>
            <a:r>
              <a:rPr lang="en-US" sz="3600" dirty="0" smtClean="0"/>
              <a:t>Know your audience </a:t>
            </a:r>
          </a:p>
          <a:p>
            <a:pPr lvl="1"/>
            <a:r>
              <a:rPr lang="en-US" sz="3600" dirty="0" smtClean="0"/>
              <a:t>MJ</a:t>
            </a:r>
          </a:p>
          <a:p>
            <a:pPr lvl="1"/>
            <a:r>
              <a:rPr lang="en-US" sz="3600" dirty="0" smtClean="0"/>
              <a:t>Members</a:t>
            </a:r>
            <a:endParaRPr lang="en-US" sz="36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457200" y="0"/>
            <a:ext cx="8686800" cy="914400"/>
          </a:xfrm>
        </p:spPr>
        <p:txBody>
          <a:bodyPr>
            <a:normAutofit/>
          </a:bodyPr>
          <a:lstStyle/>
          <a:p>
            <a:pPr eaLnBrk="1" hangingPunct="1">
              <a:defRPr/>
            </a:pPr>
            <a:r>
              <a:rPr lang="en-US" b="1" dirty="0" smtClean="0"/>
              <a:t>Sample Format</a:t>
            </a:r>
          </a:p>
        </p:txBody>
      </p:sp>
      <p:sp>
        <p:nvSpPr>
          <p:cNvPr id="348163" name="Rectangle 3"/>
          <p:cNvSpPr>
            <a:spLocks noGrp="1" noChangeArrowheads="1"/>
          </p:cNvSpPr>
          <p:nvPr>
            <p:ph idx="1"/>
          </p:nvPr>
        </p:nvSpPr>
        <p:spPr>
          <a:xfrm>
            <a:off x="457200" y="685800"/>
            <a:ext cx="8229600" cy="5257800"/>
          </a:xfrm>
        </p:spPr>
        <p:txBody>
          <a:bodyPr>
            <a:normAutofit lnSpcReduction="10000"/>
          </a:bodyPr>
          <a:lstStyle/>
          <a:p>
            <a:pPr marL="457200" lvl="1" indent="0" eaLnBrk="1" hangingPunct="1">
              <a:lnSpc>
                <a:spcPct val="90000"/>
              </a:lnSpc>
              <a:buClr>
                <a:schemeClr val="tx1"/>
              </a:buClr>
              <a:buNone/>
            </a:pPr>
            <a:endParaRPr lang="en-US" b="1" dirty="0" smtClean="0">
              <a:cs typeface="Times New Roman" pitchFamily="18" charset="0"/>
            </a:endParaRPr>
          </a:p>
          <a:p>
            <a:pPr lvl="1" eaLnBrk="1" hangingPunct="1">
              <a:spcBef>
                <a:spcPts val="400"/>
              </a:spcBef>
              <a:spcAft>
                <a:spcPts val="400"/>
              </a:spcAft>
              <a:buClr>
                <a:schemeClr val="bg1"/>
              </a:buClr>
              <a:buFont typeface="Arial" pitchFamily="34" charset="0"/>
              <a:buChar char="•"/>
            </a:pPr>
            <a:r>
              <a:rPr lang="en-US" dirty="0" smtClean="0">
                <a:cs typeface="Times New Roman" pitchFamily="18" charset="0"/>
              </a:rPr>
              <a:t>Intro – start strong/theme</a:t>
            </a:r>
          </a:p>
          <a:p>
            <a:pPr marL="457200" lvl="1" indent="0" eaLnBrk="1" hangingPunct="1">
              <a:spcBef>
                <a:spcPts val="400"/>
              </a:spcBef>
              <a:spcAft>
                <a:spcPts val="400"/>
              </a:spcAft>
              <a:buClr>
                <a:schemeClr val="bg1"/>
              </a:buClr>
              <a:buNone/>
            </a:pPr>
            <a:endParaRPr lang="en-US" dirty="0" smtClean="0">
              <a:cs typeface="Times New Roman" pitchFamily="18" charset="0"/>
            </a:endParaRPr>
          </a:p>
          <a:p>
            <a:pPr lvl="1" eaLnBrk="1" hangingPunct="1">
              <a:spcBef>
                <a:spcPts val="400"/>
              </a:spcBef>
              <a:spcAft>
                <a:spcPts val="400"/>
              </a:spcAft>
              <a:buClr>
                <a:schemeClr val="bg1"/>
              </a:buClr>
              <a:buFont typeface="Arial" pitchFamily="34" charset="0"/>
              <a:buChar char="•"/>
            </a:pPr>
            <a:r>
              <a:rPr lang="en-US" dirty="0" smtClean="0">
                <a:cs typeface="Times New Roman" pitchFamily="18" charset="0"/>
              </a:rPr>
              <a:t>Recommended sentence</a:t>
            </a:r>
          </a:p>
          <a:p>
            <a:pPr marL="457200" lvl="1" indent="0" eaLnBrk="1" hangingPunct="1">
              <a:spcBef>
                <a:spcPts val="400"/>
              </a:spcBef>
              <a:spcAft>
                <a:spcPts val="400"/>
              </a:spcAft>
              <a:buClr>
                <a:schemeClr val="bg1"/>
              </a:buClr>
              <a:buNone/>
            </a:pPr>
            <a:endParaRPr lang="en-US" dirty="0" smtClean="0">
              <a:cs typeface="Times New Roman" pitchFamily="18" charset="0"/>
            </a:endParaRPr>
          </a:p>
          <a:p>
            <a:pPr lvl="1" eaLnBrk="1" hangingPunct="1">
              <a:spcBef>
                <a:spcPts val="400"/>
              </a:spcBef>
              <a:spcAft>
                <a:spcPts val="400"/>
              </a:spcAft>
              <a:buClr>
                <a:schemeClr val="bg1"/>
              </a:buClr>
              <a:buFont typeface="Arial" pitchFamily="34" charset="0"/>
              <a:buChar char="•"/>
            </a:pPr>
            <a:r>
              <a:rPr lang="en-US" dirty="0" smtClean="0">
                <a:cs typeface="Times New Roman" pitchFamily="18" charset="0"/>
              </a:rPr>
              <a:t>Justify sentence recommendation </a:t>
            </a:r>
          </a:p>
          <a:p>
            <a:pPr marL="457200" lvl="1" indent="0" eaLnBrk="1" hangingPunct="1">
              <a:spcBef>
                <a:spcPts val="400"/>
              </a:spcBef>
              <a:spcAft>
                <a:spcPts val="400"/>
              </a:spcAft>
              <a:buClr>
                <a:schemeClr val="bg1"/>
              </a:buClr>
              <a:buNone/>
            </a:pPr>
            <a:endParaRPr lang="en-US" dirty="0" smtClean="0">
              <a:cs typeface="Times New Roman" pitchFamily="18" charset="0"/>
            </a:endParaRPr>
          </a:p>
          <a:p>
            <a:pPr lvl="1" eaLnBrk="1" hangingPunct="1">
              <a:spcBef>
                <a:spcPts val="400"/>
              </a:spcBef>
              <a:spcAft>
                <a:spcPts val="400"/>
              </a:spcAft>
              <a:buClr>
                <a:schemeClr val="bg1"/>
              </a:buClr>
              <a:buFont typeface="Arial" pitchFamily="34" charset="0"/>
              <a:buChar char="•"/>
            </a:pPr>
            <a:r>
              <a:rPr lang="en-US" dirty="0" smtClean="0">
                <a:cs typeface="Times New Roman" pitchFamily="18" charset="0"/>
              </a:rPr>
              <a:t>Anticipate/Acknowledge Defense</a:t>
            </a:r>
          </a:p>
          <a:p>
            <a:pPr marL="457200" lvl="1" indent="0" eaLnBrk="1" hangingPunct="1">
              <a:spcBef>
                <a:spcPts val="400"/>
              </a:spcBef>
              <a:spcAft>
                <a:spcPts val="400"/>
              </a:spcAft>
              <a:buClr>
                <a:schemeClr val="bg1"/>
              </a:buClr>
              <a:buNone/>
            </a:pPr>
            <a:endParaRPr lang="en-US" dirty="0" smtClean="0">
              <a:cs typeface="Times New Roman" pitchFamily="18" charset="0"/>
            </a:endParaRPr>
          </a:p>
          <a:p>
            <a:pPr lvl="1" eaLnBrk="1" hangingPunct="1">
              <a:spcBef>
                <a:spcPts val="400"/>
              </a:spcBef>
              <a:spcAft>
                <a:spcPts val="400"/>
              </a:spcAft>
              <a:buClr>
                <a:schemeClr val="bg1"/>
              </a:buClr>
              <a:buFont typeface="Arial" pitchFamily="34" charset="0"/>
              <a:buChar char="•"/>
            </a:pPr>
            <a:r>
              <a:rPr lang="en-US" dirty="0" smtClean="0">
                <a:cs typeface="Times New Roman" pitchFamily="18" charset="0"/>
              </a:rPr>
              <a:t>Conclusion (including recommendation)</a:t>
            </a:r>
          </a:p>
          <a:p>
            <a:pPr eaLnBrk="1" hangingPunct="1">
              <a:lnSpc>
                <a:spcPct val="90000"/>
              </a:lnSpc>
              <a:buFont typeface="Wingdings" pitchFamily="2" charset="2"/>
              <a:buNone/>
            </a:pPr>
            <a:endParaRPr lang="en-US" sz="2800"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457200" y="0"/>
            <a:ext cx="8686800" cy="914400"/>
          </a:xfrm>
        </p:spPr>
        <p:txBody>
          <a:bodyPr>
            <a:normAutofit/>
          </a:bodyPr>
          <a:lstStyle/>
          <a:p>
            <a:pPr eaLnBrk="1" hangingPunct="1">
              <a:defRPr/>
            </a:pPr>
            <a:r>
              <a:rPr lang="en-US" b="1" dirty="0" smtClean="0"/>
              <a:t>Justify Your Sentence</a:t>
            </a:r>
          </a:p>
        </p:txBody>
      </p:sp>
      <p:sp>
        <p:nvSpPr>
          <p:cNvPr id="348163" name="Rectangle 3"/>
          <p:cNvSpPr>
            <a:spLocks noGrp="1" noChangeArrowheads="1"/>
          </p:cNvSpPr>
          <p:nvPr>
            <p:ph idx="1"/>
          </p:nvPr>
        </p:nvSpPr>
        <p:spPr>
          <a:xfrm>
            <a:off x="457200" y="1143000"/>
            <a:ext cx="8229600" cy="5257800"/>
          </a:xfrm>
        </p:spPr>
        <p:txBody>
          <a:bodyPr>
            <a:normAutofit/>
          </a:bodyPr>
          <a:lstStyle/>
          <a:p>
            <a:pPr algn="ctr" eaLnBrk="1" hangingPunct="1">
              <a:lnSpc>
                <a:spcPct val="90000"/>
              </a:lnSpc>
              <a:buFont typeface="Wingdings" pitchFamily="2" charset="2"/>
              <a:buNone/>
            </a:pPr>
            <a:r>
              <a:rPr lang="en-US" dirty="0" smtClean="0"/>
              <a:t>THREE MAN WEAVE</a:t>
            </a:r>
          </a:p>
          <a:p>
            <a:pPr lvl="1" eaLnBrk="1" hangingPunct="1">
              <a:lnSpc>
                <a:spcPct val="90000"/>
              </a:lnSpc>
              <a:buClr>
                <a:schemeClr val="tx1"/>
              </a:buClr>
              <a:buFontTx/>
              <a:buChar char="-"/>
            </a:pPr>
            <a:endParaRPr lang="en-US" b="1" dirty="0" smtClean="0">
              <a:cs typeface="Times New Roman" pitchFamily="18" charset="0"/>
            </a:endParaRPr>
          </a:p>
          <a:p>
            <a:pPr eaLnBrk="1" hangingPunct="1">
              <a:lnSpc>
                <a:spcPct val="90000"/>
              </a:lnSpc>
              <a:buFont typeface="Wingdings" pitchFamily="2" charset="2"/>
              <a:buNone/>
            </a:pPr>
            <a:endParaRPr lang="en-US" sz="2800" dirty="0" smtClean="0"/>
          </a:p>
        </p:txBody>
      </p:sp>
      <p:sp>
        <p:nvSpPr>
          <p:cNvPr id="4" name="TextBox 3"/>
          <p:cNvSpPr txBox="1"/>
          <p:nvPr/>
        </p:nvSpPr>
        <p:spPr>
          <a:xfrm>
            <a:off x="457200" y="1905000"/>
            <a:ext cx="1676400" cy="646331"/>
          </a:xfrm>
          <a:prstGeom prst="rect">
            <a:avLst/>
          </a:prstGeom>
          <a:solidFill>
            <a:srgbClr val="0033CC"/>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600" b="1" dirty="0" smtClean="0">
                <a:solidFill>
                  <a:schemeClr val="bg1"/>
                </a:solidFill>
              </a:rPr>
              <a:t>FACTS</a:t>
            </a:r>
            <a:endParaRPr lang="en-US" sz="3600" b="1" dirty="0">
              <a:solidFill>
                <a:schemeClr val="bg1"/>
              </a:solidFill>
            </a:endParaRPr>
          </a:p>
        </p:txBody>
      </p:sp>
      <p:sp>
        <p:nvSpPr>
          <p:cNvPr id="5" name="TextBox 4"/>
          <p:cNvSpPr txBox="1"/>
          <p:nvPr/>
        </p:nvSpPr>
        <p:spPr>
          <a:xfrm>
            <a:off x="5388429" y="5334000"/>
            <a:ext cx="3733800" cy="646331"/>
          </a:xfrm>
          <a:prstGeom prst="rect">
            <a:avLst/>
          </a:prstGeom>
          <a:solidFill>
            <a:srgbClr val="0033CC"/>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600" b="1" dirty="0" smtClean="0">
                <a:solidFill>
                  <a:schemeClr val="bg1"/>
                </a:solidFill>
              </a:rPr>
              <a:t>INSTRUCTIONS</a:t>
            </a:r>
            <a:endParaRPr lang="en-US" sz="3600" b="1" dirty="0">
              <a:solidFill>
                <a:schemeClr val="bg1"/>
              </a:solidFill>
            </a:endParaRPr>
          </a:p>
        </p:txBody>
      </p:sp>
      <p:sp>
        <p:nvSpPr>
          <p:cNvPr id="6" name="TextBox 5"/>
          <p:cNvSpPr txBox="1"/>
          <p:nvPr/>
        </p:nvSpPr>
        <p:spPr>
          <a:xfrm>
            <a:off x="2819400" y="2819400"/>
            <a:ext cx="3124200" cy="1754326"/>
          </a:xfrm>
          <a:prstGeom prst="rect">
            <a:avLst/>
          </a:prstGeom>
          <a:solidFill>
            <a:srgbClr val="0033CC"/>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600" b="1" dirty="0" smtClean="0">
                <a:solidFill>
                  <a:schemeClr val="bg1"/>
                </a:solidFill>
              </a:rPr>
              <a:t>PRINCIPLES OF SENTENCING</a:t>
            </a:r>
            <a:endParaRPr lang="en-US" sz="3600" b="1" dirty="0">
              <a:solidFill>
                <a:schemeClr val="bg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path" presetSubtype="0" accel="50000" decel="50000" fill="hold" grpId="1" nodeType="clickEffect">
                                  <p:stCondLst>
                                    <p:cond delay="0"/>
                                  </p:stCondLst>
                                  <p:childTnLst>
                                    <p:animMotion origin="layout" path="M 0.08038 1.92325E-6 L 0.36475 1.92325E-6 L 0.50833 0.23832 L 0.36475 0.47457 L 0.08038 0.47457 L -0.06302 0.23832 L 0.08038 1.92325E-6 Z " pathEditMode="relative" rAng="0" ptsTypes="FFFFFFF">
                                      <p:cBhvr>
                                        <p:cTn id="24" dur="4800" fill="hold"/>
                                        <p:tgtEl>
                                          <p:spTgt spid="4"/>
                                        </p:tgtEl>
                                        <p:attrNameLst>
                                          <p:attrName>ppt_x</p:attrName>
                                          <p:attrName>ppt_y</p:attrName>
                                        </p:attrNameLst>
                                      </p:cBhvr>
                                      <p:rCtr x="14219" y="23717"/>
                                    </p:animMotion>
                                  </p:childTnLst>
                                </p:cTn>
                              </p:par>
                              <p:par>
                                <p:cTn id="25" presetID="4" presetClass="path" presetSubtype="0" accel="50000" decel="50000" fill="hold" grpId="1" nodeType="withEffect">
                                  <p:stCondLst>
                                    <p:cond delay="100"/>
                                  </p:stCondLst>
                                  <p:childTnLst>
                                    <p:animMotion origin="layout" path="M 2.5E-6 -3.61997E-6 L 0.2368 -3.61997E-6 L 0.35625 0.20342 L 0.2368 0.405 L 2.5E-6 0.405 L -0.11927 0.20342 L 2.5E-6 -3.61997E-6 Z " pathEditMode="relative" rAng="0" ptsTypes="FFFFFFF">
                                      <p:cBhvr>
                                        <p:cTn id="26" dur="7000" spd="-100000" fill="hold"/>
                                        <p:tgtEl>
                                          <p:spTgt spid="6"/>
                                        </p:tgtEl>
                                        <p:attrNameLst>
                                          <p:attrName>ppt_x</p:attrName>
                                          <p:attrName>ppt_y</p:attrName>
                                        </p:attrNameLst>
                                      </p:cBhvr>
                                      <p:rCtr x="11840" y="20250"/>
                                    </p:animMotion>
                                  </p:childTnLst>
                                </p:cTn>
                              </p:par>
                              <p:par>
                                <p:cTn id="27" presetID="4" presetClass="path" presetSubtype="0" accel="50000" decel="50000" fill="hold" grpId="1" nodeType="withEffect">
                                  <p:stCondLst>
                                    <p:cond delay="0"/>
                                  </p:stCondLst>
                                  <p:childTnLst>
                                    <p:animMotion origin="layout" path="M 0.01858 -0.16897 L 0.14358 -0.16897 L 0.2066 -0.05987 L 0.14358 0.04809 L 0.01858 0.04809 L -0.04444 -0.05987 L 0.01858 -0.16897 Z " pathEditMode="relative" rAng="0" ptsTypes="FFFFFFF">
                                      <p:cBhvr>
                                        <p:cTn id="28" dur="5000" fill="hold"/>
                                        <p:tgtEl>
                                          <p:spTgt spid="5"/>
                                        </p:tgtEl>
                                        <p:attrNameLst>
                                          <p:attrName>ppt_x</p:attrName>
                                          <p:attrName>ppt_y</p:attrName>
                                        </p:attrNameLst>
                                      </p:cBhvr>
                                      <p:rCtr x="6250" y="108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Sentencing</a:t>
            </a:r>
            <a:endParaRPr lang="en-US" b="1" dirty="0"/>
          </a:p>
        </p:txBody>
      </p:sp>
      <p:sp>
        <p:nvSpPr>
          <p:cNvPr id="3" name="Content Placeholder 2"/>
          <p:cNvSpPr>
            <a:spLocks noGrp="1"/>
          </p:cNvSpPr>
          <p:nvPr>
            <p:ph idx="1"/>
          </p:nvPr>
        </p:nvSpPr>
        <p:spPr/>
        <p:txBody>
          <a:bodyPr>
            <a:normAutofit/>
          </a:bodyPr>
          <a:lstStyle/>
          <a:p>
            <a:r>
              <a:rPr lang="en-US" sz="3600" dirty="0" smtClean="0"/>
              <a:t>Rehabilitation</a:t>
            </a:r>
          </a:p>
          <a:p>
            <a:r>
              <a:rPr lang="en-US" sz="3600" dirty="0" smtClean="0"/>
              <a:t>General deterrence</a:t>
            </a:r>
          </a:p>
          <a:p>
            <a:r>
              <a:rPr lang="en-US" sz="3600" dirty="0" smtClean="0"/>
              <a:t>Specific deterrence</a:t>
            </a:r>
          </a:p>
          <a:p>
            <a:r>
              <a:rPr lang="en-US" sz="3600" dirty="0" smtClean="0"/>
              <a:t>Protection of society</a:t>
            </a:r>
          </a:p>
          <a:p>
            <a:r>
              <a:rPr lang="en-US" sz="3600" dirty="0" smtClean="0"/>
              <a:t>Good order and discipline</a:t>
            </a:r>
          </a:p>
          <a:p>
            <a:r>
              <a:rPr lang="en-US" sz="3600" dirty="0" smtClean="0"/>
              <a:t>Punishment</a:t>
            </a:r>
            <a:endParaRPr lang="en-US" sz="3600"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lstStyle/>
          <a:p>
            <a:pPr>
              <a:defRPr/>
            </a:pPr>
            <a:r>
              <a:rPr lang="en-US" b="1" dirty="0" smtClean="0"/>
              <a:t>Principles of Sentencing</a:t>
            </a:r>
            <a:endParaRPr lang="en-US" b="1" dirty="0"/>
          </a:p>
        </p:txBody>
      </p:sp>
      <p:sp>
        <p:nvSpPr>
          <p:cNvPr id="28674" name="Content Placeholder 2"/>
          <p:cNvSpPr>
            <a:spLocks noGrp="1"/>
          </p:cNvSpPr>
          <p:nvPr>
            <p:ph idx="1"/>
          </p:nvPr>
        </p:nvSpPr>
        <p:spPr>
          <a:xfrm>
            <a:off x="609600" y="1447800"/>
            <a:ext cx="8077200" cy="4907760"/>
          </a:xfrm>
        </p:spPr>
        <p:txBody>
          <a:bodyPr/>
          <a:lstStyle/>
          <a:p>
            <a:pPr>
              <a:spcBef>
                <a:spcPts val="400"/>
              </a:spcBef>
              <a:spcAft>
                <a:spcPts val="400"/>
              </a:spcAft>
              <a:buClr>
                <a:schemeClr val="bg1"/>
              </a:buClr>
            </a:pPr>
            <a:r>
              <a:rPr lang="en-US" b="1" dirty="0" smtClean="0"/>
              <a:t>REHABILITATION OF OFFENDER</a:t>
            </a:r>
          </a:p>
          <a:p>
            <a:pPr lvl="1">
              <a:spcBef>
                <a:spcPts val="400"/>
              </a:spcBef>
              <a:spcAft>
                <a:spcPts val="400"/>
              </a:spcAft>
              <a:buClr>
                <a:schemeClr val="bg1"/>
              </a:buClr>
            </a:pPr>
            <a:r>
              <a:rPr lang="en-US" sz="2800" dirty="0" smtClean="0"/>
              <a:t>Why does ACC have low rehab potential</a:t>
            </a:r>
          </a:p>
          <a:p>
            <a:pPr lvl="1">
              <a:spcBef>
                <a:spcPts val="400"/>
              </a:spcBef>
              <a:spcAft>
                <a:spcPts val="400"/>
              </a:spcAft>
              <a:buClr>
                <a:schemeClr val="bg1"/>
              </a:buClr>
            </a:pPr>
            <a:r>
              <a:rPr lang="en-US" sz="2800" dirty="0" smtClean="0"/>
              <a:t>Use of bad paper?</a:t>
            </a:r>
          </a:p>
          <a:p>
            <a:pPr lvl="1">
              <a:spcBef>
                <a:spcPts val="400"/>
              </a:spcBef>
              <a:spcAft>
                <a:spcPts val="400"/>
              </a:spcAft>
              <a:buClr>
                <a:schemeClr val="bg1"/>
              </a:buClr>
            </a:pPr>
            <a:r>
              <a:rPr lang="en-US" sz="2800" dirty="0" smtClean="0"/>
              <a:t>Mendacity (be careful)</a:t>
            </a:r>
          </a:p>
          <a:p>
            <a:pPr>
              <a:spcBef>
                <a:spcPts val="400"/>
              </a:spcBef>
              <a:spcAft>
                <a:spcPts val="400"/>
              </a:spcAft>
              <a:buClr>
                <a:schemeClr val="bg1"/>
              </a:buClr>
              <a:buNone/>
            </a:pPr>
            <a:endParaRPr lang="en-US" dirty="0" smtClean="0"/>
          </a:p>
          <a:p>
            <a:pPr>
              <a:spcBef>
                <a:spcPts val="400"/>
              </a:spcBef>
              <a:spcAft>
                <a:spcPts val="400"/>
              </a:spcAft>
              <a:buClr>
                <a:schemeClr val="bg1"/>
              </a:buClr>
            </a:pPr>
            <a:r>
              <a:rPr lang="en-US" b="1" dirty="0" smtClean="0"/>
              <a:t>PROTECTION OF SOCIETY</a:t>
            </a:r>
          </a:p>
          <a:p>
            <a:pPr lvl="1">
              <a:spcBef>
                <a:spcPts val="400"/>
              </a:spcBef>
              <a:spcAft>
                <a:spcPts val="400"/>
              </a:spcAft>
              <a:buClr>
                <a:schemeClr val="bg1"/>
              </a:buClr>
            </a:pPr>
            <a:r>
              <a:rPr lang="en-US" sz="2800" dirty="0" smtClean="0"/>
              <a:t>Violent crimes</a:t>
            </a:r>
          </a:p>
          <a:p>
            <a:pPr lvl="1">
              <a:buFont typeface="Arial" charset="0"/>
              <a:buNone/>
            </a:pPr>
            <a:endParaRPr lang="en-US"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AFJAG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AFJAGS Template</Template>
  <TotalTime>10527</TotalTime>
  <Pages>45</Pages>
  <Words>832</Words>
  <Application>Microsoft Office PowerPoint</Application>
  <PresentationFormat>On-screen Show (4:3)</PresentationFormat>
  <Paragraphs>234</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AFJAGS</vt:lpstr>
      <vt:lpstr>Sentencing Argument</vt:lpstr>
      <vt:lpstr>Overview</vt:lpstr>
      <vt:lpstr>Why Should You Care?</vt:lpstr>
      <vt:lpstr>Authority </vt:lpstr>
      <vt:lpstr>This is Advocacy </vt:lpstr>
      <vt:lpstr>Sample Format</vt:lpstr>
      <vt:lpstr>Justify Your Sentence</vt:lpstr>
      <vt:lpstr>Principles of Sentencing</vt:lpstr>
      <vt:lpstr>Principles of Sentencing</vt:lpstr>
      <vt:lpstr>Principles of Sentencing</vt:lpstr>
      <vt:lpstr>Principles of Sentencing</vt:lpstr>
      <vt:lpstr>Argue the Instructions</vt:lpstr>
      <vt:lpstr>Government Tips</vt:lpstr>
      <vt:lpstr>Use Aggravation Evidence</vt:lpstr>
      <vt:lpstr>Aggravation</vt:lpstr>
      <vt:lpstr>Supporting your recommendation</vt:lpstr>
      <vt:lpstr>Confinement</vt:lpstr>
      <vt:lpstr>Punitive Discharge</vt:lpstr>
      <vt:lpstr>Punitive Discharge</vt:lpstr>
      <vt:lpstr>Punitive Discharge</vt:lpstr>
      <vt:lpstr>Art 56: Mandatory Minimums (effective 24 Jun 14)</vt:lpstr>
      <vt:lpstr>Hard Labor </vt:lpstr>
      <vt:lpstr>Reduction in Rank</vt:lpstr>
      <vt:lpstr>Forfeitures</vt:lpstr>
      <vt:lpstr>Addressing the Defense</vt:lpstr>
      <vt:lpstr>Addressing the Defense</vt:lpstr>
      <vt:lpstr>Sentencing Argument   “Don’t Argue”</vt:lpstr>
      <vt:lpstr>“DON’T ARGUE” (cont.)</vt:lpstr>
      <vt:lpstr>Defense tips</vt:lpstr>
      <vt:lpstr>Defense don’t do this…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ADVERSARY SENTENCING PROCESS</dc:title>
  <dc:creator>AFJAGS</dc:creator>
  <cp:lastModifiedBy>TULLOS, OWEN W Lt Col USAF ACC 49 WG/JA</cp:lastModifiedBy>
  <cp:revision>594</cp:revision>
  <cp:lastPrinted>2002-12-18T20:53:26Z</cp:lastPrinted>
  <dcterms:created xsi:type="dcterms:W3CDTF">1995-02-07T07:48:00Z</dcterms:created>
  <dcterms:modified xsi:type="dcterms:W3CDTF">2015-10-21T14:57:11Z</dcterms:modified>
</cp:coreProperties>
</file>