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5" r:id="rId5"/>
    <p:sldId id="264" r:id="rId6"/>
    <p:sldId id="266" r:id="rId7"/>
    <p:sldId id="267" r:id="rId8"/>
    <p:sldId id="260" r:id="rId9"/>
    <p:sldId id="261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63" r:id="rId19"/>
    <p:sldId id="262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 진욱" initials="나진" lastIdx="0" clrIdx="0">
    <p:extLst>
      <p:ext uri="{19B8F6BF-5375-455C-9EA6-DF929625EA0E}">
        <p15:presenceInfo xmlns:p15="http://schemas.microsoft.com/office/powerpoint/2012/main" userId="0c4d868dafdf70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2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4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4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7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9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FE3F-DD1F-48FA-8BFA-F89A35B6E59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FCE4-6D70-463C-BC76-F756E7E7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4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4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511141" y="2806018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2019</a:t>
            </a:r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하반기 신입사원 </a:t>
            </a:r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1-2</a:t>
            </a:r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주차 과제 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7075409" y="5842940"/>
            <a:ext cx="961151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이름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33" y="1278747"/>
            <a:ext cx="4660410" cy="1015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21040" y="5796652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나진욱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60449" y="5227811"/>
            <a:ext cx="1276111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과제 명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1040" y="5181645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 및 </a:t>
            </a:r>
            <a:r>
              <a:rPr lang="en-US" altLang="ko-KR" sz="2400" b="1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 </a:t>
            </a:r>
            <a:r>
              <a:rPr lang="ko-KR" altLang="en-US" sz="2400" b="1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입</a:t>
            </a:r>
            <a:r>
              <a:rPr lang="ko-KR" altLang="en-US" sz="2400" b="1" dirty="0" err="1" smtClean="0">
                <a:latin typeface="+mn-ea"/>
                <a:cs typeface="조선일보명조" panose="02030304000000000000" pitchFamily="18" charset="-127"/>
              </a:rPr>
              <a:t>〮</a:t>
            </a:r>
            <a:r>
              <a:rPr lang="ko-KR" altLang="en-US" sz="2400" b="1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출력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8" name="그룹 6"/>
          <p:cNvGrpSpPr>
            <a:grpSpLocks/>
          </p:cNvGrpSpPr>
          <p:nvPr/>
        </p:nvGrpSpPr>
        <p:grpSpPr bwMode="auto">
          <a:xfrm>
            <a:off x="1235075" y="2781300"/>
            <a:ext cx="2503488" cy="1077913"/>
            <a:chOff x="3268663" y="2240868"/>
            <a:chExt cx="3763441" cy="1620180"/>
          </a:xfrm>
          <a:solidFill>
            <a:srgbClr val="5B5B5B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err="1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다음소프트</a:t>
              </a:r>
              <a:endPara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8"/>
              <a:ext cx="503473" cy="68491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조선일보"/>
              </a:endParaRPr>
            </a:p>
          </p:txBody>
        </p:sp>
      </p:grpSp>
      <p:sp>
        <p:nvSpPr>
          <p:cNvPr id="12" name="직각 삼각형 11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7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9313" y="774700"/>
            <a:ext cx="10360598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2)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프로세스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77925" y="2341496"/>
            <a:ext cx="1424964" cy="674077"/>
          </a:xfrm>
          <a:prstGeom prst="roundRect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42298" y="2341495"/>
            <a:ext cx="1424964" cy="674077"/>
          </a:xfrm>
          <a:prstGeom prst="roundRect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DataAccess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2298" y="4275992"/>
            <a:ext cx="1424964" cy="674077"/>
          </a:xfrm>
          <a:prstGeom prst="roundRect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DBConnect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06671" y="2341495"/>
            <a:ext cx="1424964" cy="674077"/>
          </a:xfrm>
          <a:prstGeom prst="roundRect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Parse</a:t>
            </a:r>
            <a:endParaRPr lang="ko-KR" altLang="en-US" dirty="0"/>
          </a:p>
        </p:txBody>
      </p:sp>
      <p:pic>
        <p:nvPicPr>
          <p:cNvPr id="29" name="Picture 6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32" y="3878344"/>
            <a:ext cx="1330598" cy="14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681147" y="2875404"/>
            <a:ext cx="108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2681147" y="249981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772677" y="3117683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323115" y="3117683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5346966" y="2685378"/>
            <a:ext cx="108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cxnSpLocks noChangeAspect="1"/>
          </p:cNvCxnSpPr>
          <p:nvPr/>
        </p:nvCxnSpPr>
        <p:spPr>
          <a:xfrm rot="16200000" flipH="1" flipV="1">
            <a:off x="4554779" y="-328929"/>
            <a:ext cx="1" cy="532874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346966" y="4789669"/>
            <a:ext cx="108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5346966" y="4419464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443" y="2151467"/>
            <a:ext cx="795014" cy="1016878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950" y="2151467"/>
            <a:ext cx="764200" cy="97990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8396" y="2151467"/>
            <a:ext cx="751874" cy="967576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8238388" y="2083778"/>
            <a:ext cx="2602523" cy="1120658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650" y="3916544"/>
            <a:ext cx="873125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29" y="3916544"/>
            <a:ext cx="873125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609065" y="4789669"/>
            <a:ext cx="818294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DOC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9594656" y="4789669"/>
            <a:ext cx="936470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DOC2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38386" y="3916544"/>
            <a:ext cx="2602523" cy="1242457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10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9313" y="774700"/>
            <a:ext cx="6149364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1710059"/>
            <a:ext cx="3752149" cy="3423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973340" y="1181577"/>
            <a:ext cx="6275185" cy="26161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File to DB (</a:t>
            </a:r>
            <a:r>
              <a:rPr lang="en-US" altLang="ko-KR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file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읽어 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DOC Table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데이터 넣기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25" y="2304040"/>
            <a:ext cx="5516318" cy="26330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8525" y="774700"/>
            <a:ext cx="4572000" cy="5696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 descr="C:\Users\my\AppData\Local\Microsoft\Windows\Temporary Internet Files\Content.IE5\XAOVLZUW\MC900432586[1]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459281">
            <a:off x="9284406" y="527171"/>
            <a:ext cx="771767" cy="771767"/>
          </a:xfrm>
          <a:prstGeom prst="rect">
            <a:avLst/>
          </a:prstGeom>
          <a:noFill/>
          <a:ln>
            <a:noFill/>
          </a:ln>
          <a:effectLst>
            <a:outerShdw blurRad="76200" dist="203200" dir="13260000" sx="95000" sy="95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524" y="1164383"/>
            <a:ext cx="4605941" cy="9848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Univocity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-parsers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프레임워크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csv,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 등과 같이 형식이 정해진 파일에 대해서 읽거나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쓰거나 할 수 있는 자바 기반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파싱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프레임워크이다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51004" y="3989062"/>
            <a:ext cx="2566017" cy="167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  <a:endCxn id="2" idx="1"/>
          </p:cNvCxnSpPr>
          <p:nvPr/>
        </p:nvCxnSpPr>
        <p:spPr>
          <a:xfrm flipV="1">
            <a:off x="4317021" y="3335449"/>
            <a:ext cx="2897563" cy="7371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57909" y="4744799"/>
            <a:ext cx="3369069" cy="182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8" idx="3"/>
            <a:endCxn id="18" idx="1"/>
          </p:cNvCxnSpPr>
          <p:nvPr/>
        </p:nvCxnSpPr>
        <p:spPr>
          <a:xfrm>
            <a:off x="4826978" y="4836274"/>
            <a:ext cx="2421547" cy="1008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214584" y="2919950"/>
            <a:ext cx="4605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로컬에 저장된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파일을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FileReader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읽고 파일 읽는 속도를 개선하기 위해 버퍼에 저장하여 한 번에 처리할 수 있도록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BufferedReader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사용하였다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8525" y="4521629"/>
            <a:ext cx="4605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TsvParser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객체의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parseAll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메서드를 통해 데이터들이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파싱이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되었고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파싱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된 데이터들을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List&lt;String[]&gt;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변수에 넣어주었다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48524" y="2919950"/>
            <a:ext cx="4605941" cy="83099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248524" y="4521629"/>
            <a:ext cx="4605941" cy="83099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11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2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8" grpId="0" animBg="1"/>
      <p:bldP spid="2" grpId="0"/>
      <p:bldP spid="18" grpId="0"/>
      <p:bldP spid="15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9313" y="774700"/>
            <a:ext cx="6149364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973340" y="1181577"/>
            <a:ext cx="6275185" cy="26161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File to DB (</a:t>
            </a:r>
            <a:r>
              <a:rPr lang="en-US" altLang="ko-KR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file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읽어 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DOC Table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데이터 넣기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48525" y="774700"/>
            <a:ext cx="4572000" cy="5696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Picture 2" descr="C:\Users\my\AppData\Local\Microsoft\Windows\Temporary Internet Files\Content.IE5\XAOVLZUW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459281">
            <a:off x="9284406" y="527171"/>
            <a:ext cx="771767" cy="771767"/>
          </a:xfrm>
          <a:prstGeom prst="rect">
            <a:avLst/>
          </a:prstGeom>
          <a:noFill/>
          <a:ln>
            <a:noFill/>
          </a:ln>
          <a:effectLst>
            <a:outerShdw blurRad="76200" dist="203200" dir="13260000" sx="95000" sy="95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525" y="1429235"/>
            <a:ext cx="4605941" cy="9848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앞에서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파싱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된 데이터들을 </a:t>
            </a: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allRowsData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변수에 넣어 주었으므로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반복문을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통해 </a:t>
            </a: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allRowsData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수 만큼 반복을 해주어 값을 꺼내 데이터베이스에 접속하여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doc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테이블에 값을 넣어주었다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48524" y="2919950"/>
            <a:ext cx="46059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대용량 데이터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(175,799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처리를 빠른 시간 내에 처리 하기 위해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PreparedStatement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객체에서 제공하는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addBatch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()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데이터를 바로 보내지 않고 메모리에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쿼리문을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올려 두었다가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반복문을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통해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100,000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되었을 때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executeBatch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명령어를 통해 쿼리를 전송하여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doc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테이블에 값을 넣어주었다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25" y="1833382"/>
            <a:ext cx="5993387" cy="283533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248524" y="1403597"/>
            <a:ext cx="4605941" cy="10846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77923" y="1824590"/>
            <a:ext cx="5477853" cy="8658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2" idx="1"/>
          </p:cNvCxnSpPr>
          <p:nvPr/>
        </p:nvCxnSpPr>
        <p:spPr>
          <a:xfrm flipV="1">
            <a:off x="6655776" y="1945910"/>
            <a:ext cx="592748" cy="3116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13006" y="2723298"/>
            <a:ext cx="2179763" cy="1083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77924" y="3947747"/>
            <a:ext cx="1820254" cy="720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692769" y="3265183"/>
            <a:ext cx="3555755" cy="70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8" idx="3"/>
            <a:endCxn id="43" idx="1"/>
          </p:cNvCxnSpPr>
          <p:nvPr/>
        </p:nvCxnSpPr>
        <p:spPr>
          <a:xfrm>
            <a:off x="2998178" y="4308231"/>
            <a:ext cx="4250345" cy="11579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48523" y="5174350"/>
            <a:ext cx="4605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위의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반복문이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끝나면 나머지 데이터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(75,799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처리하기 위해 한 번 더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executeBatch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명령어를 사용하여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DOC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테이블에 값을 넣어주고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commit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해주었다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48523" y="2916842"/>
            <a:ext cx="4605941" cy="15727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944" y="4987548"/>
            <a:ext cx="3845114" cy="21583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248523" y="4927108"/>
            <a:ext cx="4605941" cy="10782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12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7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  <p:bldP spid="22" grpId="0" animBg="1"/>
      <p:bldP spid="23" grpId="0" animBg="1"/>
      <p:bldP spid="27" grpId="0" animBg="1"/>
      <p:bldP spid="28" grpId="0" animBg="1"/>
      <p:bldP spid="34" grpId="0"/>
      <p:bldP spid="37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358640" y="1195075"/>
            <a:ext cx="335280" cy="248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9313" y="774700"/>
            <a:ext cx="6149364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973340" y="1181577"/>
            <a:ext cx="6275185" cy="26161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DB to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ile (DOC Table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데이터를 </a:t>
            </a:r>
            <a:r>
              <a:rPr lang="en-US" altLang="ko-KR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tagged, </a:t>
            </a:r>
            <a:r>
              <a:rPr lang="en-US" altLang="ko-KR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형식으로 출력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48525" y="774700"/>
            <a:ext cx="4572000" cy="5696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Picture 2" descr="C:\Users\my\AppData\Local\Microsoft\Windows\Temporary Internet Files\Content.IE5\XAOVLZUW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459281">
            <a:off x="9284406" y="527171"/>
            <a:ext cx="771767" cy="771767"/>
          </a:xfrm>
          <a:prstGeom prst="rect">
            <a:avLst/>
          </a:prstGeom>
          <a:noFill/>
          <a:ln>
            <a:noFill/>
          </a:ln>
          <a:effectLst>
            <a:outerShdw blurRad="76200" dist="203200" dir="13260000" sx="95000" sy="95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525" y="1429235"/>
            <a:ext cx="4605941" cy="49244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DataAccess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클래스의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columnName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메서드를 통해 컬럼 명을 가져온다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48524" y="2919950"/>
            <a:ext cx="46059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DataAccess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클래스의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select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메서드에 인자 값으로 정렬하고자 하는 방식의 문자열을 입력 받아 조건에 따라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쿼리문을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다르게 실행함으로써 정렬 방식을 나뉘었다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25" y="1583865"/>
            <a:ext cx="4959106" cy="20906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208213" y="1583865"/>
            <a:ext cx="1493349" cy="200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284352" y="1921677"/>
            <a:ext cx="1341069" cy="294486"/>
          </a:xfrm>
          <a:prstGeom prst="wedgeRoundRectCallout">
            <a:avLst>
              <a:gd name="adj1" fmla="val -906"/>
              <a:gd name="adj2" fmla="val -849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상단에 컬럼 명 출력</a:t>
            </a:r>
            <a:endParaRPr lang="ko-KR" altLang="en-US" sz="1000" b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4152624" y="1916593"/>
            <a:ext cx="918975" cy="294486"/>
          </a:xfrm>
          <a:prstGeom prst="wedgeRoundRectCallout">
            <a:avLst>
              <a:gd name="adj1" fmla="val -34"/>
              <a:gd name="adj2" fmla="val -879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전달</a:t>
            </a:r>
            <a:endParaRPr lang="ko-KR" altLang="en-US" sz="1000" b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65438" y="1583865"/>
            <a:ext cx="1493349" cy="191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22663" y="1579106"/>
            <a:ext cx="403352" cy="205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522663" y="1911269"/>
            <a:ext cx="918975" cy="294486"/>
          </a:xfrm>
          <a:prstGeom prst="wedgeRoundRectCallout">
            <a:avLst>
              <a:gd name="adj1" fmla="val -28737"/>
              <a:gd name="adj2" fmla="val -789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 명 구분</a:t>
            </a:r>
            <a:endParaRPr lang="ko-KR" altLang="en-US" sz="1000" b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88" y="2456816"/>
            <a:ext cx="2444723" cy="3750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09" y="2944180"/>
            <a:ext cx="5921960" cy="3333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89" y="3509602"/>
            <a:ext cx="6255302" cy="3992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09" y="3936616"/>
            <a:ext cx="5649492" cy="1115413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49548" y="2469111"/>
            <a:ext cx="6318343" cy="840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9549" y="3525821"/>
            <a:ext cx="6318342" cy="1576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7" idx="3"/>
            <a:endCxn id="44" idx="1"/>
          </p:cNvCxnSpPr>
          <p:nvPr/>
        </p:nvCxnSpPr>
        <p:spPr>
          <a:xfrm flipV="1">
            <a:off x="6667891" y="1675457"/>
            <a:ext cx="580634" cy="12137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9" idx="3"/>
            <a:endCxn id="2" idx="1"/>
          </p:cNvCxnSpPr>
          <p:nvPr/>
        </p:nvCxnSpPr>
        <p:spPr>
          <a:xfrm flipV="1">
            <a:off x="6667891" y="3458559"/>
            <a:ext cx="580633" cy="855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248524" y="1403597"/>
            <a:ext cx="4605941" cy="6089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248523" y="2944180"/>
            <a:ext cx="4605941" cy="10846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13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77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  <p:bldP spid="28" grpId="0" animBg="1"/>
      <p:bldP spid="12" grpId="0" animBg="1"/>
      <p:bldP spid="31" grpId="0" animBg="1"/>
      <p:bldP spid="33" grpId="0" animBg="1"/>
      <p:bldP spid="35" grpId="0" animBg="1"/>
      <p:bldP spid="38" grpId="0" animBg="1"/>
      <p:bldP spid="37" grpId="0" animBg="1"/>
      <p:bldP spid="39" grpId="0" animBg="1"/>
      <p:bldP spid="45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1583865"/>
            <a:ext cx="4959106" cy="209069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4358640" y="1195075"/>
            <a:ext cx="335280" cy="248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9313" y="774700"/>
            <a:ext cx="6149364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973340" y="1181577"/>
            <a:ext cx="6275185" cy="26161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DB to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ile (DOC Table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데이터를 </a:t>
            </a:r>
            <a:r>
              <a:rPr lang="en-US" altLang="ko-KR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tagged, </a:t>
            </a:r>
            <a:r>
              <a:rPr lang="en-US" altLang="ko-KR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형식으로 출력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48525" y="774700"/>
            <a:ext cx="4572000" cy="5696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Picture 2" descr="C:\Users\my\AppData\Local\Microsoft\Windows\Temporary Internet Files\Content.IE5\XAOVLZUW\MC900432586[1]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459281">
            <a:off x="9284406" y="527171"/>
            <a:ext cx="771767" cy="771767"/>
          </a:xfrm>
          <a:prstGeom prst="rect">
            <a:avLst/>
          </a:prstGeom>
          <a:noFill/>
          <a:ln>
            <a:noFill/>
          </a:ln>
          <a:effectLst>
            <a:outerShdw blurRad="76200" dist="203200" dir="13260000" sx="95000" sy="95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525" y="1429235"/>
            <a:ext cx="4605941" cy="9848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ParseClass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fileTSV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메서드에 인자 값으로 컬럼 명과 데이터 그리고 정렬 방식에 따라 이름을 다르게 지정 할 수 있도록 구분하기 위해 정렬 방식도 문자열로 전달 해준다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248523" y="1396317"/>
            <a:ext cx="4605941" cy="10782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8213" y="1583865"/>
            <a:ext cx="1493349" cy="200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65438" y="1583865"/>
            <a:ext cx="1493349" cy="191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32004" y="1586984"/>
            <a:ext cx="403352" cy="190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86" y="2563142"/>
            <a:ext cx="6554083" cy="145134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85" y="2002651"/>
            <a:ext cx="6274885" cy="487896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92969" y="2651554"/>
            <a:ext cx="1081455" cy="193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28" idx="2"/>
            <a:endCxn id="45" idx="0"/>
          </p:cNvCxnSpPr>
          <p:nvPr/>
        </p:nvCxnSpPr>
        <p:spPr>
          <a:xfrm flipH="1">
            <a:off x="2869128" y="1784142"/>
            <a:ext cx="85760" cy="5271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476309" y="2311252"/>
            <a:ext cx="785637" cy="179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3" idx="2"/>
            <a:endCxn id="47" idx="0"/>
          </p:cNvCxnSpPr>
          <p:nvPr/>
        </p:nvCxnSpPr>
        <p:spPr>
          <a:xfrm>
            <a:off x="4612113" y="1775350"/>
            <a:ext cx="303835" cy="5147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473109" y="2290052"/>
            <a:ext cx="885678" cy="2004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978032" y="2285511"/>
            <a:ext cx="324000" cy="1848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35" idx="2"/>
            <a:endCxn id="49" idx="0"/>
          </p:cNvCxnSpPr>
          <p:nvPr/>
        </p:nvCxnSpPr>
        <p:spPr>
          <a:xfrm>
            <a:off x="5733680" y="1777784"/>
            <a:ext cx="406352" cy="5077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9" idx="2"/>
          </p:cNvCxnSpPr>
          <p:nvPr/>
        </p:nvCxnSpPr>
        <p:spPr>
          <a:xfrm flipH="1">
            <a:off x="5516965" y="2470408"/>
            <a:ext cx="623067" cy="1811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292278" y="2807606"/>
            <a:ext cx="3244553" cy="16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45" idx="2"/>
            <a:endCxn id="56" idx="0"/>
          </p:cNvCxnSpPr>
          <p:nvPr/>
        </p:nvCxnSpPr>
        <p:spPr>
          <a:xfrm>
            <a:off x="2869128" y="2490547"/>
            <a:ext cx="45427" cy="3170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8648" y="3729936"/>
            <a:ext cx="1181100" cy="5143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27" y="4479919"/>
            <a:ext cx="2438400" cy="166687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2912" y="4489444"/>
            <a:ext cx="2438400" cy="16764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12925" y="5134440"/>
            <a:ext cx="2456202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400564" y="5133356"/>
            <a:ext cx="2456202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236338" y="3710886"/>
            <a:ext cx="1196949" cy="54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27" idx="2"/>
            <a:endCxn id="72" idx="0"/>
          </p:cNvCxnSpPr>
          <p:nvPr/>
        </p:nvCxnSpPr>
        <p:spPr>
          <a:xfrm>
            <a:off x="5833697" y="2844976"/>
            <a:ext cx="1116" cy="8659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225182" y="1583865"/>
            <a:ext cx="3710174" cy="200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endCxn id="43" idx="1"/>
          </p:cNvCxnSpPr>
          <p:nvPr/>
        </p:nvCxnSpPr>
        <p:spPr>
          <a:xfrm>
            <a:off x="5943009" y="1668054"/>
            <a:ext cx="1305514" cy="267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각 삼각형 47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14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67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3" grpId="0" animBg="1"/>
      <p:bldP spid="28" grpId="0" animBg="1"/>
      <p:bldP spid="28" grpId="1" animBg="1"/>
      <p:bldP spid="33" grpId="0" animBg="1"/>
      <p:bldP spid="33" grpId="1" animBg="1"/>
      <p:bldP spid="35" grpId="0" animBg="1"/>
      <p:bldP spid="27" grpId="0" animBg="1"/>
      <p:bldP spid="45" grpId="0" animBg="1"/>
      <p:bldP spid="45" grpId="1" animBg="1"/>
      <p:bldP spid="47" grpId="0" animBg="1"/>
      <p:bldP spid="47" grpId="1" animBg="1"/>
      <p:bldP spid="49" grpId="0" animBg="1"/>
      <p:bldP spid="56" grpId="0" animBg="1"/>
      <p:bldP spid="56" grpId="1" animBg="1"/>
      <p:bldP spid="64" grpId="0" animBg="1"/>
      <p:bldP spid="64" grpId="1" animBg="1"/>
      <p:bldP spid="68" grpId="0" animBg="1"/>
      <p:bldP spid="68" grpId="1" animBg="1"/>
      <p:bldP spid="72" grpId="0" animBg="1"/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12677" y="1181577"/>
            <a:ext cx="650631" cy="247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66206" y="1181577"/>
            <a:ext cx="407055" cy="247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9313" y="774700"/>
            <a:ext cx="6149364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973340" y="1181577"/>
            <a:ext cx="6275185" cy="26161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DB to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ile (DOC Table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데이터를 </a:t>
            </a:r>
            <a:r>
              <a:rPr lang="en-US" altLang="ko-KR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tagged, </a:t>
            </a:r>
            <a:r>
              <a:rPr lang="en-US" altLang="ko-KR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형식으로 출력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48525" y="774700"/>
            <a:ext cx="4572000" cy="5696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Picture 2" descr="C:\Users\my\AppData\Local\Microsoft\Windows\Temporary Internet Files\Content.IE5\XAOVLZUW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459281">
            <a:off x="9284406" y="527171"/>
            <a:ext cx="771767" cy="771767"/>
          </a:xfrm>
          <a:prstGeom prst="rect">
            <a:avLst/>
          </a:prstGeom>
          <a:noFill/>
          <a:ln>
            <a:noFill/>
          </a:ln>
          <a:effectLst>
            <a:outerShdw blurRad="76200" dist="203200" dir="13260000" sx="95000" sy="95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525" y="1429235"/>
            <a:ext cx="4605941" cy="73866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ParseClass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formatData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메서드에 인자 값으로 컬럼 명과 데이터 그리고 파일 저장 할 때 사용될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Tagged File Name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전달해준다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2" y="1713748"/>
            <a:ext cx="6512178" cy="1978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4" y="2077949"/>
            <a:ext cx="6861991" cy="3219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16" y="2487977"/>
            <a:ext cx="6818319" cy="1066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15" y="3893845"/>
            <a:ext cx="6813903" cy="1986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0341" y="5520954"/>
            <a:ext cx="14478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525" y="2545610"/>
            <a:ext cx="4605941" cy="9848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DataAccess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클래스로부터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데이터들을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List&lt;String[]&gt;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변수에 담아 가져와 향상된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for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문을 통해 값을 꺼내와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Tagged File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형식에 맞게 지정을 해주고 출력을 해주었다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525" y="3908195"/>
            <a:ext cx="4605941" cy="147732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형식으로 표현하기 위해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-simple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라이브러리를 사용하였다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위와 마찬가지로 값을 꺼내오고 데이터를 담을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JSONObject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객체에 하나의 정보를 넣어주고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JSONArray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객체에 담는다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이렇게 데이터를 모두 담았으면 최종으로 데이터를 감싸 줄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JSONObject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객체에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JSONArray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객체를 넣어준다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48525" y="1410636"/>
            <a:ext cx="4605941" cy="7718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231554" y="2502267"/>
            <a:ext cx="4605941" cy="109378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31553" y="3873533"/>
            <a:ext cx="4605941" cy="231625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84057" y="1697390"/>
            <a:ext cx="4943129" cy="214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3"/>
            <a:endCxn id="44" idx="1"/>
          </p:cNvCxnSpPr>
          <p:nvPr/>
        </p:nvCxnSpPr>
        <p:spPr>
          <a:xfrm flipV="1">
            <a:off x="6427186" y="1798567"/>
            <a:ext cx="821339" cy="59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84575" y="2673368"/>
            <a:ext cx="4792249" cy="922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1" idx="3"/>
            <a:endCxn id="20" idx="1"/>
          </p:cNvCxnSpPr>
          <p:nvPr/>
        </p:nvCxnSpPr>
        <p:spPr>
          <a:xfrm flipV="1">
            <a:off x="5076824" y="3038053"/>
            <a:ext cx="2171701" cy="966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83856" y="3908195"/>
            <a:ext cx="6352584" cy="1673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endCxn id="25" idx="1"/>
          </p:cNvCxnSpPr>
          <p:nvPr/>
        </p:nvCxnSpPr>
        <p:spPr>
          <a:xfrm>
            <a:off x="6636440" y="4744922"/>
            <a:ext cx="595113" cy="2867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7292" y="1482359"/>
            <a:ext cx="6994283" cy="4979295"/>
          </a:xfrm>
          <a:prstGeom prst="rect">
            <a:avLst/>
          </a:prstGeom>
          <a:solidFill>
            <a:srgbClr val="5B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80" y="2020547"/>
            <a:ext cx="5597095" cy="26125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247" y="5196380"/>
            <a:ext cx="6514760" cy="507071"/>
          </a:xfrm>
          <a:prstGeom prst="rect">
            <a:avLst/>
          </a:prstGeom>
        </p:spPr>
      </p:pic>
      <p:sp>
        <p:nvSpPr>
          <p:cNvPr id="47" name="직각 삼각형 46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15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90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0" grpId="0"/>
      <p:bldP spid="22" grpId="0"/>
      <p:bldP spid="23" grpId="0" animBg="1"/>
      <p:bldP spid="24" grpId="0" animBg="1"/>
      <p:bldP spid="25" grpId="0" animBg="1"/>
      <p:bldP spid="26" grpId="0" animBg="1"/>
      <p:bldP spid="31" grpId="0" animBg="1"/>
      <p:bldP spid="34" grpId="0" animBg="1"/>
      <p:bldP spid="45" grpId="0" animBg="1"/>
      <p:bldP spid="4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9313" y="774700"/>
            <a:ext cx="6149364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973340" y="1181577"/>
            <a:ext cx="6275185" cy="26161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File to DB (Tagged file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읽어 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DOC Table2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데이터 넣기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48525" y="774700"/>
            <a:ext cx="4572000" cy="5696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 descr="C:\Users\my\AppData\Local\Microsoft\Windows\Temporary Internet Files\Content.IE5\XAOVLZUW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459281">
            <a:off x="9284406" y="527171"/>
            <a:ext cx="771767" cy="771767"/>
          </a:xfrm>
          <a:prstGeom prst="rect">
            <a:avLst/>
          </a:prstGeom>
          <a:noFill/>
          <a:ln>
            <a:noFill/>
          </a:ln>
          <a:effectLst>
            <a:outerShdw blurRad="76200" dist="203200" dir="13260000" sx="95000" sy="95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45" y="1573520"/>
            <a:ext cx="3236768" cy="231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01" y="2011988"/>
            <a:ext cx="3914775" cy="438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32" y="2610301"/>
            <a:ext cx="4829175" cy="428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52" y="3160028"/>
            <a:ext cx="6486525" cy="32575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525" y="1429235"/>
            <a:ext cx="4605941" cy="49244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DataAccess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클래스의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tagParsing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메서드에 로컬에 저장된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Tagged File Name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전달해준다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8646" y="1574002"/>
            <a:ext cx="3236768" cy="197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3"/>
            <a:endCxn id="26" idx="1"/>
          </p:cNvCxnSpPr>
          <p:nvPr/>
        </p:nvCxnSpPr>
        <p:spPr>
          <a:xfrm>
            <a:off x="3755414" y="1672861"/>
            <a:ext cx="3493111" cy="25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248523" y="1396317"/>
            <a:ext cx="4605941" cy="61567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6787" y="4115182"/>
            <a:ext cx="5693987" cy="2302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14584" y="2611586"/>
            <a:ext cx="4605941" cy="9848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Tagged File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한 줄씩 읽어 조건에 맞으면 데이터를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String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배열에 담는 행위를 반복하여 데이터를 모두 담게 되면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List&lt;String[]&gt;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변수에 넣고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연동하여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DOC2 Table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데이터를 넣어준다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cxnSp>
        <p:nvCxnSpPr>
          <p:cNvPr id="35" name="직선 화살표 연결선 34"/>
          <p:cNvCxnSpPr>
            <a:stCxn id="32" idx="3"/>
            <a:endCxn id="37" idx="1"/>
          </p:cNvCxnSpPr>
          <p:nvPr/>
        </p:nvCxnSpPr>
        <p:spPr>
          <a:xfrm flipV="1">
            <a:off x="6200774" y="3101416"/>
            <a:ext cx="1030780" cy="21649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231554" y="2606360"/>
            <a:ext cx="4605941" cy="9901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07292" y="1482359"/>
            <a:ext cx="6994283" cy="4979295"/>
          </a:xfrm>
          <a:prstGeom prst="rect">
            <a:avLst/>
          </a:prstGeom>
          <a:solidFill>
            <a:srgbClr val="5B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420" y="1994874"/>
            <a:ext cx="4742026" cy="3954263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1233420" y="2919225"/>
            <a:ext cx="4742026" cy="193252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233420" y="3352979"/>
            <a:ext cx="4742026" cy="193252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233420" y="3786733"/>
            <a:ext cx="4742026" cy="193252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233420" y="4634889"/>
            <a:ext cx="4742026" cy="193252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233420" y="5068643"/>
            <a:ext cx="4742026" cy="193252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233420" y="5519053"/>
            <a:ext cx="4742026" cy="193252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각 삼각형 58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16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71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9" grpId="0" animBg="1"/>
      <p:bldP spid="32" grpId="0" animBg="1"/>
      <p:bldP spid="34" grpId="0"/>
      <p:bldP spid="37" grpId="0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9313" y="774700"/>
            <a:ext cx="6149364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973340" y="1181577"/>
            <a:ext cx="6275185" cy="26161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공통 </a:t>
            </a:r>
            <a:r>
              <a:rPr lang="en-US" altLang="ko-KR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– </a:t>
            </a:r>
            <a:r>
              <a:rPr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처리 시간 측정</a:t>
            </a:r>
            <a:endParaRPr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48525" y="774700"/>
            <a:ext cx="4572000" cy="5696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 descr="C:\Users\my\AppData\Local\Microsoft\Windows\Temporary Internet Files\Content.IE5\XAOVLZUW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459281">
            <a:off x="9284406" y="527171"/>
            <a:ext cx="771767" cy="771767"/>
          </a:xfrm>
          <a:prstGeom prst="rect">
            <a:avLst/>
          </a:prstGeom>
          <a:noFill/>
          <a:ln>
            <a:noFill/>
          </a:ln>
          <a:effectLst>
            <a:outerShdw blurRad="76200" dist="203200" dir="13260000" sx="95000" sy="95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525" y="1429235"/>
            <a:ext cx="4605941" cy="73866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실행 메서드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앞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뒤로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System.currentTimeMillis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함수를 사용하여 현재 시각을 기억하고 프로그램이 끝마칠 때 계산을 하여 실행 시간을 구하였다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248523" y="1396317"/>
            <a:ext cx="4605941" cy="8795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25" y="1620843"/>
            <a:ext cx="4800600" cy="209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25" y="1825975"/>
            <a:ext cx="4667250" cy="2000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220" y="2056751"/>
            <a:ext cx="5543550" cy="2190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220" y="2443957"/>
            <a:ext cx="4613275" cy="40450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179" y="2399413"/>
            <a:ext cx="952500" cy="4572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17" y="2405710"/>
            <a:ext cx="1028700" cy="47625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8795" y="3005206"/>
            <a:ext cx="4105395" cy="3317339"/>
          </a:xfrm>
          <a:prstGeom prst="rect">
            <a:avLst/>
          </a:prstGeom>
        </p:spPr>
      </p:pic>
      <p:sp>
        <p:nvSpPr>
          <p:cNvPr id="41" name="직각 삼각형 40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17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5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4927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시연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F0E854-22C4-481E-BE1F-CBC5611BE16C}"/>
              </a:ext>
            </a:extLst>
          </p:cNvPr>
          <p:cNvSpPr/>
          <p:nvPr/>
        </p:nvSpPr>
        <p:spPr bwMode="auto">
          <a:xfrm>
            <a:off x="2827338" y="2163763"/>
            <a:ext cx="6537325" cy="1325562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 연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F0E854-22C4-481E-BE1F-CBC5611BE16C}"/>
              </a:ext>
            </a:extLst>
          </p:cNvPr>
          <p:cNvSpPr/>
          <p:nvPr/>
        </p:nvSpPr>
        <p:spPr bwMode="auto">
          <a:xfrm>
            <a:off x="0" y="2650308"/>
            <a:ext cx="2827338" cy="352472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F0E854-22C4-481E-BE1F-CBC5611BE16C}"/>
              </a:ext>
            </a:extLst>
          </p:cNvPr>
          <p:cNvSpPr/>
          <p:nvPr/>
        </p:nvSpPr>
        <p:spPr bwMode="auto">
          <a:xfrm>
            <a:off x="9364662" y="2650308"/>
            <a:ext cx="2827338" cy="352472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각 삼각형 33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18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79380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느낀 점</a:t>
            </a:r>
            <a:endParaRPr lang="ko-KR" altLang="en-US" sz="1600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81293" y="1438835"/>
            <a:ext cx="906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08213" y="731602"/>
            <a:ext cx="96123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✔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대용량 데이터를 다뤄보면서 어떻게 해야 최대한 빨리 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데이터를 넣을 수 있을까 여러 방법을 시도해보면서 몰랐던 것들도 알게 되고 유익한 공부가 되었다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dirty="0"/>
              <a:t>✔</a:t>
            </a:r>
            <a:r>
              <a:rPr lang="ko-KR" altLang="en-US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파싱의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방법 또한 여러 가지가 있겠지만 직접 문자열을 입력해서 만들어 보기도 하였고 라이브러리를 사용하여 만들어도 보았지만 만들면서 느낀 것은 라이브러리를 사용하면 훨씬 더 편하다는 것을 한 번 더 알게 되었다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그러므로 나는 라이브러리에 관해 공부해서 필요에 따라 가져다 쓸 수 있는 수준이 될 수 있도록 열심히 공부해야겠다고 느꼈다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5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9" y="8035"/>
            <a:ext cx="10418547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377864" y="1298638"/>
            <a:ext cx="3673068" cy="30777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개요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377864" y="2176588"/>
            <a:ext cx="3205016" cy="30777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환경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377864" y="3054538"/>
            <a:ext cx="3997104" cy="30777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377864" y="3932488"/>
            <a:ext cx="3205016" cy="30777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시연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377864" y="4810438"/>
            <a:ext cx="3205016" cy="30777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느낀 점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31" y="4756281"/>
            <a:ext cx="1661423" cy="3619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3410915" y="2808317"/>
            <a:ext cx="1753641" cy="67710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 차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3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6F0E854-22C4-481E-BE1F-CBC5611BE16C}"/>
              </a:ext>
            </a:extLst>
          </p:cNvPr>
          <p:cNvSpPr/>
          <p:nvPr/>
        </p:nvSpPr>
        <p:spPr bwMode="auto">
          <a:xfrm>
            <a:off x="2827338" y="2163763"/>
            <a:ext cx="6537325" cy="1325562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감사합니다</a:t>
            </a:r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7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개요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4" y="1921824"/>
            <a:ext cx="1228725" cy="157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998021"/>
            <a:ext cx="6296025" cy="1419225"/>
          </a:xfrm>
          <a:prstGeom prst="rect">
            <a:avLst/>
          </a:prstGeom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25" y="2024077"/>
            <a:ext cx="1330598" cy="14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2273079" y="2430676"/>
            <a:ext cx="648233" cy="645146"/>
          </a:xfrm>
          <a:prstGeom prst="rightArrow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324" y="3555189"/>
            <a:ext cx="618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※ </a:t>
            </a:r>
            <a:r>
              <a:rPr lang="en-US" altLang="ko-KR" sz="14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(tab-separated</a:t>
            </a:r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</a:t>
            </a:r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values) : </a:t>
            </a:r>
            <a:r>
              <a:rPr lang="ko-KR" altLang="en-US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라인</a:t>
            </a:r>
            <a:r>
              <a: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</a:t>
            </a:r>
            <a:r>
              <a:rPr lang="ko-KR" altLang="en-US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데이터가 </a:t>
            </a:r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</a:t>
            </a:r>
            <a:r>
              <a:rPr lang="ko-KR" altLang="en-US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구분되어 있는 형태</a:t>
            </a:r>
            <a:endParaRPr lang="ko-KR" altLang="en-US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2125087" y="1900289"/>
            <a:ext cx="900501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i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파싱</a:t>
            </a:r>
            <a:endParaRPr lang="ko-KR" altLang="en-US" sz="2800" b="1" i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8073" y="408532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File to DB</a:t>
            </a:r>
          </a:p>
          <a:p>
            <a:pPr>
              <a:defRPr/>
            </a:pP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각 라인을 읽고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파싱하여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`DOC` Table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등록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4989676"/>
            <a:ext cx="7014063" cy="1247634"/>
          </a:xfrm>
          <a:prstGeom prst="rect">
            <a:avLst/>
          </a:prstGeom>
        </p:spPr>
      </p:pic>
      <p:sp>
        <p:nvSpPr>
          <p:cNvPr id="19" name="직각 삼각형 18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8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7" y="2024077"/>
            <a:ext cx="1330598" cy="14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518072" y="4126889"/>
            <a:ext cx="11476703" cy="116955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2-1) DB to File</a:t>
            </a: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`DOC` Table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로부터 데이터를 읽어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Text file(</a:t>
            </a:r>
            <a:r>
              <a:rPr lang="en-US" altLang="ko-KR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출력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원본과 같은 형태로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`DOC_SEQ` column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기준으로 </a:t>
            </a:r>
            <a:r>
              <a:rPr lang="ko-KR" altLang="en-US" b="1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오름차순</a:t>
            </a:r>
            <a:r>
              <a:rPr lang="en-US" altLang="ko-KR" b="1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b="1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내림차순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각각 출력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998021"/>
            <a:ext cx="6296025" cy="141922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2273079" y="2430676"/>
            <a:ext cx="648233" cy="645146"/>
          </a:xfrm>
          <a:prstGeom prst="rightArrow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324" y="3555189"/>
            <a:ext cx="618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※ </a:t>
            </a:r>
            <a:r>
              <a:rPr lang="en-US" altLang="ko-KR" sz="14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(tab-separated</a:t>
            </a:r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</a:t>
            </a:r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values) : </a:t>
            </a:r>
            <a:r>
              <a:rPr lang="ko-KR" altLang="en-US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라인</a:t>
            </a:r>
            <a:r>
              <a: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</a:t>
            </a:r>
            <a:r>
              <a:rPr lang="ko-KR" altLang="en-US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데이터가 </a:t>
            </a:r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</a:t>
            </a:r>
            <a:r>
              <a:rPr lang="ko-KR" altLang="en-US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구분되어 있는 형태</a:t>
            </a:r>
            <a:endParaRPr lang="ko-KR" altLang="en-US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036" y="1895170"/>
            <a:ext cx="1228725" cy="1571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개요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1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48" y="1926550"/>
            <a:ext cx="1181100" cy="1514475"/>
          </a:xfrm>
          <a:prstGeom prst="rect">
            <a:avLst/>
          </a:prstGeom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7" y="2024077"/>
            <a:ext cx="1330598" cy="14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518072" y="4126889"/>
            <a:ext cx="11476703" cy="116955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2-2) DB to File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Column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이름을 기준으로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Tagged Type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출력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(^[START]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와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^[END]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사이에 하나의 문서 데이터를 입력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273079" y="2430676"/>
            <a:ext cx="648233" cy="645146"/>
          </a:xfrm>
          <a:prstGeom prst="rightArrow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04093" y="1616196"/>
            <a:ext cx="319143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^[START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]    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// 1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번째 시작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dirty="0"/>
              <a:t>[DOC_SEQ]</a:t>
            </a:r>
          </a:p>
          <a:p>
            <a:r>
              <a:rPr lang="en-US" altLang="ko-KR" sz="1400" dirty="0"/>
              <a:t>124567</a:t>
            </a:r>
          </a:p>
          <a:p>
            <a:r>
              <a:rPr lang="en-US" altLang="ko-KR" sz="1400" dirty="0"/>
              <a:t>[TITLE]</a:t>
            </a:r>
          </a:p>
          <a:p>
            <a:r>
              <a:rPr lang="ko-KR" altLang="en-US" sz="1400" dirty="0"/>
              <a:t>오늘은 어떤 일이 있었을까요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[REG_DT]</a:t>
            </a:r>
          </a:p>
          <a:p>
            <a:r>
              <a:rPr lang="en-US" altLang="ko-KR" sz="1400" dirty="0"/>
              <a:t>20160101123124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^[END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]       </a:t>
            </a:r>
            <a:r>
              <a:rPr lang="en-US" altLang="ko-KR" sz="1400" b="1" dirty="0">
                <a:solidFill>
                  <a:srgbClr val="00B050"/>
                </a:solidFill>
              </a:rPr>
              <a:t>// 1</a:t>
            </a:r>
            <a:r>
              <a:rPr lang="ko-KR" altLang="en-US" sz="1400" b="1" dirty="0">
                <a:solidFill>
                  <a:srgbClr val="00B050"/>
                </a:solidFill>
              </a:rPr>
              <a:t>번째 끝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^[</a:t>
            </a:r>
            <a:r>
              <a:rPr lang="en-US" altLang="ko-KR" sz="1400" b="1" dirty="0">
                <a:solidFill>
                  <a:srgbClr val="FF0000"/>
                </a:solidFill>
              </a:rPr>
              <a:t>START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]   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// 2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번째 </a:t>
            </a:r>
            <a:r>
              <a:rPr lang="ko-KR" altLang="en-US" sz="1400" b="1" dirty="0">
                <a:solidFill>
                  <a:srgbClr val="00B050"/>
                </a:solidFill>
              </a:rPr>
              <a:t>시작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[DOC_SEQ]</a:t>
            </a:r>
          </a:p>
          <a:p>
            <a:r>
              <a:rPr lang="en-US" altLang="ko-KR" sz="1400" dirty="0"/>
              <a:t>124568</a:t>
            </a:r>
          </a:p>
          <a:p>
            <a:r>
              <a:rPr lang="en-US" altLang="ko-KR" sz="1400" dirty="0"/>
              <a:t>[TITLE]</a:t>
            </a:r>
          </a:p>
          <a:p>
            <a:r>
              <a:rPr lang="ko-KR" altLang="en-US" sz="1400" dirty="0"/>
              <a:t>내일은 어떤 일이 있을까요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[REG_DT]</a:t>
            </a:r>
          </a:p>
          <a:p>
            <a:r>
              <a:rPr lang="en-US" altLang="ko-KR" sz="1400" dirty="0"/>
              <a:t>20160101123124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^[END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]</a:t>
            </a:r>
            <a:r>
              <a:rPr lang="en-US" altLang="ko-KR" sz="1400" b="1" dirty="0">
                <a:solidFill>
                  <a:srgbClr val="00B050"/>
                </a:solidFill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     // </a:t>
            </a:r>
            <a:r>
              <a:rPr lang="en-US" altLang="ko-KR" sz="1400" b="1" dirty="0">
                <a:solidFill>
                  <a:srgbClr val="00B050"/>
                </a:solidFill>
              </a:rPr>
              <a:t>2</a:t>
            </a:r>
            <a:r>
              <a:rPr lang="ko-KR" altLang="en-US" sz="1400" b="1" dirty="0">
                <a:solidFill>
                  <a:srgbClr val="00B050"/>
                </a:solidFill>
              </a:rPr>
              <a:t>번째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끝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..</a:t>
            </a:r>
            <a:endParaRPr lang="en-US" altLang="ko-KR" sz="1400" dirty="0"/>
          </a:p>
          <a:p>
            <a:r>
              <a:rPr lang="en-US" altLang="ko-KR" sz="1400" dirty="0"/>
              <a:t>..</a:t>
            </a:r>
          </a:p>
          <a:p>
            <a:r>
              <a:rPr lang="en-US" altLang="ko-KR" sz="1400" dirty="0" smtClean="0"/>
              <a:t>..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989792" y="1606474"/>
            <a:ext cx="3420036" cy="4195483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989792" y="5811679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※ Tagged </a:t>
            </a:r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</a:t>
            </a:r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ype format</a:t>
            </a:r>
            <a:endParaRPr lang="ko-KR" altLang="en-US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83089" y="3387621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※ Tagged file</a:t>
            </a:r>
            <a:endParaRPr lang="ko-KR" altLang="en-US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개요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" name="직각 삼각형 17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3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813" y="1943395"/>
            <a:ext cx="1162050" cy="1495425"/>
          </a:xfrm>
          <a:prstGeom prst="rect">
            <a:avLst/>
          </a:prstGeom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7" y="2024077"/>
            <a:ext cx="1330598" cy="14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518072" y="4126889"/>
            <a:ext cx="11476703" cy="73866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2-3) DB to File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</a:t>
            </a:r>
            <a:r>
              <a:rPr lang="en-US" altLang="ko-KR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type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출력 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273079" y="2430676"/>
            <a:ext cx="648233" cy="645146"/>
          </a:xfrm>
          <a:prstGeom prst="rightArrow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40364" y="1606473"/>
            <a:ext cx="6403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{“data”:[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“DOC_SEQ”:”2012080”,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“TITLE”:”</a:t>
            </a:r>
            <a:r>
              <a:rPr lang="ko-KR" altLang="en-US" sz="1600" dirty="0" err="1" smtClean="0"/>
              <a:t>채용내정이라고</a:t>
            </a:r>
            <a:r>
              <a:rPr lang="ko-KR" altLang="en-US" sz="1600" dirty="0" smtClean="0"/>
              <a:t> 하는데 그게 뭔가요</a:t>
            </a:r>
            <a:r>
              <a:rPr lang="en-US" altLang="ko-KR" sz="1600" dirty="0" smtClean="0"/>
              <a:t>?”,</a:t>
            </a:r>
          </a:p>
          <a:p>
            <a:r>
              <a:rPr lang="en-US" altLang="ko-KR" sz="1600" dirty="0" smtClean="0"/>
              <a:t>		“</a:t>
            </a:r>
            <a:r>
              <a:rPr lang="en-US" altLang="ko-KR" sz="1600" dirty="0"/>
              <a:t>REG_DT</a:t>
            </a:r>
            <a:r>
              <a:rPr lang="en-US" altLang="ko-KR" sz="1600" dirty="0" smtClean="0"/>
              <a:t>”:”17870526222423”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},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/>
              <a:t>“DOC_SEQ”:”</a:t>
            </a:r>
            <a:r>
              <a:rPr lang="en-US" altLang="ko-KR" sz="1600" dirty="0" smtClean="0"/>
              <a:t>2012078”,</a:t>
            </a:r>
            <a:endParaRPr lang="en-US" altLang="ko-KR" sz="1600" dirty="0"/>
          </a:p>
          <a:p>
            <a:r>
              <a:rPr lang="en-US" altLang="ko-KR" sz="1600" dirty="0"/>
              <a:t>		“TITLE</a:t>
            </a:r>
            <a:r>
              <a:rPr lang="en-US" altLang="ko-KR" sz="1600" dirty="0" smtClean="0"/>
              <a:t>”:”</a:t>
            </a:r>
            <a:r>
              <a:rPr lang="ko-KR" altLang="en-US" sz="1600" dirty="0" smtClean="0"/>
              <a:t>프로젝트 발표는 언제인가요</a:t>
            </a:r>
            <a:r>
              <a:rPr lang="en-US" altLang="ko-KR" sz="1600" dirty="0" smtClean="0"/>
              <a:t>?”,</a:t>
            </a:r>
            <a:endParaRPr lang="en-US" altLang="ko-KR" sz="1600" dirty="0"/>
          </a:p>
          <a:p>
            <a:r>
              <a:rPr lang="en-US" altLang="ko-KR" sz="1600" dirty="0"/>
              <a:t>		“REG_DT”:” 17870526232423”</a:t>
            </a:r>
          </a:p>
          <a:p>
            <a:r>
              <a:rPr lang="en-US" altLang="ko-KR" sz="1600" dirty="0" smtClean="0"/>
              <a:t>	},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/>
              <a:t>“DOC_SEQ”:”</a:t>
            </a:r>
            <a:r>
              <a:rPr lang="en-US" altLang="ko-KR" sz="1600" dirty="0" smtClean="0"/>
              <a:t>2012077”,</a:t>
            </a:r>
            <a:endParaRPr lang="en-US" altLang="ko-KR" sz="1600" dirty="0"/>
          </a:p>
          <a:p>
            <a:r>
              <a:rPr lang="en-US" altLang="ko-KR" sz="1600" dirty="0"/>
              <a:t>		“TITLE</a:t>
            </a:r>
            <a:r>
              <a:rPr lang="en-US" altLang="ko-KR" sz="1600" dirty="0" smtClean="0"/>
              <a:t>”:”</a:t>
            </a:r>
            <a:r>
              <a:rPr lang="ko-KR" altLang="en-US" sz="1600" dirty="0" smtClean="0"/>
              <a:t>빅데이터 전문 기업 </a:t>
            </a:r>
            <a:r>
              <a:rPr lang="ko-KR" altLang="en-US" sz="1600" dirty="0" err="1" smtClean="0"/>
              <a:t>다음소프트</a:t>
            </a:r>
            <a:r>
              <a:rPr lang="en-US" altLang="ko-KR" sz="1600" dirty="0" smtClean="0"/>
              <a:t>!”,</a:t>
            </a:r>
            <a:endParaRPr lang="en-US" altLang="ko-KR" sz="1600" dirty="0"/>
          </a:p>
          <a:p>
            <a:r>
              <a:rPr lang="en-US" altLang="ko-KR" sz="1600" dirty="0"/>
              <a:t>		“REG_DT</a:t>
            </a:r>
            <a:r>
              <a:rPr lang="en-US" altLang="ko-KR" sz="1600" dirty="0" smtClean="0"/>
              <a:t>”:”17870527022423</a:t>
            </a:r>
            <a:r>
              <a:rPr lang="en-US" altLang="ko-KR" sz="1600" dirty="0"/>
              <a:t>”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}]</a:t>
            </a:r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905331" y="1530335"/>
            <a:ext cx="6469464" cy="4430371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5331" y="5980582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※ </a:t>
            </a:r>
            <a:r>
              <a:rPr lang="en-US" altLang="ko-KR" sz="14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</a:t>
            </a:r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ype format</a:t>
            </a:r>
            <a:endParaRPr lang="ko-KR" altLang="en-US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개요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각 삼각형 20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5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78" y="1944848"/>
            <a:ext cx="1181100" cy="1514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998021"/>
            <a:ext cx="6296025" cy="141922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518073" y="4126889"/>
            <a:ext cx="10360598" cy="86177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3) File to DB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앞에서 생성한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Tagged file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읽고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파싱하여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`DOC2` Table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등록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25" y="2024077"/>
            <a:ext cx="1330598" cy="14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2273079" y="2430676"/>
            <a:ext cx="648233" cy="645146"/>
          </a:xfrm>
          <a:prstGeom prst="rightArrow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6785" y="3387621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※ Tagged file</a:t>
            </a:r>
            <a:endParaRPr lang="ko-KR" altLang="en-US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2125087" y="1900289"/>
            <a:ext cx="900501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i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파싱</a:t>
            </a:r>
            <a:endParaRPr lang="ko-KR" altLang="en-US" sz="2800" b="1" i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518073" y="5420154"/>
            <a:ext cx="10360598" cy="86177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공통</a:t>
            </a:r>
            <a:endParaRPr lang="en-US" altLang="ko-KR" sz="28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프로그램을 실행하여 각각의 처리 시간 측정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개요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8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환경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0242" name="Picture 2" descr="maria db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96" y="4011799"/>
            <a:ext cx="23431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eidisql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97" y="4352085"/>
            <a:ext cx="1081554" cy="108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eclipse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876012"/>
            <a:ext cx="3381001" cy="7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jdk 1.8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36" y="1247154"/>
            <a:ext cx="1922276" cy="20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032578" y="1343555"/>
            <a:ext cx="6469464" cy="1955852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32578" y="3914936"/>
            <a:ext cx="6469464" cy="1955852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17717" y="1552039"/>
            <a:ext cx="3402808" cy="153888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•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툴</a:t>
            </a:r>
            <a:endParaRPr lang="en-US" altLang="ko-KR" sz="28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Eclipese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IDE 2019-06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JDK 1.8.0_221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JRE 1.8.0_221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17717" y="4246531"/>
            <a:ext cx="3402808" cy="116955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•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데이터베이스</a:t>
            </a:r>
            <a:endParaRPr lang="en-US" altLang="ko-KR" sz="28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10.4.7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HeidiSQL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10.2.0.5599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sp>
        <p:nvSpPr>
          <p:cNvPr id="18" name="직각 삼각형 17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6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5B5B5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5B5B5B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5B5B5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진행 과정</a:t>
            </a:r>
            <a:endParaRPr lang="ko-KR" altLang="en-US" b="1" dirty="0">
              <a:solidFill>
                <a:srgbClr val="5B5B5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6" y="23517"/>
            <a:ext cx="1567029" cy="3413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3" y="3054847"/>
            <a:ext cx="2203644" cy="399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23" y="1541170"/>
            <a:ext cx="2043961" cy="39921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23" y="3809642"/>
            <a:ext cx="2027989" cy="38324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63661" y="1391058"/>
            <a:ext cx="10246250" cy="702986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849313" y="774700"/>
            <a:ext cx="10360598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1)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클래스 역할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023" y="2305006"/>
            <a:ext cx="2491076" cy="39921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63661" y="2147009"/>
            <a:ext cx="10246250" cy="702986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63661" y="2902960"/>
            <a:ext cx="10246250" cy="702986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3661" y="3651545"/>
            <a:ext cx="10246250" cy="702986"/>
          </a:xfrm>
          <a:prstGeom prst="rect">
            <a:avLst/>
          </a:prstGeom>
          <a:noFill/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673532" y="3796758"/>
            <a:ext cx="595958" cy="409009"/>
          </a:xfrm>
          <a:prstGeom prst="rightArrow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3673532" y="3049947"/>
            <a:ext cx="595958" cy="409009"/>
          </a:xfrm>
          <a:prstGeom prst="rightArrow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673532" y="2293997"/>
            <a:ext cx="595958" cy="409009"/>
          </a:xfrm>
          <a:prstGeom prst="rightArrow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3673532" y="1536270"/>
            <a:ext cx="595958" cy="409009"/>
          </a:xfrm>
          <a:prstGeom prst="rightArrow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22038" y="1557261"/>
            <a:ext cx="3142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실행 만을 위한 클래스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22038" y="2313835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데이터베이스 연결을 위한  클래스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접속 정보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22037" y="3069785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데이터베이스 처리 작업을 위한 클래스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(SELECT, INSERT)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22036" y="3821845"/>
            <a:ext cx="6455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데이터를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파싱하여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파일로 출력하는 클래스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tsv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json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Tagged type)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661" y="4654922"/>
            <a:ext cx="11060906" cy="1926682"/>
          </a:xfrm>
          <a:prstGeom prst="rect">
            <a:avLst/>
          </a:prstGeom>
        </p:spPr>
      </p:pic>
      <p:cxnSp>
        <p:nvCxnSpPr>
          <p:cNvPr id="47" name="꺾인 연결선 46"/>
          <p:cNvCxnSpPr>
            <a:stCxn id="20" idx="1"/>
            <a:endCxn id="45" idx="1"/>
          </p:cNvCxnSpPr>
          <p:nvPr/>
        </p:nvCxnSpPr>
        <p:spPr>
          <a:xfrm rot="10800000" flipV="1">
            <a:off x="963661" y="1742551"/>
            <a:ext cx="12700" cy="3875712"/>
          </a:xfrm>
          <a:prstGeom prst="bentConnector3">
            <a:avLst>
              <a:gd name="adj1" fmla="val 390950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각 삼각형 25"/>
          <p:cNvSpPr/>
          <p:nvPr/>
        </p:nvSpPr>
        <p:spPr>
          <a:xfrm rot="16200000">
            <a:off x="11512688" y="6186226"/>
            <a:ext cx="386859" cy="956682"/>
          </a:xfrm>
          <a:prstGeom prst="rtTriangle">
            <a:avLst/>
          </a:prstGeom>
          <a:solidFill>
            <a:srgbClr val="5B5B5B"/>
          </a:solidFill>
          <a:ln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</a:t>
            </a:r>
            <a:endParaRPr lang="ko-KR" altLang="en-US" sz="14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1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973</Words>
  <Application>Microsoft Office PowerPoint</Application>
  <PresentationFormat>와이드스크린</PresentationFormat>
  <Paragraphs>181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다음_Regular</vt:lpstr>
      <vt:lpstr>맑은 고딕</vt:lpstr>
      <vt:lpstr>조선일보</vt:lpstr>
      <vt:lpstr>조선일보명조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진욱</dc:creator>
  <cp:lastModifiedBy>나 진욱</cp:lastModifiedBy>
  <cp:revision>606</cp:revision>
  <dcterms:created xsi:type="dcterms:W3CDTF">2019-09-09T04:26:23Z</dcterms:created>
  <dcterms:modified xsi:type="dcterms:W3CDTF">2019-09-16T05:19:07Z</dcterms:modified>
</cp:coreProperties>
</file>