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0" r:id="rId1"/>
  </p:sldMasterIdLst>
  <p:notesMasterIdLst>
    <p:notesMasterId r:id="rId131"/>
  </p:notesMasterIdLst>
  <p:handoutMasterIdLst>
    <p:handoutMasterId r:id="rId132"/>
  </p:handoutMasterIdLst>
  <p:sldIdLst>
    <p:sldId id="256" r:id="rId2"/>
    <p:sldId id="321" r:id="rId3"/>
    <p:sldId id="257" r:id="rId4"/>
    <p:sldId id="420" r:id="rId5"/>
    <p:sldId id="421" r:id="rId6"/>
    <p:sldId id="258" r:id="rId7"/>
    <p:sldId id="259" r:id="rId8"/>
    <p:sldId id="324" r:id="rId9"/>
    <p:sldId id="323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346" r:id="rId32"/>
    <p:sldId id="347" r:id="rId33"/>
    <p:sldId id="348" r:id="rId34"/>
    <p:sldId id="349" r:id="rId35"/>
    <p:sldId id="350" r:id="rId36"/>
    <p:sldId id="351" r:id="rId37"/>
    <p:sldId id="352" r:id="rId38"/>
    <p:sldId id="353" r:id="rId39"/>
    <p:sldId id="354" r:id="rId40"/>
    <p:sldId id="355" r:id="rId41"/>
    <p:sldId id="356" r:id="rId42"/>
    <p:sldId id="357" r:id="rId43"/>
    <p:sldId id="358" r:id="rId44"/>
    <p:sldId id="359" r:id="rId45"/>
    <p:sldId id="442" r:id="rId46"/>
    <p:sldId id="443" r:id="rId47"/>
    <p:sldId id="444" r:id="rId48"/>
    <p:sldId id="446" r:id="rId49"/>
    <p:sldId id="427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430" r:id="rId60"/>
    <p:sldId id="448" r:id="rId61"/>
    <p:sldId id="438" r:id="rId62"/>
    <p:sldId id="439" r:id="rId63"/>
    <p:sldId id="432" r:id="rId64"/>
    <p:sldId id="271" r:id="rId65"/>
    <p:sldId id="369" r:id="rId66"/>
    <p:sldId id="370" r:id="rId67"/>
    <p:sldId id="371" r:id="rId68"/>
    <p:sldId id="372" r:id="rId69"/>
    <p:sldId id="373" r:id="rId70"/>
    <p:sldId id="374" r:id="rId71"/>
    <p:sldId id="375" r:id="rId72"/>
    <p:sldId id="376" r:id="rId73"/>
    <p:sldId id="377" r:id="rId74"/>
    <p:sldId id="378" r:id="rId75"/>
    <p:sldId id="379" r:id="rId76"/>
    <p:sldId id="380" r:id="rId77"/>
    <p:sldId id="360" r:id="rId78"/>
    <p:sldId id="361" r:id="rId79"/>
    <p:sldId id="362" r:id="rId80"/>
    <p:sldId id="363" r:id="rId81"/>
    <p:sldId id="364" r:id="rId82"/>
    <p:sldId id="365" r:id="rId83"/>
    <p:sldId id="366" r:id="rId84"/>
    <p:sldId id="367" r:id="rId85"/>
    <p:sldId id="368" r:id="rId86"/>
    <p:sldId id="272" r:id="rId87"/>
    <p:sldId id="392" r:id="rId88"/>
    <p:sldId id="282" r:id="rId89"/>
    <p:sldId id="449" r:id="rId90"/>
    <p:sldId id="396" r:id="rId91"/>
    <p:sldId id="397" r:id="rId92"/>
    <p:sldId id="417" r:id="rId93"/>
    <p:sldId id="398" r:id="rId94"/>
    <p:sldId id="399" r:id="rId95"/>
    <p:sldId id="400" r:id="rId96"/>
    <p:sldId id="401" r:id="rId97"/>
    <p:sldId id="402" r:id="rId98"/>
    <p:sldId id="403" r:id="rId99"/>
    <p:sldId id="404" r:id="rId100"/>
    <p:sldId id="405" r:id="rId101"/>
    <p:sldId id="406" r:id="rId102"/>
    <p:sldId id="408" r:id="rId103"/>
    <p:sldId id="431" r:id="rId104"/>
    <p:sldId id="419" r:id="rId105"/>
    <p:sldId id="450" r:id="rId106"/>
    <p:sldId id="320" r:id="rId107"/>
    <p:sldId id="413" r:id="rId108"/>
    <p:sldId id="295" r:id="rId109"/>
    <p:sldId id="416" r:id="rId110"/>
    <p:sldId id="305" r:id="rId111"/>
    <p:sldId id="306" r:id="rId112"/>
    <p:sldId id="296" r:id="rId113"/>
    <p:sldId id="297" r:id="rId114"/>
    <p:sldId id="298" r:id="rId115"/>
    <p:sldId id="299" r:id="rId116"/>
    <p:sldId id="300" r:id="rId117"/>
    <p:sldId id="301" r:id="rId118"/>
    <p:sldId id="302" r:id="rId119"/>
    <p:sldId id="394" r:id="rId120"/>
    <p:sldId id="303" r:id="rId121"/>
    <p:sldId id="433" r:id="rId122"/>
    <p:sldId id="434" r:id="rId123"/>
    <p:sldId id="435" r:id="rId124"/>
    <p:sldId id="436" r:id="rId125"/>
    <p:sldId id="437" r:id="rId126"/>
    <p:sldId id="412" r:id="rId127"/>
    <p:sldId id="451" r:id="rId128"/>
    <p:sldId id="414" r:id="rId129"/>
    <p:sldId id="426" r:id="rId1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D2DE0E-A4F5-8942-9430-AEA8745D443F}" v="4" dt="2022-09-23T05:42:55.6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46" autoAdjust="0"/>
    <p:restoredTop sz="94637" autoAdjust="0"/>
  </p:normalViewPr>
  <p:slideViewPr>
    <p:cSldViewPr>
      <p:cViewPr varScale="1">
        <p:scale>
          <a:sx n="99" d="100"/>
          <a:sy n="99" d="100"/>
        </p:scale>
        <p:origin x="172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99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microsoft.com/office/2015/10/relationships/revisionInfo" Target="revisionInfo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notesMaster" Target="notesMasters/notesMaster1.xml"/><Relationship Id="rId136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handoutMaster" Target="handoutMasters/handout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h Thai Tran" userId="996740aabe1fc7dc" providerId="LiveId" clId="{40F8DCD3-4788-4956-9DC4-ACCF7FED86D8}"/>
    <pc:docChg chg="modSld">
      <pc:chgData name="Minh Thai Tran" userId="996740aabe1fc7dc" providerId="LiveId" clId="{40F8DCD3-4788-4956-9DC4-ACCF7FED86D8}" dt="2022-09-18T13:38:13.428" v="18" actId="20577"/>
      <pc:docMkLst>
        <pc:docMk/>
      </pc:docMkLst>
      <pc:sldChg chg="modSp mod">
        <pc:chgData name="Minh Thai Tran" userId="996740aabe1fc7dc" providerId="LiveId" clId="{40F8DCD3-4788-4956-9DC4-ACCF7FED86D8}" dt="2022-09-18T13:38:13.428" v="18" actId="20577"/>
        <pc:sldMkLst>
          <pc:docMk/>
          <pc:sldMk cId="0" sldId="256"/>
        </pc:sldMkLst>
        <pc:spChg chg="mod">
          <ac:chgData name="Minh Thai Tran" userId="996740aabe1fc7dc" providerId="LiveId" clId="{40F8DCD3-4788-4956-9DC4-ACCF7FED86D8}" dt="2022-09-18T13:38:13.428" v="18" actId="20577"/>
          <ac:spMkLst>
            <pc:docMk/>
            <pc:sldMk cId="0" sldId="256"/>
            <ac:spMk id="6" creationId="{00000000-0000-0000-0000-000000000000}"/>
          </ac:spMkLst>
        </pc:spChg>
      </pc:sldChg>
    </pc:docChg>
  </pc:docChgLst>
  <pc:docChgLst>
    <pc:chgData name="Minh Thai Tran" userId="996740aabe1fc7dc" providerId="LiveId" clId="{CE5CCD68-829A-491D-8DE3-B46E2F4D5E78}"/>
    <pc:docChg chg="custSel delSld modSld">
      <pc:chgData name="Minh Thai Tran" userId="996740aabe1fc7dc" providerId="LiveId" clId="{CE5CCD68-829A-491D-8DE3-B46E2F4D5E78}" dt="2021-09-27T01:48:29.288" v="22" actId="47"/>
      <pc:docMkLst>
        <pc:docMk/>
      </pc:docMkLst>
      <pc:sldChg chg="modSp mod">
        <pc:chgData name="Minh Thai Tran" userId="996740aabe1fc7dc" providerId="LiveId" clId="{CE5CCD68-829A-491D-8DE3-B46E2F4D5E78}" dt="2021-09-26T11:39:41.721" v="5" actId="14100"/>
        <pc:sldMkLst>
          <pc:docMk/>
          <pc:sldMk cId="0" sldId="258"/>
        </pc:sldMkLst>
        <pc:spChg chg="mod">
          <ac:chgData name="Minh Thai Tran" userId="996740aabe1fc7dc" providerId="LiveId" clId="{CE5CCD68-829A-491D-8DE3-B46E2F4D5E78}" dt="2021-09-26T11:39:41.721" v="5" actId="14100"/>
          <ac:spMkLst>
            <pc:docMk/>
            <pc:sldMk cId="0" sldId="258"/>
            <ac:spMk id="10243" creationId="{00000000-0000-0000-0000-000000000000}"/>
          </ac:spMkLst>
        </pc:spChg>
      </pc:sldChg>
      <pc:sldChg chg="modSp mod">
        <pc:chgData name="Minh Thai Tran" userId="996740aabe1fc7dc" providerId="LiveId" clId="{CE5CCD68-829A-491D-8DE3-B46E2F4D5E78}" dt="2021-09-26T11:39:56.848" v="7" actId="2711"/>
        <pc:sldMkLst>
          <pc:docMk/>
          <pc:sldMk cId="0" sldId="259"/>
        </pc:sldMkLst>
        <pc:spChg chg="mod">
          <ac:chgData name="Minh Thai Tran" userId="996740aabe1fc7dc" providerId="LiveId" clId="{CE5CCD68-829A-491D-8DE3-B46E2F4D5E78}" dt="2021-09-26T11:39:56.848" v="7" actId="2711"/>
          <ac:spMkLst>
            <pc:docMk/>
            <pc:sldMk cId="0" sldId="259"/>
            <ac:spMk id="12291" creationId="{00000000-0000-0000-0000-000000000000}"/>
          </ac:spMkLst>
        </pc:spChg>
      </pc:sldChg>
      <pc:sldChg chg="del">
        <pc:chgData name="Minh Thai Tran" userId="996740aabe1fc7dc" providerId="LiveId" clId="{CE5CCD68-829A-491D-8DE3-B46E2F4D5E78}" dt="2021-09-27T01:48:29.288" v="22" actId="47"/>
        <pc:sldMkLst>
          <pc:docMk/>
          <pc:sldMk cId="274333880" sldId="319"/>
        </pc:sldMkLst>
      </pc:sldChg>
      <pc:sldChg chg="modSp mod">
        <pc:chgData name="Minh Thai Tran" userId="996740aabe1fc7dc" providerId="LiveId" clId="{CE5CCD68-829A-491D-8DE3-B46E2F4D5E78}" dt="2021-09-26T11:39:27.797" v="1" actId="27636"/>
        <pc:sldMkLst>
          <pc:docMk/>
          <pc:sldMk cId="4219521209" sldId="397"/>
        </pc:sldMkLst>
        <pc:spChg chg="mod">
          <ac:chgData name="Minh Thai Tran" userId="996740aabe1fc7dc" providerId="LiveId" clId="{CE5CCD68-829A-491D-8DE3-B46E2F4D5E78}" dt="2021-09-26T11:39:27.797" v="1" actId="27636"/>
          <ac:spMkLst>
            <pc:docMk/>
            <pc:sldMk cId="4219521209" sldId="397"/>
            <ac:spMk id="2" creationId="{00000000-0000-0000-0000-000000000000}"/>
          </ac:spMkLst>
        </pc:spChg>
      </pc:sldChg>
      <pc:sldChg chg="modSp mod">
        <pc:chgData name="Minh Thai Tran" userId="996740aabe1fc7dc" providerId="LiveId" clId="{CE5CCD68-829A-491D-8DE3-B46E2F4D5E78}" dt="2021-09-27T00:33:40.343" v="21" actId="20577"/>
        <pc:sldMkLst>
          <pc:docMk/>
          <pc:sldMk cId="1628863578" sldId="420"/>
        </pc:sldMkLst>
        <pc:graphicFrameChg chg="modGraphic">
          <ac:chgData name="Minh Thai Tran" userId="996740aabe1fc7dc" providerId="LiveId" clId="{CE5CCD68-829A-491D-8DE3-B46E2F4D5E78}" dt="2021-09-27T00:33:40.343" v="21" actId="20577"/>
          <ac:graphicFrameMkLst>
            <pc:docMk/>
            <pc:sldMk cId="1628863578" sldId="420"/>
            <ac:graphicFrameMk id="5" creationId="{00000000-0000-0000-0000-000000000000}"/>
          </ac:graphicFrameMkLst>
        </pc:graphicFrameChg>
      </pc:sldChg>
    </pc:docChg>
  </pc:docChgLst>
  <pc:docChgLst>
    <pc:chgData name="Minh Thai Tran" userId="996740aabe1fc7dc" providerId="LiveId" clId="{27D2DE0E-A4F5-8942-9430-AEA8745D443F}"/>
    <pc:docChg chg="custSel modSld modMainMaster">
      <pc:chgData name="Minh Thai Tran" userId="996740aabe1fc7dc" providerId="LiveId" clId="{27D2DE0E-A4F5-8942-9430-AEA8745D443F}" dt="2022-09-23T06:29:20.786" v="102" actId="20577"/>
      <pc:docMkLst>
        <pc:docMk/>
      </pc:docMkLst>
      <pc:sldChg chg="modSp mod">
        <pc:chgData name="Minh Thai Tran" userId="996740aabe1fc7dc" providerId="LiveId" clId="{27D2DE0E-A4F5-8942-9430-AEA8745D443F}" dt="2022-09-23T05:42:34.843" v="58" actId="27636"/>
        <pc:sldMkLst>
          <pc:docMk/>
          <pc:sldMk cId="0" sldId="271"/>
        </pc:sldMkLst>
        <pc:spChg chg="mod">
          <ac:chgData name="Minh Thai Tran" userId="996740aabe1fc7dc" providerId="LiveId" clId="{27D2DE0E-A4F5-8942-9430-AEA8745D443F}" dt="2022-09-23T05:42:04.019" v="33" actId="27636"/>
          <ac:spMkLst>
            <pc:docMk/>
            <pc:sldMk cId="0" sldId="271"/>
            <ac:spMk id="2" creationId="{00000000-0000-0000-0000-000000000000}"/>
          </ac:spMkLst>
        </pc:spChg>
        <pc:spChg chg="mod">
          <ac:chgData name="Minh Thai Tran" userId="996740aabe1fc7dc" providerId="LiveId" clId="{27D2DE0E-A4F5-8942-9430-AEA8745D443F}" dt="2022-09-23T05:42:34.843" v="58" actId="27636"/>
          <ac:spMkLst>
            <pc:docMk/>
            <pc:sldMk cId="0" sldId="271"/>
            <ac:spMk id="24579" creationId="{00000000-0000-0000-0000-000000000000}"/>
          </ac:spMkLst>
        </pc:spChg>
      </pc:sldChg>
      <pc:sldChg chg="modSp mod">
        <pc:chgData name="Minh Thai Tran" userId="996740aabe1fc7dc" providerId="LiveId" clId="{27D2DE0E-A4F5-8942-9430-AEA8745D443F}" dt="2022-09-23T05:42:34.860" v="59" actId="27636"/>
        <pc:sldMkLst>
          <pc:docMk/>
          <pc:sldMk cId="0" sldId="282"/>
        </pc:sldMkLst>
        <pc:spChg chg="mod">
          <ac:chgData name="Minh Thai Tran" userId="996740aabe1fc7dc" providerId="LiveId" clId="{27D2DE0E-A4F5-8942-9430-AEA8745D443F}" dt="2022-09-23T05:42:34.860" v="59" actId="27636"/>
          <ac:spMkLst>
            <pc:docMk/>
            <pc:sldMk cId="0" sldId="282"/>
            <ac:spMk id="35842" creationId="{00000000-0000-0000-0000-000000000000}"/>
          </ac:spMkLst>
        </pc:spChg>
      </pc:sldChg>
      <pc:sldChg chg="modSp mod">
        <pc:chgData name="Minh Thai Tran" userId="996740aabe1fc7dc" providerId="LiveId" clId="{27D2DE0E-A4F5-8942-9430-AEA8745D443F}" dt="2022-09-23T05:42:34.929" v="62" actId="27636"/>
        <pc:sldMkLst>
          <pc:docMk/>
          <pc:sldMk cId="926791787" sldId="306"/>
        </pc:sldMkLst>
        <pc:spChg chg="mod">
          <ac:chgData name="Minh Thai Tran" userId="996740aabe1fc7dc" providerId="LiveId" clId="{27D2DE0E-A4F5-8942-9430-AEA8745D443F}" dt="2022-09-23T05:42:34.929" v="62" actId="27636"/>
          <ac:spMkLst>
            <pc:docMk/>
            <pc:sldMk cId="926791787" sldId="306"/>
            <ac:spMk id="72706" creationId="{00000000-0000-0000-0000-000000000000}"/>
          </ac:spMkLst>
        </pc:spChg>
      </pc:sldChg>
      <pc:sldChg chg="modSp mod">
        <pc:chgData name="Minh Thai Tran" userId="996740aabe1fc7dc" providerId="LiveId" clId="{27D2DE0E-A4F5-8942-9430-AEA8745D443F}" dt="2022-09-19T04:11:10.189" v="7" actId="1036"/>
        <pc:sldMkLst>
          <pc:docMk/>
          <pc:sldMk cId="1262733556" sldId="317"/>
        </pc:sldMkLst>
        <pc:spChg chg="mod">
          <ac:chgData name="Minh Thai Tran" userId="996740aabe1fc7dc" providerId="LiveId" clId="{27D2DE0E-A4F5-8942-9430-AEA8745D443F}" dt="2022-09-19T04:11:10.189" v="7" actId="1036"/>
          <ac:spMkLst>
            <pc:docMk/>
            <pc:sldMk cId="1262733556" sldId="317"/>
            <ac:spMk id="58370" creationId="{00000000-0000-0000-0000-000000000000}"/>
          </ac:spMkLst>
        </pc:spChg>
      </pc:sldChg>
      <pc:sldChg chg="modSp mod">
        <pc:chgData name="Minh Thai Tran" userId="996740aabe1fc7dc" providerId="LiveId" clId="{27D2DE0E-A4F5-8942-9430-AEA8745D443F}" dt="2022-09-23T05:42:34.902" v="61" actId="27636"/>
        <pc:sldMkLst>
          <pc:docMk/>
          <pc:sldMk cId="0" sldId="320"/>
        </pc:sldMkLst>
        <pc:spChg chg="mod">
          <ac:chgData name="Minh Thai Tran" userId="996740aabe1fc7dc" providerId="LiveId" clId="{27D2DE0E-A4F5-8942-9430-AEA8745D443F}" dt="2022-09-23T05:42:34.902" v="61" actId="27636"/>
          <ac:spMkLst>
            <pc:docMk/>
            <pc:sldMk cId="0" sldId="320"/>
            <ac:spMk id="61442" creationId="{00000000-0000-0000-0000-000000000000}"/>
          </ac:spMkLst>
        </pc:spChg>
      </pc:sldChg>
      <pc:sldChg chg="modSp mod">
        <pc:chgData name="Minh Thai Tran" userId="996740aabe1fc7dc" providerId="LiveId" clId="{27D2DE0E-A4F5-8942-9430-AEA8745D443F}" dt="2022-09-23T05:42:04.043" v="35" actId="27636"/>
        <pc:sldMkLst>
          <pc:docMk/>
          <pc:sldMk cId="4202790763" sldId="360"/>
        </pc:sldMkLst>
        <pc:spChg chg="mod">
          <ac:chgData name="Minh Thai Tran" userId="996740aabe1fc7dc" providerId="LiveId" clId="{27D2DE0E-A4F5-8942-9430-AEA8745D443F}" dt="2022-09-23T05:42:04.043" v="35" actId="27636"/>
          <ac:spMkLst>
            <pc:docMk/>
            <pc:sldMk cId="4202790763" sldId="360"/>
            <ac:spMk id="17" creationId="{00000000-0000-0000-0000-000000000000}"/>
          </ac:spMkLst>
        </pc:spChg>
      </pc:sldChg>
      <pc:sldChg chg="modSp mod">
        <pc:chgData name="Minh Thai Tran" userId="996740aabe1fc7dc" providerId="LiveId" clId="{27D2DE0E-A4F5-8942-9430-AEA8745D443F}" dt="2022-09-23T05:42:04.045" v="36" actId="27636"/>
        <pc:sldMkLst>
          <pc:docMk/>
          <pc:sldMk cId="440718121" sldId="361"/>
        </pc:sldMkLst>
        <pc:spChg chg="mod">
          <ac:chgData name="Minh Thai Tran" userId="996740aabe1fc7dc" providerId="LiveId" clId="{27D2DE0E-A4F5-8942-9430-AEA8745D443F}" dt="2022-09-23T05:42:04.045" v="36" actId="27636"/>
          <ac:spMkLst>
            <pc:docMk/>
            <pc:sldMk cId="440718121" sldId="361"/>
            <ac:spMk id="17" creationId="{00000000-0000-0000-0000-000000000000}"/>
          </ac:spMkLst>
        </pc:spChg>
      </pc:sldChg>
      <pc:sldChg chg="modSp mod">
        <pc:chgData name="Minh Thai Tran" userId="996740aabe1fc7dc" providerId="LiveId" clId="{27D2DE0E-A4F5-8942-9430-AEA8745D443F}" dt="2022-09-23T05:42:04.068" v="37" actId="27636"/>
        <pc:sldMkLst>
          <pc:docMk/>
          <pc:sldMk cId="3196392789" sldId="362"/>
        </pc:sldMkLst>
        <pc:spChg chg="mod">
          <ac:chgData name="Minh Thai Tran" userId="996740aabe1fc7dc" providerId="LiveId" clId="{27D2DE0E-A4F5-8942-9430-AEA8745D443F}" dt="2022-09-23T05:42:04.068" v="37" actId="27636"/>
          <ac:spMkLst>
            <pc:docMk/>
            <pc:sldMk cId="3196392789" sldId="362"/>
            <ac:spMk id="17" creationId="{00000000-0000-0000-0000-000000000000}"/>
          </ac:spMkLst>
        </pc:spChg>
      </pc:sldChg>
      <pc:sldChg chg="modSp mod">
        <pc:chgData name="Minh Thai Tran" userId="996740aabe1fc7dc" providerId="LiveId" clId="{27D2DE0E-A4F5-8942-9430-AEA8745D443F}" dt="2022-09-23T05:42:04.085" v="38" actId="27636"/>
        <pc:sldMkLst>
          <pc:docMk/>
          <pc:sldMk cId="2189479396" sldId="363"/>
        </pc:sldMkLst>
        <pc:spChg chg="mod">
          <ac:chgData name="Minh Thai Tran" userId="996740aabe1fc7dc" providerId="LiveId" clId="{27D2DE0E-A4F5-8942-9430-AEA8745D443F}" dt="2022-09-23T05:42:04.085" v="38" actId="27636"/>
          <ac:spMkLst>
            <pc:docMk/>
            <pc:sldMk cId="2189479396" sldId="363"/>
            <ac:spMk id="17" creationId="{00000000-0000-0000-0000-000000000000}"/>
          </ac:spMkLst>
        </pc:spChg>
      </pc:sldChg>
      <pc:sldChg chg="modSp mod">
        <pc:chgData name="Minh Thai Tran" userId="996740aabe1fc7dc" providerId="LiveId" clId="{27D2DE0E-A4F5-8942-9430-AEA8745D443F}" dt="2022-09-23T05:42:04.101" v="39" actId="27636"/>
        <pc:sldMkLst>
          <pc:docMk/>
          <pc:sldMk cId="868616263" sldId="364"/>
        </pc:sldMkLst>
        <pc:spChg chg="mod">
          <ac:chgData name="Minh Thai Tran" userId="996740aabe1fc7dc" providerId="LiveId" clId="{27D2DE0E-A4F5-8942-9430-AEA8745D443F}" dt="2022-09-23T05:42:04.101" v="39" actId="27636"/>
          <ac:spMkLst>
            <pc:docMk/>
            <pc:sldMk cId="868616263" sldId="364"/>
            <ac:spMk id="17" creationId="{00000000-0000-0000-0000-000000000000}"/>
          </ac:spMkLst>
        </pc:spChg>
      </pc:sldChg>
      <pc:sldChg chg="modSp mod">
        <pc:chgData name="Minh Thai Tran" userId="996740aabe1fc7dc" providerId="LiveId" clId="{27D2DE0E-A4F5-8942-9430-AEA8745D443F}" dt="2022-09-23T05:42:04.118" v="40" actId="27636"/>
        <pc:sldMkLst>
          <pc:docMk/>
          <pc:sldMk cId="3443919304" sldId="365"/>
        </pc:sldMkLst>
        <pc:spChg chg="mod">
          <ac:chgData name="Minh Thai Tran" userId="996740aabe1fc7dc" providerId="LiveId" clId="{27D2DE0E-A4F5-8942-9430-AEA8745D443F}" dt="2022-09-23T05:42:04.118" v="40" actId="27636"/>
          <ac:spMkLst>
            <pc:docMk/>
            <pc:sldMk cId="3443919304" sldId="365"/>
            <ac:spMk id="17" creationId="{00000000-0000-0000-0000-000000000000}"/>
          </ac:spMkLst>
        </pc:spChg>
      </pc:sldChg>
      <pc:sldChg chg="modSp mod">
        <pc:chgData name="Minh Thai Tran" userId="996740aabe1fc7dc" providerId="LiveId" clId="{27D2DE0E-A4F5-8942-9430-AEA8745D443F}" dt="2022-09-23T05:42:04.135" v="41" actId="27636"/>
        <pc:sldMkLst>
          <pc:docMk/>
          <pc:sldMk cId="2680671112" sldId="366"/>
        </pc:sldMkLst>
        <pc:spChg chg="mod">
          <ac:chgData name="Minh Thai Tran" userId="996740aabe1fc7dc" providerId="LiveId" clId="{27D2DE0E-A4F5-8942-9430-AEA8745D443F}" dt="2022-09-23T05:42:04.135" v="41" actId="27636"/>
          <ac:spMkLst>
            <pc:docMk/>
            <pc:sldMk cId="2680671112" sldId="366"/>
            <ac:spMk id="17" creationId="{00000000-0000-0000-0000-000000000000}"/>
          </ac:spMkLst>
        </pc:spChg>
      </pc:sldChg>
      <pc:sldChg chg="modSp mod">
        <pc:chgData name="Minh Thai Tran" userId="996740aabe1fc7dc" providerId="LiveId" clId="{27D2DE0E-A4F5-8942-9430-AEA8745D443F}" dt="2022-09-23T05:42:04.152" v="42" actId="27636"/>
        <pc:sldMkLst>
          <pc:docMk/>
          <pc:sldMk cId="1126975656" sldId="367"/>
        </pc:sldMkLst>
        <pc:spChg chg="mod">
          <ac:chgData name="Minh Thai Tran" userId="996740aabe1fc7dc" providerId="LiveId" clId="{27D2DE0E-A4F5-8942-9430-AEA8745D443F}" dt="2022-09-23T05:42:04.152" v="42" actId="27636"/>
          <ac:spMkLst>
            <pc:docMk/>
            <pc:sldMk cId="1126975656" sldId="367"/>
            <ac:spMk id="17" creationId="{00000000-0000-0000-0000-000000000000}"/>
          </ac:spMkLst>
        </pc:spChg>
      </pc:sldChg>
      <pc:sldChg chg="modSp mod">
        <pc:chgData name="Minh Thai Tran" userId="996740aabe1fc7dc" providerId="LiveId" clId="{27D2DE0E-A4F5-8942-9430-AEA8745D443F}" dt="2022-09-23T05:42:04.170" v="43" actId="27636"/>
        <pc:sldMkLst>
          <pc:docMk/>
          <pc:sldMk cId="1573398760" sldId="368"/>
        </pc:sldMkLst>
        <pc:spChg chg="mod">
          <ac:chgData name="Minh Thai Tran" userId="996740aabe1fc7dc" providerId="LiveId" clId="{27D2DE0E-A4F5-8942-9430-AEA8745D443F}" dt="2022-09-23T05:42:04.170" v="43" actId="27636"/>
          <ac:spMkLst>
            <pc:docMk/>
            <pc:sldMk cId="1573398760" sldId="368"/>
            <ac:spMk id="17" creationId="{00000000-0000-0000-0000-000000000000}"/>
          </ac:spMkLst>
        </pc:spChg>
      </pc:sldChg>
      <pc:sldChg chg="modSp mod">
        <pc:chgData name="Minh Thai Tran" userId="996740aabe1fc7dc" providerId="LiveId" clId="{27D2DE0E-A4F5-8942-9430-AEA8745D443F}" dt="2022-09-23T05:42:04.028" v="34" actId="27636"/>
        <pc:sldMkLst>
          <pc:docMk/>
          <pc:sldMk cId="181313456" sldId="369"/>
        </pc:sldMkLst>
        <pc:spChg chg="mod">
          <ac:chgData name="Minh Thai Tran" userId="996740aabe1fc7dc" providerId="LiveId" clId="{27D2DE0E-A4F5-8942-9430-AEA8745D443F}" dt="2022-09-23T05:42:04.028" v="34" actId="27636"/>
          <ac:spMkLst>
            <pc:docMk/>
            <pc:sldMk cId="181313456" sldId="369"/>
            <ac:spMk id="2" creationId="{00000000-0000-0000-0000-000000000000}"/>
          </ac:spMkLst>
        </pc:spChg>
      </pc:sldChg>
      <pc:sldChg chg="modSp mod">
        <pc:chgData name="Minh Thai Tran" userId="996740aabe1fc7dc" providerId="LiveId" clId="{27D2DE0E-A4F5-8942-9430-AEA8745D443F}" dt="2022-09-23T05:42:04.186" v="44" actId="27636"/>
        <pc:sldMkLst>
          <pc:docMk/>
          <pc:sldMk cId="4219521209" sldId="397"/>
        </pc:sldMkLst>
        <pc:spChg chg="mod">
          <ac:chgData name="Minh Thai Tran" userId="996740aabe1fc7dc" providerId="LiveId" clId="{27D2DE0E-A4F5-8942-9430-AEA8745D443F}" dt="2022-09-23T05:42:04.186" v="44" actId="27636"/>
          <ac:spMkLst>
            <pc:docMk/>
            <pc:sldMk cId="4219521209" sldId="397"/>
            <ac:spMk id="2" creationId="{00000000-0000-0000-0000-000000000000}"/>
          </ac:spMkLst>
        </pc:spChg>
      </pc:sldChg>
      <pc:sldChg chg="modSp mod">
        <pc:chgData name="Minh Thai Tran" userId="996740aabe1fc7dc" providerId="LiveId" clId="{27D2DE0E-A4F5-8942-9430-AEA8745D443F}" dt="2022-09-23T05:42:04.220" v="46" actId="27636"/>
        <pc:sldMkLst>
          <pc:docMk/>
          <pc:sldMk cId="4264287266" sldId="398"/>
        </pc:sldMkLst>
        <pc:spChg chg="mod">
          <ac:chgData name="Minh Thai Tran" userId="996740aabe1fc7dc" providerId="LiveId" clId="{27D2DE0E-A4F5-8942-9430-AEA8745D443F}" dt="2022-09-23T05:42:04.220" v="46" actId="27636"/>
          <ac:spMkLst>
            <pc:docMk/>
            <pc:sldMk cId="4264287266" sldId="398"/>
            <ac:spMk id="16" creationId="{00000000-0000-0000-0000-000000000000}"/>
          </ac:spMkLst>
        </pc:spChg>
      </pc:sldChg>
      <pc:sldChg chg="modSp mod">
        <pc:chgData name="Minh Thai Tran" userId="996740aabe1fc7dc" providerId="LiveId" clId="{27D2DE0E-A4F5-8942-9430-AEA8745D443F}" dt="2022-09-23T05:42:04.240" v="47" actId="27636"/>
        <pc:sldMkLst>
          <pc:docMk/>
          <pc:sldMk cId="2192863436" sldId="399"/>
        </pc:sldMkLst>
        <pc:spChg chg="mod">
          <ac:chgData name="Minh Thai Tran" userId="996740aabe1fc7dc" providerId="LiveId" clId="{27D2DE0E-A4F5-8942-9430-AEA8745D443F}" dt="2022-09-23T05:42:04.240" v="47" actId="27636"/>
          <ac:spMkLst>
            <pc:docMk/>
            <pc:sldMk cId="2192863436" sldId="399"/>
            <ac:spMk id="16" creationId="{00000000-0000-0000-0000-000000000000}"/>
          </ac:spMkLst>
        </pc:spChg>
      </pc:sldChg>
      <pc:sldChg chg="modSp mod">
        <pc:chgData name="Minh Thai Tran" userId="996740aabe1fc7dc" providerId="LiveId" clId="{27D2DE0E-A4F5-8942-9430-AEA8745D443F}" dt="2022-09-23T05:42:04.246" v="48" actId="27636"/>
        <pc:sldMkLst>
          <pc:docMk/>
          <pc:sldMk cId="1093231229" sldId="400"/>
        </pc:sldMkLst>
        <pc:spChg chg="mod">
          <ac:chgData name="Minh Thai Tran" userId="996740aabe1fc7dc" providerId="LiveId" clId="{27D2DE0E-A4F5-8942-9430-AEA8745D443F}" dt="2022-09-23T05:42:04.246" v="48" actId="27636"/>
          <ac:spMkLst>
            <pc:docMk/>
            <pc:sldMk cId="1093231229" sldId="400"/>
            <ac:spMk id="16" creationId="{00000000-0000-0000-0000-000000000000}"/>
          </ac:spMkLst>
        </pc:spChg>
      </pc:sldChg>
      <pc:sldChg chg="modSp mod">
        <pc:chgData name="Minh Thai Tran" userId="996740aabe1fc7dc" providerId="LiveId" clId="{27D2DE0E-A4F5-8942-9430-AEA8745D443F}" dt="2022-09-23T05:42:04.272" v="49" actId="27636"/>
        <pc:sldMkLst>
          <pc:docMk/>
          <pc:sldMk cId="1637073432" sldId="401"/>
        </pc:sldMkLst>
        <pc:spChg chg="mod">
          <ac:chgData name="Minh Thai Tran" userId="996740aabe1fc7dc" providerId="LiveId" clId="{27D2DE0E-A4F5-8942-9430-AEA8745D443F}" dt="2022-09-23T05:42:04.272" v="49" actId="27636"/>
          <ac:spMkLst>
            <pc:docMk/>
            <pc:sldMk cId="1637073432" sldId="401"/>
            <ac:spMk id="16" creationId="{00000000-0000-0000-0000-000000000000}"/>
          </ac:spMkLst>
        </pc:spChg>
      </pc:sldChg>
      <pc:sldChg chg="modSp mod">
        <pc:chgData name="Minh Thai Tran" userId="996740aabe1fc7dc" providerId="LiveId" clId="{27D2DE0E-A4F5-8942-9430-AEA8745D443F}" dt="2022-09-23T05:42:04.285" v="50" actId="27636"/>
        <pc:sldMkLst>
          <pc:docMk/>
          <pc:sldMk cId="3418498238" sldId="402"/>
        </pc:sldMkLst>
        <pc:spChg chg="mod">
          <ac:chgData name="Minh Thai Tran" userId="996740aabe1fc7dc" providerId="LiveId" clId="{27D2DE0E-A4F5-8942-9430-AEA8745D443F}" dt="2022-09-23T05:42:04.285" v="50" actId="27636"/>
          <ac:spMkLst>
            <pc:docMk/>
            <pc:sldMk cId="3418498238" sldId="402"/>
            <ac:spMk id="16" creationId="{00000000-0000-0000-0000-000000000000}"/>
          </ac:spMkLst>
        </pc:spChg>
      </pc:sldChg>
      <pc:sldChg chg="modSp mod">
        <pc:chgData name="Minh Thai Tran" userId="996740aabe1fc7dc" providerId="LiveId" clId="{27D2DE0E-A4F5-8942-9430-AEA8745D443F}" dt="2022-09-23T05:42:04.301" v="51" actId="27636"/>
        <pc:sldMkLst>
          <pc:docMk/>
          <pc:sldMk cId="3656042932" sldId="403"/>
        </pc:sldMkLst>
        <pc:spChg chg="mod">
          <ac:chgData name="Minh Thai Tran" userId="996740aabe1fc7dc" providerId="LiveId" clId="{27D2DE0E-A4F5-8942-9430-AEA8745D443F}" dt="2022-09-23T05:42:04.301" v="51" actId="27636"/>
          <ac:spMkLst>
            <pc:docMk/>
            <pc:sldMk cId="3656042932" sldId="403"/>
            <ac:spMk id="16" creationId="{00000000-0000-0000-0000-000000000000}"/>
          </ac:spMkLst>
        </pc:spChg>
      </pc:sldChg>
      <pc:sldChg chg="modSp mod">
        <pc:chgData name="Minh Thai Tran" userId="996740aabe1fc7dc" providerId="LiveId" clId="{27D2DE0E-A4F5-8942-9430-AEA8745D443F}" dt="2022-09-23T05:42:04.319" v="52" actId="27636"/>
        <pc:sldMkLst>
          <pc:docMk/>
          <pc:sldMk cId="102145965" sldId="404"/>
        </pc:sldMkLst>
        <pc:spChg chg="mod">
          <ac:chgData name="Minh Thai Tran" userId="996740aabe1fc7dc" providerId="LiveId" clId="{27D2DE0E-A4F5-8942-9430-AEA8745D443F}" dt="2022-09-23T05:42:04.319" v="52" actId="27636"/>
          <ac:spMkLst>
            <pc:docMk/>
            <pc:sldMk cId="102145965" sldId="404"/>
            <ac:spMk id="16" creationId="{00000000-0000-0000-0000-000000000000}"/>
          </ac:spMkLst>
        </pc:spChg>
      </pc:sldChg>
      <pc:sldChg chg="modSp mod">
        <pc:chgData name="Minh Thai Tran" userId="996740aabe1fc7dc" providerId="LiveId" clId="{27D2DE0E-A4F5-8942-9430-AEA8745D443F}" dt="2022-09-23T05:42:04.334" v="53" actId="27636"/>
        <pc:sldMkLst>
          <pc:docMk/>
          <pc:sldMk cId="837499733" sldId="405"/>
        </pc:sldMkLst>
        <pc:spChg chg="mod">
          <ac:chgData name="Minh Thai Tran" userId="996740aabe1fc7dc" providerId="LiveId" clId="{27D2DE0E-A4F5-8942-9430-AEA8745D443F}" dt="2022-09-23T05:42:04.334" v="53" actId="27636"/>
          <ac:spMkLst>
            <pc:docMk/>
            <pc:sldMk cId="837499733" sldId="405"/>
            <ac:spMk id="16" creationId="{00000000-0000-0000-0000-000000000000}"/>
          </ac:spMkLst>
        </pc:spChg>
      </pc:sldChg>
      <pc:sldChg chg="modSp mod">
        <pc:chgData name="Minh Thai Tran" userId="996740aabe1fc7dc" providerId="LiveId" clId="{27D2DE0E-A4F5-8942-9430-AEA8745D443F}" dt="2022-09-23T05:42:04.351" v="54" actId="27636"/>
        <pc:sldMkLst>
          <pc:docMk/>
          <pc:sldMk cId="1177006250" sldId="406"/>
        </pc:sldMkLst>
        <pc:spChg chg="mod">
          <ac:chgData name="Minh Thai Tran" userId="996740aabe1fc7dc" providerId="LiveId" clId="{27D2DE0E-A4F5-8942-9430-AEA8745D443F}" dt="2022-09-23T05:42:04.351" v="54" actId="27636"/>
          <ac:spMkLst>
            <pc:docMk/>
            <pc:sldMk cId="1177006250" sldId="406"/>
            <ac:spMk id="16" creationId="{00000000-0000-0000-0000-000000000000}"/>
          </ac:spMkLst>
        </pc:spChg>
      </pc:sldChg>
      <pc:sldChg chg="modSp mod">
        <pc:chgData name="Minh Thai Tran" userId="996740aabe1fc7dc" providerId="LiveId" clId="{27D2DE0E-A4F5-8942-9430-AEA8745D443F}" dt="2022-09-23T05:42:04.385" v="56" actId="27636"/>
        <pc:sldMkLst>
          <pc:docMk/>
          <pc:sldMk cId="732458433" sldId="407"/>
        </pc:sldMkLst>
        <pc:spChg chg="mod">
          <ac:chgData name="Minh Thai Tran" userId="996740aabe1fc7dc" providerId="LiveId" clId="{27D2DE0E-A4F5-8942-9430-AEA8745D443F}" dt="2022-09-23T05:42:04.385" v="56" actId="27636"/>
          <ac:spMkLst>
            <pc:docMk/>
            <pc:sldMk cId="732458433" sldId="407"/>
            <ac:spMk id="9" creationId="{00000000-0000-0000-0000-000000000000}"/>
          </ac:spMkLst>
        </pc:spChg>
      </pc:sldChg>
      <pc:sldChg chg="modSp mod">
        <pc:chgData name="Minh Thai Tran" userId="996740aabe1fc7dc" providerId="LiveId" clId="{27D2DE0E-A4F5-8942-9430-AEA8745D443F}" dt="2022-09-23T05:42:34.952" v="63" actId="27636"/>
        <pc:sldMkLst>
          <pc:docMk/>
          <pc:sldMk cId="3129581315" sldId="414"/>
        </pc:sldMkLst>
        <pc:spChg chg="mod">
          <ac:chgData name="Minh Thai Tran" userId="996740aabe1fc7dc" providerId="LiveId" clId="{27D2DE0E-A4F5-8942-9430-AEA8745D443F}" dt="2022-09-23T05:42:34.952" v="63" actId="27636"/>
          <ac:spMkLst>
            <pc:docMk/>
            <pc:sldMk cId="3129581315" sldId="414"/>
            <ac:spMk id="73730" creationId="{00000000-0000-0000-0000-000000000000}"/>
          </ac:spMkLst>
        </pc:spChg>
      </pc:sldChg>
      <pc:sldChg chg="modSp mod">
        <pc:chgData name="Minh Thai Tran" userId="996740aabe1fc7dc" providerId="LiveId" clId="{27D2DE0E-A4F5-8942-9430-AEA8745D443F}" dt="2022-09-23T05:42:34.882" v="60" actId="27636"/>
        <pc:sldMkLst>
          <pc:docMk/>
          <pc:sldMk cId="3485192008" sldId="417"/>
        </pc:sldMkLst>
        <pc:spChg chg="mod">
          <ac:chgData name="Minh Thai Tran" userId="996740aabe1fc7dc" providerId="LiveId" clId="{27D2DE0E-A4F5-8942-9430-AEA8745D443F}" dt="2022-09-23T05:42:04.201" v="45" actId="27636"/>
          <ac:spMkLst>
            <pc:docMk/>
            <pc:sldMk cId="3485192008" sldId="417"/>
            <ac:spMk id="2" creationId="{00000000-0000-0000-0000-000000000000}"/>
          </ac:spMkLst>
        </pc:spChg>
        <pc:spChg chg="mod">
          <ac:chgData name="Minh Thai Tran" userId="996740aabe1fc7dc" providerId="LiveId" clId="{27D2DE0E-A4F5-8942-9430-AEA8745D443F}" dt="2022-09-23T05:42:34.882" v="60" actId="27636"/>
          <ac:spMkLst>
            <pc:docMk/>
            <pc:sldMk cId="3485192008" sldId="417"/>
            <ac:spMk id="36867" creationId="{00000000-0000-0000-0000-000000000000}"/>
          </ac:spMkLst>
        </pc:spChg>
      </pc:sldChg>
      <pc:sldChg chg="modSp mod">
        <pc:chgData name="Minh Thai Tran" userId="996740aabe1fc7dc" providerId="LiveId" clId="{27D2DE0E-A4F5-8942-9430-AEA8745D443F}" dt="2022-09-23T05:42:04.368" v="55" actId="27636"/>
        <pc:sldMkLst>
          <pc:docMk/>
          <pc:sldMk cId="2949025160" sldId="418"/>
        </pc:sldMkLst>
        <pc:spChg chg="mod">
          <ac:chgData name="Minh Thai Tran" userId="996740aabe1fc7dc" providerId="LiveId" clId="{27D2DE0E-A4F5-8942-9430-AEA8745D443F}" dt="2022-09-23T05:42:04.368" v="55" actId="27636"/>
          <ac:spMkLst>
            <pc:docMk/>
            <pc:sldMk cId="2949025160" sldId="418"/>
            <ac:spMk id="9" creationId="{00000000-0000-0000-0000-000000000000}"/>
          </ac:spMkLst>
        </pc:spChg>
      </pc:sldChg>
      <pc:sldChg chg="modSp mod">
        <pc:chgData name="Minh Thai Tran" userId="996740aabe1fc7dc" providerId="LiveId" clId="{27D2DE0E-A4F5-8942-9430-AEA8745D443F}" dt="2022-09-23T06:29:20.786" v="102" actId="20577"/>
        <pc:sldMkLst>
          <pc:docMk/>
          <pc:sldMk cId="496385756" sldId="430"/>
        </pc:sldMkLst>
        <pc:spChg chg="mod">
          <ac:chgData name="Minh Thai Tran" userId="996740aabe1fc7dc" providerId="LiveId" clId="{27D2DE0E-A4F5-8942-9430-AEA8745D443F}" dt="2022-09-23T06:29:20.786" v="102" actId="20577"/>
          <ac:spMkLst>
            <pc:docMk/>
            <pc:sldMk cId="496385756" sldId="430"/>
            <ac:spMk id="3" creationId="{00000000-0000-0000-0000-000000000000}"/>
          </ac:spMkLst>
        </pc:spChg>
      </pc:sldChg>
      <pc:sldMasterChg chg="modSldLayout">
        <pc:chgData name="Minh Thai Tran" userId="996740aabe1fc7dc" providerId="LiveId" clId="{27D2DE0E-A4F5-8942-9430-AEA8745D443F}" dt="2022-09-23T05:42:55.676" v="64" actId="255"/>
        <pc:sldMasterMkLst>
          <pc:docMk/>
          <pc:sldMasterMk cId="4278604342" sldId="2147484170"/>
        </pc:sldMasterMkLst>
        <pc:sldLayoutChg chg="modSp">
          <pc:chgData name="Minh Thai Tran" userId="996740aabe1fc7dc" providerId="LiveId" clId="{27D2DE0E-A4F5-8942-9430-AEA8745D443F}" dt="2022-09-23T05:42:55.676" v="64" actId="255"/>
          <pc:sldLayoutMkLst>
            <pc:docMk/>
            <pc:sldMasterMk cId="4278604342" sldId="2147484170"/>
            <pc:sldLayoutMk cId="952670910" sldId="2147484172"/>
          </pc:sldLayoutMkLst>
          <pc:spChg chg="mod">
            <ac:chgData name="Minh Thai Tran" userId="996740aabe1fc7dc" providerId="LiveId" clId="{27D2DE0E-A4F5-8942-9430-AEA8745D443F}" dt="2022-09-23T05:42:03.926" v="32" actId="255"/>
            <ac:spMkLst>
              <pc:docMk/>
              <pc:sldMasterMk cId="4278604342" sldId="2147484170"/>
              <pc:sldLayoutMk cId="952670910" sldId="2147484172"/>
              <ac:spMk id="47" creationId="{00000000-0000-0000-0000-000000000000}"/>
            </ac:spMkLst>
          </pc:spChg>
          <pc:spChg chg="mod">
            <ac:chgData name="Minh Thai Tran" userId="996740aabe1fc7dc" providerId="LiveId" clId="{27D2DE0E-A4F5-8942-9430-AEA8745D443F}" dt="2022-09-23T05:42:55.676" v="64" actId="255"/>
            <ac:spMkLst>
              <pc:docMk/>
              <pc:sldMasterMk cId="4278604342" sldId="2147484170"/>
              <pc:sldLayoutMk cId="952670910" sldId="2147484172"/>
              <ac:spMk id="48" creationId="{00000000-0000-0000-0000-000000000000}"/>
            </ac:spMkLst>
          </pc:spChg>
        </pc:sldLayoutChg>
      </pc:sldMasterChg>
    </pc:docChg>
  </pc:docChgLst>
  <pc:docChgLst>
    <pc:chgData name="Minh Thai Tran" userId="996740aabe1fc7dc" providerId="LiveId" clId="{B956CF95-50EF-7C41-B26A-5F10E0077B7C}"/>
    <pc:docChg chg="modSld">
      <pc:chgData name="Minh Thai Tran" userId="996740aabe1fc7dc" providerId="LiveId" clId="{B956CF95-50EF-7C41-B26A-5F10E0077B7C}" dt="2021-10-11T01:15:27.106" v="19" actId="400"/>
      <pc:docMkLst>
        <pc:docMk/>
      </pc:docMkLst>
      <pc:sldChg chg="modSp mod">
        <pc:chgData name="Minh Thai Tran" userId="996740aabe1fc7dc" providerId="LiveId" clId="{B956CF95-50EF-7C41-B26A-5F10E0077B7C}" dt="2021-10-11T01:09:07.400" v="0" actId="207"/>
        <pc:sldMkLst>
          <pc:docMk/>
          <pc:sldMk cId="3565329032" sldId="433"/>
        </pc:sldMkLst>
        <pc:spChg chg="mod">
          <ac:chgData name="Minh Thai Tran" userId="996740aabe1fc7dc" providerId="LiveId" clId="{B956CF95-50EF-7C41-B26A-5F10E0077B7C}" dt="2021-10-11T01:09:07.400" v="0" actId="207"/>
          <ac:spMkLst>
            <pc:docMk/>
            <pc:sldMk cId="3565329032" sldId="433"/>
            <ac:spMk id="10" creationId="{6F1DFC01-960E-44B8-8EA9-3E40DDD82C6B}"/>
          </ac:spMkLst>
        </pc:spChg>
      </pc:sldChg>
      <pc:sldChg chg="modSp mod">
        <pc:chgData name="Minh Thai Tran" userId="996740aabe1fc7dc" providerId="LiveId" clId="{B956CF95-50EF-7C41-B26A-5F10E0077B7C}" dt="2021-10-11T01:09:48.702" v="4" actId="400"/>
        <pc:sldMkLst>
          <pc:docMk/>
          <pc:sldMk cId="3005343365" sldId="434"/>
        </pc:sldMkLst>
        <pc:spChg chg="mod">
          <ac:chgData name="Minh Thai Tran" userId="996740aabe1fc7dc" providerId="LiveId" clId="{B956CF95-50EF-7C41-B26A-5F10E0077B7C}" dt="2021-10-11T01:09:48.702" v="4" actId="400"/>
          <ac:spMkLst>
            <pc:docMk/>
            <pc:sldMk cId="3005343365" sldId="434"/>
            <ac:spMk id="12" creationId="{76376B03-E12D-4AC6-9595-22B8637C6960}"/>
          </ac:spMkLst>
        </pc:spChg>
      </pc:sldChg>
      <pc:sldChg chg="modSp mod">
        <pc:chgData name="Minh Thai Tran" userId="996740aabe1fc7dc" providerId="LiveId" clId="{B956CF95-50EF-7C41-B26A-5F10E0077B7C}" dt="2021-10-11T01:10:41.457" v="9" actId="400"/>
        <pc:sldMkLst>
          <pc:docMk/>
          <pc:sldMk cId="2984282531" sldId="435"/>
        </pc:sldMkLst>
        <pc:spChg chg="mod">
          <ac:chgData name="Minh Thai Tran" userId="996740aabe1fc7dc" providerId="LiveId" clId="{B956CF95-50EF-7C41-B26A-5F10E0077B7C}" dt="2021-10-11T01:10:41.457" v="9" actId="400"/>
          <ac:spMkLst>
            <pc:docMk/>
            <pc:sldMk cId="2984282531" sldId="435"/>
            <ac:spMk id="2" creationId="{088E332B-1263-4BDE-8E99-0863DCDD9197}"/>
          </ac:spMkLst>
        </pc:spChg>
        <pc:spChg chg="mod">
          <ac:chgData name="Minh Thai Tran" userId="996740aabe1fc7dc" providerId="LiveId" clId="{B956CF95-50EF-7C41-B26A-5F10E0077B7C}" dt="2021-10-11T01:10:13.768" v="6" actId="400"/>
          <ac:spMkLst>
            <pc:docMk/>
            <pc:sldMk cId="2984282531" sldId="435"/>
            <ac:spMk id="12" creationId="{76376B03-E12D-4AC6-9595-22B8637C6960}"/>
          </ac:spMkLst>
        </pc:spChg>
      </pc:sldChg>
      <pc:sldChg chg="modSp mod">
        <pc:chgData name="Minh Thai Tran" userId="996740aabe1fc7dc" providerId="LiveId" clId="{B956CF95-50EF-7C41-B26A-5F10E0077B7C}" dt="2021-10-11T01:14:37.410" v="17" actId="400"/>
        <pc:sldMkLst>
          <pc:docMk/>
          <pc:sldMk cId="868602804" sldId="436"/>
        </pc:sldMkLst>
        <pc:spChg chg="mod">
          <ac:chgData name="Minh Thai Tran" userId="996740aabe1fc7dc" providerId="LiveId" clId="{B956CF95-50EF-7C41-B26A-5F10E0077B7C}" dt="2021-10-11T01:13:13.030" v="13" actId="400"/>
          <ac:spMkLst>
            <pc:docMk/>
            <pc:sldMk cId="868602804" sldId="436"/>
            <ac:spMk id="2" creationId="{088E332B-1263-4BDE-8E99-0863DCDD9197}"/>
          </ac:spMkLst>
        </pc:spChg>
        <pc:spChg chg="mod">
          <ac:chgData name="Minh Thai Tran" userId="996740aabe1fc7dc" providerId="LiveId" clId="{B956CF95-50EF-7C41-B26A-5F10E0077B7C}" dt="2021-10-11T01:14:37.410" v="17" actId="400"/>
          <ac:spMkLst>
            <pc:docMk/>
            <pc:sldMk cId="868602804" sldId="436"/>
            <ac:spMk id="3" creationId="{F8FA0585-70CE-4F52-AB08-F3A3CCCC566C}"/>
          </ac:spMkLst>
        </pc:spChg>
      </pc:sldChg>
      <pc:sldChg chg="modSp mod">
        <pc:chgData name="Minh Thai Tran" userId="996740aabe1fc7dc" providerId="LiveId" clId="{B956CF95-50EF-7C41-B26A-5F10E0077B7C}" dt="2021-10-11T01:15:27.106" v="19" actId="400"/>
        <pc:sldMkLst>
          <pc:docMk/>
          <pc:sldMk cId="1227652531" sldId="437"/>
        </pc:sldMkLst>
        <pc:spChg chg="mod">
          <ac:chgData name="Minh Thai Tran" userId="996740aabe1fc7dc" providerId="LiveId" clId="{B956CF95-50EF-7C41-B26A-5F10E0077B7C}" dt="2021-10-11T01:15:27.106" v="19" actId="400"/>
          <ac:spMkLst>
            <pc:docMk/>
            <pc:sldMk cId="1227652531" sldId="437"/>
            <ac:spMk id="3" creationId="{F8FA0585-70CE-4F52-AB08-F3A3CCCC566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80745FB-9D26-41BF-A08D-BDD78B43AF44}" type="datetimeFigureOut">
              <a:rPr lang="en-US"/>
              <a:pPr>
                <a:defRPr/>
              </a:pPr>
              <a:t>9/26/22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A8AC277-5E6E-4874-A7A6-D9E31EBF29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659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0BEB362-0318-4A37-B8D8-ABEEB28485EF}" type="datetimeFigureOut">
              <a:rPr lang="en-US"/>
              <a:pPr>
                <a:defRPr/>
              </a:pPr>
              <a:t>9/26/22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86008FB-79CA-4926-A8B0-517FC16E2C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867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58DC07-F267-4B69-8553-129F8A0F2DD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34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6008FB-79CA-4926-A8B0-517FC16E2CE6}" type="slidenum">
              <a:rPr lang="en-US"/>
              <a:pPr>
                <a:defRPr/>
              </a:pPr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97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pPr>
              <a:defRPr/>
            </a:pPr>
            <a:fld id="{023EE921-6009-4A4F-84A5-16833BE09FC9}" type="datetime1">
              <a:rPr lang="en-US" smtClean="0"/>
              <a:pPr>
                <a:defRPr/>
              </a:pPr>
              <a:t>9/26/22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pPr>
              <a:defRPr/>
            </a:pPr>
            <a:fld id="{9287879F-6C41-4833-BE14-D19A90A0FA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4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DEB6B7-5A6A-4B36-91D1-DDDB1F5C2B86}" type="datetime1">
              <a:rPr lang="en-US" smtClean="0"/>
              <a:pPr>
                <a:defRPr/>
              </a:pPr>
              <a:t>9/26/22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F53917-30B5-442C-AFAD-0C456E880D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2113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DEB6B7-5A6A-4B36-91D1-DDDB1F5C2B86}" type="datetime1">
              <a:rPr lang="en-US" smtClean="0"/>
              <a:pPr>
                <a:defRPr/>
              </a:pPr>
              <a:t>9/26/22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F53917-30B5-442C-AFAD-0C456E880D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8055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DEB6B7-5A6A-4B36-91D1-DDDB1F5C2B86}" type="datetime1">
              <a:rPr lang="en-US" smtClean="0"/>
              <a:pPr>
                <a:defRPr/>
              </a:pPr>
              <a:t>9/26/22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F53917-30B5-442C-AFAD-0C456E880D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589928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DEB6B7-5A6A-4B36-91D1-DDDB1F5C2B86}" type="datetime1">
              <a:rPr lang="en-US" smtClean="0"/>
              <a:pPr>
                <a:defRPr/>
              </a:pPr>
              <a:t>9/26/22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F53917-30B5-442C-AFAD-0C456E880D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8884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DEB6B7-5A6A-4B36-91D1-DDDB1F5C2B86}" type="datetime1">
              <a:rPr lang="en-US" smtClean="0"/>
              <a:pPr>
                <a:defRPr/>
              </a:pPr>
              <a:t>9/26/22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F53917-30B5-442C-AFAD-0C456E880D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4154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DEB6B7-5A6A-4B36-91D1-DDDB1F5C2B86}" type="datetime1">
              <a:rPr lang="en-US" smtClean="0"/>
              <a:pPr>
                <a:defRPr/>
              </a:pPr>
              <a:t>9/26/22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F53917-30B5-442C-AFAD-0C456E880D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4290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D84D47-8FB1-462F-96C1-A8AF18A72C62}" type="datetime1">
              <a:rPr lang="en-US" smtClean="0"/>
              <a:pPr>
                <a:defRPr/>
              </a:pPr>
              <a:t>9/26/22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FDA9F2-CB05-4402-92D2-CAEB02056D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93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49387A-5A8A-434B-8C5D-545C6EAC7406}" type="datetime1">
              <a:rPr lang="en-US" smtClean="0"/>
              <a:pPr>
                <a:defRPr/>
              </a:pPr>
              <a:t>9/26/22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639C0D-7F63-4BB4-9339-5529BAB7ED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9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pPr>
              <a:defRPr/>
            </a:pPr>
            <a:fld id="{DF238EFD-5800-4D17-B294-8A0FB52AA178}" type="datetime1">
              <a:rPr lang="en-US" smtClean="0"/>
              <a:pPr>
                <a:defRPr/>
              </a:pPr>
              <a:t>9/26/22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7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13C1B1-B604-4A14-9BF8-8B770751FCA6}" type="datetime1">
              <a:rPr lang="en-US" smtClean="0"/>
              <a:pPr>
                <a:defRPr/>
              </a:pPr>
              <a:t>9/26/22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0E43AB-8F3A-44E5-91F5-4ED0338487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4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338CF5-E137-4D05-89AD-E1AB83024999}" type="datetime1">
              <a:rPr lang="en-US" smtClean="0"/>
              <a:pPr>
                <a:defRPr/>
              </a:pPr>
              <a:t>9/26/22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308D0-2F9A-433B-9356-2E0CE4F7F4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99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2BB992-A2C3-40F5-9E26-6E85DC442AFD}" type="datetime1">
              <a:rPr lang="en-US" smtClean="0"/>
              <a:pPr>
                <a:defRPr/>
              </a:pPr>
              <a:t>9/26/22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94A98-FD0F-4217-897B-14362AA6BD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3DA475-3B39-4BD1-8FB9-3DBB16A26EB5}" type="datetime1">
              <a:rPr lang="en-US" smtClean="0"/>
              <a:pPr>
                <a:defRPr/>
              </a:pPr>
              <a:t>9/26/22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1B2DE-B1C9-4C92-8DE9-E8A227818F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27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2C63B6-5882-429B-B4AD-C23B62A26400}" type="datetime1">
              <a:rPr lang="en-US" smtClean="0"/>
              <a:pPr>
                <a:defRPr/>
              </a:pPr>
              <a:t>9/26/22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9E84D-9B2C-4093-9818-C4863231A0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7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DEEF69-05EA-4911-B66D-CB85D613FC5B}" type="datetime1">
              <a:rPr lang="en-US" smtClean="0"/>
              <a:pPr>
                <a:defRPr/>
              </a:pPr>
              <a:t>9/26/22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4CA107-3FA3-4B0A-9D53-8EE8F4E8A8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9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5545C4-EBEE-4DBD-ADAD-85708D339094}" type="datetime1">
              <a:rPr lang="en-US" smtClean="0"/>
              <a:pPr>
                <a:defRPr/>
              </a:pPr>
              <a:t>9/26/22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AEDB8-C224-4C8F-BDD8-8F5C969AFB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23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4DEB6B7-5A6A-4B36-91D1-DDDB1F5C2B86}" type="datetime1">
              <a:rPr lang="en-US" smtClean="0"/>
              <a:pPr>
                <a:defRPr/>
              </a:pPr>
              <a:t>9/26/22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4F53917-30B5-442C-AFAD-0C456E880D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04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75" r:id="rId5"/>
    <p:sldLayoutId id="2147484176" r:id="rId6"/>
    <p:sldLayoutId id="2147484177" r:id="rId7"/>
    <p:sldLayoutId id="2147484178" r:id="rId8"/>
    <p:sldLayoutId id="2147484179" r:id="rId9"/>
    <p:sldLayoutId id="2147484180" r:id="rId10"/>
    <p:sldLayoutId id="2147484181" r:id="rId11"/>
    <p:sldLayoutId id="2147484182" r:id="rId12"/>
    <p:sldLayoutId id="2147484183" r:id="rId13"/>
    <p:sldLayoutId id="2147484184" r:id="rId14"/>
    <p:sldLayoutId id="2147484185" r:id="rId15"/>
    <p:sldLayoutId id="2147484186" r:id="rId16"/>
    <p:sldLayoutId id="214748418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14300" dist="38100" dir="2700000" algn="tl">
              <a:srgbClr val="000000">
                <a:alpha val="26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27000" dist="38100" dir="2700000" algn="tl">
              <a:srgbClr val="000000">
                <a:alpha val="33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27000" dist="38100" dir="2700000" algn="tl">
              <a:srgbClr val="000000">
                <a:alpha val="33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27000" dist="38100" dir="2700000" algn="tl">
              <a:srgbClr val="000000">
                <a:alpha val="33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27000" dist="38100" dir="2700000" algn="tl">
              <a:srgbClr val="000000">
                <a:alpha val="33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27000" dist="38100" dir="2700000" algn="tl">
              <a:srgbClr val="000000">
                <a:alpha val="33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inhthai@huflit.edu.v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slide" Target="slide91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8.xml"/><Relationship Id="rId5" Type="http://schemas.openxmlformats.org/officeDocument/2006/relationships/slide" Target="slide91.xml"/><Relationship Id="rId4" Type="http://schemas.openxmlformats.org/officeDocument/2006/relationships/slide" Target="slide6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8.xml"/><Relationship Id="rId5" Type="http://schemas.openxmlformats.org/officeDocument/2006/relationships/slide" Target="slide91.xml"/><Relationship Id="rId4" Type="http://schemas.openxmlformats.org/officeDocument/2006/relationships/slide" Target="slide6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990600" y="4038600"/>
            <a:ext cx="8001000" cy="1905000"/>
          </a:xfrm>
        </p:spPr>
        <p:txBody>
          <a:bodyPr>
            <a:normAutofit/>
          </a:bodyPr>
          <a:lstStyle/>
          <a:p>
            <a:r>
              <a:rPr lang="en-US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Minh Thái –</a:t>
            </a:r>
            <a:r>
              <a:rPr lang="vi-VN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thai</a:t>
            </a:r>
            <a:r>
              <a:rPr lang="vi-VN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tm</a:t>
            </a:r>
            <a:r>
              <a:rPr lang="en-US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@huflit.edu.vn</a:t>
            </a:r>
            <a:endParaRPr lang="en-US" sz="24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en-US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  <a:endParaRPr lang="en-US" sz="24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7CC007-CDEC-47C3-AAA1-D5476CD759B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90600" y="1981200"/>
            <a:ext cx="7162800" cy="20574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None/>
            </a:pPr>
            <a:r>
              <a:rPr lang="en-US" sz="4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3. </a:t>
            </a:r>
            <a:r>
              <a:rPr lang="en-US" sz="4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endParaRPr lang="en-US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1: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đầu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tiên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0)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526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" name="Up Arrow Callout 1"/>
          <p:cNvSpPr/>
          <p:nvPr/>
        </p:nvSpPr>
        <p:spPr>
          <a:xfrm>
            <a:off x="838201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81399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410199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38999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1752599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382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8597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10417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4745 L 0 0.0025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4745 L 5.55112E-17 0.0025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8" grpId="0" animBg="1"/>
      <p:bldP spid="18" grpId="1" animBg="1"/>
      <p:bldP spid="20" grpId="0" animBg="1"/>
      <p:bldP spid="20" grpId="1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50260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020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insertion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100</a:t>
            </a:fld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324599" y="2587626"/>
            <a:ext cx="838200" cy="236854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1066800"/>
            <a:ext cx="7924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Bảy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đầu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tiên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đã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có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tự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524000"/>
            <a:ext cx="807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Tìm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thích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hợp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để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chèn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cho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8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8200" y="4378325"/>
            <a:ext cx="838200" cy="57784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800" y="3425825"/>
            <a:ext cx="838200" cy="154463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52600" y="4257675"/>
            <a:ext cx="838200" cy="71278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81400" y="3771900"/>
            <a:ext cx="838200" cy="11842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10200" y="3197225"/>
            <a:ext cx="838200" cy="1758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67000" y="4076699"/>
            <a:ext cx="838200" cy="8794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38999" y="46069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3749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05 -0.25 C 0.0724 -0.25 0.1 -0.18102 0.1 -0.125 L 0.1 0 " pathEditMode="relative" rAng="0" ptsTypes="FfFF">
                                      <p:cBhvr>
                                        <p:cTn id="2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04965 -0.25 C 0.07205 -0.25 0.09948 -0.18101 0.09948 -0.125 L 0.09948 -4.44444E-6 " pathEditMode="relative" rAng="0" ptsTypes="FfFF">
                                      <p:cBhvr>
                                        <p:cTn id="3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65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04965 -0.25 C 0.07205 -0.25 0.09948 -0.18102 0.09948 -0.125 L 0.09948 -1.11111E-6 " pathEditMode="relative" rAng="0" ptsTypes="FfFF">
                                      <p:cBhvr>
                                        <p:cTn id="3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65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 L 0.05017 -0.25 C 0.07274 -0.25 0.10052 -0.18102 0.10052 -0.125 L 0.10052 1.11111E-6 " pathEditMode="relative" rAng="0" ptsTypes="FfFF">
                                      <p:cBhvr>
                                        <p:cTn id="4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7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 L 0.05017 -0.25 C 0.07274 -0.25 0.10052 -0.18102 0.10052 -0.125 L 0.10052 -1.11111E-6 " pathEditMode="relative" rAng="0" ptsTypes="FfFF">
                                      <p:cBhvr>
                                        <p:cTn id="5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7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05017 -0.25 C 0.07274 -0.25 0.10052 -0.18102 0.10052 -0.125 L 0.10052 -2.22222E-6 " pathEditMode="relative" rAng="0" ptsTypes="FfFF">
                                      <p:cBhvr>
                                        <p:cTn id="6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7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05017 -0.25 C 0.07274 -0.25 0.10052 -0.18102 0.10052 -0.125 L 0.10052 -3.33333E-6 " pathEditMode="relative" rAng="0" ptsTypes="FfFF">
                                      <p:cBhvr>
                                        <p:cTn id="7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7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-0.35035 -0.25 C -0.50747 -0.25 -0.70052 -0.18102 -0.70052 -0.125 L -0.70052 0 " pathEditMode="relative" rAng="0" ptsTypes="FfFF">
                                      <p:cBhvr>
                                        <p:cTn id="7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35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15" grpId="0"/>
      <p:bldP spid="2" grpId="0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20" grpId="0" animBg="1"/>
      <p:bldP spid="20" grpId="1" animBg="1"/>
      <p:bldP spid="19" grpId="0" animBg="1"/>
      <p:bldP spid="19" grpId="1" animBg="1"/>
      <p:bldP spid="18" grpId="0" animBg="1"/>
      <p:bldP spid="18" grpId="1" animBg="1"/>
      <p:bldP spid="25" grpId="0" animBg="1"/>
      <p:bldP spid="25" grpId="1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50260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020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insertion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101</a:t>
            </a:fld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239000" y="2587626"/>
            <a:ext cx="838200" cy="236854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1066800"/>
            <a:ext cx="7924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Kết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thúc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giải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thuật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52601" y="4378325"/>
            <a:ext cx="838200" cy="57784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10201" y="3425825"/>
            <a:ext cx="838200" cy="154463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67001" y="4257675"/>
            <a:ext cx="838200" cy="71278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95801" y="3771900"/>
            <a:ext cx="838200" cy="11842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24601" y="3197225"/>
            <a:ext cx="838200" cy="1758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1401" y="4076699"/>
            <a:ext cx="838200" cy="8794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606925"/>
            <a:ext cx="838200" cy="36353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7700625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609600" y="457200"/>
            <a:ext cx="8382000" cy="6172199"/>
          </a:xfrm>
        </p:spPr>
        <p:txBody>
          <a:bodyPr>
            <a:noAutofit/>
          </a:bodyPr>
          <a:lstStyle/>
          <a:p>
            <a:pPr lvl="1" algn="just">
              <a:buFont typeface="Wingdings 2" pitchFamily="18" charset="2"/>
              <a:buNone/>
            </a:pPr>
            <a:r>
              <a:rPr lang="en-US" b="1" dirty="0" err="1"/>
              <a:t>Giải</a:t>
            </a:r>
            <a:r>
              <a:rPr lang="en-US" b="1" dirty="0"/>
              <a:t> </a:t>
            </a:r>
            <a:r>
              <a:rPr lang="en-US" b="1" dirty="0" err="1"/>
              <a:t>thuật</a:t>
            </a:r>
            <a:endParaRPr lang="en-US" b="1" dirty="0"/>
          </a:p>
          <a:p>
            <a:pPr lvl="1" algn="just">
              <a:buFont typeface="Wingdings 2" pitchFamily="18" charset="2"/>
              <a:buNone/>
            </a:pPr>
            <a:r>
              <a:rPr lang="en-US" b="1" u="sng" dirty="0" err="1"/>
              <a:t>Bước</a:t>
            </a:r>
            <a:r>
              <a:rPr lang="en-US" b="1" u="sng" dirty="0"/>
              <a:t> 1</a:t>
            </a:r>
            <a:r>
              <a:rPr lang="en-US" b="1" dirty="0"/>
              <a:t>:</a:t>
            </a:r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 = 1;	//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a[0]</a:t>
            </a:r>
            <a:r>
              <a:rPr lang="en-US" baseline="-25000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</a:p>
          <a:p>
            <a:pPr lvl="1" algn="just">
              <a:buFont typeface="Wingdings 2" pitchFamily="18" charset="2"/>
              <a:buNone/>
            </a:pPr>
            <a:r>
              <a:rPr lang="en-US" b="1" u="sng" dirty="0" err="1"/>
              <a:t>Bước</a:t>
            </a:r>
            <a:r>
              <a:rPr lang="en-US" b="1" u="sng" dirty="0"/>
              <a:t> 2</a:t>
            </a:r>
            <a:r>
              <a:rPr lang="en-US" b="1" dirty="0"/>
              <a:t>:</a:t>
            </a:r>
            <a:r>
              <a:rPr lang="en-US" dirty="0"/>
              <a:t> x = a[</a:t>
            </a:r>
            <a:r>
              <a:rPr lang="en-US" dirty="0" err="1"/>
              <a:t>i</a:t>
            </a:r>
            <a:r>
              <a:rPr lang="en-US" dirty="0"/>
              <a:t>]; //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dời</a:t>
            </a:r>
            <a:r>
              <a:rPr lang="en-US" dirty="0"/>
              <a:t> </a:t>
            </a:r>
            <a:r>
              <a:rPr lang="en-US" dirty="0" err="1"/>
              <a:t>chỗ</a:t>
            </a:r>
            <a:endParaRPr lang="en-US" dirty="0"/>
          </a:p>
          <a:p>
            <a:pPr lvl="1" algn="just">
              <a:buFont typeface="Wingdings 2" pitchFamily="18" charset="2"/>
              <a:buNone/>
            </a:pPr>
            <a:r>
              <a:rPr lang="en-US" i="1" dirty="0" err="1">
                <a:solidFill>
                  <a:srgbClr val="FF0000"/>
                </a:solidFill>
              </a:rPr>
              <a:t>	pos</a:t>
            </a:r>
            <a:r>
              <a:rPr lang="en-US" dirty="0">
                <a:solidFill>
                  <a:srgbClr val="FF0000"/>
                </a:solidFill>
              </a:rPr>
              <a:t> = i-1</a:t>
            </a:r>
          </a:p>
          <a:p>
            <a:pPr lvl="1" algn="just">
              <a:buFont typeface="Wingdings 2" pitchFamily="18" charset="2"/>
              <a:buNone/>
            </a:pPr>
            <a:r>
              <a:rPr lang="en-US" dirty="0">
                <a:solidFill>
                  <a:srgbClr val="FF0000"/>
                </a:solidFill>
              </a:rPr>
              <a:t>	Trong khi pos&gt;=0 và a[pos]&gt;x thực hiện</a:t>
            </a:r>
          </a:p>
          <a:p>
            <a:pPr lvl="1" algn="just">
              <a:buFont typeface="Wingdings 2" pitchFamily="18" charset="2"/>
              <a:buNone/>
            </a:pPr>
            <a:r>
              <a:rPr lang="en-US" dirty="0">
                <a:solidFill>
                  <a:srgbClr val="FF0000"/>
                </a:solidFill>
              </a:rPr>
              <a:t>			a[pos+1]=a[pos]</a:t>
            </a:r>
          </a:p>
          <a:p>
            <a:pPr lvl="1" algn="just">
              <a:buFont typeface="Wingdings 2" pitchFamily="18" charset="2"/>
              <a:buNone/>
            </a:pPr>
            <a:r>
              <a:rPr lang="en-US" dirty="0">
                <a:solidFill>
                  <a:srgbClr val="FF0000"/>
                </a:solidFill>
              </a:rPr>
              <a:t>			pos=pos-1</a:t>
            </a:r>
          </a:p>
          <a:p>
            <a:pPr lvl="1" algn="just">
              <a:buFont typeface="Wingdings 2" pitchFamily="18" charset="2"/>
              <a:buNone/>
            </a:pPr>
            <a:r>
              <a:rPr lang="en-US" b="1" u="sng" dirty="0" err="1"/>
              <a:t>Bước</a:t>
            </a:r>
            <a:r>
              <a:rPr lang="en-US" b="1" u="sng" dirty="0"/>
              <a:t> 4</a:t>
            </a:r>
            <a:r>
              <a:rPr lang="en-US" b="1" dirty="0"/>
              <a:t>:</a:t>
            </a:r>
            <a:r>
              <a:rPr lang="en-US" dirty="0"/>
              <a:t>  a[pos+1] = x;// </a:t>
            </a:r>
            <a:r>
              <a:rPr lang="en-US" dirty="0" err="1"/>
              <a:t>đoạn</a:t>
            </a:r>
            <a:r>
              <a:rPr lang="en-US" dirty="0"/>
              <a:t> a[0]..a[</a:t>
            </a:r>
            <a:r>
              <a:rPr lang="en-US" dirty="0" err="1"/>
              <a:t>i</a:t>
            </a:r>
            <a:r>
              <a:rPr lang="en-US" dirty="0"/>
              <a:t>]</a:t>
            </a:r>
            <a:r>
              <a:rPr lang="en-US" baseline="-25000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</a:p>
          <a:p>
            <a:pPr lvl="1" algn="just">
              <a:buFont typeface="Wingdings 2" pitchFamily="18" charset="2"/>
              <a:buNone/>
            </a:pPr>
            <a:r>
              <a:rPr lang="en-US" b="1" u="sng" dirty="0" err="1"/>
              <a:t>Bước</a:t>
            </a:r>
            <a:r>
              <a:rPr lang="en-US" b="1" u="sng" dirty="0"/>
              <a:t> 5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i+1; </a:t>
            </a:r>
          </a:p>
          <a:p>
            <a:pPr lvl="1" algn="just">
              <a:buFont typeface="Wingdings 2" pitchFamily="18" charset="2"/>
              <a:buNone/>
            </a:pPr>
            <a:r>
              <a:rPr lang="en-US" dirty="0"/>
              <a:t>		        </a:t>
            </a:r>
            <a:r>
              <a:rPr lang="en-US" dirty="0" err="1"/>
              <a:t>Nếu</a:t>
            </a:r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baseline="-25000" dirty="0"/>
              <a:t> </a:t>
            </a:r>
            <a:r>
              <a:rPr lang="en-US" b="1" dirty="0"/>
              <a:t> &lt; </a:t>
            </a:r>
            <a:r>
              <a:rPr lang="en-US" dirty="0"/>
              <a:t>n :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2. </a:t>
            </a:r>
          </a:p>
          <a:p>
            <a:pPr lvl="1" algn="just">
              <a:buFont typeface="Wingdings 2" pitchFamily="18" charset="2"/>
              <a:buNone/>
            </a:pPr>
            <a:r>
              <a:rPr lang="en-US" dirty="0"/>
              <a:t>		       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 : </a:t>
            </a:r>
            <a:r>
              <a:rPr lang="en-US" dirty="0" err="1">
                <a:solidFill>
                  <a:srgbClr val="FF0000"/>
                </a:solidFill>
              </a:rPr>
              <a:t>Dừng</a:t>
            </a:r>
            <a:r>
              <a:rPr lang="en-US" dirty="0">
                <a:solidFill>
                  <a:srgbClr val="FF0000"/>
                </a:solidFill>
              </a:rPr>
              <a:t>. 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37903-F1DF-4ECC-89C1-14561E38678B}" type="slidenum">
              <a:rPr lang="en-US" smtClean="0"/>
              <a:pPr>
                <a:defRPr/>
              </a:pPr>
              <a:t>102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52400" y="1828800"/>
            <a:ext cx="2209800" cy="3886200"/>
            <a:chOff x="76200" y="2133600"/>
            <a:chExt cx="2209800" cy="34290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09600" y="2133600"/>
              <a:ext cx="0" cy="3429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76200" y="2133600"/>
              <a:ext cx="1066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6200" y="5562600"/>
              <a:ext cx="2209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16200000">
              <a:off x="1038" y="3471514"/>
              <a:ext cx="6735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 err="1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Lặp</a:t>
              </a:r>
              <a:endParaRPr lang="en-US" sz="2800" b="1" i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3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Minh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Insertion Sort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Cho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phép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gán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103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646273"/>
              </p:ext>
            </p:extLst>
          </p:nvPr>
        </p:nvGraphicFramePr>
        <p:xfrm>
          <a:off x="990599" y="3352800"/>
          <a:ext cx="7162800" cy="1371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2866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7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9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20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57333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36CBDA-F86E-48D3-A601-6C0FFF445340}" type="slidenum">
              <a:rPr lang="en-US" smtClean="0"/>
              <a:pPr>
                <a:defRPr/>
              </a:pPr>
              <a:t>104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/>
            </p:nvGraphicFramePr>
            <p:xfrm>
              <a:off x="306069" y="1981200"/>
              <a:ext cx="8533131" cy="28895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3911">
                      <a:extLst>
                        <a:ext uri="{9D8B030D-6E8A-4147-A177-3AD203B41FA5}">
                          <a16:colId xmlns:a16="http://schemas.microsoft.com/office/drawing/2014/main" val="3769748952"/>
                        </a:ext>
                      </a:extLst>
                    </a:gridCol>
                    <a:gridCol w="2942019">
                      <a:extLst>
                        <a:ext uri="{9D8B030D-6E8A-4147-A177-3AD203B41FA5}">
                          <a16:colId xmlns:a16="http://schemas.microsoft.com/office/drawing/2014/main" val="3202610854"/>
                        </a:ext>
                      </a:extLst>
                    </a:gridCol>
                    <a:gridCol w="4267201">
                      <a:extLst>
                        <a:ext uri="{9D8B030D-6E8A-4147-A177-3AD203B41FA5}">
                          <a16:colId xmlns:a16="http://schemas.microsoft.com/office/drawing/2014/main" val="9303610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Trường</a:t>
                          </a:r>
                          <a:r>
                            <a:rPr lang="en-US" sz="2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sz="2400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hợp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Số</a:t>
                          </a:r>
                          <a:r>
                            <a:rPr lang="en-US" sz="2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400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phép</a:t>
                          </a:r>
                          <a:r>
                            <a:rPr lang="en-US" sz="2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so </a:t>
                          </a:r>
                          <a:r>
                            <a:rPr lang="en-US" sz="2400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sánh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Số</a:t>
                          </a:r>
                          <a:r>
                            <a:rPr lang="en-US" sz="2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400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phép</a:t>
                          </a:r>
                          <a:r>
                            <a:rPr lang="en-US" sz="2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400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gán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536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Tốt</a:t>
                          </a:r>
                          <a:r>
                            <a:rPr lang="en-US" sz="22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200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nhất</a:t>
                          </a:r>
                          <a:endPara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nary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nary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=2(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98259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Xấu</a:t>
                          </a:r>
                          <a:r>
                            <a:rPr lang="en-US" sz="22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200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nhất</a:t>
                          </a:r>
                          <a:endPara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−1) </m:t>
                                    </m:r>
                                  </m:e>
                                </m:nary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+2) </m:t>
                                    </m:r>
                                  </m:e>
                                </m:nary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+1)(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+2)</m:t>
                                    </m:r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96942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1204203"/>
                  </p:ext>
                </p:extLst>
              </p:nvPr>
            </p:nvGraphicFramePr>
            <p:xfrm>
              <a:off x="306069" y="1981200"/>
              <a:ext cx="8533131" cy="28895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3911">
                      <a:extLst>
                        <a:ext uri="{9D8B030D-6E8A-4147-A177-3AD203B41FA5}">
                          <a16:colId xmlns:a16="http://schemas.microsoft.com/office/drawing/2014/main" val="3769748952"/>
                        </a:ext>
                      </a:extLst>
                    </a:gridCol>
                    <a:gridCol w="2942019">
                      <a:extLst>
                        <a:ext uri="{9D8B030D-6E8A-4147-A177-3AD203B41FA5}">
                          <a16:colId xmlns:a16="http://schemas.microsoft.com/office/drawing/2014/main" val="3202610854"/>
                        </a:ext>
                      </a:extLst>
                    </a:gridCol>
                    <a:gridCol w="4267201">
                      <a:extLst>
                        <a:ext uri="{9D8B030D-6E8A-4147-A177-3AD203B41FA5}">
                          <a16:colId xmlns:a16="http://schemas.microsoft.com/office/drawing/2014/main" val="930361063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Trường</a:t>
                          </a:r>
                          <a:r>
                            <a:rPr lang="en-US" sz="2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sz="2400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hợp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Số</a:t>
                          </a:r>
                          <a:r>
                            <a:rPr lang="en-US" sz="2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400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phép</a:t>
                          </a:r>
                          <a:r>
                            <a:rPr lang="en-US" sz="2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so </a:t>
                          </a:r>
                          <a:r>
                            <a:rPr lang="en-US" sz="2400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sánh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Số</a:t>
                          </a:r>
                          <a:r>
                            <a:rPr lang="en-US" sz="2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400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phép</a:t>
                          </a:r>
                          <a:r>
                            <a:rPr lang="en-US" sz="2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400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gán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536313"/>
                      </a:ext>
                    </a:extLst>
                  </a:tr>
                  <a:tr h="1033272">
                    <a:tc>
                      <a:txBody>
                        <a:bodyPr/>
                        <a:lstStyle/>
                        <a:p>
                          <a:r>
                            <a:rPr lang="en-US" sz="22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Tốt</a:t>
                          </a:r>
                          <a:r>
                            <a:rPr lang="en-US" sz="22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200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nhất</a:t>
                          </a:r>
                          <a:endPara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135" t="-84118" r="-145963" b="-1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43" t="-84118" r="-714" b="-1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9825982"/>
                      </a:ext>
                    </a:extLst>
                  </a:tr>
                  <a:tr h="1033272">
                    <a:tc>
                      <a:txBody>
                        <a:bodyPr/>
                        <a:lstStyle/>
                        <a:p>
                          <a:r>
                            <a:rPr lang="en-US" sz="22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Xấu</a:t>
                          </a:r>
                          <a:r>
                            <a:rPr lang="en-US" sz="22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200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nhất</a:t>
                          </a:r>
                          <a:endPara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135" t="-185207" r="-145963" b="-17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43" t="-185207" r="-714" b="-17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96942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457200" y="609600"/>
            <a:ext cx="39613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200" b="1" dirty="0" err="1"/>
              <a:t>Đánh</a:t>
            </a:r>
            <a:r>
              <a:rPr lang="en-US" sz="3200" b="1" dirty="0"/>
              <a:t> </a:t>
            </a:r>
            <a:r>
              <a:rPr lang="en-US" sz="3200" b="1" dirty="0" err="1"/>
              <a:t>giá</a:t>
            </a:r>
            <a:r>
              <a:rPr lang="en-US" sz="3200" b="1" dirty="0"/>
              <a:t> </a:t>
            </a:r>
            <a:r>
              <a:rPr lang="en-US" sz="3200" b="1" dirty="0" err="1"/>
              <a:t>giải</a:t>
            </a:r>
            <a:r>
              <a:rPr lang="en-US" sz="3200" b="1" dirty="0"/>
              <a:t> </a:t>
            </a:r>
            <a:r>
              <a:rPr lang="en-US" sz="3200" b="1" dirty="0" err="1"/>
              <a:t>thuật</a:t>
            </a:r>
            <a:r>
              <a:rPr lang="en-US" sz="3200" b="1" dirty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591339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D0B7212-2243-B947-BC3B-156354971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DBD43-1B8A-4E45-B1F5-7838CC76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AC803A-1B25-4D7C-8D52-15653B907192}" type="slidenum">
              <a:rPr lang="en-US" smtClean="0"/>
              <a:pPr>
                <a:defRPr/>
              </a:pPr>
              <a:t>105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B02288-071D-44FE-B4DA-D725BDC059BE}"/>
              </a:ext>
            </a:extLst>
          </p:cNvPr>
          <p:cNvSpPr/>
          <p:nvPr/>
        </p:nvSpPr>
        <p:spPr>
          <a:xfrm>
            <a:off x="856060" y="2057400"/>
            <a:ext cx="74294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public class </a:t>
            </a:r>
            <a:r>
              <a:rPr lang="en-US" sz="2400" dirty="0" err="1">
                <a:latin typeface="Consolas" panose="020B0609020204030204" pitchFamily="49" charset="0"/>
              </a:rPr>
              <a:t>MyIntArray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	int[] a; //</a:t>
            </a:r>
            <a:r>
              <a:rPr lang="en-US" sz="2400" dirty="0" err="1">
                <a:latin typeface="Consolas" panose="020B0609020204030204" pitchFamily="49" charset="0"/>
              </a:rPr>
              <a:t>Mảng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số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nguyên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 	//</a:t>
            </a:r>
            <a:r>
              <a:rPr lang="en-US" sz="2400" dirty="0" err="1">
                <a:latin typeface="Consolas" panose="020B0609020204030204" pitchFamily="49" charset="0"/>
              </a:rPr>
              <a:t>Các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phương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thức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	public void </a:t>
            </a:r>
            <a:r>
              <a:rPr lang="en-US" sz="2400" dirty="0" err="1">
                <a:latin typeface="Consolas" panose="020B0609020204030204" pitchFamily="49" charset="0"/>
              </a:rPr>
              <a:t>InsertionSort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	//</a:t>
            </a:r>
            <a:r>
              <a:rPr lang="en-US" sz="2400" dirty="0" err="1">
                <a:latin typeface="Consolas" panose="020B0609020204030204" pitchFamily="49" charset="0"/>
              </a:rPr>
              <a:t>Định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nghĩa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phương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thức</a:t>
            </a:r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	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785356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943600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luận</a:t>
            </a:r>
            <a:endParaRPr lang="en-US" b="1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“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” </a:t>
            </a:r>
            <a:r>
              <a:rPr lang="en-US" dirty="0" err="1"/>
              <a:t>và</a:t>
            </a:r>
            <a:r>
              <a:rPr lang="en-US" dirty="0"/>
              <a:t> “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”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xấu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O(n</a:t>
            </a:r>
            <a:r>
              <a:rPr lang="en-US" b="1" baseline="30000" dirty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b="1" dirty="0"/>
              <a:t> </a:t>
            </a:r>
            <a:r>
              <a:rPr lang="en-US" dirty="0"/>
              <a:t>do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“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”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“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”,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sẵn</a:t>
            </a:r>
            <a:endParaRPr lang="en-US" dirty="0"/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dirty="0">
                <a:sym typeface="Wingdings" pitchFamily="2" charset="2"/>
              </a:rPr>
              <a:t>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C50BC4-7891-48C6-AD7F-1CDA8ADEACFE}" type="slidenum">
              <a:rPr lang="en-US" smtClean="0"/>
              <a:pPr>
                <a:defRPr/>
              </a:pPr>
              <a:t>106</a:t>
            </a:fld>
            <a:endParaRPr lang="en-US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873625"/>
          </a:xfrm>
        </p:spPr>
        <p:txBody>
          <a:bodyPr/>
          <a:lstStyle/>
          <a:p>
            <a:pPr eaLnBrk="1" hangingPunct="1">
              <a:defRPr/>
            </a:pPr>
            <a:endParaRPr lang="en-US" sz="3200" dirty="0">
              <a:solidFill>
                <a:srgbClr val="0070C0"/>
              </a:solidFill>
            </a:endParaRPr>
          </a:p>
          <a:p>
            <a:pPr marL="342900" indent="-342900" eaLnBrk="1" hangingPunct="1">
              <a:defRPr/>
            </a:pP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Đổi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chỗ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trực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tiếp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– Interchange Sort</a:t>
            </a:r>
          </a:p>
          <a:p>
            <a:pPr marL="342900" indent="-342900" eaLnBrk="1" hangingPunct="1">
              <a:defRPr/>
            </a:pP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Chọn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trực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tiếp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– Selection Sort</a:t>
            </a:r>
          </a:p>
          <a:p>
            <a:pPr marL="342900" indent="-342900">
              <a:defRPr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Nổi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bọt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– Bubble Sort</a:t>
            </a:r>
          </a:p>
          <a:p>
            <a:pPr marL="342900" indent="-342900" eaLnBrk="1" hangingPunct="1">
              <a:defRPr/>
            </a:pPr>
            <a:r>
              <a:rPr lang="en-US" sz="3200" dirty="0" err="1">
                <a:solidFill>
                  <a:schemeClr val="bg1">
                    <a:lumMod val="85000"/>
                  </a:schemeClr>
                </a:solidFill>
                <a:hlinkClick r:id="rId2" action="ppaction://hlinksldjump"/>
              </a:rPr>
              <a:t>Chèn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  <a:hlinkClick r:id="rId2" action="ppaction://hlinksldjump"/>
              </a:rPr>
              <a:t>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  <a:hlinkClick r:id="rId2" action="ppaction://hlinksldjump"/>
              </a:rPr>
              <a:t>trực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  <a:hlinkClick r:id="rId2" action="ppaction://hlinksldjump"/>
              </a:rPr>
              <a:t>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  <a:hlinkClick r:id="rId2" action="ppaction://hlinksldjump"/>
              </a:rPr>
              <a:t>tiếp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  <a:hlinkClick r:id="rId2" action="ppaction://hlinksldjump"/>
              </a:rPr>
              <a:t> – Insertion Sort</a:t>
            </a:r>
            <a:endParaRPr lang="en-US" sz="3200" dirty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eaLnBrk="1" hangingPunct="1">
              <a:defRPr/>
            </a:pPr>
            <a:r>
              <a:rPr lang="en-US" sz="3200" dirty="0"/>
              <a:t>Quick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9FA5D-A8E0-4F12-973F-9E8ED4D0CDBC}" type="slidenum">
              <a:rPr lang="en-US" smtClean="0"/>
              <a:pPr>
                <a:defRPr/>
              </a:pPr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3926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Quick sort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457200" y="1691322"/>
            <a:ext cx="8153400" cy="455707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/>
              <a:t>Chia </a:t>
            </a:r>
            <a:r>
              <a:rPr lang="en-US" sz="2600" dirty="0" err="1"/>
              <a:t>dãy</a:t>
            </a:r>
            <a:r>
              <a:rPr lang="en-US" sz="2600" dirty="0"/>
              <a:t> </a:t>
            </a:r>
            <a:r>
              <a:rPr lang="en-US" sz="2600" dirty="0" err="1"/>
              <a:t>cần</a:t>
            </a:r>
            <a:r>
              <a:rPr lang="en-US" sz="2600" dirty="0"/>
              <a:t> </a:t>
            </a:r>
            <a:r>
              <a:rPr lang="en-US" sz="2600" dirty="0" err="1"/>
              <a:t>sắp</a:t>
            </a:r>
            <a:r>
              <a:rPr lang="en-US" sz="2600" dirty="0"/>
              <a:t> </a:t>
            </a:r>
            <a:r>
              <a:rPr lang="en-US" sz="2600" dirty="0" err="1"/>
              <a:t>thành</a:t>
            </a:r>
            <a:r>
              <a:rPr lang="en-US" sz="2600" dirty="0"/>
              <a:t> 2 </a:t>
            </a:r>
            <a:r>
              <a:rPr lang="en-US" sz="2600" dirty="0" err="1"/>
              <a:t>phần</a:t>
            </a:r>
            <a:endParaRPr lang="en-US" sz="2600" dirty="0"/>
          </a:p>
          <a:p>
            <a:pPr algn="just">
              <a:lnSpc>
                <a:spcPct val="150000"/>
              </a:lnSpc>
            </a:pPr>
            <a:r>
              <a:rPr lang="en-US" sz="2600" dirty="0" err="1"/>
              <a:t>Cách</a:t>
            </a:r>
            <a:r>
              <a:rPr lang="en-US" sz="2600" dirty="0"/>
              <a:t> “chia”: ½ </a:t>
            </a:r>
            <a:r>
              <a:rPr lang="en-US" sz="2600" dirty="0" err="1"/>
              <a:t>dãy</a:t>
            </a:r>
            <a:r>
              <a:rPr lang="en-US" sz="2600" dirty="0"/>
              <a:t> </a:t>
            </a:r>
            <a:r>
              <a:rPr lang="en-US" sz="2600" dirty="0" err="1"/>
              <a:t>bên</a:t>
            </a:r>
            <a:r>
              <a:rPr lang="en-US" sz="2600" dirty="0"/>
              <a:t> </a:t>
            </a:r>
            <a:r>
              <a:rPr lang="en-US" sz="2600" dirty="0" err="1"/>
              <a:t>trái</a:t>
            </a:r>
            <a:r>
              <a:rPr lang="en-US" sz="2600" dirty="0"/>
              <a:t> </a:t>
            </a:r>
            <a:r>
              <a:rPr lang="en-US" sz="2600" dirty="0" err="1"/>
              <a:t>chứa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giá</a:t>
            </a:r>
            <a:r>
              <a:rPr lang="en-US" sz="2600" dirty="0"/>
              <a:t> </a:t>
            </a:r>
            <a:r>
              <a:rPr lang="en-US" sz="2600" dirty="0" err="1"/>
              <a:t>trị</a:t>
            </a:r>
            <a:r>
              <a:rPr lang="en-US" sz="2600" dirty="0"/>
              <a:t> </a:t>
            </a:r>
            <a:r>
              <a:rPr lang="en-US" sz="2600" dirty="0" err="1"/>
              <a:t>nhỏ</a:t>
            </a:r>
            <a:r>
              <a:rPr lang="en-US" sz="2600" dirty="0"/>
              <a:t> </a:t>
            </a:r>
            <a:r>
              <a:rPr lang="en-US" sz="2600" dirty="0" err="1"/>
              <a:t>hơn</a:t>
            </a:r>
            <a:r>
              <a:rPr lang="en-US" sz="2600" dirty="0"/>
              <a:t> ½ </a:t>
            </a:r>
            <a:r>
              <a:rPr lang="en-US" sz="2600" dirty="0" err="1"/>
              <a:t>dãy</a:t>
            </a:r>
            <a:r>
              <a:rPr lang="en-US" sz="2600" dirty="0"/>
              <a:t> </a:t>
            </a:r>
            <a:r>
              <a:rPr lang="en-US" sz="2600" dirty="0" err="1"/>
              <a:t>bên</a:t>
            </a:r>
            <a:r>
              <a:rPr lang="en-US" sz="2600" dirty="0"/>
              <a:t> </a:t>
            </a:r>
            <a:r>
              <a:rPr lang="en-US" sz="2600" dirty="0" err="1"/>
              <a:t>phải</a:t>
            </a:r>
            <a:endParaRPr lang="en-US" sz="2600" dirty="0"/>
          </a:p>
          <a:p>
            <a:pPr algn="just">
              <a:lnSpc>
                <a:spcPct val="150000"/>
              </a:lnSpc>
            </a:pPr>
            <a:r>
              <a:rPr lang="en-US" sz="2600" dirty="0" err="1"/>
              <a:t>Thực</a:t>
            </a:r>
            <a:r>
              <a:rPr lang="en-US" sz="2600" dirty="0"/>
              <a:t> </a:t>
            </a:r>
            <a:r>
              <a:rPr lang="en-US" sz="2600" dirty="0" err="1"/>
              <a:t>hiện</a:t>
            </a:r>
            <a:r>
              <a:rPr lang="en-US" sz="2600" dirty="0"/>
              <a:t> </a:t>
            </a:r>
            <a:r>
              <a:rPr lang="en-US" sz="2600" dirty="0" err="1"/>
              <a:t>việc</a:t>
            </a:r>
            <a:r>
              <a:rPr lang="en-US" sz="2600" dirty="0"/>
              <a:t> </a:t>
            </a:r>
            <a:r>
              <a:rPr lang="en-US" sz="2600" dirty="0" err="1"/>
              <a:t>sắp</a:t>
            </a:r>
            <a:r>
              <a:rPr lang="en-US" sz="2600" dirty="0"/>
              <a:t> </a:t>
            </a:r>
            <a:r>
              <a:rPr lang="en-US" sz="2600" dirty="0" err="1"/>
              <a:t>xếp</a:t>
            </a:r>
            <a:r>
              <a:rPr lang="en-US" sz="2600" dirty="0"/>
              <a:t> </a:t>
            </a:r>
            <a:r>
              <a:rPr lang="en-US" sz="2600" dirty="0" err="1"/>
              <a:t>trên</a:t>
            </a:r>
            <a:r>
              <a:rPr lang="en-US" sz="2600" dirty="0"/>
              <a:t> </a:t>
            </a:r>
            <a:r>
              <a:rPr lang="en-US" sz="2600" dirty="0" err="1"/>
              <a:t>từng</a:t>
            </a:r>
            <a:r>
              <a:rPr lang="en-US" sz="2600" dirty="0"/>
              <a:t> </a:t>
            </a:r>
            <a:r>
              <a:rPr lang="en-US" sz="2600" dirty="0" err="1"/>
              <a:t>dãy</a:t>
            </a:r>
            <a:r>
              <a:rPr lang="en-US" sz="2600" dirty="0"/>
              <a:t> con </a:t>
            </a:r>
            <a:r>
              <a:rPr lang="en-US" sz="2600" b="1" dirty="0"/>
              <a:t>(</a:t>
            </a:r>
            <a:r>
              <a:rPr lang="en-US" sz="2600" b="1" dirty="0" err="1"/>
              <a:t>đệ</a:t>
            </a:r>
            <a:r>
              <a:rPr lang="en-US" sz="2600" b="1" dirty="0"/>
              <a:t> qui)</a:t>
            </a:r>
          </a:p>
          <a:p>
            <a:pPr algn="just">
              <a:lnSpc>
                <a:spcPct val="150000"/>
              </a:lnSpc>
            </a:pPr>
            <a:endParaRPr lang="en-US" sz="2600" b="1" dirty="0"/>
          </a:p>
          <a:p>
            <a:pPr algn="just">
              <a:lnSpc>
                <a:spcPct val="150000"/>
              </a:lnSpc>
            </a:pPr>
            <a:endParaRPr lang="en-US" sz="2600" b="1" dirty="0"/>
          </a:p>
          <a:p>
            <a:pPr algn="ctr">
              <a:lnSpc>
                <a:spcPct val="150000"/>
              </a:lnSpc>
              <a:buFont typeface="Wingdings" pitchFamily="2" charset="2"/>
              <a:buNone/>
            </a:pPr>
            <a:r>
              <a:rPr lang="en-US" sz="2600" b="1" dirty="0"/>
              <a:t>(x </a:t>
            </a:r>
            <a:r>
              <a:rPr lang="en-US" sz="2600" b="1" dirty="0" err="1"/>
              <a:t>là</a:t>
            </a:r>
            <a:r>
              <a:rPr lang="en-US" sz="2600" b="1" dirty="0"/>
              <a:t> </a:t>
            </a:r>
            <a:r>
              <a:rPr lang="en-US" sz="2600" b="1" dirty="0" err="1"/>
              <a:t>phần</a:t>
            </a:r>
            <a:r>
              <a:rPr lang="en-US" sz="2600" b="1" dirty="0"/>
              <a:t> </a:t>
            </a:r>
            <a:r>
              <a:rPr lang="en-US" sz="2600" b="1" dirty="0" err="1"/>
              <a:t>tử</a:t>
            </a:r>
            <a:r>
              <a:rPr lang="en-US" sz="2600" b="1" dirty="0"/>
              <a:t> </a:t>
            </a:r>
            <a:r>
              <a:rPr lang="en-US" sz="2600" b="1" dirty="0" err="1"/>
              <a:t>trong</a:t>
            </a:r>
            <a:r>
              <a:rPr lang="en-US" sz="2600" b="1" dirty="0"/>
              <a:t> </a:t>
            </a:r>
            <a:r>
              <a:rPr lang="en-US" sz="2600" b="1" dirty="0" err="1"/>
              <a:t>dãy</a:t>
            </a:r>
            <a:r>
              <a:rPr lang="en-US" sz="2600" b="1" dirty="0"/>
              <a:t>)</a:t>
            </a:r>
          </a:p>
          <a:p>
            <a:pPr algn="just">
              <a:lnSpc>
                <a:spcPct val="150000"/>
              </a:lnSpc>
            </a:pPr>
            <a:endParaRPr lang="en-US" sz="2600" b="1" dirty="0"/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endParaRPr lang="en-US" sz="2600" dirty="0"/>
          </a:p>
          <a:p>
            <a:pPr algn="just">
              <a:lnSpc>
                <a:spcPct val="150000"/>
              </a:lnSpc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EE60CF-CA00-424B-A568-4BBC32F335C2}" type="slidenum">
              <a:rPr lang="en-US" smtClean="0"/>
              <a:pPr>
                <a:defRPr/>
              </a:pPr>
              <a:t>108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85900" y="4800600"/>
          <a:ext cx="6096000" cy="579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&lt;x</a:t>
                      </a:r>
                    </a:p>
                  </a:txBody>
                  <a:tcPr marT="45745" marB="4574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x</a:t>
                      </a:r>
                    </a:p>
                  </a:txBody>
                  <a:tcPr marT="45745" marB="4574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&gt;x</a:t>
                      </a:r>
                    </a:p>
                  </a:txBody>
                  <a:tcPr marT="45745" marB="457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799" y="365760"/>
            <a:ext cx="7772401" cy="1325562"/>
          </a:xfrm>
        </p:spPr>
        <p:txBody>
          <a:bodyPr/>
          <a:lstStyle/>
          <a:p>
            <a:pPr>
              <a:defRPr/>
            </a:pPr>
            <a:r>
              <a:rPr lang="en-US" dirty="0"/>
              <a:t>Quick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VD: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;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; </a:t>
            </a:r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/>
              <a:t>; 10; 31; 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; 81; </a:t>
            </a:r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/>
              <a:t>; 15; 17;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. Giả </a:t>
            </a:r>
            <a:r>
              <a:rPr lang="en-US" dirty="0" err="1"/>
              <a:t>sử</a:t>
            </a:r>
            <a:r>
              <a:rPr lang="en-US" dirty="0"/>
              <a:t> x = 10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341313" indent="-341313">
              <a:buFont typeface="Wingdings" panose="05000000000000000000" pitchFamily="2" charset="2"/>
              <a:buChar char="§"/>
            </a:pP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x: 3; 5; 8; 4; 7; 1</a:t>
            </a:r>
          </a:p>
          <a:p>
            <a:pPr marL="341313" indent="-341313">
              <a:buFont typeface="Wingdings" panose="05000000000000000000" pitchFamily="2" charset="2"/>
              <a:buChar char="§"/>
            </a:pP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x: 31; 81; 15; 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67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1: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đầu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tiên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0)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526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" name="Up Arrow Callout 1"/>
          <p:cNvSpPr/>
          <p:nvPr/>
        </p:nvSpPr>
        <p:spPr>
          <a:xfrm>
            <a:off x="838201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410199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38999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26670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382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81399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9231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10417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14792 -0.25 C 0.21424 -0.25 0.29583 -0.18102 0.29583 -0.125 L 0.30156 -0.00301 " pathEditMode="relative" rAng="0" ptsTypes="FfFF">
                                      <p:cBhvr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69" y="1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 L -0.14792 -0.25 C -0.21441 -0.25 -0.29583 -0.18102 -0.29583 -0.125 L -0.3 -0.00046 " pathEditMode="relative" rAng="0" ptsTypes="FfFF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00" y="1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8" grpId="0" animBg="1"/>
      <p:bldP spid="18" grpId="1" animBg="1"/>
      <p:bldP spid="21" grpId="0" animBg="1"/>
      <p:bldP spid="21" grpId="1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Content Placeholder 2"/>
          <p:cNvSpPr>
            <a:spLocks noGrp="1"/>
          </p:cNvSpPr>
          <p:nvPr>
            <p:ph idx="1"/>
          </p:nvPr>
        </p:nvSpPr>
        <p:spPr>
          <a:xfrm>
            <a:off x="762000" y="533400"/>
            <a:ext cx="7924800" cy="6019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sz="3600" b="1" dirty="0" err="1"/>
              <a:t>Giải</a:t>
            </a:r>
            <a:r>
              <a:rPr lang="en-US" sz="3600" b="1" dirty="0"/>
              <a:t> </a:t>
            </a:r>
            <a:r>
              <a:rPr lang="en-US" sz="3600" b="1" dirty="0" err="1"/>
              <a:t>thuật</a:t>
            </a:r>
            <a:endParaRPr lang="en-US" sz="3600" b="1" dirty="0"/>
          </a:p>
          <a:p>
            <a:pPr>
              <a:buFont typeface="Wingdings" pitchFamily="2" charset="2"/>
              <a:buNone/>
            </a:pPr>
            <a:r>
              <a:rPr lang="en-US" b="1" dirty="0"/>
              <a:t>Cho </a:t>
            </a:r>
            <a:r>
              <a:rPr lang="en-US" b="1" dirty="0" err="1"/>
              <a:t>dãy</a:t>
            </a:r>
            <a:r>
              <a:rPr lang="en-US" b="1" dirty="0"/>
              <a:t> </a:t>
            </a:r>
            <a:r>
              <a:rPr lang="en-US" b="1" dirty="0" err="1"/>
              <a:t>a</a:t>
            </a:r>
            <a:r>
              <a:rPr lang="en-US" b="1" baseline="-25000" dirty="0" err="1"/>
              <a:t>L</a:t>
            </a:r>
            <a:r>
              <a:rPr lang="en-US" b="1" dirty="0"/>
              <a:t>, a</a:t>
            </a:r>
            <a:r>
              <a:rPr lang="en-US" b="1" baseline="-25000" dirty="0"/>
              <a:t>L+1</a:t>
            </a:r>
            <a:r>
              <a:rPr lang="en-US" b="1" dirty="0"/>
              <a:t>, … </a:t>
            </a:r>
            <a:r>
              <a:rPr lang="en-US" b="1" dirty="0" err="1"/>
              <a:t>a</a:t>
            </a:r>
            <a:r>
              <a:rPr lang="en-US" b="1" baseline="-25000" dirty="0" err="1"/>
              <a:t>R</a:t>
            </a:r>
            <a:endParaRPr lang="en-US" b="1" baseline="-25000" dirty="0"/>
          </a:p>
          <a:p>
            <a:pPr>
              <a:buFont typeface="Wingdings" pitchFamily="2" charset="2"/>
              <a:buNone/>
            </a:pPr>
            <a:r>
              <a:rPr lang="en-US" b="1" dirty="0" err="1"/>
              <a:t>Bước</a:t>
            </a:r>
            <a:r>
              <a:rPr lang="en-US" b="1" dirty="0"/>
              <a:t> 1: </a:t>
            </a:r>
          </a:p>
          <a:p>
            <a:pPr>
              <a:buFont typeface="Wingdings" pitchFamily="2" charset="2"/>
              <a:buNone/>
            </a:pPr>
            <a:r>
              <a:rPr lang="en-US" b="1" dirty="0"/>
              <a:t>	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a</a:t>
            </a:r>
            <a:r>
              <a:rPr lang="en-US" baseline="-25000" dirty="0" err="1"/>
              <a:t>L</a:t>
            </a:r>
            <a:r>
              <a:rPr lang="en-US" dirty="0"/>
              <a:t> … </a:t>
            </a:r>
            <a:r>
              <a:rPr lang="en-US" dirty="0" err="1"/>
              <a:t>a</a:t>
            </a:r>
            <a:r>
              <a:rPr lang="en-US" baseline="-25000" dirty="0" err="1"/>
              <a:t>R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con:</a:t>
            </a:r>
          </a:p>
          <a:p>
            <a:pPr lvl="1"/>
            <a:r>
              <a:rPr lang="en-US" sz="3200" dirty="0" err="1">
                <a:solidFill>
                  <a:srgbClr val="FF0000"/>
                </a:solidFill>
              </a:rPr>
              <a:t>Dãy</a:t>
            </a:r>
            <a:r>
              <a:rPr lang="en-US" sz="3200" dirty="0">
                <a:solidFill>
                  <a:srgbClr val="FF0000"/>
                </a:solidFill>
              </a:rPr>
              <a:t> con 1: </a:t>
            </a:r>
            <a:r>
              <a:rPr lang="en-US" sz="3200" dirty="0" err="1">
                <a:solidFill>
                  <a:srgbClr val="FF0000"/>
                </a:solidFill>
              </a:rPr>
              <a:t>a</a:t>
            </a:r>
            <a:r>
              <a:rPr lang="en-US" sz="3200" baseline="-25000" dirty="0" err="1">
                <a:solidFill>
                  <a:srgbClr val="FF0000"/>
                </a:solidFill>
              </a:rPr>
              <a:t>L</a:t>
            </a:r>
            <a:r>
              <a:rPr lang="en-US" sz="3200" baseline="-25000" dirty="0">
                <a:solidFill>
                  <a:srgbClr val="FF0000"/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</a:rPr>
              <a:t>… </a:t>
            </a:r>
            <a:r>
              <a:rPr lang="en-US" sz="3200" dirty="0" err="1">
                <a:solidFill>
                  <a:srgbClr val="FF0000"/>
                </a:solidFill>
              </a:rPr>
              <a:t>a</a:t>
            </a:r>
            <a:r>
              <a:rPr lang="en-US" sz="3200" baseline="-25000" dirty="0" err="1">
                <a:solidFill>
                  <a:srgbClr val="FF0000"/>
                </a:solidFill>
              </a:rPr>
              <a:t>j</a:t>
            </a:r>
            <a:r>
              <a:rPr lang="en-US" sz="3200" dirty="0">
                <a:solidFill>
                  <a:srgbClr val="FF0000"/>
                </a:solidFill>
              </a:rPr>
              <a:t> &lt; x</a:t>
            </a:r>
          </a:p>
          <a:p>
            <a:pPr lvl="1"/>
            <a:r>
              <a:rPr lang="en-US" sz="3200" dirty="0" err="1"/>
              <a:t>Dãy</a:t>
            </a:r>
            <a:r>
              <a:rPr lang="en-US" sz="3200" dirty="0"/>
              <a:t> con 2: a</a:t>
            </a:r>
            <a:r>
              <a:rPr lang="en-US" sz="3200" baseline="-25000" dirty="0"/>
              <a:t>j+1</a:t>
            </a:r>
            <a:r>
              <a:rPr lang="en-US" sz="3200" dirty="0"/>
              <a:t> … a</a:t>
            </a:r>
            <a:r>
              <a:rPr lang="en-US" sz="3200" baseline="-25000" dirty="0"/>
              <a:t>i-1</a:t>
            </a:r>
            <a:r>
              <a:rPr lang="en-US" sz="3200" dirty="0"/>
              <a:t> =x</a:t>
            </a:r>
          </a:p>
          <a:p>
            <a:pPr lvl="1"/>
            <a:r>
              <a:rPr lang="en-US" sz="3200" dirty="0" err="1">
                <a:solidFill>
                  <a:srgbClr val="FF0000"/>
                </a:solidFill>
              </a:rPr>
              <a:t>Dãy</a:t>
            </a:r>
            <a:r>
              <a:rPr lang="en-US" sz="3200" dirty="0">
                <a:solidFill>
                  <a:srgbClr val="FF0000"/>
                </a:solidFill>
              </a:rPr>
              <a:t> con 3: </a:t>
            </a:r>
            <a:r>
              <a:rPr lang="en-US" sz="3200" dirty="0" err="1">
                <a:solidFill>
                  <a:srgbClr val="FF0000"/>
                </a:solidFill>
              </a:rPr>
              <a:t>a</a:t>
            </a:r>
            <a:r>
              <a:rPr lang="en-US" sz="3200" baseline="-250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… </a:t>
            </a:r>
            <a:r>
              <a:rPr lang="en-US" sz="3200" dirty="0" err="1">
                <a:solidFill>
                  <a:srgbClr val="FF0000"/>
                </a:solidFill>
              </a:rPr>
              <a:t>a</a:t>
            </a:r>
            <a:r>
              <a:rPr lang="en-US" sz="3200" baseline="-25000" dirty="0" err="1">
                <a:solidFill>
                  <a:srgbClr val="FF0000"/>
                </a:solidFill>
              </a:rPr>
              <a:t>R</a:t>
            </a:r>
            <a:r>
              <a:rPr lang="en-US" sz="3200" dirty="0">
                <a:solidFill>
                  <a:srgbClr val="FF0000"/>
                </a:solidFill>
              </a:rPr>
              <a:t> &gt; x</a:t>
            </a:r>
          </a:p>
          <a:p>
            <a:pPr>
              <a:buFont typeface="Wingdings" pitchFamily="2" charset="2"/>
              <a:buNone/>
            </a:pPr>
            <a:r>
              <a:rPr lang="en-US" b="1" dirty="0" err="1"/>
              <a:t>Bước</a:t>
            </a:r>
            <a:r>
              <a:rPr lang="en-US" b="1" dirty="0"/>
              <a:t> 2:</a:t>
            </a:r>
          </a:p>
          <a:p>
            <a:pPr lvl="1"/>
            <a:r>
              <a:rPr lang="en-US" sz="3200" dirty="0" err="1"/>
              <a:t>Nếu</a:t>
            </a:r>
            <a:r>
              <a:rPr lang="en-US" sz="3200" dirty="0"/>
              <a:t> (L&lt;j) </a:t>
            </a:r>
            <a:r>
              <a:rPr lang="en-US" sz="3200" dirty="0" err="1"/>
              <a:t>Phân</a:t>
            </a:r>
            <a:r>
              <a:rPr lang="en-US" sz="3200" dirty="0"/>
              <a:t> </a:t>
            </a:r>
            <a:r>
              <a:rPr lang="en-US" sz="3200" dirty="0" err="1"/>
              <a:t>hoạch</a:t>
            </a:r>
            <a:r>
              <a:rPr lang="en-US" sz="3200" dirty="0"/>
              <a:t> </a:t>
            </a:r>
            <a:r>
              <a:rPr lang="en-US" sz="3200" dirty="0" err="1"/>
              <a:t>dãy</a:t>
            </a:r>
            <a:r>
              <a:rPr lang="en-US" sz="3200" dirty="0"/>
              <a:t> </a:t>
            </a:r>
            <a:r>
              <a:rPr lang="en-US" sz="3200" dirty="0" err="1"/>
              <a:t>a</a:t>
            </a:r>
            <a:r>
              <a:rPr lang="en-US" sz="3200" baseline="-25000" dirty="0" err="1"/>
              <a:t>L</a:t>
            </a:r>
            <a:r>
              <a:rPr lang="en-US" sz="3200" dirty="0"/>
              <a:t> … </a:t>
            </a:r>
            <a:r>
              <a:rPr lang="en-US" sz="3200" dirty="0" err="1"/>
              <a:t>a</a:t>
            </a:r>
            <a:r>
              <a:rPr lang="en-US" sz="3200" baseline="-25000" dirty="0" err="1"/>
              <a:t>j</a:t>
            </a:r>
            <a:endParaRPr lang="en-US" sz="3200" baseline="-25000" dirty="0"/>
          </a:p>
          <a:p>
            <a:pPr lvl="1"/>
            <a:r>
              <a:rPr lang="en-US" sz="3200" dirty="0" err="1"/>
              <a:t>Nếu</a:t>
            </a:r>
            <a:r>
              <a:rPr lang="en-US" sz="3200" dirty="0"/>
              <a:t> (</a:t>
            </a:r>
            <a:r>
              <a:rPr lang="en-US" sz="3200" dirty="0" err="1"/>
              <a:t>i</a:t>
            </a:r>
            <a:r>
              <a:rPr lang="en-US" sz="3200" dirty="0"/>
              <a:t>&lt;R) </a:t>
            </a:r>
            <a:r>
              <a:rPr lang="en-US" sz="3200" dirty="0" err="1"/>
              <a:t>Phân</a:t>
            </a:r>
            <a:r>
              <a:rPr lang="en-US" sz="3200" dirty="0"/>
              <a:t> </a:t>
            </a:r>
            <a:r>
              <a:rPr lang="en-US" sz="3200" dirty="0" err="1"/>
              <a:t>hoạch</a:t>
            </a:r>
            <a:r>
              <a:rPr lang="en-US" sz="3200" dirty="0"/>
              <a:t> </a:t>
            </a:r>
            <a:r>
              <a:rPr lang="en-US" sz="3200" dirty="0" err="1"/>
              <a:t>dãy</a:t>
            </a:r>
            <a:r>
              <a:rPr lang="en-US" sz="3200" dirty="0"/>
              <a:t> </a:t>
            </a:r>
            <a:r>
              <a:rPr lang="en-US" sz="3200" dirty="0" err="1"/>
              <a:t>a</a:t>
            </a:r>
            <a:r>
              <a:rPr lang="en-US" sz="3200" baseline="-25000" dirty="0" err="1"/>
              <a:t>i</a:t>
            </a:r>
            <a:r>
              <a:rPr lang="en-US" sz="3200" dirty="0"/>
              <a:t> … </a:t>
            </a:r>
            <a:r>
              <a:rPr lang="en-US" sz="3200" dirty="0" err="1"/>
              <a:t>a</a:t>
            </a:r>
            <a:r>
              <a:rPr lang="en-US" sz="3200" baseline="-25000" dirty="0" err="1"/>
              <a:t>R</a:t>
            </a:r>
            <a:endParaRPr lang="en-US" sz="3200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E1ECB9-4C50-4306-9456-05D282273F55}" type="slidenum">
              <a:rPr lang="en-US" smtClean="0"/>
              <a:pPr>
                <a:defRPr/>
              </a:pPr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3551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21476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None/>
            </a:pPr>
            <a:r>
              <a:rPr lang="en-US" sz="2800" b="1" dirty="0"/>
              <a:t>  </a:t>
            </a:r>
            <a:r>
              <a:rPr lang="en-US" sz="2800" b="1" dirty="0" err="1"/>
              <a:t>Giải</a:t>
            </a:r>
            <a:r>
              <a:rPr lang="en-US" sz="2800" b="1" dirty="0"/>
              <a:t> </a:t>
            </a:r>
            <a:r>
              <a:rPr lang="en-US" sz="2800" b="1" dirty="0" err="1"/>
              <a:t>thuật</a:t>
            </a:r>
            <a:r>
              <a:rPr lang="en-US" sz="2800" b="1" dirty="0"/>
              <a:t> </a:t>
            </a:r>
            <a:r>
              <a:rPr lang="en-US" sz="2800" b="1" dirty="0" err="1"/>
              <a:t>phân</a:t>
            </a:r>
            <a:r>
              <a:rPr lang="en-US" sz="2800" b="1" dirty="0"/>
              <a:t> </a:t>
            </a:r>
            <a:r>
              <a:rPr lang="en-US" sz="2800" b="1" dirty="0" err="1"/>
              <a:t>hoạch</a:t>
            </a:r>
            <a:r>
              <a:rPr lang="en-US" sz="2800" b="1" dirty="0"/>
              <a:t> </a:t>
            </a:r>
            <a:r>
              <a:rPr lang="en-US" sz="2800" b="1" dirty="0" err="1"/>
              <a:t>dãy</a:t>
            </a:r>
            <a:r>
              <a:rPr lang="en-US" sz="2800" b="1" dirty="0"/>
              <a:t> </a:t>
            </a:r>
            <a:r>
              <a:rPr lang="en-US" b="1" dirty="0" err="1"/>
              <a:t>a</a:t>
            </a:r>
            <a:r>
              <a:rPr lang="en-US" b="1" baseline="-25000" dirty="0" err="1"/>
              <a:t>L</a:t>
            </a:r>
            <a:r>
              <a:rPr lang="en-US" b="1" dirty="0"/>
              <a:t>, a</a:t>
            </a:r>
            <a:r>
              <a:rPr lang="en-US" b="1" baseline="-25000" dirty="0"/>
              <a:t>L+1</a:t>
            </a:r>
            <a:r>
              <a:rPr lang="en-US" b="1" dirty="0"/>
              <a:t>, … </a:t>
            </a:r>
            <a:r>
              <a:rPr lang="en-US" b="1" dirty="0" err="1"/>
              <a:t>a</a:t>
            </a:r>
            <a:r>
              <a:rPr lang="en-US" b="1" baseline="-25000" dirty="0" err="1"/>
              <a:t>R</a:t>
            </a:r>
            <a:r>
              <a:rPr lang="en-US" b="1" baseline="-25000" dirty="0"/>
              <a:t> </a:t>
            </a:r>
            <a:r>
              <a:rPr lang="en-US" sz="2800" b="1" dirty="0" err="1"/>
              <a:t>thành</a:t>
            </a:r>
            <a:r>
              <a:rPr lang="en-US" sz="2800" b="1" dirty="0"/>
              <a:t> 2 </a:t>
            </a:r>
            <a:r>
              <a:rPr lang="en-US" sz="2800" b="1" dirty="0" err="1"/>
              <a:t>dãy</a:t>
            </a:r>
            <a:r>
              <a:rPr lang="en-US" sz="2800" b="1" dirty="0"/>
              <a:t> con</a:t>
            </a:r>
            <a:endParaRPr lang="en-US" b="1" baseline="-25000" dirty="0"/>
          </a:p>
          <a:p>
            <a:pPr>
              <a:buFont typeface="Wingdings" pitchFamily="2" charset="2"/>
              <a:buNone/>
            </a:pPr>
            <a:r>
              <a:rPr lang="en-US" sz="2800" dirty="0"/>
              <a:t>  	</a:t>
            </a:r>
            <a:r>
              <a:rPr lang="en-US" b="1" u="sng" dirty="0" err="1"/>
              <a:t>Bước</a:t>
            </a:r>
            <a:r>
              <a:rPr lang="en-US" b="1" u="sng" dirty="0"/>
              <a:t> 1.1: 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  	      	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tùy</a:t>
            </a:r>
            <a:r>
              <a:rPr lang="en-US" dirty="0">
                <a:solidFill>
                  <a:srgbClr val="FF0000"/>
                </a:solidFill>
              </a:rPr>
              <a:t> ý </a:t>
            </a:r>
            <a:r>
              <a:rPr lang="en-US" dirty="0" err="1">
                <a:solidFill>
                  <a:srgbClr val="FF0000"/>
                </a:solidFill>
              </a:rPr>
              <a:t>một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phần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tử</a:t>
            </a:r>
            <a:r>
              <a:rPr lang="en-US" dirty="0">
                <a:solidFill>
                  <a:srgbClr val="FF0000"/>
                </a:solidFill>
              </a:rPr>
              <a:t> a[k]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, </a:t>
            </a:r>
            <a:r>
              <a:rPr lang="en-US" dirty="0" err="1"/>
              <a:t>L≤k≤R</a:t>
            </a: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		x=a[k], </a:t>
            </a:r>
            <a:r>
              <a:rPr lang="en-US" dirty="0" err="1"/>
              <a:t>i</a:t>
            </a:r>
            <a:r>
              <a:rPr lang="en-US" dirty="0"/>
              <a:t>=L, j=R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b="1" u="sng" dirty="0" err="1"/>
              <a:t>Bước</a:t>
            </a:r>
            <a:r>
              <a:rPr lang="en-US" b="1" u="sng" dirty="0"/>
              <a:t> 1.2: 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a[</a:t>
            </a:r>
            <a:r>
              <a:rPr lang="en-US" dirty="0" err="1"/>
              <a:t>i</a:t>
            </a:r>
            <a:r>
              <a:rPr lang="en-US" dirty="0"/>
              <a:t>] </a:t>
            </a:r>
            <a:r>
              <a:rPr lang="en-US" dirty="0" err="1"/>
              <a:t>và</a:t>
            </a:r>
            <a:r>
              <a:rPr lang="en-US" dirty="0"/>
              <a:t> a[j]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: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dirty="0" err="1"/>
              <a:t>Bước</a:t>
            </a:r>
            <a:r>
              <a:rPr lang="en-US" dirty="0"/>
              <a:t> 1.2a: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a[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]&lt;x</a:t>
            </a:r>
            <a:r>
              <a:rPr lang="en-US" dirty="0"/>
              <a:t>) </a:t>
            </a:r>
            <a:r>
              <a:rPr lang="en-US" dirty="0" err="1"/>
              <a:t>i</a:t>
            </a:r>
            <a:r>
              <a:rPr lang="en-US" dirty="0"/>
              <a:t>++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dirty="0" err="1"/>
              <a:t>Bước</a:t>
            </a:r>
            <a:r>
              <a:rPr lang="en-US" dirty="0"/>
              <a:t> 1.2b: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a[j]&gt;x</a:t>
            </a:r>
            <a:r>
              <a:rPr lang="en-US" dirty="0"/>
              <a:t>) j--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dirty="0" err="1"/>
              <a:t>Bước</a:t>
            </a:r>
            <a:r>
              <a:rPr lang="en-US" dirty="0"/>
              <a:t> 1.2c: </a:t>
            </a:r>
            <a:r>
              <a:rPr lang="en-US" dirty="0" err="1"/>
              <a:t>Nếu</a:t>
            </a:r>
            <a:r>
              <a:rPr lang="en-US" dirty="0"/>
              <a:t> (</a:t>
            </a:r>
            <a:r>
              <a:rPr lang="en-US" dirty="0" err="1">
                <a:solidFill>
                  <a:srgbClr val="FF0000"/>
                </a:solidFill>
              </a:rPr>
              <a:t>i≤j</a:t>
            </a:r>
            <a:r>
              <a:rPr lang="en-US" dirty="0"/>
              <a:t>): </a:t>
            </a:r>
            <a:r>
              <a:rPr lang="en-US" dirty="0" err="1"/>
              <a:t>Hoán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a[</a:t>
            </a:r>
            <a:r>
              <a:rPr lang="en-US" dirty="0" err="1"/>
              <a:t>i</a:t>
            </a:r>
            <a:r>
              <a:rPr lang="en-US" dirty="0"/>
              <a:t>] </a:t>
            </a:r>
            <a:r>
              <a:rPr lang="en-US" dirty="0" err="1"/>
              <a:t>và</a:t>
            </a:r>
            <a:r>
              <a:rPr lang="en-US" dirty="0"/>
              <a:t> a[j]; </a:t>
            </a:r>
            <a:r>
              <a:rPr lang="en-US" dirty="0" err="1"/>
              <a:t>i</a:t>
            </a:r>
            <a:r>
              <a:rPr lang="en-US" dirty="0"/>
              <a:t>++, j--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b="1" u="sng" dirty="0" err="1"/>
              <a:t>Bước</a:t>
            </a:r>
            <a:r>
              <a:rPr lang="en-US" b="1" u="sng" dirty="0"/>
              <a:t> 1.3: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&lt;j</a:t>
            </a:r>
            <a:r>
              <a:rPr lang="en-US" dirty="0"/>
              <a:t>: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1.2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: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hoạch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30ADA-71C4-4BA7-BC31-3A2761959A7C}" type="slidenum">
              <a:rPr lang="en-US" smtClean="0"/>
              <a:pPr>
                <a:defRPr/>
              </a:pPr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9178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67000" y="2514600"/>
          <a:ext cx="57912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F22144A7-34F5-4F41-92D0-649C19F53D5A}" type="slidenum">
              <a:rPr lang="en-US" smtClean="0"/>
              <a:pPr>
                <a:defRPr/>
              </a:pPr>
              <a:t>112</a:t>
            </a:fld>
            <a:endParaRPr lang="en-US"/>
          </a:p>
        </p:txBody>
      </p:sp>
      <p:sp>
        <p:nvSpPr>
          <p:cNvPr id="18" name="Can 17"/>
          <p:cNvSpPr/>
          <p:nvPr/>
        </p:nvSpPr>
        <p:spPr>
          <a:xfrm>
            <a:off x="609600" y="2286000"/>
            <a:ext cx="1219200" cy="3276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8600" y="5715000"/>
            <a:ext cx="19097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Đoạn cần sắp xếp</a:t>
            </a:r>
          </a:p>
        </p:txBody>
      </p:sp>
      <p:sp>
        <p:nvSpPr>
          <p:cNvPr id="20" name="Oval 19"/>
          <p:cNvSpPr/>
          <p:nvPr/>
        </p:nvSpPr>
        <p:spPr>
          <a:xfrm>
            <a:off x="696913" y="48768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L=0</a:t>
            </a:r>
          </a:p>
          <a:p>
            <a:pPr algn="ctr">
              <a:defRPr/>
            </a:pPr>
            <a:r>
              <a:rPr lang="en-US" b="1" dirty="0"/>
              <a:t>R=7</a:t>
            </a:r>
          </a:p>
        </p:txBody>
      </p:sp>
      <p:sp>
        <p:nvSpPr>
          <p:cNvPr id="21" name="Up Arrow Callout 20"/>
          <p:cNvSpPr/>
          <p:nvPr/>
        </p:nvSpPr>
        <p:spPr>
          <a:xfrm>
            <a:off x="2743200" y="3505200"/>
            <a:ext cx="533400" cy="6096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i</a:t>
            </a:r>
          </a:p>
        </p:txBody>
      </p:sp>
      <p:sp>
        <p:nvSpPr>
          <p:cNvPr id="22" name="Up Arrow Callout 21"/>
          <p:cNvSpPr/>
          <p:nvPr/>
        </p:nvSpPr>
        <p:spPr>
          <a:xfrm>
            <a:off x="7848600" y="3505200"/>
            <a:ext cx="533400" cy="6096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j</a:t>
            </a:r>
          </a:p>
        </p:txBody>
      </p:sp>
      <p:sp>
        <p:nvSpPr>
          <p:cNvPr id="24" name="Down Arrow Callout 23"/>
          <p:cNvSpPr/>
          <p:nvPr/>
        </p:nvSpPr>
        <p:spPr>
          <a:xfrm>
            <a:off x="4876800" y="1752600"/>
            <a:ext cx="609600" cy="6858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x</a:t>
            </a:r>
          </a:p>
        </p:txBody>
      </p:sp>
      <p:sp>
        <p:nvSpPr>
          <p:cNvPr id="23" name="Flowchart: Process 22"/>
          <p:cNvSpPr/>
          <p:nvPr/>
        </p:nvSpPr>
        <p:spPr>
          <a:xfrm>
            <a:off x="2667000" y="1143000"/>
            <a:ext cx="16002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/>
              <a:t>i</a:t>
            </a:r>
            <a:r>
              <a:rPr lang="en-US" b="1" dirty="0"/>
              <a:t>=0, j=7</a:t>
            </a:r>
          </a:p>
        </p:txBody>
      </p:sp>
      <p:sp>
        <p:nvSpPr>
          <p:cNvPr id="25" name="Oval 24"/>
          <p:cNvSpPr/>
          <p:nvPr/>
        </p:nvSpPr>
        <p:spPr>
          <a:xfrm>
            <a:off x="3311525" y="56388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L=0</a:t>
            </a:r>
          </a:p>
          <a:p>
            <a:pPr algn="ctr">
              <a:defRPr/>
            </a:pPr>
            <a:r>
              <a:rPr lang="en-US" b="1" dirty="0"/>
              <a:t>R=2</a:t>
            </a:r>
          </a:p>
        </p:txBody>
      </p:sp>
      <p:sp>
        <p:nvSpPr>
          <p:cNvPr id="26" name="Oval 25"/>
          <p:cNvSpPr/>
          <p:nvPr/>
        </p:nvSpPr>
        <p:spPr>
          <a:xfrm>
            <a:off x="6283325" y="56388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L=3</a:t>
            </a:r>
          </a:p>
          <a:p>
            <a:pPr algn="ctr">
              <a:defRPr/>
            </a:pPr>
            <a:r>
              <a:rPr lang="en-US" b="1" dirty="0"/>
              <a:t>R=7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2743200" y="3381375"/>
            <a:ext cx="2057400" cy="1889125"/>
            <a:chOff x="2743200" y="3153102"/>
            <a:chExt cx="2057400" cy="1889234"/>
          </a:xfrm>
        </p:grpSpPr>
        <p:grpSp>
          <p:nvGrpSpPr>
            <p:cNvPr id="63546" name="Group 37"/>
            <p:cNvGrpSpPr>
              <a:grpSpLocks/>
            </p:cNvGrpSpPr>
            <p:nvPr/>
          </p:nvGrpSpPr>
          <p:grpSpPr bwMode="auto">
            <a:xfrm>
              <a:off x="3048000" y="3153102"/>
              <a:ext cx="1447800" cy="1371600"/>
              <a:chOff x="3047206" y="4572000"/>
              <a:chExt cx="1524794" cy="230188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3047206" y="4800603"/>
                <a:ext cx="1524794" cy="1599"/>
              </a:xfrm>
              <a:prstGeom prst="line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rot="5400000" flipH="1" flipV="1">
                <a:off x="2933740" y="4686265"/>
                <a:ext cx="228603" cy="1672"/>
              </a:xfrm>
              <a:prstGeom prst="straightConnector1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rot="5400000" flipH="1" flipV="1">
                <a:off x="4456863" y="4685466"/>
                <a:ext cx="228603" cy="1671"/>
              </a:xfrm>
              <a:prstGeom prst="straightConnector1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Rounded Rectangle 38"/>
            <p:cNvSpPr/>
            <p:nvPr/>
          </p:nvSpPr>
          <p:spPr>
            <a:xfrm>
              <a:off x="2743200" y="4661314"/>
              <a:ext cx="2057400" cy="38102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/>
                <a:t>Đoạn 1</a:t>
              </a:r>
            </a:p>
          </p:txBody>
        </p:sp>
      </p:grpSp>
      <p:grpSp>
        <p:nvGrpSpPr>
          <p:cNvPr id="14" name="Group 56"/>
          <p:cNvGrpSpPr>
            <a:grpSpLocks/>
          </p:cNvGrpSpPr>
          <p:nvPr/>
        </p:nvGrpSpPr>
        <p:grpSpPr bwMode="auto">
          <a:xfrm>
            <a:off x="5181600" y="3368675"/>
            <a:ext cx="2895600" cy="1889125"/>
            <a:chOff x="5181600" y="3139960"/>
            <a:chExt cx="2895600" cy="1889240"/>
          </a:xfrm>
        </p:grpSpPr>
        <p:sp>
          <p:nvSpPr>
            <p:cNvPr id="40" name="Rounded Rectangle 39"/>
            <p:cNvSpPr/>
            <p:nvPr/>
          </p:nvSpPr>
          <p:spPr>
            <a:xfrm>
              <a:off x="5638800" y="4648177"/>
              <a:ext cx="2057400" cy="38102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/>
                <a:t>Đoạn 2</a:t>
              </a:r>
            </a:p>
          </p:txBody>
        </p:sp>
        <p:grpSp>
          <p:nvGrpSpPr>
            <p:cNvPr id="63542" name="Group 51"/>
            <p:cNvGrpSpPr>
              <a:grpSpLocks/>
            </p:cNvGrpSpPr>
            <p:nvPr/>
          </p:nvGrpSpPr>
          <p:grpSpPr bwMode="auto">
            <a:xfrm>
              <a:off x="5181600" y="3139960"/>
              <a:ext cx="2895600" cy="1382641"/>
              <a:chOff x="4931547" y="3139960"/>
              <a:chExt cx="3471473" cy="1382641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4931547" y="4502118"/>
                <a:ext cx="3471473" cy="9526"/>
              </a:xfrm>
              <a:prstGeom prst="line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rot="5400000" flipH="1" flipV="1">
                <a:off x="4254275" y="3839775"/>
                <a:ext cx="1362158" cy="3806"/>
              </a:xfrm>
              <a:prstGeom prst="straightConnector1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rot="5400000" flipH="1" flipV="1">
                <a:off x="7704812" y="3819136"/>
                <a:ext cx="1362158" cy="3806"/>
              </a:xfrm>
              <a:prstGeom prst="straightConnector1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Down Arrow 53"/>
          <p:cNvSpPr/>
          <p:nvPr/>
        </p:nvSpPr>
        <p:spPr>
          <a:xfrm>
            <a:off x="2743200" y="1676400"/>
            <a:ext cx="609600" cy="7620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L</a:t>
            </a:r>
          </a:p>
        </p:txBody>
      </p:sp>
      <p:sp>
        <p:nvSpPr>
          <p:cNvPr id="55" name="Down Arrow 54"/>
          <p:cNvSpPr/>
          <p:nvPr/>
        </p:nvSpPr>
        <p:spPr>
          <a:xfrm>
            <a:off x="7772400" y="1708150"/>
            <a:ext cx="609600" cy="7620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R</a:t>
            </a:r>
          </a:p>
        </p:txBody>
      </p:sp>
      <p:sp>
        <p:nvSpPr>
          <p:cNvPr id="8" name="Oval 7"/>
          <p:cNvSpPr/>
          <p:nvPr/>
        </p:nvSpPr>
        <p:spPr>
          <a:xfrm>
            <a:off x="4164013" y="2576513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4891088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56388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63246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70866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15</a:t>
            </a:r>
          </a:p>
        </p:txBody>
      </p:sp>
      <p:sp>
        <p:nvSpPr>
          <p:cNvPr id="13" name="Oval 12"/>
          <p:cNvSpPr/>
          <p:nvPr/>
        </p:nvSpPr>
        <p:spPr>
          <a:xfrm>
            <a:off x="77724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2735263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10</a:t>
            </a:r>
          </a:p>
        </p:txBody>
      </p:sp>
      <p:sp>
        <p:nvSpPr>
          <p:cNvPr id="7" name="Oval 6"/>
          <p:cNvSpPr/>
          <p:nvPr/>
        </p:nvSpPr>
        <p:spPr>
          <a:xfrm>
            <a:off x="3441700" y="2576513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8575E-6 L 0.00069 -0.566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283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8.0481E-7 L -0.00122 -0.14084 L 0.55191 -0.13737 L 0.55329 -0.00069 " pathEditMode="relative" rAng="0" ptsTypes="FFFF">
                                      <p:cBhvr>
                                        <p:cTn id="3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4" y="-705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8.0481E-7 L 0.00243 0.11864 L -0.55208 0.11702 L -0.55086 -0.00069 " pathEditMode="relative" rAng="0" ptsTypes="FFFF">
                                      <p:cBhvr>
                                        <p:cTn id="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83" y="58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62812E-6 L 0.07916 -1.62812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62812E-6 L -0.07917 -1.62812E-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7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17 -1.62812E-6 L -0.15417 -1.62812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6.01295E-7 L -0.00191 -0.13876 L 0.31754 -0.13714 L 0.31632 0.00486 " pathEditMode="relative" rAng="0" ptsTypes="FFFF">
                                      <p:cBhvr>
                                        <p:cTn id="5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81" y="-6707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8.0481E-7 L 0.00104 0.11702 L -0.31458 0.11702 L -0.31597 0.00278 " pathEditMode="relative" rAng="0" ptsTypes="FFFF">
                                      <p:cBhvr>
                                        <p:cTn id="5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47" y="58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35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417 -1.62812E-6 L -0.2375 -1.62812E-6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16 -1.62812E-6 L 0.15416 -1.62812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1" presetID="35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75 -1.62812E-6 L -0.32083 -1.62812E-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6.01295E-7 L -0.00174 -0.13714 L 0.07881 -0.13714 L 0.08003 0.00486 " pathEditMode="relative" rAng="0" ptsTypes="FFFF">
                                      <p:cBhvr>
                                        <p:cTn id="6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6" y="-6614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8.0481E-7 L 0.00052 0.11702 L -0.07465 0.11517 L -0.07865 0.00439 " pathEditMode="relative" rAng="0" ptsTypes="FFFF">
                                      <p:cBhvr>
                                        <p:cTn id="6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58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0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16 -1.62812E-6 L 0.2375 -1.62812E-6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084 -1.62812E-6 L -0.39584 -1.62812E-6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8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8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93987E-6 L -0.28611 -0.63135 L -0.28611 -0.1117 " pathEditMode="relative" rAng="0" ptsTypes="FFF">
                                      <p:cBhvr>
                                        <p:cTn id="9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06" y="-315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93987E-6 L -0.61268 -0.63135 L -0.61268 -0.20351 " pathEditMode="relative" rAng="0" ptsTypes="FFF">
                                      <p:cBhvr>
                                        <p:cTn id="9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42" y="-315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1" grpId="1" animBg="1"/>
      <p:bldP spid="21" grpId="2" animBg="1"/>
      <p:bldP spid="21" grpId="3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4" grpId="0" animBg="1"/>
      <p:bldP spid="23" grpId="0" animBg="1"/>
      <p:bldP spid="25" grpId="0" animBg="1"/>
      <p:bldP spid="25" grpId="1" animBg="1"/>
      <p:bldP spid="26" grpId="0" animBg="1"/>
      <p:bldP spid="26" grpId="1" animBg="1"/>
      <p:bldP spid="54" grpId="0" animBg="1"/>
      <p:bldP spid="55" grpId="0" animBg="1"/>
      <p:bldP spid="8" grpId="0" animBg="1"/>
      <p:bldP spid="9" grpId="0" animBg="1"/>
      <p:bldP spid="11" grpId="0" animBg="1"/>
      <p:bldP spid="13" grpId="0" animBg="1"/>
      <p:bldP spid="6" grpId="0" animBg="1"/>
      <p:bldP spid="7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67000" y="2514600"/>
          <a:ext cx="57912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BFB8BCE2-3229-4ADB-97C0-681F60590DCE}" type="slidenum">
              <a:rPr lang="en-US" smtClean="0"/>
              <a:pPr>
                <a:defRPr/>
              </a:pPr>
              <a:t>113</a:t>
            </a:fld>
            <a:endParaRPr lang="en-US"/>
          </a:p>
        </p:txBody>
      </p:sp>
      <p:sp>
        <p:nvSpPr>
          <p:cNvPr id="21" name="Up Arrow Callout 20"/>
          <p:cNvSpPr/>
          <p:nvPr/>
        </p:nvSpPr>
        <p:spPr>
          <a:xfrm>
            <a:off x="4953000" y="3505200"/>
            <a:ext cx="533400" cy="6096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i</a:t>
            </a:r>
          </a:p>
        </p:txBody>
      </p:sp>
      <p:sp>
        <p:nvSpPr>
          <p:cNvPr id="22" name="Up Arrow Callout 21"/>
          <p:cNvSpPr/>
          <p:nvPr/>
        </p:nvSpPr>
        <p:spPr>
          <a:xfrm>
            <a:off x="7848600" y="3505200"/>
            <a:ext cx="533400" cy="6096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j</a:t>
            </a:r>
          </a:p>
        </p:txBody>
      </p:sp>
      <p:sp>
        <p:nvSpPr>
          <p:cNvPr id="18" name="Can 17"/>
          <p:cNvSpPr/>
          <p:nvPr/>
        </p:nvSpPr>
        <p:spPr>
          <a:xfrm>
            <a:off x="609600" y="2286000"/>
            <a:ext cx="1219200" cy="3276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Down Arrow Callout 23"/>
          <p:cNvSpPr/>
          <p:nvPr/>
        </p:nvSpPr>
        <p:spPr>
          <a:xfrm>
            <a:off x="6324600" y="1752600"/>
            <a:ext cx="609600" cy="6858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" y="5715000"/>
            <a:ext cx="19097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Đoạn cần sắp xếp</a:t>
            </a:r>
          </a:p>
        </p:txBody>
      </p:sp>
      <p:sp>
        <p:nvSpPr>
          <p:cNvPr id="23" name="Flowchart: Process 22"/>
          <p:cNvSpPr/>
          <p:nvPr/>
        </p:nvSpPr>
        <p:spPr>
          <a:xfrm>
            <a:off x="2667000" y="1143000"/>
            <a:ext cx="16002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/>
              <a:t>i</a:t>
            </a:r>
            <a:r>
              <a:rPr lang="en-US" b="1" dirty="0"/>
              <a:t>=3, j=7</a:t>
            </a:r>
          </a:p>
        </p:txBody>
      </p:sp>
      <p:sp>
        <p:nvSpPr>
          <p:cNvPr id="25" name="Oval 24"/>
          <p:cNvSpPr/>
          <p:nvPr/>
        </p:nvSpPr>
        <p:spPr>
          <a:xfrm>
            <a:off x="696913" y="48768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L=0</a:t>
            </a:r>
          </a:p>
          <a:p>
            <a:pPr algn="ctr">
              <a:defRPr/>
            </a:pPr>
            <a:r>
              <a:rPr lang="en-US" b="1" dirty="0"/>
              <a:t>R=2</a:t>
            </a:r>
          </a:p>
        </p:txBody>
      </p:sp>
      <p:sp>
        <p:nvSpPr>
          <p:cNvPr id="26" name="Oval 25"/>
          <p:cNvSpPr/>
          <p:nvPr/>
        </p:nvSpPr>
        <p:spPr>
          <a:xfrm>
            <a:off x="709613" y="4278313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L=3</a:t>
            </a:r>
          </a:p>
          <a:p>
            <a:pPr algn="ctr">
              <a:defRPr/>
            </a:pPr>
            <a:r>
              <a:rPr lang="en-US" b="1" dirty="0"/>
              <a:t>R=7</a:t>
            </a:r>
          </a:p>
        </p:txBody>
      </p:sp>
      <p:sp>
        <p:nvSpPr>
          <p:cNvPr id="27" name="Oval 26"/>
          <p:cNvSpPr/>
          <p:nvPr/>
        </p:nvSpPr>
        <p:spPr>
          <a:xfrm>
            <a:off x="5029200" y="53340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L=3</a:t>
            </a:r>
          </a:p>
          <a:p>
            <a:pPr algn="ctr">
              <a:defRPr/>
            </a:pPr>
            <a:r>
              <a:rPr lang="en-US" b="1" dirty="0"/>
              <a:t>R=4</a:t>
            </a:r>
          </a:p>
        </p:txBody>
      </p:sp>
      <p:sp>
        <p:nvSpPr>
          <p:cNvPr id="28" name="Oval 27"/>
          <p:cNvSpPr/>
          <p:nvPr/>
        </p:nvSpPr>
        <p:spPr>
          <a:xfrm>
            <a:off x="6477000" y="53340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L=4</a:t>
            </a:r>
          </a:p>
          <a:p>
            <a:pPr algn="ctr">
              <a:defRPr/>
            </a:pPr>
            <a:r>
              <a:rPr lang="en-US" b="1" dirty="0"/>
              <a:t>R=7</a:t>
            </a:r>
          </a:p>
        </p:txBody>
      </p:sp>
      <p:sp>
        <p:nvSpPr>
          <p:cNvPr id="41" name="Down Arrow 40"/>
          <p:cNvSpPr/>
          <p:nvPr/>
        </p:nvSpPr>
        <p:spPr>
          <a:xfrm>
            <a:off x="4876800" y="1676400"/>
            <a:ext cx="609600" cy="7620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L</a:t>
            </a:r>
          </a:p>
        </p:txBody>
      </p:sp>
      <p:sp>
        <p:nvSpPr>
          <p:cNvPr id="42" name="Down Arrow 41"/>
          <p:cNvSpPr/>
          <p:nvPr/>
        </p:nvSpPr>
        <p:spPr>
          <a:xfrm>
            <a:off x="7772400" y="1708150"/>
            <a:ext cx="609600" cy="7620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R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5029200" y="3397250"/>
            <a:ext cx="1066800" cy="1784350"/>
            <a:chOff x="5029200" y="3168093"/>
            <a:chExt cx="1066800" cy="1784907"/>
          </a:xfrm>
        </p:grpSpPr>
        <p:grpSp>
          <p:nvGrpSpPr>
            <p:cNvPr id="64571" name="Group 37"/>
            <p:cNvGrpSpPr>
              <a:grpSpLocks/>
            </p:cNvGrpSpPr>
            <p:nvPr/>
          </p:nvGrpSpPr>
          <p:grpSpPr bwMode="auto">
            <a:xfrm>
              <a:off x="5181600" y="3168093"/>
              <a:ext cx="762000" cy="1371561"/>
              <a:chOff x="3047206" y="4572000"/>
              <a:chExt cx="1524794" cy="230188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3047206" y="4800667"/>
                <a:ext cx="1524794" cy="1599"/>
              </a:xfrm>
              <a:prstGeom prst="line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rot="5400000" flipH="1" flipV="1">
                <a:off x="2932871" y="4687133"/>
                <a:ext cx="228667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rot="5400000" flipH="1" flipV="1">
                <a:off x="4457665" y="4686334"/>
                <a:ext cx="228667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ounded Rectangle 30"/>
            <p:cNvSpPr/>
            <p:nvPr/>
          </p:nvSpPr>
          <p:spPr>
            <a:xfrm>
              <a:off x="5029200" y="4603641"/>
              <a:ext cx="1066800" cy="34935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/>
                <a:t>Đoạn 1</a:t>
              </a:r>
            </a:p>
          </p:txBody>
        </p:sp>
      </p:grpSp>
      <p:grpSp>
        <p:nvGrpSpPr>
          <p:cNvPr id="14" name="Group 44"/>
          <p:cNvGrpSpPr>
            <a:grpSpLocks/>
          </p:cNvGrpSpPr>
          <p:nvPr/>
        </p:nvGrpSpPr>
        <p:grpSpPr bwMode="auto">
          <a:xfrm>
            <a:off x="6019800" y="3386138"/>
            <a:ext cx="2057400" cy="1795462"/>
            <a:chOff x="6019800" y="3157827"/>
            <a:chExt cx="2057400" cy="1795173"/>
          </a:xfrm>
        </p:grpSpPr>
        <p:sp>
          <p:nvSpPr>
            <p:cNvPr id="36" name="Rounded Rectangle 35"/>
            <p:cNvSpPr/>
            <p:nvPr/>
          </p:nvSpPr>
          <p:spPr>
            <a:xfrm>
              <a:off x="6329363" y="4603806"/>
              <a:ext cx="1322387" cy="34919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/>
                <a:t>Đoạn 2</a:t>
              </a:r>
            </a:p>
          </p:txBody>
        </p:sp>
        <p:grpSp>
          <p:nvGrpSpPr>
            <p:cNvPr id="64567" name="Group 51"/>
            <p:cNvGrpSpPr>
              <a:grpSpLocks/>
            </p:cNvGrpSpPr>
            <p:nvPr/>
          </p:nvGrpSpPr>
          <p:grpSpPr bwMode="auto">
            <a:xfrm>
              <a:off x="6019800" y="3157827"/>
              <a:ext cx="2057400" cy="1382641"/>
              <a:chOff x="4931547" y="3139960"/>
              <a:chExt cx="3471473" cy="1382641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4931547" y="4501815"/>
                <a:ext cx="3471473" cy="9523"/>
              </a:xfrm>
              <a:prstGeom prst="line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rot="5400000" flipH="1" flipV="1">
                <a:off x="4254638" y="3840182"/>
                <a:ext cx="1361855" cy="2678"/>
              </a:xfrm>
              <a:prstGeom prst="straightConnector1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rot="5400000" flipH="1" flipV="1">
                <a:off x="7704682" y="3819549"/>
                <a:ext cx="1361855" cy="2678"/>
              </a:xfrm>
              <a:prstGeom prst="straightConnector1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Oval 7"/>
          <p:cNvSpPr/>
          <p:nvPr/>
        </p:nvSpPr>
        <p:spPr>
          <a:xfrm>
            <a:off x="4164013" y="2576513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4891088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56388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63246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5</a:t>
            </a:r>
          </a:p>
        </p:txBody>
      </p:sp>
      <p:sp>
        <p:nvSpPr>
          <p:cNvPr id="12" name="Oval 11"/>
          <p:cNvSpPr/>
          <p:nvPr/>
        </p:nvSpPr>
        <p:spPr>
          <a:xfrm>
            <a:off x="70866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15</a:t>
            </a:r>
          </a:p>
        </p:txBody>
      </p:sp>
      <p:sp>
        <p:nvSpPr>
          <p:cNvPr id="13" name="Oval 12"/>
          <p:cNvSpPr/>
          <p:nvPr/>
        </p:nvSpPr>
        <p:spPr>
          <a:xfrm>
            <a:off x="77724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2735263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3441700" y="2576513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96296E-6 L -0.0007 -0.4682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2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-0.07917 4.44444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17 4.44444E-6 L -0.1625 4.44444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11111E-6 L -0.00104 -0.11921 L 0.15764 -0.11921 L 0.15764 0.00278 " pathEditMode="relative" rAng="0" ptsTypes="FFFF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30" y="-583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11111E-6 L 0.0026 0.12222 L -0.15608 0.11991 L -0.15781 -0.00185 " pathEditMode="relative" rAng="0" ptsTypes="FFFF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60" y="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35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25 4.44444E-6 L -0.2375 4.44444E-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0875 4.44444E-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0.00023 L -0.47395 -0.57192 L -0.47257 -0.15726 " pathEditMode="relative" rAng="0" ptsTypes="FFF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98" y="-285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60962E-6 L -0.63143 -0.56845 L -0.63229 -0.24352 " pathEditMode="relative" rAng="0" ptsTypes="FFF">
                                      <p:cBhvr>
                                        <p:cTn id="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15" y="-284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2" grpId="2" animBg="1"/>
      <p:bldP spid="22" grpId="3" animBg="1"/>
      <p:bldP spid="24" grpId="0" animBg="1"/>
      <p:bldP spid="23" grpId="0" animBg="1"/>
      <p:bldP spid="26" grpId="0" animBg="1"/>
      <p:bldP spid="27" grpId="0" animBg="1"/>
      <p:bldP spid="27" grpId="1" animBg="1"/>
      <p:bldP spid="28" grpId="0" animBg="1"/>
      <p:bldP spid="28" grpId="1" animBg="1"/>
      <p:bldP spid="41" grpId="0" animBg="1"/>
      <p:bldP spid="42" grpId="0" animBg="1"/>
      <p:bldP spid="9" grpId="0" animBg="1"/>
      <p:bldP spid="11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67000" y="2514600"/>
          <a:ext cx="57912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3BF4A5E2-2488-4C6A-A81F-E36C55C7A546}" type="slidenum">
              <a:rPr lang="en-US" smtClean="0"/>
              <a:pPr>
                <a:defRPr/>
              </a:pPr>
              <a:t>114</a:t>
            </a:fld>
            <a:endParaRPr lang="en-US"/>
          </a:p>
        </p:txBody>
      </p:sp>
      <p:sp>
        <p:nvSpPr>
          <p:cNvPr id="18" name="Can 17"/>
          <p:cNvSpPr/>
          <p:nvPr/>
        </p:nvSpPr>
        <p:spPr>
          <a:xfrm>
            <a:off x="609600" y="2286000"/>
            <a:ext cx="1219200" cy="3276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8600" y="5715000"/>
            <a:ext cx="19097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Đoạn cần sắp xếp</a:t>
            </a:r>
          </a:p>
        </p:txBody>
      </p:sp>
      <p:sp>
        <p:nvSpPr>
          <p:cNvPr id="21" name="Up Arrow Callout 20"/>
          <p:cNvSpPr/>
          <p:nvPr/>
        </p:nvSpPr>
        <p:spPr>
          <a:xfrm>
            <a:off x="5638800" y="3505200"/>
            <a:ext cx="533400" cy="6096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i</a:t>
            </a:r>
          </a:p>
        </p:txBody>
      </p:sp>
      <p:sp>
        <p:nvSpPr>
          <p:cNvPr id="22" name="Up Arrow Callout 21"/>
          <p:cNvSpPr/>
          <p:nvPr/>
        </p:nvSpPr>
        <p:spPr>
          <a:xfrm>
            <a:off x="7848600" y="3505200"/>
            <a:ext cx="533400" cy="6096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j</a:t>
            </a:r>
          </a:p>
        </p:txBody>
      </p:sp>
      <p:sp>
        <p:nvSpPr>
          <p:cNvPr id="23" name="Flowchart: Process 22"/>
          <p:cNvSpPr/>
          <p:nvPr/>
        </p:nvSpPr>
        <p:spPr>
          <a:xfrm>
            <a:off x="2667000" y="1143000"/>
            <a:ext cx="16002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/>
              <a:t>i</a:t>
            </a:r>
            <a:r>
              <a:rPr lang="en-US" b="1" dirty="0"/>
              <a:t>=4, j=7</a:t>
            </a:r>
          </a:p>
        </p:txBody>
      </p:sp>
      <p:sp>
        <p:nvSpPr>
          <p:cNvPr id="24" name="Down Arrow Callout 23"/>
          <p:cNvSpPr/>
          <p:nvPr/>
        </p:nvSpPr>
        <p:spPr>
          <a:xfrm>
            <a:off x="6324600" y="1752600"/>
            <a:ext cx="609600" cy="6858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x</a:t>
            </a:r>
          </a:p>
        </p:txBody>
      </p:sp>
      <p:sp>
        <p:nvSpPr>
          <p:cNvPr id="25" name="Oval 24"/>
          <p:cNvSpPr/>
          <p:nvPr/>
        </p:nvSpPr>
        <p:spPr>
          <a:xfrm>
            <a:off x="696913" y="48768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L=0</a:t>
            </a:r>
          </a:p>
          <a:p>
            <a:pPr algn="ctr">
              <a:defRPr/>
            </a:pPr>
            <a:r>
              <a:rPr lang="en-US" b="1" dirty="0"/>
              <a:t>R=3</a:t>
            </a:r>
          </a:p>
        </p:txBody>
      </p:sp>
      <p:sp>
        <p:nvSpPr>
          <p:cNvPr id="27" name="Oval 26"/>
          <p:cNvSpPr/>
          <p:nvPr/>
        </p:nvSpPr>
        <p:spPr>
          <a:xfrm>
            <a:off x="685800" y="42672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L=3</a:t>
            </a:r>
          </a:p>
          <a:p>
            <a:pPr algn="ctr">
              <a:defRPr/>
            </a:pPr>
            <a:r>
              <a:rPr lang="en-US" b="1" dirty="0"/>
              <a:t>R=4</a:t>
            </a:r>
          </a:p>
        </p:txBody>
      </p:sp>
      <p:sp>
        <p:nvSpPr>
          <p:cNvPr id="28" name="Oval 27"/>
          <p:cNvSpPr/>
          <p:nvPr/>
        </p:nvSpPr>
        <p:spPr>
          <a:xfrm>
            <a:off x="685800" y="36576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L=4</a:t>
            </a:r>
          </a:p>
          <a:p>
            <a:pPr algn="ctr">
              <a:defRPr/>
            </a:pPr>
            <a:r>
              <a:rPr lang="en-US" b="1" dirty="0"/>
              <a:t>R=7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5638800" y="1676400"/>
            <a:ext cx="609600" cy="7620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L</a:t>
            </a:r>
          </a:p>
        </p:txBody>
      </p:sp>
      <p:sp>
        <p:nvSpPr>
          <p:cNvPr id="29" name="Down Arrow 28"/>
          <p:cNvSpPr/>
          <p:nvPr/>
        </p:nvSpPr>
        <p:spPr>
          <a:xfrm>
            <a:off x="7772400" y="1708150"/>
            <a:ext cx="609600" cy="7620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R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6629400" y="3352800"/>
            <a:ext cx="1447800" cy="1797050"/>
            <a:chOff x="6629400" y="3124200"/>
            <a:chExt cx="1447800" cy="1797268"/>
          </a:xfrm>
        </p:grpSpPr>
        <p:sp>
          <p:nvSpPr>
            <p:cNvPr id="37" name="Rounded Rectangle 36"/>
            <p:cNvSpPr/>
            <p:nvPr/>
          </p:nvSpPr>
          <p:spPr>
            <a:xfrm>
              <a:off x="6678613" y="4572176"/>
              <a:ext cx="1322387" cy="34929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/>
                <a:t>Đoạn 2</a:t>
              </a:r>
            </a:p>
          </p:txBody>
        </p:sp>
        <p:grpSp>
          <p:nvGrpSpPr>
            <p:cNvPr id="65590" name="Group 51"/>
            <p:cNvGrpSpPr>
              <a:grpSpLocks/>
            </p:cNvGrpSpPr>
            <p:nvPr/>
          </p:nvGrpSpPr>
          <p:grpSpPr bwMode="auto">
            <a:xfrm>
              <a:off x="6629400" y="3124200"/>
              <a:ext cx="1447800" cy="1382641"/>
              <a:chOff x="4931547" y="3139960"/>
              <a:chExt cx="3471473" cy="1382641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4931547" y="4502201"/>
                <a:ext cx="3471473" cy="9526"/>
              </a:xfrm>
              <a:prstGeom prst="line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rot="5400000" flipH="1" flipV="1">
                <a:off x="4254233" y="3841721"/>
                <a:ext cx="1362241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rot="5400000" flipH="1" flipV="1">
                <a:off x="7704771" y="3819178"/>
                <a:ext cx="1362241" cy="3805"/>
              </a:xfrm>
              <a:prstGeom prst="straightConnector1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Oval 42"/>
          <p:cNvSpPr/>
          <p:nvPr/>
        </p:nvSpPr>
        <p:spPr>
          <a:xfrm>
            <a:off x="6858000" y="52578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L=5</a:t>
            </a:r>
          </a:p>
          <a:p>
            <a:pPr algn="ctr">
              <a:defRPr/>
            </a:pPr>
            <a:r>
              <a:rPr lang="en-US" b="1" dirty="0"/>
              <a:t>R=7</a:t>
            </a:r>
          </a:p>
        </p:txBody>
      </p:sp>
      <p:sp>
        <p:nvSpPr>
          <p:cNvPr id="8" name="Oval 7"/>
          <p:cNvSpPr/>
          <p:nvPr/>
        </p:nvSpPr>
        <p:spPr>
          <a:xfrm>
            <a:off x="4164013" y="2576513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4891088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56388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63246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7</a:t>
            </a:r>
          </a:p>
        </p:txBody>
      </p:sp>
      <p:sp>
        <p:nvSpPr>
          <p:cNvPr id="12" name="Oval 11"/>
          <p:cNvSpPr/>
          <p:nvPr/>
        </p:nvSpPr>
        <p:spPr>
          <a:xfrm>
            <a:off x="70866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15</a:t>
            </a:r>
          </a:p>
        </p:txBody>
      </p:sp>
      <p:sp>
        <p:nvSpPr>
          <p:cNvPr id="13" name="Oval 12"/>
          <p:cNvSpPr/>
          <p:nvPr/>
        </p:nvSpPr>
        <p:spPr>
          <a:xfrm>
            <a:off x="77724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2735263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3441700" y="2576513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29325E-6 L 0.00191 -0.377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188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-0.07917 4.44444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17 4.44444E-6 L -0.1625 4.44444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11111E-6 L 1.11022E-16 -0.12384 L 0.07413 -0.12384 L 0.07587 -0.00185 " pathEditMode="relative" rAng="0" ptsTypes="FFFF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5" y="-620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11111E-6 L 0.0026 0.11528 L -0.07674 0.11528 L -0.07674 -0.00185 " pathEditMode="relative" rAng="0" ptsTypes="FFFF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07917 4.44444E-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25 4.44444E-6 L -0.24583 4.44444E-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7.77058E-7 L -0.67448 -0.54209 L -0.67604 -0.23497 " pathEditMode="relative" rAng="0" ptsTypes="FFF">
                                      <p:cBhvr>
                                        <p:cTn id="6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02" y="-27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2" grpId="2" animBg="1"/>
      <p:bldP spid="22" grpId="3" animBg="1"/>
      <p:bldP spid="23" grpId="0" animBg="1"/>
      <p:bldP spid="24" grpId="0" animBg="1"/>
      <p:bldP spid="28" grpId="0" animBg="1"/>
      <p:bldP spid="26" grpId="0" animBg="1"/>
      <p:bldP spid="29" grpId="0" animBg="1"/>
      <p:bldP spid="43" grpId="0" animBg="1"/>
      <p:bldP spid="43" grpId="1" animBg="1"/>
      <p:bldP spid="10" grpId="0" animBg="1"/>
      <p:bldP spid="11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67000" y="2514600"/>
          <a:ext cx="57912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692A0C0F-66D4-4409-90EE-BDE39DD08711}" type="slidenum">
              <a:rPr lang="en-US" smtClean="0"/>
              <a:pPr>
                <a:defRPr/>
              </a:pPr>
              <a:t>115</a:t>
            </a:fld>
            <a:endParaRPr lang="en-US"/>
          </a:p>
        </p:txBody>
      </p:sp>
      <p:sp>
        <p:nvSpPr>
          <p:cNvPr id="18" name="Can 17"/>
          <p:cNvSpPr/>
          <p:nvPr/>
        </p:nvSpPr>
        <p:spPr>
          <a:xfrm>
            <a:off x="609600" y="2286000"/>
            <a:ext cx="1219200" cy="3276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8600" y="5715000"/>
            <a:ext cx="19097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Đoạn cần sắp xếp</a:t>
            </a:r>
          </a:p>
        </p:txBody>
      </p:sp>
      <p:sp>
        <p:nvSpPr>
          <p:cNvPr id="21" name="Up Arrow Callout 20"/>
          <p:cNvSpPr/>
          <p:nvPr/>
        </p:nvSpPr>
        <p:spPr>
          <a:xfrm>
            <a:off x="6400800" y="3505200"/>
            <a:ext cx="533400" cy="6096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i</a:t>
            </a:r>
          </a:p>
        </p:txBody>
      </p:sp>
      <p:sp>
        <p:nvSpPr>
          <p:cNvPr id="22" name="Up Arrow Callout 21"/>
          <p:cNvSpPr/>
          <p:nvPr/>
        </p:nvSpPr>
        <p:spPr>
          <a:xfrm>
            <a:off x="7848600" y="3505200"/>
            <a:ext cx="533400" cy="6096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j</a:t>
            </a:r>
          </a:p>
        </p:txBody>
      </p:sp>
      <p:sp>
        <p:nvSpPr>
          <p:cNvPr id="23" name="Flowchart: Process 22"/>
          <p:cNvSpPr/>
          <p:nvPr/>
        </p:nvSpPr>
        <p:spPr>
          <a:xfrm>
            <a:off x="2667000" y="1143000"/>
            <a:ext cx="16002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/>
              <a:t>i</a:t>
            </a:r>
            <a:r>
              <a:rPr lang="en-US" b="1" dirty="0"/>
              <a:t>=5, j=7</a:t>
            </a:r>
          </a:p>
        </p:txBody>
      </p:sp>
      <p:sp>
        <p:nvSpPr>
          <p:cNvPr id="24" name="Down Arrow Callout 23"/>
          <p:cNvSpPr/>
          <p:nvPr/>
        </p:nvSpPr>
        <p:spPr>
          <a:xfrm>
            <a:off x="7086600" y="1752600"/>
            <a:ext cx="609600" cy="6858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x</a:t>
            </a:r>
          </a:p>
        </p:txBody>
      </p:sp>
      <p:sp>
        <p:nvSpPr>
          <p:cNvPr id="25" name="Oval 24"/>
          <p:cNvSpPr/>
          <p:nvPr/>
        </p:nvSpPr>
        <p:spPr>
          <a:xfrm>
            <a:off x="696913" y="48768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L=0</a:t>
            </a:r>
          </a:p>
          <a:p>
            <a:pPr algn="ctr">
              <a:defRPr/>
            </a:pPr>
            <a:r>
              <a:rPr lang="en-US" b="1" dirty="0"/>
              <a:t>R=3</a:t>
            </a:r>
          </a:p>
        </p:txBody>
      </p:sp>
      <p:sp>
        <p:nvSpPr>
          <p:cNvPr id="27" name="Oval 26"/>
          <p:cNvSpPr/>
          <p:nvPr/>
        </p:nvSpPr>
        <p:spPr>
          <a:xfrm>
            <a:off x="685800" y="42672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L=3</a:t>
            </a:r>
          </a:p>
          <a:p>
            <a:pPr algn="ctr">
              <a:defRPr/>
            </a:pPr>
            <a:r>
              <a:rPr lang="en-US" b="1" dirty="0"/>
              <a:t>R=4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6324600" y="1676400"/>
            <a:ext cx="609600" cy="7620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L</a:t>
            </a:r>
          </a:p>
        </p:txBody>
      </p:sp>
      <p:sp>
        <p:nvSpPr>
          <p:cNvPr id="29" name="Down Arrow 28"/>
          <p:cNvSpPr/>
          <p:nvPr/>
        </p:nvSpPr>
        <p:spPr>
          <a:xfrm>
            <a:off x="7772400" y="1708150"/>
            <a:ext cx="609600" cy="7620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R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6324600" y="3352800"/>
            <a:ext cx="1322388" cy="1797050"/>
            <a:chOff x="6324600" y="3352800"/>
            <a:chExt cx="1321672" cy="1797268"/>
          </a:xfrm>
        </p:grpSpPr>
        <p:sp>
          <p:nvSpPr>
            <p:cNvPr id="37" name="Rounded Rectangle 36"/>
            <p:cNvSpPr/>
            <p:nvPr/>
          </p:nvSpPr>
          <p:spPr>
            <a:xfrm>
              <a:off x="6324600" y="4800776"/>
              <a:ext cx="1321672" cy="34929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/>
                <a:t>Đoạn 1</a:t>
              </a:r>
            </a:p>
          </p:txBody>
        </p:sp>
        <p:grpSp>
          <p:nvGrpSpPr>
            <p:cNvPr id="66614" name="Group 51"/>
            <p:cNvGrpSpPr>
              <a:grpSpLocks/>
            </p:cNvGrpSpPr>
            <p:nvPr/>
          </p:nvGrpSpPr>
          <p:grpSpPr bwMode="auto">
            <a:xfrm>
              <a:off x="6629400" y="3352800"/>
              <a:ext cx="762000" cy="1382641"/>
              <a:chOff x="4931547" y="3139960"/>
              <a:chExt cx="3471473" cy="1382641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4930796" y="4502201"/>
                <a:ext cx="3469592" cy="9526"/>
              </a:xfrm>
              <a:prstGeom prst="line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rot="5400000" flipH="1" flipV="1">
                <a:off x="4253288" y="3838106"/>
                <a:ext cx="1362241" cy="7231"/>
              </a:xfrm>
              <a:prstGeom prst="straightConnector1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rot="5400000" flipH="1" flipV="1">
                <a:off x="7701198" y="3817467"/>
                <a:ext cx="1362241" cy="7226"/>
              </a:xfrm>
              <a:prstGeom prst="straightConnector1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Oval 42"/>
          <p:cNvSpPr/>
          <p:nvPr/>
        </p:nvSpPr>
        <p:spPr>
          <a:xfrm>
            <a:off x="701675" y="36576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L=5</a:t>
            </a:r>
          </a:p>
          <a:p>
            <a:pPr algn="ctr">
              <a:defRPr/>
            </a:pPr>
            <a:r>
              <a:rPr lang="en-US" b="1" dirty="0"/>
              <a:t>R=7</a:t>
            </a:r>
          </a:p>
        </p:txBody>
      </p:sp>
      <p:sp>
        <p:nvSpPr>
          <p:cNvPr id="31" name="Oval 30"/>
          <p:cNvSpPr/>
          <p:nvPr/>
        </p:nvSpPr>
        <p:spPr>
          <a:xfrm>
            <a:off x="6477000" y="51816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L=5</a:t>
            </a:r>
          </a:p>
          <a:p>
            <a:pPr algn="ctr">
              <a:defRPr/>
            </a:pPr>
            <a:r>
              <a:rPr lang="en-US" b="1" dirty="0"/>
              <a:t>R=6</a:t>
            </a:r>
          </a:p>
        </p:txBody>
      </p:sp>
      <p:sp>
        <p:nvSpPr>
          <p:cNvPr id="8" name="Oval 7"/>
          <p:cNvSpPr/>
          <p:nvPr/>
        </p:nvSpPr>
        <p:spPr>
          <a:xfrm>
            <a:off x="4164013" y="2576513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4891088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56388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7</a:t>
            </a:r>
          </a:p>
        </p:txBody>
      </p:sp>
      <p:sp>
        <p:nvSpPr>
          <p:cNvPr id="11" name="Oval 10"/>
          <p:cNvSpPr/>
          <p:nvPr/>
        </p:nvSpPr>
        <p:spPr>
          <a:xfrm>
            <a:off x="63246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9</a:t>
            </a:r>
          </a:p>
        </p:txBody>
      </p:sp>
      <p:sp>
        <p:nvSpPr>
          <p:cNvPr id="12" name="Oval 11"/>
          <p:cNvSpPr/>
          <p:nvPr/>
        </p:nvSpPr>
        <p:spPr>
          <a:xfrm>
            <a:off x="70866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15</a:t>
            </a:r>
          </a:p>
        </p:txBody>
      </p:sp>
      <p:sp>
        <p:nvSpPr>
          <p:cNvPr id="13" name="Oval 12"/>
          <p:cNvSpPr/>
          <p:nvPr/>
        </p:nvSpPr>
        <p:spPr>
          <a:xfrm>
            <a:off x="77724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2735263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3441700" y="2576513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22222E-6 L 0.00017 -0.377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0.07916 4.44444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-0.00312 -0.11921 L 0.08125 -0.11458 L 0.07795 0.00278 " pathEditMode="relative" rAng="0" ptsTypes="FFFF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6" y="-5833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00122 0.10162 L -0.07465 0.10394 L -0.07465 -0.00185 " pathEditMode="relative" rAng="0" ptsTypes="FFFF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81" y="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16 4.44444E-6 L 0.15416 4.44444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4.44444E-6 L -0.075 4.44444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5.55042E-8 L -0.63438 -0.55019 L -0.63143 -0.22387 " pathEditMode="relative" rAng="0" ptsTypes="FFF">
                                      <p:cBhvr>
                                        <p:cTn id="6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19" y="-275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2" grpId="0" animBg="1"/>
      <p:bldP spid="22" grpId="1" animBg="1"/>
      <p:bldP spid="23" grpId="0" animBg="1"/>
      <p:bldP spid="24" grpId="0" animBg="1"/>
      <p:bldP spid="26" grpId="0" animBg="1"/>
      <p:bldP spid="29" grpId="0" animBg="1"/>
      <p:bldP spid="43" grpId="0" animBg="1"/>
      <p:bldP spid="31" grpId="0" animBg="1"/>
      <p:bldP spid="31" grpId="1" animBg="1"/>
      <p:bldP spid="12" grpId="0" animBg="1"/>
      <p:bldP spid="13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67000" y="2514600"/>
          <a:ext cx="57912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23CCF1F5-9BC3-4B0D-A0E5-883F7EE2AD66}" type="slidenum">
              <a:rPr lang="en-US" smtClean="0"/>
              <a:pPr>
                <a:defRPr/>
              </a:pPr>
              <a:t>116</a:t>
            </a:fld>
            <a:endParaRPr lang="en-US"/>
          </a:p>
        </p:txBody>
      </p:sp>
      <p:sp>
        <p:nvSpPr>
          <p:cNvPr id="18" name="Can 17"/>
          <p:cNvSpPr/>
          <p:nvPr/>
        </p:nvSpPr>
        <p:spPr>
          <a:xfrm>
            <a:off x="609600" y="2286000"/>
            <a:ext cx="1219200" cy="3276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8600" y="5715000"/>
            <a:ext cx="19097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Đoạn cần sắp xếp</a:t>
            </a:r>
          </a:p>
        </p:txBody>
      </p:sp>
      <p:sp>
        <p:nvSpPr>
          <p:cNvPr id="21" name="Up Arrow Callout 20"/>
          <p:cNvSpPr/>
          <p:nvPr/>
        </p:nvSpPr>
        <p:spPr>
          <a:xfrm>
            <a:off x="6400800" y="3505200"/>
            <a:ext cx="533400" cy="6096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i</a:t>
            </a:r>
          </a:p>
        </p:txBody>
      </p:sp>
      <p:sp>
        <p:nvSpPr>
          <p:cNvPr id="22" name="Up Arrow Callout 21"/>
          <p:cNvSpPr/>
          <p:nvPr/>
        </p:nvSpPr>
        <p:spPr>
          <a:xfrm>
            <a:off x="7086600" y="3505200"/>
            <a:ext cx="533400" cy="6096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j</a:t>
            </a:r>
          </a:p>
        </p:txBody>
      </p:sp>
      <p:sp>
        <p:nvSpPr>
          <p:cNvPr id="23" name="Flowchart: Process 22"/>
          <p:cNvSpPr/>
          <p:nvPr/>
        </p:nvSpPr>
        <p:spPr>
          <a:xfrm>
            <a:off x="2667000" y="1143000"/>
            <a:ext cx="16002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/>
              <a:t>i</a:t>
            </a:r>
            <a:r>
              <a:rPr lang="en-US" b="1" dirty="0"/>
              <a:t>=5, j=6</a:t>
            </a:r>
          </a:p>
        </p:txBody>
      </p:sp>
      <p:sp>
        <p:nvSpPr>
          <p:cNvPr id="24" name="Down Arrow Callout 23"/>
          <p:cNvSpPr/>
          <p:nvPr/>
        </p:nvSpPr>
        <p:spPr>
          <a:xfrm>
            <a:off x="6324600" y="990600"/>
            <a:ext cx="609600" cy="6858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x</a:t>
            </a:r>
          </a:p>
        </p:txBody>
      </p:sp>
      <p:sp>
        <p:nvSpPr>
          <p:cNvPr id="25" name="Oval 24"/>
          <p:cNvSpPr/>
          <p:nvPr/>
        </p:nvSpPr>
        <p:spPr>
          <a:xfrm>
            <a:off x="696913" y="48768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L=0</a:t>
            </a:r>
          </a:p>
          <a:p>
            <a:pPr algn="ctr">
              <a:defRPr/>
            </a:pPr>
            <a:r>
              <a:rPr lang="en-US" b="1" dirty="0"/>
              <a:t>R=3</a:t>
            </a:r>
          </a:p>
        </p:txBody>
      </p:sp>
      <p:sp>
        <p:nvSpPr>
          <p:cNvPr id="27" name="Oval 26"/>
          <p:cNvSpPr/>
          <p:nvPr/>
        </p:nvSpPr>
        <p:spPr>
          <a:xfrm>
            <a:off x="685800" y="42672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L=3</a:t>
            </a:r>
          </a:p>
          <a:p>
            <a:pPr algn="ctr">
              <a:defRPr/>
            </a:pPr>
            <a:r>
              <a:rPr lang="en-US" b="1" dirty="0"/>
              <a:t>R=4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6324600" y="1676400"/>
            <a:ext cx="609600" cy="7620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L</a:t>
            </a:r>
          </a:p>
        </p:txBody>
      </p:sp>
      <p:sp>
        <p:nvSpPr>
          <p:cNvPr id="29" name="Down Arrow 28"/>
          <p:cNvSpPr/>
          <p:nvPr/>
        </p:nvSpPr>
        <p:spPr>
          <a:xfrm>
            <a:off x="7086600" y="1708150"/>
            <a:ext cx="609600" cy="7620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R</a:t>
            </a:r>
          </a:p>
        </p:txBody>
      </p:sp>
      <p:sp>
        <p:nvSpPr>
          <p:cNvPr id="43" name="Oval 42"/>
          <p:cNvSpPr/>
          <p:nvPr/>
        </p:nvSpPr>
        <p:spPr>
          <a:xfrm>
            <a:off x="701675" y="36576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L=5</a:t>
            </a:r>
          </a:p>
          <a:p>
            <a:pPr algn="ctr">
              <a:defRPr/>
            </a:pPr>
            <a:r>
              <a:rPr lang="en-US" b="1" dirty="0"/>
              <a:t>R=6</a:t>
            </a:r>
          </a:p>
        </p:txBody>
      </p:sp>
      <p:sp>
        <p:nvSpPr>
          <p:cNvPr id="8" name="Oval 7"/>
          <p:cNvSpPr/>
          <p:nvPr/>
        </p:nvSpPr>
        <p:spPr>
          <a:xfrm>
            <a:off x="4164013" y="2576513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4891088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56388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7</a:t>
            </a:r>
          </a:p>
        </p:txBody>
      </p:sp>
      <p:sp>
        <p:nvSpPr>
          <p:cNvPr id="11" name="Oval 10"/>
          <p:cNvSpPr/>
          <p:nvPr/>
        </p:nvSpPr>
        <p:spPr>
          <a:xfrm>
            <a:off x="63246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9</a:t>
            </a:r>
          </a:p>
        </p:txBody>
      </p:sp>
      <p:sp>
        <p:nvSpPr>
          <p:cNvPr id="12" name="Oval 11"/>
          <p:cNvSpPr/>
          <p:nvPr/>
        </p:nvSpPr>
        <p:spPr>
          <a:xfrm>
            <a:off x="70866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10</a:t>
            </a:r>
          </a:p>
        </p:txBody>
      </p:sp>
      <p:sp>
        <p:nvSpPr>
          <p:cNvPr id="13" name="Oval 12"/>
          <p:cNvSpPr/>
          <p:nvPr/>
        </p:nvSpPr>
        <p:spPr>
          <a:xfrm>
            <a:off x="77724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15</a:t>
            </a:r>
          </a:p>
        </p:txBody>
      </p:sp>
      <p:sp>
        <p:nvSpPr>
          <p:cNvPr id="6" name="Oval 5"/>
          <p:cNvSpPr/>
          <p:nvPr/>
        </p:nvSpPr>
        <p:spPr>
          <a:xfrm>
            <a:off x="2735263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3441700" y="2576513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22222E-6 L 0.00017 -0.377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07917 4.44444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17 4.44444E-6 L -0.15417 4.44444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6 4.44444E-6 L 0.075 4.44444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2" grpId="2" animBg="1"/>
      <p:bldP spid="23" grpId="0" animBg="1"/>
      <p:bldP spid="24" grpId="0" animBg="1"/>
      <p:bldP spid="26" grpId="0" animBg="1"/>
      <p:bldP spid="29" grpId="0" animBg="1"/>
      <p:bldP spid="43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67000" y="2514600"/>
          <a:ext cx="57912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476DD5AD-8DC4-41B1-85E4-A341BAF20A48}" type="slidenum">
              <a:rPr lang="en-US" smtClean="0"/>
              <a:pPr>
                <a:defRPr/>
              </a:pPr>
              <a:t>117</a:t>
            </a:fld>
            <a:endParaRPr lang="en-US"/>
          </a:p>
        </p:txBody>
      </p:sp>
      <p:sp>
        <p:nvSpPr>
          <p:cNvPr id="18" name="Can 17"/>
          <p:cNvSpPr/>
          <p:nvPr/>
        </p:nvSpPr>
        <p:spPr>
          <a:xfrm>
            <a:off x="609600" y="2286000"/>
            <a:ext cx="1219200" cy="3276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8600" y="5715000"/>
            <a:ext cx="19097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Đoạn cần sắp xếp</a:t>
            </a:r>
          </a:p>
        </p:txBody>
      </p:sp>
      <p:sp>
        <p:nvSpPr>
          <p:cNvPr id="21" name="Up Arrow Callout 20"/>
          <p:cNvSpPr/>
          <p:nvPr/>
        </p:nvSpPr>
        <p:spPr>
          <a:xfrm>
            <a:off x="4953000" y="3505200"/>
            <a:ext cx="533400" cy="6096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i</a:t>
            </a:r>
          </a:p>
        </p:txBody>
      </p:sp>
      <p:sp>
        <p:nvSpPr>
          <p:cNvPr id="22" name="Up Arrow Callout 21"/>
          <p:cNvSpPr/>
          <p:nvPr/>
        </p:nvSpPr>
        <p:spPr>
          <a:xfrm>
            <a:off x="5638800" y="3505200"/>
            <a:ext cx="533400" cy="6096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j</a:t>
            </a:r>
          </a:p>
        </p:txBody>
      </p:sp>
      <p:sp>
        <p:nvSpPr>
          <p:cNvPr id="23" name="Flowchart: Process 22"/>
          <p:cNvSpPr/>
          <p:nvPr/>
        </p:nvSpPr>
        <p:spPr>
          <a:xfrm>
            <a:off x="2667000" y="1143000"/>
            <a:ext cx="16002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/>
              <a:t>i</a:t>
            </a:r>
            <a:r>
              <a:rPr lang="en-US" b="1" dirty="0"/>
              <a:t>=3, j=4</a:t>
            </a:r>
          </a:p>
        </p:txBody>
      </p:sp>
      <p:sp>
        <p:nvSpPr>
          <p:cNvPr id="24" name="Down Arrow Callout 23"/>
          <p:cNvSpPr/>
          <p:nvPr/>
        </p:nvSpPr>
        <p:spPr>
          <a:xfrm>
            <a:off x="4876800" y="990600"/>
            <a:ext cx="609600" cy="6858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x</a:t>
            </a:r>
          </a:p>
        </p:txBody>
      </p:sp>
      <p:sp>
        <p:nvSpPr>
          <p:cNvPr id="25" name="Oval 24"/>
          <p:cNvSpPr/>
          <p:nvPr/>
        </p:nvSpPr>
        <p:spPr>
          <a:xfrm>
            <a:off x="696913" y="48768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L=0</a:t>
            </a:r>
          </a:p>
          <a:p>
            <a:pPr algn="ctr">
              <a:defRPr/>
            </a:pPr>
            <a:r>
              <a:rPr lang="en-US" b="1" dirty="0"/>
              <a:t>R=3</a:t>
            </a:r>
          </a:p>
        </p:txBody>
      </p:sp>
      <p:sp>
        <p:nvSpPr>
          <p:cNvPr id="27" name="Oval 26"/>
          <p:cNvSpPr/>
          <p:nvPr/>
        </p:nvSpPr>
        <p:spPr>
          <a:xfrm>
            <a:off x="685800" y="42672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L=3</a:t>
            </a:r>
          </a:p>
          <a:p>
            <a:pPr algn="ctr">
              <a:defRPr/>
            </a:pPr>
            <a:r>
              <a:rPr lang="en-US" b="1" dirty="0"/>
              <a:t>R=4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4876800" y="1676400"/>
            <a:ext cx="609600" cy="7620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L</a:t>
            </a:r>
          </a:p>
        </p:txBody>
      </p:sp>
      <p:sp>
        <p:nvSpPr>
          <p:cNvPr id="29" name="Down Arrow 28"/>
          <p:cNvSpPr/>
          <p:nvPr/>
        </p:nvSpPr>
        <p:spPr>
          <a:xfrm>
            <a:off x="5638800" y="1708150"/>
            <a:ext cx="609600" cy="7620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R</a:t>
            </a:r>
          </a:p>
        </p:txBody>
      </p:sp>
      <p:sp>
        <p:nvSpPr>
          <p:cNvPr id="8" name="Oval 7"/>
          <p:cNvSpPr/>
          <p:nvPr/>
        </p:nvSpPr>
        <p:spPr>
          <a:xfrm>
            <a:off x="4164013" y="2576513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4891088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56388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7</a:t>
            </a:r>
          </a:p>
        </p:txBody>
      </p:sp>
      <p:sp>
        <p:nvSpPr>
          <p:cNvPr id="11" name="Oval 10"/>
          <p:cNvSpPr/>
          <p:nvPr/>
        </p:nvSpPr>
        <p:spPr>
          <a:xfrm>
            <a:off x="63246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9</a:t>
            </a:r>
          </a:p>
        </p:txBody>
      </p:sp>
      <p:sp>
        <p:nvSpPr>
          <p:cNvPr id="12" name="Oval 11"/>
          <p:cNvSpPr/>
          <p:nvPr/>
        </p:nvSpPr>
        <p:spPr>
          <a:xfrm>
            <a:off x="70866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10</a:t>
            </a:r>
          </a:p>
        </p:txBody>
      </p:sp>
      <p:sp>
        <p:nvSpPr>
          <p:cNvPr id="13" name="Oval 12"/>
          <p:cNvSpPr/>
          <p:nvPr/>
        </p:nvSpPr>
        <p:spPr>
          <a:xfrm>
            <a:off x="77724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15</a:t>
            </a:r>
          </a:p>
        </p:txBody>
      </p:sp>
      <p:sp>
        <p:nvSpPr>
          <p:cNvPr id="6" name="Oval 5"/>
          <p:cNvSpPr/>
          <p:nvPr/>
        </p:nvSpPr>
        <p:spPr>
          <a:xfrm>
            <a:off x="2735263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3441700" y="2576513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33333E-6 L 0.00191 -0.466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2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07917 4.44444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0.075 4.44444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16 4.44444E-6 L -0.15416 4.44444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2" grpId="2" animBg="1"/>
      <p:bldP spid="23" grpId="0" animBg="1"/>
      <p:bldP spid="24" grpId="0" animBg="1"/>
      <p:bldP spid="27" grpId="0" animBg="1"/>
      <p:bldP spid="26" grpId="0" animBg="1"/>
      <p:bldP spid="29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67000" y="2514600"/>
          <a:ext cx="57912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B108A39-4EF8-433A-9AF9-465B4FE00A62}" type="slidenum">
              <a:rPr lang="en-US" smtClean="0"/>
              <a:pPr>
                <a:defRPr/>
              </a:pPr>
              <a:t>118</a:t>
            </a:fld>
            <a:endParaRPr lang="en-US"/>
          </a:p>
        </p:txBody>
      </p:sp>
      <p:sp>
        <p:nvSpPr>
          <p:cNvPr id="18" name="Can 17"/>
          <p:cNvSpPr/>
          <p:nvPr/>
        </p:nvSpPr>
        <p:spPr>
          <a:xfrm>
            <a:off x="609600" y="2286000"/>
            <a:ext cx="1219200" cy="3276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8600" y="5715000"/>
            <a:ext cx="19097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Đoạn cần sắp xếp</a:t>
            </a:r>
          </a:p>
        </p:txBody>
      </p:sp>
      <p:sp>
        <p:nvSpPr>
          <p:cNvPr id="21" name="Up Arrow Callout 20"/>
          <p:cNvSpPr/>
          <p:nvPr/>
        </p:nvSpPr>
        <p:spPr>
          <a:xfrm>
            <a:off x="2743200" y="3505200"/>
            <a:ext cx="533400" cy="6096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i</a:t>
            </a:r>
          </a:p>
        </p:txBody>
      </p:sp>
      <p:sp>
        <p:nvSpPr>
          <p:cNvPr id="22" name="Up Arrow Callout 21"/>
          <p:cNvSpPr/>
          <p:nvPr/>
        </p:nvSpPr>
        <p:spPr>
          <a:xfrm>
            <a:off x="4953000" y="3505200"/>
            <a:ext cx="533400" cy="6096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j</a:t>
            </a:r>
          </a:p>
        </p:txBody>
      </p:sp>
      <p:sp>
        <p:nvSpPr>
          <p:cNvPr id="23" name="Flowchart: Process 22"/>
          <p:cNvSpPr/>
          <p:nvPr/>
        </p:nvSpPr>
        <p:spPr>
          <a:xfrm>
            <a:off x="2667000" y="1143000"/>
            <a:ext cx="16002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/>
              <a:t>i</a:t>
            </a:r>
            <a:r>
              <a:rPr lang="en-US" b="1" dirty="0"/>
              <a:t>=0, j=3</a:t>
            </a:r>
          </a:p>
        </p:txBody>
      </p:sp>
      <p:sp>
        <p:nvSpPr>
          <p:cNvPr id="24" name="Down Arrow Callout 23"/>
          <p:cNvSpPr/>
          <p:nvPr/>
        </p:nvSpPr>
        <p:spPr>
          <a:xfrm>
            <a:off x="3429000" y="1797050"/>
            <a:ext cx="609600" cy="6858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x</a:t>
            </a:r>
          </a:p>
        </p:txBody>
      </p:sp>
      <p:sp>
        <p:nvSpPr>
          <p:cNvPr id="25" name="Oval 24"/>
          <p:cNvSpPr/>
          <p:nvPr/>
        </p:nvSpPr>
        <p:spPr>
          <a:xfrm>
            <a:off x="696913" y="48768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L=0</a:t>
            </a:r>
          </a:p>
          <a:p>
            <a:pPr algn="ctr">
              <a:defRPr/>
            </a:pPr>
            <a:r>
              <a:rPr lang="en-US" b="1" dirty="0"/>
              <a:t>R=3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2743200" y="1692275"/>
            <a:ext cx="609600" cy="7620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L</a:t>
            </a:r>
          </a:p>
        </p:txBody>
      </p:sp>
      <p:sp>
        <p:nvSpPr>
          <p:cNvPr id="29" name="Down Arrow 28"/>
          <p:cNvSpPr/>
          <p:nvPr/>
        </p:nvSpPr>
        <p:spPr>
          <a:xfrm>
            <a:off x="4876800" y="1708150"/>
            <a:ext cx="609600" cy="7620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R</a:t>
            </a:r>
          </a:p>
        </p:txBody>
      </p:sp>
      <p:sp>
        <p:nvSpPr>
          <p:cNvPr id="8" name="Oval 7"/>
          <p:cNvSpPr/>
          <p:nvPr/>
        </p:nvSpPr>
        <p:spPr>
          <a:xfrm>
            <a:off x="4164013" y="2576513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4891088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56388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7</a:t>
            </a:r>
          </a:p>
        </p:txBody>
      </p:sp>
      <p:sp>
        <p:nvSpPr>
          <p:cNvPr id="11" name="Oval 10"/>
          <p:cNvSpPr/>
          <p:nvPr/>
        </p:nvSpPr>
        <p:spPr>
          <a:xfrm>
            <a:off x="63246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9</a:t>
            </a:r>
          </a:p>
        </p:txBody>
      </p:sp>
      <p:sp>
        <p:nvSpPr>
          <p:cNvPr id="12" name="Oval 11"/>
          <p:cNvSpPr/>
          <p:nvPr/>
        </p:nvSpPr>
        <p:spPr>
          <a:xfrm>
            <a:off x="70866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10</a:t>
            </a:r>
          </a:p>
        </p:txBody>
      </p:sp>
      <p:sp>
        <p:nvSpPr>
          <p:cNvPr id="13" name="Oval 12"/>
          <p:cNvSpPr/>
          <p:nvPr/>
        </p:nvSpPr>
        <p:spPr>
          <a:xfrm>
            <a:off x="77724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15</a:t>
            </a:r>
          </a:p>
        </p:txBody>
      </p:sp>
      <p:sp>
        <p:nvSpPr>
          <p:cNvPr id="6" name="Oval 5"/>
          <p:cNvSpPr/>
          <p:nvPr/>
        </p:nvSpPr>
        <p:spPr>
          <a:xfrm>
            <a:off x="2735263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3441700" y="2576513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2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4164013" y="3352800"/>
            <a:ext cx="1322387" cy="1797050"/>
            <a:chOff x="6324600" y="3352800"/>
            <a:chExt cx="1321672" cy="1797268"/>
          </a:xfrm>
        </p:grpSpPr>
        <p:sp>
          <p:nvSpPr>
            <p:cNvPr id="28" name="Rounded Rectangle 27"/>
            <p:cNvSpPr/>
            <p:nvPr/>
          </p:nvSpPr>
          <p:spPr>
            <a:xfrm>
              <a:off x="6324600" y="4800776"/>
              <a:ext cx="1321672" cy="34929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/>
                <a:t>Đoạn 2</a:t>
              </a:r>
            </a:p>
          </p:txBody>
        </p:sp>
        <p:grpSp>
          <p:nvGrpSpPr>
            <p:cNvPr id="69684" name="Group 51"/>
            <p:cNvGrpSpPr>
              <a:grpSpLocks/>
            </p:cNvGrpSpPr>
            <p:nvPr/>
          </p:nvGrpSpPr>
          <p:grpSpPr bwMode="auto">
            <a:xfrm>
              <a:off x="6629235" y="3352799"/>
              <a:ext cx="761588" cy="1382883"/>
              <a:chOff x="4930793" y="3139959"/>
              <a:chExt cx="3469595" cy="1382883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4930793" y="4502200"/>
                <a:ext cx="3469595" cy="9526"/>
              </a:xfrm>
              <a:prstGeom prst="line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rot="5400000" flipH="1" flipV="1">
                <a:off x="4253286" y="3838108"/>
                <a:ext cx="1362240" cy="7226"/>
              </a:xfrm>
              <a:prstGeom prst="straightConnector1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rot="5400000" flipH="1" flipV="1">
                <a:off x="7701194" y="3817465"/>
                <a:ext cx="1362240" cy="7231"/>
              </a:xfrm>
              <a:prstGeom prst="straightConnector1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Oval 33"/>
          <p:cNvSpPr/>
          <p:nvPr/>
        </p:nvSpPr>
        <p:spPr>
          <a:xfrm>
            <a:off x="4316413" y="51816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L=2</a:t>
            </a:r>
          </a:p>
          <a:p>
            <a:pPr algn="ctr">
              <a:defRPr/>
            </a:pPr>
            <a:r>
              <a:rPr lang="en-US" b="1" dirty="0"/>
              <a:t>R=3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44444E-6 L 0.00069 -0.55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2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0.07916 4.44444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07916 4.44444E-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16 4.44444E-6 L -0.1625 4.44444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16 4.44444E-6 L 0.1625 4.44444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25 4.44444E-6 L -0.24583 4.44444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 L -0.39653 -0.54931 L -0.39653 -0.05069 " pathEditMode="relative" rAng="0" ptsTypes="FFF"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26" y="-2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2" grpId="3" animBg="1"/>
      <p:bldP spid="23" grpId="0" animBg="1"/>
      <p:bldP spid="24" grpId="0" animBg="1"/>
      <p:bldP spid="25" grpId="0" animBg="1"/>
      <p:bldP spid="26" grpId="0" animBg="1"/>
      <p:bldP spid="29" grpId="0" animBg="1"/>
      <p:bldP spid="34" grpId="0" animBg="1"/>
      <p:bldP spid="34" grpId="1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67000" y="2514600"/>
          <a:ext cx="57912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B108A39-4EF8-433A-9AF9-465B4FE00A62}" type="slidenum">
              <a:rPr lang="en-US" smtClean="0"/>
              <a:pPr>
                <a:defRPr/>
              </a:pPr>
              <a:t>119</a:t>
            </a:fld>
            <a:endParaRPr lang="en-US"/>
          </a:p>
        </p:txBody>
      </p:sp>
      <p:sp>
        <p:nvSpPr>
          <p:cNvPr id="18" name="Can 17"/>
          <p:cNvSpPr/>
          <p:nvPr/>
        </p:nvSpPr>
        <p:spPr>
          <a:xfrm>
            <a:off x="609600" y="2286000"/>
            <a:ext cx="1219200" cy="3276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8600" y="5715000"/>
            <a:ext cx="19097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Đoạn cần sắp xếp</a:t>
            </a:r>
          </a:p>
        </p:txBody>
      </p:sp>
      <p:sp>
        <p:nvSpPr>
          <p:cNvPr id="21" name="Up Arrow Callout 20"/>
          <p:cNvSpPr/>
          <p:nvPr/>
        </p:nvSpPr>
        <p:spPr>
          <a:xfrm>
            <a:off x="4191000" y="3505200"/>
            <a:ext cx="533400" cy="6096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i</a:t>
            </a:r>
          </a:p>
        </p:txBody>
      </p:sp>
      <p:sp>
        <p:nvSpPr>
          <p:cNvPr id="22" name="Up Arrow Callout 21"/>
          <p:cNvSpPr/>
          <p:nvPr/>
        </p:nvSpPr>
        <p:spPr>
          <a:xfrm>
            <a:off x="4953000" y="3505200"/>
            <a:ext cx="533400" cy="6096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j</a:t>
            </a:r>
          </a:p>
        </p:txBody>
      </p:sp>
      <p:sp>
        <p:nvSpPr>
          <p:cNvPr id="23" name="Flowchart: Process 22"/>
          <p:cNvSpPr/>
          <p:nvPr/>
        </p:nvSpPr>
        <p:spPr>
          <a:xfrm>
            <a:off x="2667000" y="1143000"/>
            <a:ext cx="16002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/>
              <a:t>i</a:t>
            </a:r>
            <a:r>
              <a:rPr lang="en-US" b="1" dirty="0"/>
              <a:t>=2, j=3</a:t>
            </a:r>
          </a:p>
        </p:txBody>
      </p:sp>
      <p:sp>
        <p:nvSpPr>
          <p:cNvPr id="24" name="Down Arrow Callout 23"/>
          <p:cNvSpPr/>
          <p:nvPr/>
        </p:nvSpPr>
        <p:spPr>
          <a:xfrm>
            <a:off x="4191000" y="990600"/>
            <a:ext cx="609600" cy="6858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x</a:t>
            </a:r>
          </a:p>
        </p:txBody>
      </p:sp>
      <p:sp>
        <p:nvSpPr>
          <p:cNvPr id="25" name="Oval 24"/>
          <p:cNvSpPr/>
          <p:nvPr/>
        </p:nvSpPr>
        <p:spPr>
          <a:xfrm>
            <a:off x="696913" y="48768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L=2</a:t>
            </a:r>
          </a:p>
          <a:p>
            <a:pPr algn="ctr">
              <a:defRPr/>
            </a:pPr>
            <a:r>
              <a:rPr lang="en-US" b="1" dirty="0"/>
              <a:t>R=3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4191000" y="1692275"/>
            <a:ext cx="609600" cy="7620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L</a:t>
            </a:r>
          </a:p>
        </p:txBody>
      </p:sp>
      <p:sp>
        <p:nvSpPr>
          <p:cNvPr id="29" name="Down Arrow 28"/>
          <p:cNvSpPr/>
          <p:nvPr/>
        </p:nvSpPr>
        <p:spPr>
          <a:xfrm>
            <a:off x="4876800" y="1708150"/>
            <a:ext cx="609600" cy="7620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R</a:t>
            </a:r>
          </a:p>
        </p:txBody>
      </p:sp>
      <p:sp>
        <p:nvSpPr>
          <p:cNvPr id="8" name="Oval 7"/>
          <p:cNvSpPr/>
          <p:nvPr/>
        </p:nvSpPr>
        <p:spPr>
          <a:xfrm>
            <a:off x="4164013" y="2576513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4891088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56388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7</a:t>
            </a:r>
          </a:p>
        </p:txBody>
      </p:sp>
      <p:sp>
        <p:nvSpPr>
          <p:cNvPr id="11" name="Oval 10"/>
          <p:cNvSpPr/>
          <p:nvPr/>
        </p:nvSpPr>
        <p:spPr>
          <a:xfrm>
            <a:off x="63246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9</a:t>
            </a:r>
          </a:p>
        </p:txBody>
      </p:sp>
      <p:sp>
        <p:nvSpPr>
          <p:cNvPr id="12" name="Oval 11"/>
          <p:cNvSpPr/>
          <p:nvPr/>
        </p:nvSpPr>
        <p:spPr>
          <a:xfrm>
            <a:off x="70866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10</a:t>
            </a:r>
          </a:p>
        </p:txBody>
      </p:sp>
      <p:sp>
        <p:nvSpPr>
          <p:cNvPr id="13" name="Oval 12"/>
          <p:cNvSpPr/>
          <p:nvPr/>
        </p:nvSpPr>
        <p:spPr>
          <a:xfrm>
            <a:off x="77724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15</a:t>
            </a:r>
          </a:p>
        </p:txBody>
      </p:sp>
      <p:sp>
        <p:nvSpPr>
          <p:cNvPr id="6" name="Oval 5"/>
          <p:cNvSpPr/>
          <p:nvPr/>
        </p:nvSpPr>
        <p:spPr>
          <a:xfrm>
            <a:off x="2735263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3441700" y="2576513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3100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44444E-6 L 0.00069 -0.55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2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07916 4.44444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.07917 4.44444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16 4.44444E-6 L -0.1625 4.44444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2" grpId="2" animBg="1"/>
      <p:bldP spid="23" grpId="0" animBg="1"/>
      <p:bldP spid="24" grpId="0" animBg="1"/>
      <p:bldP spid="25" grpId="0" animBg="1"/>
      <p:bldP spid="26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1: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đầu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tiên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0)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526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" name="Up Arrow Callout 1"/>
          <p:cNvSpPr/>
          <p:nvPr/>
        </p:nvSpPr>
        <p:spPr>
          <a:xfrm>
            <a:off x="838201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14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410199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38999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35814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382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89075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10417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046 L 0 -0.0004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4537 L 0 0.0046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1" grpId="0" animBg="1"/>
      <p:bldP spid="21" grpId="1" animBg="1"/>
      <p:bldP spid="22" grpId="0" animBg="1"/>
      <p:bldP spid="22" grpId="1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67000" y="2514600"/>
          <a:ext cx="57912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52FDE110-2D3A-4EB2-A812-53C6DECED611}" type="slidenum">
              <a:rPr lang="en-US" smtClean="0"/>
              <a:pPr>
                <a:defRPr/>
              </a:pPr>
              <a:t>120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64013" y="2576513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4891088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56388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7</a:t>
            </a:r>
          </a:p>
        </p:txBody>
      </p:sp>
      <p:sp>
        <p:nvSpPr>
          <p:cNvPr id="11" name="Oval 10"/>
          <p:cNvSpPr/>
          <p:nvPr/>
        </p:nvSpPr>
        <p:spPr>
          <a:xfrm>
            <a:off x="63246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9</a:t>
            </a:r>
          </a:p>
        </p:txBody>
      </p:sp>
      <p:sp>
        <p:nvSpPr>
          <p:cNvPr id="12" name="Oval 11"/>
          <p:cNvSpPr/>
          <p:nvPr/>
        </p:nvSpPr>
        <p:spPr>
          <a:xfrm>
            <a:off x="70866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10</a:t>
            </a:r>
          </a:p>
        </p:txBody>
      </p:sp>
      <p:sp>
        <p:nvSpPr>
          <p:cNvPr id="13" name="Oval 12"/>
          <p:cNvSpPr/>
          <p:nvPr/>
        </p:nvSpPr>
        <p:spPr>
          <a:xfrm>
            <a:off x="77724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15</a:t>
            </a:r>
          </a:p>
        </p:txBody>
      </p:sp>
      <p:sp>
        <p:nvSpPr>
          <p:cNvPr id="6" name="Oval 5"/>
          <p:cNvSpPr/>
          <p:nvPr/>
        </p:nvSpPr>
        <p:spPr>
          <a:xfrm>
            <a:off x="2735263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3441700" y="2576513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2</a:t>
            </a:r>
          </a:p>
        </p:txBody>
      </p:sp>
      <p:sp>
        <p:nvSpPr>
          <p:cNvPr id="18" name="Can 17"/>
          <p:cNvSpPr/>
          <p:nvPr/>
        </p:nvSpPr>
        <p:spPr>
          <a:xfrm>
            <a:off x="609600" y="2286000"/>
            <a:ext cx="1219200" cy="3276600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8600" y="5715000"/>
            <a:ext cx="19097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Đoạn cần sắp xếp</a:t>
            </a:r>
          </a:p>
        </p:txBody>
      </p:sp>
      <p:sp>
        <p:nvSpPr>
          <p:cNvPr id="27" name="Cloud 26"/>
          <p:cNvSpPr/>
          <p:nvPr/>
        </p:nvSpPr>
        <p:spPr>
          <a:xfrm>
            <a:off x="3048000" y="3886200"/>
            <a:ext cx="4876800" cy="1905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/>
              <a:t>Không còn đoạn nào cần sắp xếp!</a:t>
            </a:r>
          </a:p>
          <a:p>
            <a:pPr algn="ctr">
              <a:defRPr/>
            </a:pPr>
            <a:r>
              <a:rPr lang="en-US" sz="2800" b="1"/>
              <a:t>Kết thúc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0.03 -0.05067  0.075 -0.08267  0.125 -0.08267  C 0.175 -0.08267  0.22 -0.05067  0.25 0  C 0.22 0.05067  0.175 0.08267  0.125 0.08267  C 0.075 0.08267  0.03 0.05067  0 0  Z" pathEditMode="relative" ptsTypes="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AD4EC-97D4-4C65-B386-AA81EB463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121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F69DFF3-6738-47F3-A00B-B39E528A8998}"/>
              </a:ext>
            </a:extLst>
          </p:cNvPr>
          <p:cNvGraphicFramePr>
            <a:graphicFrameLocks noGrp="1"/>
          </p:cNvGraphicFramePr>
          <p:nvPr/>
        </p:nvGraphicFramePr>
        <p:xfrm>
          <a:off x="1089711" y="171692"/>
          <a:ext cx="7865590" cy="5848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875">
                  <a:extLst>
                    <a:ext uri="{9D8B030D-6E8A-4147-A177-3AD203B41FA5}">
                      <a16:colId xmlns:a16="http://schemas.microsoft.com/office/drawing/2014/main" val="1606839995"/>
                    </a:ext>
                  </a:extLst>
                </a:gridCol>
                <a:gridCol w="376039">
                  <a:extLst>
                    <a:ext uri="{9D8B030D-6E8A-4147-A177-3AD203B41FA5}">
                      <a16:colId xmlns:a16="http://schemas.microsoft.com/office/drawing/2014/main" val="2839883075"/>
                    </a:ext>
                  </a:extLst>
                </a:gridCol>
                <a:gridCol w="319617">
                  <a:extLst>
                    <a:ext uri="{9D8B030D-6E8A-4147-A177-3AD203B41FA5}">
                      <a16:colId xmlns:a16="http://schemas.microsoft.com/office/drawing/2014/main" val="833321132"/>
                    </a:ext>
                  </a:extLst>
                </a:gridCol>
                <a:gridCol w="429992">
                  <a:extLst>
                    <a:ext uri="{9D8B030D-6E8A-4147-A177-3AD203B41FA5}">
                      <a16:colId xmlns:a16="http://schemas.microsoft.com/office/drawing/2014/main" val="352101599"/>
                    </a:ext>
                  </a:extLst>
                </a:gridCol>
                <a:gridCol w="842732">
                  <a:extLst>
                    <a:ext uri="{9D8B030D-6E8A-4147-A177-3AD203B41FA5}">
                      <a16:colId xmlns:a16="http://schemas.microsoft.com/office/drawing/2014/main" val="2908743595"/>
                    </a:ext>
                  </a:extLst>
                </a:gridCol>
                <a:gridCol w="832583">
                  <a:extLst>
                    <a:ext uri="{9D8B030D-6E8A-4147-A177-3AD203B41FA5}">
                      <a16:colId xmlns:a16="http://schemas.microsoft.com/office/drawing/2014/main" val="846527321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358164610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316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Xét</a:t>
                      </a:r>
                      <a:endParaRPr lang="en-US" sz="1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i</a:t>
                      </a:r>
                      <a:endParaRPr lang="en-US" sz="14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So </a:t>
                      </a:r>
                      <a:r>
                        <a:rPr lang="en-US" sz="1400" b="1" dirty="0" err="1"/>
                        <a:t>sánh</a:t>
                      </a:r>
                      <a:endParaRPr lang="en-US" sz="1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Hoán </a:t>
                      </a:r>
                      <a:r>
                        <a:rPr lang="en-US" sz="1400" b="1" dirty="0" err="1"/>
                        <a:t>vị</a:t>
                      </a:r>
                      <a:endParaRPr lang="en-US" sz="1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200575"/>
                  </a:ext>
                </a:extLst>
              </a:tr>
              <a:tr h="513169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(0,7)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10, 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2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7, 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940852"/>
                  </a:ext>
                </a:extLst>
              </a:tr>
              <a:tr h="513169">
                <a:tc rowSpan="3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22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15, 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526325"/>
                  </a:ext>
                </a:extLst>
              </a:tr>
              <a:tr h="5131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2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2, 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82165"/>
                  </a:ext>
                </a:extLst>
              </a:tr>
              <a:tr h="4509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2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10, 2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FF0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819153"/>
                  </a:ext>
                </a:extLst>
              </a:tr>
              <a:tr h="486457">
                <a:tc rowSpan="4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5, 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577738"/>
                  </a:ext>
                </a:extLst>
              </a:tr>
              <a:tr h="4509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9, 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224823"/>
                  </a:ext>
                </a:extLst>
              </a:tr>
              <a:tr h="4509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3, 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117990"/>
                  </a:ext>
                </a:extLst>
              </a:tr>
              <a:tr h="4509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2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5, 3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187469"/>
                  </a:ext>
                </a:extLst>
              </a:tr>
              <a:tr h="5411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396198"/>
                  </a:ext>
                </a:extLst>
              </a:tr>
              <a:tr h="450936">
                <a:tc gridSpan="1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Đoạn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mới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: L-&gt;j: (0, 2)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và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i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-&gt;R: (2, 7) 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021258"/>
                  </a:ext>
                </a:extLst>
              </a:tr>
            </a:tbl>
          </a:graphicData>
        </a:graphic>
      </p:graphicFrame>
      <p:sp>
        <p:nvSpPr>
          <p:cNvPr id="10" name="Cylinder 9">
            <a:extLst>
              <a:ext uri="{FF2B5EF4-FFF2-40B4-BE49-F238E27FC236}">
                <a16:creationId xmlns:a16="http://schemas.microsoft.com/office/drawing/2014/main" id="{6F1DFC01-960E-44B8-8EA9-3E40DDD82C6B}"/>
              </a:ext>
            </a:extLst>
          </p:cNvPr>
          <p:cNvSpPr/>
          <p:nvPr/>
        </p:nvSpPr>
        <p:spPr>
          <a:xfrm>
            <a:off x="188699" y="3278347"/>
            <a:ext cx="749147" cy="27414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  <a:highlight>
                  <a:srgbClr val="FFFF00"/>
                </a:highlight>
              </a:rPr>
              <a:t>(0, 7)</a:t>
            </a:r>
          </a:p>
        </p:txBody>
      </p:sp>
    </p:spTree>
    <p:extLst>
      <p:ext uri="{BB962C8B-B14F-4D97-AF65-F5344CB8AC3E}">
        <p14:creationId xmlns:p14="http://schemas.microsoft.com/office/powerpoint/2010/main" val="356532903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AD4EC-97D4-4C65-B386-AA81EB463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122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F69DFF3-6738-47F3-A00B-B39E528A8998}"/>
              </a:ext>
            </a:extLst>
          </p:cNvPr>
          <p:cNvGraphicFramePr>
            <a:graphicFrameLocks noGrp="1"/>
          </p:cNvGraphicFramePr>
          <p:nvPr/>
        </p:nvGraphicFramePr>
        <p:xfrm>
          <a:off x="1066800" y="838200"/>
          <a:ext cx="7865590" cy="5592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875">
                  <a:extLst>
                    <a:ext uri="{9D8B030D-6E8A-4147-A177-3AD203B41FA5}">
                      <a16:colId xmlns:a16="http://schemas.microsoft.com/office/drawing/2014/main" val="1606839995"/>
                    </a:ext>
                  </a:extLst>
                </a:gridCol>
                <a:gridCol w="376039">
                  <a:extLst>
                    <a:ext uri="{9D8B030D-6E8A-4147-A177-3AD203B41FA5}">
                      <a16:colId xmlns:a16="http://schemas.microsoft.com/office/drawing/2014/main" val="2839883075"/>
                    </a:ext>
                  </a:extLst>
                </a:gridCol>
                <a:gridCol w="319617">
                  <a:extLst>
                    <a:ext uri="{9D8B030D-6E8A-4147-A177-3AD203B41FA5}">
                      <a16:colId xmlns:a16="http://schemas.microsoft.com/office/drawing/2014/main" val="833321132"/>
                    </a:ext>
                  </a:extLst>
                </a:gridCol>
                <a:gridCol w="429992">
                  <a:extLst>
                    <a:ext uri="{9D8B030D-6E8A-4147-A177-3AD203B41FA5}">
                      <a16:colId xmlns:a16="http://schemas.microsoft.com/office/drawing/2014/main" val="352101599"/>
                    </a:ext>
                  </a:extLst>
                </a:gridCol>
                <a:gridCol w="842732">
                  <a:extLst>
                    <a:ext uri="{9D8B030D-6E8A-4147-A177-3AD203B41FA5}">
                      <a16:colId xmlns:a16="http://schemas.microsoft.com/office/drawing/2014/main" val="2908743595"/>
                    </a:ext>
                  </a:extLst>
                </a:gridCol>
                <a:gridCol w="832583">
                  <a:extLst>
                    <a:ext uri="{9D8B030D-6E8A-4147-A177-3AD203B41FA5}">
                      <a16:colId xmlns:a16="http://schemas.microsoft.com/office/drawing/2014/main" val="846527321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358164610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169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Xét</a:t>
                      </a:r>
                      <a:endParaRPr lang="en-US" sz="1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i</a:t>
                      </a:r>
                      <a:endParaRPr lang="en-US" sz="14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So </a:t>
                      </a:r>
                      <a:r>
                        <a:rPr lang="en-US" sz="1400" b="1" dirty="0" err="1"/>
                        <a:t>sánh</a:t>
                      </a:r>
                      <a:endParaRPr lang="en-US" sz="1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Hoán </a:t>
                      </a:r>
                      <a:r>
                        <a:rPr lang="en-US" sz="1400" b="1" dirty="0" err="1"/>
                        <a:t>vị</a:t>
                      </a:r>
                      <a:endParaRPr lang="en-US" sz="1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200575"/>
                  </a:ext>
                </a:extLst>
              </a:tr>
              <a:tr h="44964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(2, 7)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7, 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9110"/>
                  </a:ext>
                </a:extLst>
              </a:tr>
              <a:tr h="49014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5, 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105035"/>
                  </a:ext>
                </a:extLst>
              </a:tr>
              <a:tr h="545537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highlight>
                            <a:srgbClr val="FFFF00"/>
                          </a:highlight>
                        </a:rPr>
                        <a:t>9, 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643643"/>
                  </a:ext>
                </a:extLst>
              </a:tr>
              <a:tr h="568982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highlight>
                            <a:srgbClr val="FFFF00"/>
                          </a:highlight>
                        </a:rPr>
                        <a:t>7, 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712254"/>
                  </a:ext>
                </a:extLst>
              </a:tr>
              <a:tr h="558197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9, 7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FF0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FF0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382263"/>
                  </a:ext>
                </a:extLst>
              </a:tr>
              <a:tr h="504688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highlight>
                            <a:srgbClr val="FFFF00"/>
                          </a:highlight>
                        </a:rPr>
                        <a:t>10, 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00817"/>
                  </a:ext>
                </a:extLst>
              </a:tr>
              <a:tr h="504688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15, 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035788"/>
                  </a:ext>
                </a:extLst>
              </a:tr>
              <a:tr h="504688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10, 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689006"/>
                  </a:ext>
                </a:extLst>
              </a:tr>
              <a:tr h="504688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highlight>
                            <a:srgbClr val="FFFF00"/>
                          </a:highlight>
                        </a:rPr>
                        <a:t>7, 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034514"/>
                  </a:ext>
                </a:extLst>
              </a:tr>
              <a:tr h="449643">
                <a:tc gridSpan="1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Đoạn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mới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: L-&gt;j: (2, 4)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và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i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-&gt;R: (5, 7) 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093376"/>
                  </a:ext>
                </a:extLst>
              </a:tr>
            </a:tbl>
          </a:graphicData>
        </a:graphic>
      </p:graphicFrame>
      <p:sp>
        <p:nvSpPr>
          <p:cNvPr id="12" name="Cylinder 11">
            <a:extLst>
              <a:ext uri="{FF2B5EF4-FFF2-40B4-BE49-F238E27FC236}">
                <a16:creationId xmlns:a16="http://schemas.microsoft.com/office/drawing/2014/main" id="{76376B03-E12D-4AC6-9595-22B8637C6960}"/>
              </a:ext>
            </a:extLst>
          </p:cNvPr>
          <p:cNvSpPr/>
          <p:nvPr/>
        </p:nvSpPr>
        <p:spPr>
          <a:xfrm>
            <a:off x="182302" y="2263771"/>
            <a:ext cx="749147" cy="27414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  <a:highlight>
                  <a:srgbClr val="FFFF00"/>
                </a:highlight>
              </a:rPr>
              <a:t>(2, 7)</a:t>
            </a:r>
          </a:p>
          <a:p>
            <a:pPr algn="ctr"/>
            <a:r>
              <a:rPr lang="en-US" sz="1600" dirty="0">
                <a:solidFill>
                  <a:srgbClr val="002060"/>
                </a:solidFill>
              </a:rPr>
              <a:t>(0, 2)</a:t>
            </a:r>
          </a:p>
          <a:p>
            <a:pPr algn="ctr"/>
            <a:r>
              <a:rPr lang="en-US" sz="1600" strike="sngStrike" dirty="0">
                <a:solidFill>
                  <a:srgbClr val="002060"/>
                </a:solidFill>
                <a:highlight>
                  <a:srgbClr val="FFFF00"/>
                </a:highlight>
              </a:rPr>
              <a:t>(0, 7)</a:t>
            </a:r>
          </a:p>
        </p:txBody>
      </p:sp>
    </p:spTree>
    <p:extLst>
      <p:ext uri="{BB962C8B-B14F-4D97-AF65-F5344CB8AC3E}">
        <p14:creationId xmlns:p14="http://schemas.microsoft.com/office/powerpoint/2010/main" val="300534336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AD4EC-97D4-4C65-B386-AA81EB463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123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F69DFF3-6738-47F3-A00B-B39E528A8998}"/>
              </a:ext>
            </a:extLst>
          </p:cNvPr>
          <p:cNvGraphicFramePr>
            <a:graphicFrameLocks noGrp="1"/>
          </p:cNvGraphicFramePr>
          <p:nvPr/>
        </p:nvGraphicFramePr>
        <p:xfrm>
          <a:off x="1126010" y="546841"/>
          <a:ext cx="7865590" cy="6097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875">
                  <a:extLst>
                    <a:ext uri="{9D8B030D-6E8A-4147-A177-3AD203B41FA5}">
                      <a16:colId xmlns:a16="http://schemas.microsoft.com/office/drawing/2014/main" val="1606839995"/>
                    </a:ext>
                  </a:extLst>
                </a:gridCol>
                <a:gridCol w="376039">
                  <a:extLst>
                    <a:ext uri="{9D8B030D-6E8A-4147-A177-3AD203B41FA5}">
                      <a16:colId xmlns:a16="http://schemas.microsoft.com/office/drawing/2014/main" val="2839883075"/>
                    </a:ext>
                  </a:extLst>
                </a:gridCol>
                <a:gridCol w="319617">
                  <a:extLst>
                    <a:ext uri="{9D8B030D-6E8A-4147-A177-3AD203B41FA5}">
                      <a16:colId xmlns:a16="http://schemas.microsoft.com/office/drawing/2014/main" val="833321132"/>
                    </a:ext>
                  </a:extLst>
                </a:gridCol>
                <a:gridCol w="429992">
                  <a:extLst>
                    <a:ext uri="{9D8B030D-6E8A-4147-A177-3AD203B41FA5}">
                      <a16:colId xmlns:a16="http://schemas.microsoft.com/office/drawing/2014/main" val="352101599"/>
                    </a:ext>
                  </a:extLst>
                </a:gridCol>
                <a:gridCol w="842732">
                  <a:extLst>
                    <a:ext uri="{9D8B030D-6E8A-4147-A177-3AD203B41FA5}">
                      <a16:colId xmlns:a16="http://schemas.microsoft.com/office/drawing/2014/main" val="2908743595"/>
                    </a:ext>
                  </a:extLst>
                </a:gridCol>
                <a:gridCol w="832583">
                  <a:extLst>
                    <a:ext uri="{9D8B030D-6E8A-4147-A177-3AD203B41FA5}">
                      <a16:colId xmlns:a16="http://schemas.microsoft.com/office/drawing/2014/main" val="846527321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358164610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169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Xét</a:t>
                      </a:r>
                      <a:endParaRPr lang="en-US" sz="1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i</a:t>
                      </a:r>
                      <a:endParaRPr lang="en-US" sz="14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So </a:t>
                      </a:r>
                      <a:r>
                        <a:rPr lang="en-US" sz="1400" b="1" dirty="0" err="1"/>
                        <a:t>sánh</a:t>
                      </a:r>
                      <a:endParaRPr lang="en-US" sz="1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Hoán </a:t>
                      </a:r>
                      <a:r>
                        <a:rPr lang="en-US" sz="1400" b="1" dirty="0" err="1"/>
                        <a:t>vị</a:t>
                      </a:r>
                      <a:endParaRPr lang="en-US" sz="1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200575"/>
                  </a:ext>
                </a:extLst>
              </a:tr>
              <a:tr h="44964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(5, 7)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15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10, 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9110"/>
                  </a:ext>
                </a:extLst>
              </a:tr>
              <a:tr h="49014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highlight>
                            <a:srgbClr val="FFFF00"/>
                          </a:highlight>
                        </a:rPr>
                        <a:t>15, 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105035"/>
                  </a:ext>
                </a:extLst>
              </a:tr>
              <a:tr h="545537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highlight>
                            <a:srgbClr val="FFFF00"/>
                          </a:highlight>
                        </a:rPr>
                        <a:t>9, 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643643"/>
                  </a:ext>
                </a:extLst>
              </a:tr>
              <a:tr h="568982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15, 9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FF0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FF0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712254"/>
                  </a:ext>
                </a:extLst>
              </a:tr>
              <a:tr h="558197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382263"/>
                  </a:ext>
                </a:extLst>
              </a:tr>
              <a:tr h="504688">
                <a:tc gridSpan="1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Đoạn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mới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: L-&gt;j: (5, 6)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và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i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-&gt;R: (7, 7) 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Lưu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đoạn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 (5, 6)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00817"/>
                  </a:ext>
                </a:extLst>
              </a:tr>
              <a:tr h="5046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(5, 6)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highlight>
                            <a:srgbClr val="FFFF00"/>
                          </a:highlight>
                        </a:rPr>
                        <a:t>10, 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035788"/>
                  </a:ext>
                </a:extLst>
              </a:tr>
              <a:tr h="504688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highlight>
                            <a:srgbClr val="FFFF00"/>
                          </a:highlight>
                        </a:rPr>
                        <a:t>9, 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689006"/>
                  </a:ext>
                </a:extLst>
              </a:tr>
              <a:tr h="504688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10, 9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FF0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FF0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499728"/>
                  </a:ext>
                </a:extLst>
              </a:tr>
              <a:tr h="504688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034514"/>
                  </a:ext>
                </a:extLst>
              </a:tr>
              <a:tr h="449643">
                <a:tc gridSpan="1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Đoạn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mới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: L-&gt;j: (5, 5)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và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i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-&gt;R: (6, 6) 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Không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lưu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093376"/>
                  </a:ext>
                </a:extLst>
              </a:tr>
            </a:tbl>
          </a:graphicData>
        </a:graphic>
      </p:graphicFrame>
      <p:sp>
        <p:nvSpPr>
          <p:cNvPr id="12" name="Cylinder 11">
            <a:extLst>
              <a:ext uri="{FF2B5EF4-FFF2-40B4-BE49-F238E27FC236}">
                <a16:creationId xmlns:a16="http://schemas.microsoft.com/office/drawing/2014/main" id="{76376B03-E12D-4AC6-9595-22B8637C6960}"/>
              </a:ext>
            </a:extLst>
          </p:cNvPr>
          <p:cNvSpPr/>
          <p:nvPr/>
        </p:nvSpPr>
        <p:spPr>
          <a:xfrm>
            <a:off x="169985" y="533400"/>
            <a:ext cx="749147" cy="27414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  <a:highlight>
                  <a:srgbClr val="FFFF00"/>
                </a:highlight>
              </a:rPr>
              <a:t>(5, 7)</a:t>
            </a:r>
          </a:p>
          <a:p>
            <a:pPr algn="ctr"/>
            <a:r>
              <a:rPr lang="en-US" sz="1600" dirty="0">
                <a:solidFill>
                  <a:srgbClr val="002060"/>
                </a:solidFill>
              </a:rPr>
              <a:t>(2, 4)</a:t>
            </a:r>
          </a:p>
          <a:p>
            <a:pPr algn="ctr"/>
            <a:r>
              <a:rPr lang="en-US" sz="1600" strike="sngStrike" dirty="0">
                <a:solidFill>
                  <a:srgbClr val="002060"/>
                </a:solidFill>
                <a:highlight>
                  <a:srgbClr val="FFFF00"/>
                </a:highlight>
              </a:rPr>
              <a:t>(2, 7)</a:t>
            </a:r>
          </a:p>
          <a:p>
            <a:pPr algn="ctr"/>
            <a:r>
              <a:rPr lang="en-US" sz="1600" dirty="0">
                <a:solidFill>
                  <a:srgbClr val="002060"/>
                </a:solidFill>
              </a:rPr>
              <a:t>(0, 2)</a:t>
            </a:r>
          </a:p>
          <a:p>
            <a:pPr algn="ctr"/>
            <a:r>
              <a:rPr lang="en-US" sz="1600" strike="sngStrike" dirty="0">
                <a:solidFill>
                  <a:srgbClr val="002060"/>
                </a:solidFill>
                <a:highlight>
                  <a:srgbClr val="FFFF00"/>
                </a:highlight>
              </a:rPr>
              <a:t>(0, 7)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088E332B-1263-4BDE-8E99-0863DCDD9197}"/>
              </a:ext>
            </a:extLst>
          </p:cNvPr>
          <p:cNvSpPr/>
          <p:nvPr/>
        </p:nvSpPr>
        <p:spPr>
          <a:xfrm>
            <a:off x="169985" y="3397985"/>
            <a:ext cx="749147" cy="27414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  <a:highlight>
                  <a:srgbClr val="FFFF00"/>
                </a:highlight>
              </a:rPr>
              <a:t>(5, 6)</a:t>
            </a:r>
          </a:p>
          <a:p>
            <a:pPr algn="ctr"/>
            <a:r>
              <a:rPr lang="en-US" sz="1600" strike="sngStrike" dirty="0">
                <a:solidFill>
                  <a:srgbClr val="002060"/>
                </a:solidFill>
                <a:highlight>
                  <a:srgbClr val="FFFF00"/>
                </a:highlight>
              </a:rPr>
              <a:t>(5, 7)</a:t>
            </a:r>
          </a:p>
          <a:p>
            <a:pPr algn="ctr"/>
            <a:r>
              <a:rPr lang="en-US" sz="1600" dirty="0">
                <a:solidFill>
                  <a:srgbClr val="002060"/>
                </a:solidFill>
              </a:rPr>
              <a:t>(2, 4)</a:t>
            </a:r>
          </a:p>
          <a:p>
            <a:pPr algn="ctr"/>
            <a:r>
              <a:rPr lang="en-US" sz="1600" strike="sngStrike" dirty="0">
                <a:solidFill>
                  <a:srgbClr val="002060"/>
                </a:solidFill>
                <a:highlight>
                  <a:srgbClr val="FFFF00"/>
                </a:highlight>
              </a:rPr>
              <a:t>(2, 7)</a:t>
            </a:r>
          </a:p>
          <a:p>
            <a:pPr algn="ctr"/>
            <a:r>
              <a:rPr lang="en-US" sz="1600" dirty="0">
                <a:solidFill>
                  <a:srgbClr val="002060"/>
                </a:solidFill>
              </a:rPr>
              <a:t>(0, 2)</a:t>
            </a:r>
          </a:p>
          <a:p>
            <a:pPr algn="ctr"/>
            <a:r>
              <a:rPr lang="en-US" sz="1600" strike="sngStrike" dirty="0">
                <a:solidFill>
                  <a:srgbClr val="002060"/>
                </a:solidFill>
                <a:highlight>
                  <a:srgbClr val="FFFF00"/>
                </a:highlight>
              </a:rPr>
              <a:t>(0, 7)</a:t>
            </a:r>
          </a:p>
        </p:txBody>
      </p:sp>
    </p:spTree>
    <p:extLst>
      <p:ext uri="{BB962C8B-B14F-4D97-AF65-F5344CB8AC3E}">
        <p14:creationId xmlns:p14="http://schemas.microsoft.com/office/powerpoint/2010/main" val="298428253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AD4EC-97D4-4C65-B386-AA81EB463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124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F69DFF3-6738-47F3-A00B-B39E528A8998}"/>
              </a:ext>
            </a:extLst>
          </p:cNvPr>
          <p:cNvGraphicFramePr>
            <a:graphicFrameLocks noGrp="1"/>
          </p:cNvGraphicFramePr>
          <p:nvPr/>
        </p:nvGraphicFramePr>
        <p:xfrm>
          <a:off x="1126010" y="546841"/>
          <a:ext cx="7865590" cy="5539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875">
                  <a:extLst>
                    <a:ext uri="{9D8B030D-6E8A-4147-A177-3AD203B41FA5}">
                      <a16:colId xmlns:a16="http://schemas.microsoft.com/office/drawing/2014/main" val="1606839995"/>
                    </a:ext>
                  </a:extLst>
                </a:gridCol>
                <a:gridCol w="376039">
                  <a:extLst>
                    <a:ext uri="{9D8B030D-6E8A-4147-A177-3AD203B41FA5}">
                      <a16:colId xmlns:a16="http://schemas.microsoft.com/office/drawing/2014/main" val="2839883075"/>
                    </a:ext>
                  </a:extLst>
                </a:gridCol>
                <a:gridCol w="319617">
                  <a:extLst>
                    <a:ext uri="{9D8B030D-6E8A-4147-A177-3AD203B41FA5}">
                      <a16:colId xmlns:a16="http://schemas.microsoft.com/office/drawing/2014/main" val="833321132"/>
                    </a:ext>
                  </a:extLst>
                </a:gridCol>
                <a:gridCol w="429992">
                  <a:extLst>
                    <a:ext uri="{9D8B030D-6E8A-4147-A177-3AD203B41FA5}">
                      <a16:colId xmlns:a16="http://schemas.microsoft.com/office/drawing/2014/main" val="352101599"/>
                    </a:ext>
                  </a:extLst>
                </a:gridCol>
                <a:gridCol w="842732">
                  <a:extLst>
                    <a:ext uri="{9D8B030D-6E8A-4147-A177-3AD203B41FA5}">
                      <a16:colId xmlns:a16="http://schemas.microsoft.com/office/drawing/2014/main" val="2908743595"/>
                    </a:ext>
                  </a:extLst>
                </a:gridCol>
                <a:gridCol w="832583">
                  <a:extLst>
                    <a:ext uri="{9D8B030D-6E8A-4147-A177-3AD203B41FA5}">
                      <a16:colId xmlns:a16="http://schemas.microsoft.com/office/drawing/2014/main" val="846527321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358164610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169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Xét</a:t>
                      </a:r>
                      <a:endParaRPr lang="en-US" sz="1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i</a:t>
                      </a:r>
                      <a:endParaRPr lang="en-US" sz="14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So </a:t>
                      </a:r>
                      <a:r>
                        <a:rPr lang="en-US" sz="1400" b="1" dirty="0" err="1"/>
                        <a:t>sánh</a:t>
                      </a:r>
                      <a:endParaRPr lang="en-US" sz="1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Hoán </a:t>
                      </a:r>
                      <a:r>
                        <a:rPr lang="en-US" sz="1400" b="1" dirty="0" err="1"/>
                        <a:t>vị</a:t>
                      </a:r>
                      <a:endParaRPr lang="en-US" sz="1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200575"/>
                  </a:ext>
                </a:extLst>
              </a:tr>
              <a:tr h="44964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(2, 4)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5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highlight>
                            <a:srgbClr val="FFFF00"/>
                          </a:highlight>
                        </a:rPr>
                        <a:t>7, 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9110"/>
                  </a:ext>
                </a:extLst>
              </a:tr>
              <a:tr h="49014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7, 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105035"/>
                  </a:ext>
                </a:extLst>
              </a:tr>
              <a:tr h="54553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highlight>
                            <a:srgbClr val="FFFF00"/>
                          </a:highlight>
                        </a:rPr>
                        <a:t>5, 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643643"/>
                  </a:ext>
                </a:extLst>
              </a:tr>
              <a:tr h="568982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7, 5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FF0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712254"/>
                  </a:ext>
                </a:extLst>
              </a:tr>
              <a:tr h="504688">
                <a:tc gridSpan="1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Đoạn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mới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: L-&gt;j: (2, 2)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và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i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-&gt;R: (3, 4) 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Lưu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đoạn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 (3, 4)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00817"/>
                  </a:ext>
                </a:extLst>
              </a:tr>
              <a:tr h="5046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(3, 4)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highlight>
                            <a:srgbClr val="FFFF00"/>
                          </a:highlight>
                        </a:rPr>
                        <a:t>7, 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035788"/>
                  </a:ext>
                </a:extLst>
              </a:tr>
              <a:tr h="504688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highlight>
                            <a:srgbClr val="FFFF00"/>
                          </a:highlight>
                        </a:rPr>
                        <a:t>7, 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689006"/>
                  </a:ext>
                </a:extLst>
              </a:tr>
              <a:tr h="504688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7, 7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FF0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FF0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034514"/>
                  </a:ext>
                </a:extLst>
              </a:tr>
              <a:tr h="504688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774974"/>
                  </a:ext>
                </a:extLst>
              </a:tr>
              <a:tr h="449643">
                <a:tc gridSpan="1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Đoạn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mới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: L-&gt;j: (3, 3)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và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i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-&gt;R: (4, 4) 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Không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lưu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093376"/>
                  </a:ext>
                </a:extLst>
              </a:tr>
            </a:tbl>
          </a:graphicData>
        </a:graphic>
      </p:graphicFrame>
      <p:sp>
        <p:nvSpPr>
          <p:cNvPr id="2" name="Cylinder 1">
            <a:extLst>
              <a:ext uri="{FF2B5EF4-FFF2-40B4-BE49-F238E27FC236}">
                <a16:creationId xmlns:a16="http://schemas.microsoft.com/office/drawing/2014/main" id="{088E332B-1263-4BDE-8E99-0863DCDD9197}"/>
              </a:ext>
            </a:extLst>
          </p:cNvPr>
          <p:cNvSpPr/>
          <p:nvPr/>
        </p:nvSpPr>
        <p:spPr>
          <a:xfrm>
            <a:off x="228600" y="382749"/>
            <a:ext cx="749147" cy="27414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trike="sngStrike" dirty="0">
                <a:solidFill>
                  <a:srgbClr val="002060"/>
                </a:solidFill>
                <a:highlight>
                  <a:srgbClr val="FFFF00"/>
                </a:highlight>
              </a:rPr>
              <a:t>(5, 6)</a:t>
            </a:r>
          </a:p>
          <a:p>
            <a:pPr algn="ctr"/>
            <a:r>
              <a:rPr lang="en-US" sz="1600" dirty="0">
                <a:solidFill>
                  <a:srgbClr val="002060"/>
                </a:solidFill>
                <a:highlight>
                  <a:srgbClr val="FFFF00"/>
                </a:highlight>
              </a:rPr>
              <a:t>(</a:t>
            </a:r>
            <a:r>
              <a:rPr lang="en-US" sz="1600" strike="sngStrike" dirty="0">
                <a:solidFill>
                  <a:srgbClr val="002060"/>
                </a:solidFill>
                <a:highlight>
                  <a:srgbClr val="FFFF00"/>
                </a:highlight>
              </a:rPr>
              <a:t>5, 7</a:t>
            </a:r>
            <a:r>
              <a:rPr lang="en-US" sz="1600" dirty="0">
                <a:solidFill>
                  <a:srgbClr val="002060"/>
                </a:solidFill>
                <a:highlight>
                  <a:srgbClr val="FFFF00"/>
                </a:highlight>
              </a:rPr>
              <a:t>)</a:t>
            </a:r>
          </a:p>
          <a:p>
            <a:pPr algn="ctr"/>
            <a:r>
              <a:rPr lang="en-US" sz="1600" dirty="0">
                <a:solidFill>
                  <a:srgbClr val="002060"/>
                </a:solidFill>
                <a:highlight>
                  <a:srgbClr val="FFFF00"/>
                </a:highlight>
              </a:rPr>
              <a:t>(2, 4)</a:t>
            </a:r>
          </a:p>
          <a:p>
            <a:pPr algn="ctr"/>
            <a:r>
              <a:rPr lang="en-US" sz="1600" strike="sngStrike" dirty="0">
                <a:solidFill>
                  <a:srgbClr val="002060"/>
                </a:solidFill>
                <a:highlight>
                  <a:srgbClr val="FFFF00"/>
                </a:highlight>
              </a:rPr>
              <a:t>(2, 7)</a:t>
            </a:r>
          </a:p>
          <a:p>
            <a:pPr algn="ctr"/>
            <a:r>
              <a:rPr lang="en-US" sz="1600" dirty="0">
                <a:solidFill>
                  <a:srgbClr val="002060"/>
                </a:solidFill>
              </a:rPr>
              <a:t>(0, 2)</a:t>
            </a:r>
          </a:p>
          <a:p>
            <a:pPr algn="ctr"/>
            <a:r>
              <a:rPr lang="en-US" sz="1600" strike="sngStrike" dirty="0">
                <a:solidFill>
                  <a:srgbClr val="002060"/>
                </a:solidFill>
                <a:highlight>
                  <a:srgbClr val="FFFF00"/>
                </a:highlight>
              </a:rPr>
              <a:t>(0, 7)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F8FA0585-70CE-4F52-AB08-F3A3CCCC566C}"/>
              </a:ext>
            </a:extLst>
          </p:cNvPr>
          <p:cNvSpPr/>
          <p:nvPr/>
        </p:nvSpPr>
        <p:spPr>
          <a:xfrm>
            <a:off x="228600" y="3354549"/>
            <a:ext cx="749147" cy="27414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  <a:highlight>
                  <a:srgbClr val="FFFF00"/>
                </a:highlight>
              </a:rPr>
              <a:t>(3, 4)</a:t>
            </a:r>
          </a:p>
          <a:p>
            <a:pPr algn="ctr"/>
            <a:r>
              <a:rPr lang="en-US" sz="1600" strike="sngStrike" dirty="0">
                <a:solidFill>
                  <a:srgbClr val="002060"/>
                </a:solidFill>
                <a:highlight>
                  <a:srgbClr val="FFFF00"/>
                </a:highlight>
              </a:rPr>
              <a:t>(5, 6)</a:t>
            </a:r>
          </a:p>
          <a:p>
            <a:pPr algn="ctr"/>
            <a:r>
              <a:rPr lang="en-US" sz="1600" strike="sngStrike" dirty="0">
                <a:solidFill>
                  <a:srgbClr val="002060"/>
                </a:solidFill>
                <a:highlight>
                  <a:srgbClr val="FFFF00"/>
                </a:highlight>
              </a:rPr>
              <a:t>(5, 7)</a:t>
            </a:r>
          </a:p>
          <a:p>
            <a:pPr algn="ctr"/>
            <a:r>
              <a:rPr lang="en-US" sz="1600" strike="sngStrike" dirty="0">
                <a:solidFill>
                  <a:srgbClr val="002060"/>
                </a:solidFill>
                <a:highlight>
                  <a:srgbClr val="FFFF00"/>
                </a:highlight>
              </a:rPr>
              <a:t>(2, 4)</a:t>
            </a:r>
          </a:p>
          <a:p>
            <a:pPr algn="ctr"/>
            <a:r>
              <a:rPr lang="en-US" sz="1600" strike="sngStrike" dirty="0">
                <a:solidFill>
                  <a:srgbClr val="002060"/>
                </a:solidFill>
                <a:highlight>
                  <a:srgbClr val="FFFF00"/>
                </a:highlight>
              </a:rPr>
              <a:t>(2, 7)</a:t>
            </a:r>
          </a:p>
          <a:p>
            <a:pPr algn="ctr"/>
            <a:r>
              <a:rPr lang="en-US" sz="1600" dirty="0">
                <a:solidFill>
                  <a:srgbClr val="002060"/>
                </a:solidFill>
              </a:rPr>
              <a:t>(0, 2)</a:t>
            </a:r>
          </a:p>
          <a:p>
            <a:pPr algn="ctr"/>
            <a:r>
              <a:rPr lang="en-US" sz="1600" strike="sngStrike" dirty="0">
                <a:solidFill>
                  <a:srgbClr val="002060"/>
                </a:solidFill>
                <a:highlight>
                  <a:srgbClr val="FFFF00"/>
                </a:highlight>
              </a:rPr>
              <a:t>(0, 7)</a:t>
            </a:r>
          </a:p>
        </p:txBody>
      </p:sp>
    </p:spTree>
    <p:extLst>
      <p:ext uri="{BB962C8B-B14F-4D97-AF65-F5344CB8AC3E}">
        <p14:creationId xmlns:p14="http://schemas.microsoft.com/office/powerpoint/2010/main" val="86860280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AD4EC-97D4-4C65-B386-AA81EB463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125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F69DFF3-6738-47F3-A00B-B39E528A8998}"/>
              </a:ext>
            </a:extLst>
          </p:cNvPr>
          <p:cNvGraphicFramePr>
            <a:graphicFrameLocks noGrp="1"/>
          </p:cNvGraphicFramePr>
          <p:nvPr/>
        </p:nvGraphicFramePr>
        <p:xfrm>
          <a:off x="1136603" y="1212578"/>
          <a:ext cx="7865590" cy="3587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875">
                  <a:extLst>
                    <a:ext uri="{9D8B030D-6E8A-4147-A177-3AD203B41FA5}">
                      <a16:colId xmlns:a16="http://schemas.microsoft.com/office/drawing/2014/main" val="1606839995"/>
                    </a:ext>
                  </a:extLst>
                </a:gridCol>
                <a:gridCol w="376039">
                  <a:extLst>
                    <a:ext uri="{9D8B030D-6E8A-4147-A177-3AD203B41FA5}">
                      <a16:colId xmlns:a16="http://schemas.microsoft.com/office/drawing/2014/main" val="2839883075"/>
                    </a:ext>
                  </a:extLst>
                </a:gridCol>
                <a:gridCol w="319617">
                  <a:extLst>
                    <a:ext uri="{9D8B030D-6E8A-4147-A177-3AD203B41FA5}">
                      <a16:colId xmlns:a16="http://schemas.microsoft.com/office/drawing/2014/main" val="833321132"/>
                    </a:ext>
                  </a:extLst>
                </a:gridCol>
                <a:gridCol w="429992">
                  <a:extLst>
                    <a:ext uri="{9D8B030D-6E8A-4147-A177-3AD203B41FA5}">
                      <a16:colId xmlns:a16="http://schemas.microsoft.com/office/drawing/2014/main" val="352101599"/>
                    </a:ext>
                  </a:extLst>
                </a:gridCol>
                <a:gridCol w="842732">
                  <a:extLst>
                    <a:ext uri="{9D8B030D-6E8A-4147-A177-3AD203B41FA5}">
                      <a16:colId xmlns:a16="http://schemas.microsoft.com/office/drawing/2014/main" val="2908743595"/>
                    </a:ext>
                  </a:extLst>
                </a:gridCol>
                <a:gridCol w="832583">
                  <a:extLst>
                    <a:ext uri="{9D8B030D-6E8A-4147-A177-3AD203B41FA5}">
                      <a16:colId xmlns:a16="http://schemas.microsoft.com/office/drawing/2014/main" val="846527321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358164610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63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957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Xét</a:t>
                      </a:r>
                      <a:endParaRPr lang="en-US" sz="1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i</a:t>
                      </a:r>
                      <a:endParaRPr lang="en-US" sz="14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So </a:t>
                      </a:r>
                      <a:r>
                        <a:rPr lang="en-US" sz="1400" b="1" dirty="0" err="1"/>
                        <a:t>sánh</a:t>
                      </a:r>
                      <a:endParaRPr lang="en-US" sz="1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Hoán </a:t>
                      </a:r>
                      <a:r>
                        <a:rPr lang="en-US" sz="1400" b="1" dirty="0" err="1"/>
                        <a:t>vị</a:t>
                      </a:r>
                      <a:endParaRPr lang="en-US" sz="14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200575"/>
                  </a:ext>
                </a:extLst>
              </a:tr>
              <a:tr h="37747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(0, 2)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3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2, 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9110"/>
                  </a:ext>
                </a:extLst>
              </a:tr>
              <a:tr h="411477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highlight>
                            <a:srgbClr val="FFFF00"/>
                          </a:highlight>
                        </a:rPr>
                        <a:t>3, 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105035"/>
                  </a:ext>
                </a:extLst>
              </a:tr>
              <a:tr h="45797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5, 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643643"/>
                  </a:ext>
                </a:extLst>
              </a:tr>
              <a:tr h="477661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highlight>
                            <a:srgbClr val="FFFF00"/>
                          </a:highlight>
                        </a:rPr>
                        <a:t>3, 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712254"/>
                  </a:ext>
                </a:extLst>
              </a:tr>
              <a:tr h="477661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3, 3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304180"/>
                  </a:ext>
                </a:extLst>
              </a:tr>
              <a:tr h="477661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892269"/>
                  </a:ext>
                </a:extLst>
              </a:tr>
              <a:tr h="477661">
                <a:tc gridSpan="14"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Đoạn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mới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: L-&gt;j: (0, 0)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và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i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-&gt;R: (2, 2) 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Không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lưu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0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102492"/>
                  </a:ext>
                </a:extLst>
              </a:tr>
            </a:tbl>
          </a:graphicData>
        </a:graphic>
      </p:graphicFrame>
      <p:sp>
        <p:nvSpPr>
          <p:cNvPr id="3" name="Cylinder 2">
            <a:extLst>
              <a:ext uri="{FF2B5EF4-FFF2-40B4-BE49-F238E27FC236}">
                <a16:creationId xmlns:a16="http://schemas.microsoft.com/office/drawing/2014/main" id="{F8FA0585-70CE-4F52-AB08-F3A3CCCC566C}"/>
              </a:ext>
            </a:extLst>
          </p:cNvPr>
          <p:cNvSpPr/>
          <p:nvPr/>
        </p:nvSpPr>
        <p:spPr>
          <a:xfrm>
            <a:off x="165253" y="2058274"/>
            <a:ext cx="749147" cy="27414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trike="sngStrike" dirty="0">
                <a:solidFill>
                  <a:srgbClr val="002060"/>
                </a:solidFill>
                <a:highlight>
                  <a:srgbClr val="FFFF00"/>
                </a:highlight>
              </a:rPr>
              <a:t>(3, 4)</a:t>
            </a:r>
          </a:p>
          <a:p>
            <a:pPr algn="ctr"/>
            <a:r>
              <a:rPr lang="en-US" sz="1600" strike="sngStrike" dirty="0">
                <a:solidFill>
                  <a:srgbClr val="002060"/>
                </a:solidFill>
                <a:highlight>
                  <a:srgbClr val="FFFF00"/>
                </a:highlight>
              </a:rPr>
              <a:t>(5, 6)</a:t>
            </a:r>
          </a:p>
          <a:p>
            <a:pPr algn="ctr"/>
            <a:r>
              <a:rPr lang="en-US" sz="1600" strike="sngStrike" dirty="0">
                <a:solidFill>
                  <a:srgbClr val="002060"/>
                </a:solidFill>
                <a:highlight>
                  <a:srgbClr val="FFFF00"/>
                </a:highlight>
              </a:rPr>
              <a:t>(5, 7)</a:t>
            </a:r>
          </a:p>
          <a:p>
            <a:pPr algn="ctr"/>
            <a:r>
              <a:rPr lang="en-US" sz="1600" strike="sngStrike" dirty="0">
                <a:solidFill>
                  <a:srgbClr val="002060"/>
                </a:solidFill>
                <a:highlight>
                  <a:srgbClr val="FFFF00"/>
                </a:highlight>
              </a:rPr>
              <a:t>(2, 4)</a:t>
            </a:r>
          </a:p>
          <a:p>
            <a:pPr algn="ctr"/>
            <a:r>
              <a:rPr lang="en-US" sz="1600" strike="sngStrike" dirty="0">
                <a:solidFill>
                  <a:srgbClr val="002060"/>
                </a:solidFill>
                <a:highlight>
                  <a:srgbClr val="FFFF00"/>
                </a:highlight>
              </a:rPr>
              <a:t>(2, 7)</a:t>
            </a:r>
          </a:p>
          <a:p>
            <a:pPr algn="ctr"/>
            <a:r>
              <a:rPr lang="en-US" sz="1600" strike="sngStrike" dirty="0">
                <a:solidFill>
                  <a:srgbClr val="002060"/>
                </a:solidFill>
                <a:highlight>
                  <a:srgbClr val="FFFF00"/>
                </a:highlight>
              </a:rPr>
              <a:t>(0, 2)</a:t>
            </a:r>
          </a:p>
          <a:p>
            <a:pPr algn="ctr"/>
            <a:r>
              <a:rPr lang="en-US" sz="1600" strike="sngStrike" dirty="0">
                <a:solidFill>
                  <a:srgbClr val="002060"/>
                </a:solidFill>
                <a:highlight>
                  <a:srgbClr val="FFFF00"/>
                </a:highlight>
              </a:rPr>
              <a:t>(0, 7)</a:t>
            </a:r>
          </a:p>
        </p:txBody>
      </p:sp>
    </p:spTree>
    <p:extLst>
      <p:ext uri="{BB962C8B-B14F-4D97-AF65-F5344CB8AC3E}">
        <p14:creationId xmlns:p14="http://schemas.microsoft.com/office/powerpoint/2010/main" val="122765253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Minh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Quick Sort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126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758691"/>
              </p:ext>
            </p:extLst>
          </p:nvPr>
        </p:nvGraphicFramePr>
        <p:xfrm>
          <a:off x="838200" y="3368040"/>
          <a:ext cx="7620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11094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D0B7212-2243-B947-BC3B-156354971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–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DBD43-1B8A-4E45-B1F5-7838CC76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AC803A-1B25-4D7C-8D52-15653B907192}" type="slidenum">
              <a:rPr lang="en-US" smtClean="0"/>
              <a:pPr>
                <a:defRPr/>
              </a:pPr>
              <a:t>127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B02288-071D-44FE-B4DA-D725BDC059BE}"/>
              </a:ext>
            </a:extLst>
          </p:cNvPr>
          <p:cNvSpPr/>
          <p:nvPr/>
        </p:nvSpPr>
        <p:spPr>
          <a:xfrm>
            <a:off x="762000" y="2057400"/>
            <a:ext cx="82879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public class </a:t>
            </a:r>
            <a:r>
              <a:rPr lang="en-US" sz="2400" dirty="0" err="1">
                <a:latin typeface="Consolas" panose="020B0609020204030204" pitchFamily="49" charset="0"/>
              </a:rPr>
              <a:t>MyIntArray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	int[] a; //</a:t>
            </a:r>
            <a:r>
              <a:rPr lang="en-US" sz="2400" dirty="0" err="1">
                <a:latin typeface="Consolas" panose="020B0609020204030204" pitchFamily="49" charset="0"/>
              </a:rPr>
              <a:t>Mảng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số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nguyên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 	//</a:t>
            </a:r>
            <a:r>
              <a:rPr lang="en-US" sz="2400" dirty="0" err="1">
                <a:latin typeface="Consolas" panose="020B0609020204030204" pitchFamily="49" charset="0"/>
              </a:rPr>
              <a:t>Các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phương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thức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	public void </a:t>
            </a:r>
            <a:r>
              <a:rPr lang="en-US" sz="2400" dirty="0" err="1">
                <a:latin typeface="Consolas" panose="020B0609020204030204" pitchFamily="49" charset="0"/>
              </a:rPr>
              <a:t>QuickSort</a:t>
            </a:r>
            <a:r>
              <a:rPr lang="en-US" sz="2400" dirty="0">
                <a:latin typeface="Consolas" panose="020B0609020204030204" pitchFamily="49" charset="0"/>
              </a:rPr>
              <a:t>(int left, int right)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	//</a:t>
            </a:r>
            <a:r>
              <a:rPr lang="en-US" sz="2400" dirty="0" err="1">
                <a:latin typeface="Consolas" panose="020B0609020204030204" pitchFamily="49" charset="0"/>
              </a:rPr>
              <a:t>Định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nghĩa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phương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thức</a:t>
            </a:r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	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864542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305800" cy="594042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4400" b="1" dirty="0" err="1"/>
              <a:t>Đánh</a:t>
            </a:r>
            <a:r>
              <a:rPr lang="en-US" sz="4400" b="1" dirty="0"/>
              <a:t> </a:t>
            </a:r>
            <a:r>
              <a:rPr lang="en-US" sz="4400" b="1" dirty="0" err="1"/>
              <a:t>giá</a:t>
            </a:r>
            <a:r>
              <a:rPr lang="en-US" sz="4400" b="1" dirty="0"/>
              <a:t> </a:t>
            </a:r>
            <a:r>
              <a:rPr lang="en-US" sz="4400" b="1" dirty="0" err="1"/>
              <a:t>giải</a:t>
            </a:r>
            <a:r>
              <a:rPr lang="en-US" sz="4400" b="1" dirty="0"/>
              <a:t> </a:t>
            </a:r>
            <a:r>
              <a:rPr lang="en-US" sz="4400" b="1" dirty="0" err="1"/>
              <a:t>thuật</a:t>
            </a:r>
            <a:endParaRPr lang="en-US" sz="4400" b="1" dirty="0"/>
          </a:p>
          <a:p>
            <a:pPr marL="342900" indent="-342900" algn="just">
              <a:defRPr/>
            </a:pPr>
            <a:endParaRPr lang="en-US" sz="3200" dirty="0"/>
          </a:p>
          <a:p>
            <a:pPr marL="342900" indent="-342900" algn="just">
              <a:defRPr/>
            </a:pPr>
            <a:r>
              <a:rPr lang="en-US" sz="3200" dirty="0"/>
              <a:t>Chi </a:t>
            </a:r>
            <a:r>
              <a:rPr lang="en-US" sz="3200" dirty="0" err="1"/>
              <a:t>phí</a:t>
            </a:r>
            <a:r>
              <a:rPr lang="en-US" sz="3200" dirty="0"/>
              <a:t> </a:t>
            </a:r>
            <a:r>
              <a:rPr lang="en-US" sz="3200" dirty="0" err="1"/>
              <a:t>trung</a:t>
            </a:r>
            <a:r>
              <a:rPr lang="en-US" sz="3200" dirty="0"/>
              <a:t> </a:t>
            </a:r>
            <a:r>
              <a:rPr lang="en-US" sz="3200" dirty="0" err="1"/>
              <a:t>bình</a:t>
            </a:r>
            <a:r>
              <a:rPr lang="en-US" sz="3200" dirty="0"/>
              <a:t> </a:t>
            </a:r>
            <a:r>
              <a:rPr lang="en-US" sz="3200" b="1" dirty="0"/>
              <a:t>O(n*log</a:t>
            </a:r>
            <a:r>
              <a:rPr lang="en-US" sz="3200" b="1" baseline="-25000" dirty="0"/>
              <a:t>2</a:t>
            </a:r>
            <a:r>
              <a:rPr lang="en-US" sz="3200" b="1" dirty="0"/>
              <a:t>n)</a:t>
            </a:r>
          </a:p>
          <a:p>
            <a:pPr marL="342900" indent="-342900" algn="just">
              <a:defRPr/>
            </a:pPr>
            <a:r>
              <a:rPr lang="en-US" sz="3200" dirty="0"/>
              <a:t>Chi </a:t>
            </a:r>
            <a:r>
              <a:rPr lang="en-US" sz="3200" dirty="0" err="1"/>
              <a:t>phí</a:t>
            </a:r>
            <a:r>
              <a:rPr lang="en-US" sz="3200" dirty="0"/>
              <a:t> </a:t>
            </a:r>
            <a:r>
              <a:rPr lang="en-US" sz="3200" dirty="0" err="1"/>
              <a:t>cho</a:t>
            </a:r>
            <a:r>
              <a:rPr lang="en-US" sz="3200" dirty="0"/>
              <a:t> </a:t>
            </a:r>
            <a:r>
              <a:rPr lang="en-US" sz="3200" dirty="0" err="1"/>
              <a:t>trường</a:t>
            </a:r>
            <a:r>
              <a:rPr lang="en-US" sz="3200" dirty="0"/>
              <a:t> </a:t>
            </a:r>
            <a:r>
              <a:rPr lang="en-US" sz="3200" dirty="0" err="1"/>
              <a:t>hợp</a:t>
            </a:r>
            <a:r>
              <a:rPr lang="en-US" sz="3200" dirty="0"/>
              <a:t> </a:t>
            </a:r>
            <a:r>
              <a:rPr lang="en-US" sz="3200" dirty="0" err="1"/>
              <a:t>xấu</a:t>
            </a:r>
            <a:r>
              <a:rPr lang="en-US" sz="3200" dirty="0"/>
              <a:t> </a:t>
            </a:r>
            <a:r>
              <a:rPr lang="en-US" sz="3200" dirty="0" err="1"/>
              <a:t>nhất</a:t>
            </a:r>
            <a:r>
              <a:rPr lang="en-US" sz="3200" dirty="0"/>
              <a:t> </a:t>
            </a:r>
            <a:r>
              <a:rPr lang="en-US" sz="3200" b="1" dirty="0"/>
              <a:t>O(n</a:t>
            </a:r>
            <a:r>
              <a:rPr lang="en-US" sz="3200" b="1" baseline="30000" dirty="0"/>
              <a:t>2</a:t>
            </a:r>
            <a:r>
              <a:rPr lang="en-US" sz="3200" b="1" dirty="0"/>
              <a:t>)</a:t>
            </a:r>
          </a:p>
          <a:p>
            <a:pPr marL="342900" indent="-342900" algn="just">
              <a:defRPr/>
            </a:pPr>
            <a:r>
              <a:rPr lang="en-US" sz="3200" dirty="0"/>
              <a:t>Chi </a:t>
            </a:r>
            <a:r>
              <a:rPr lang="en-US" sz="3200" dirty="0" err="1"/>
              <a:t>phí</a:t>
            </a:r>
            <a:r>
              <a:rPr lang="en-US" sz="3200" dirty="0"/>
              <a:t> </a:t>
            </a:r>
            <a:r>
              <a:rPr lang="en-US" sz="3200" dirty="0" err="1"/>
              <a:t>tùy</a:t>
            </a:r>
            <a:r>
              <a:rPr lang="en-US" sz="3200" dirty="0"/>
              <a:t> </a:t>
            </a:r>
            <a:r>
              <a:rPr lang="en-US" sz="3200" dirty="0" err="1"/>
              <a:t>thuộc</a:t>
            </a:r>
            <a:r>
              <a:rPr lang="en-US" sz="3200" dirty="0"/>
              <a:t> </a:t>
            </a:r>
            <a:r>
              <a:rPr lang="en-US" sz="3200" dirty="0" err="1"/>
              <a:t>vào</a:t>
            </a:r>
            <a:r>
              <a:rPr lang="en-US" sz="3200" dirty="0"/>
              <a:t> </a:t>
            </a:r>
            <a:r>
              <a:rPr lang="en-US" sz="3200" dirty="0" err="1"/>
              <a:t>cách</a:t>
            </a:r>
            <a:r>
              <a:rPr lang="en-US" sz="3200" dirty="0"/>
              <a:t> </a:t>
            </a:r>
            <a:r>
              <a:rPr lang="en-US" sz="3200" dirty="0" err="1"/>
              <a:t>chọn</a:t>
            </a:r>
            <a:r>
              <a:rPr lang="en-US" sz="3200" dirty="0"/>
              <a:t> </a:t>
            </a:r>
            <a:r>
              <a:rPr lang="en-US" sz="3200" dirty="0" err="1"/>
              <a:t>phần</a:t>
            </a:r>
            <a:r>
              <a:rPr lang="en-US" sz="3200" dirty="0"/>
              <a:t> </a:t>
            </a:r>
            <a:r>
              <a:rPr lang="en-US" sz="3200" dirty="0" err="1"/>
              <a:t>tử</a:t>
            </a:r>
            <a:r>
              <a:rPr lang="en-US" sz="3200" dirty="0"/>
              <a:t> “</a:t>
            </a:r>
            <a:r>
              <a:rPr lang="en-US" sz="3200" dirty="0" err="1"/>
              <a:t>trục</a:t>
            </a:r>
            <a:r>
              <a:rPr lang="en-US" sz="3200" dirty="0"/>
              <a:t>”:</a:t>
            </a:r>
          </a:p>
          <a:p>
            <a:pPr lvl="1" algn="just">
              <a:defRPr/>
            </a:pPr>
            <a:r>
              <a:rPr lang="en-US" sz="3200" dirty="0" err="1"/>
              <a:t>Nếu</a:t>
            </a:r>
            <a:r>
              <a:rPr lang="en-US" sz="3200" dirty="0"/>
              <a:t> </a:t>
            </a:r>
            <a:r>
              <a:rPr lang="en-US" sz="3200" dirty="0" err="1"/>
              <a:t>chọn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phần</a:t>
            </a:r>
            <a:r>
              <a:rPr lang="en-US" sz="3200" dirty="0"/>
              <a:t> </a:t>
            </a:r>
            <a:r>
              <a:rPr lang="en-US" sz="3200" dirty="0" err="1"/>
              <a:t>tử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giá</a:t>
            </a:r>
            <a:r>
              <a:rPr lang="en-US" sz="3200" dirty="0"/>
              <a:t> </a:t>
            </a:r>
            <a:r>
              <a:rPr lang="en-US" sz="3200" dirty="0" err="1"/>
              <a:t>trị</a:t>
            </a:r>
            <a:r>
              <a:rPr lang="en-US" sz="3200" dirty="0"/>
              <a:t> </a:t>
            </a:r>
            <a:r>
              <a:rPr lang="en-US" sz="3200" dirty="0" err="1"/>
              <a:t>trung</a:t>
            </a:r>
            <a:r>
              <a:rPr lang="en-US" sz="3200" dirty="0"/>
              <a:t> </a:t>
            </a:r>
            <a:r>
              <a:rPr lang="en-US" sz="3200" dirty="0" err="1"/>
              <a:t>bình</a:t>
            </a:r>
            <a:r>
              <a:rPr lang="en-US" sz="3200" dirty="0"/>
              <a:t>, ta </a:t>
            </a:r>
            <a:r>
              <a:rPr lang="en-US" sz="3200" dirty="0" err="1"/>
              <a:t>sẽ</a:t>
            </a:r>
            <a:r>
              <a:rPr lang="en-US" sz="3200" dirty="0"/>
              <a:t> chia </a:t>
            </a:r>
            <a:r>
              <a:rPr lang="en-US" sz="3200" dirty="0" err="1"/>
              <a:t>thành</a:t>
            </a:r>
            <a:r>
              <a:rPr lang="en-US" sz="3200" dirty="0"/>
              <a:t> 2 </a:t>
            </a:r>
            <a:r>
              <a:rPr lang="en-US" sz="3200" dirty="0" err="1"/>
              <a:t>dãy</a:t>
            </a:r>
            <a:r>
              <a:rPr lang="en-US" sz="3200" dirty="0"/>
              <a:t> </a:t>
            </a:r>
            <a:r>
              <a:rPr lang="en-US" sz="3200" dirty="0" err="1"/>
              <a:t>bằng</a:t>
            </a:r>
            <a:r>
              <a:rPr lang="en-US" sz="3200" dirty="0"/>
              <a:t> </a:t>
            </a:r>
            <a:r>
              <a:rPr lang="en-US" sz="3200" dirty="0" err="1"/>
              <a:t>nhau</a:t>
            </a:r>
            <a:r>
              <a:rPr lang="en-US" sz="3200" dirty="0"/>
              <a:t>;</a:t>
            </a:r>
          </a:p>
          <a:p>
            <a:pPr lvl="1" algn="just">
              <a:defRPr/>
            </a:pPr>
            <a:r>
              <a:rPr lang="en-US" sz="3200" dirty="0" err="1"/>
              <a:t>Nếu</a:t>
            </a:r>
            <a:r>
              <a:rPr lang="en-US" sz="3200" dirty="0"/>
              <a:t> </a:t>
            </a:r>
            <a:r>
              <a:rPr lang="en-US" sz="3200" dirty="0" err="1"/>
              <a:t>chọn</a:t>
            </a:r>
            <a:r>
              <a:rPr lang="en-US" sz="3200" dirty="0"/>
              <a:t> </a:t>
            </a:r>
            <a:r>
              <a:rPr lang="en-US" sz="3200" dirty="0" err="1"/>
              <a:t>nhầm</a:t>
            </a:r>
            <a:r>
              <a:rPr lang="en-US" sz="3200" dirty="0"/>
              <a:t> </a:t>
            </a:r>
            <a:r>
              <a:rPr lang="en-US" sz="3200" dirty="0" err="1"/>
              <a:t>phần</a:t>
            </a:r>
            <a:r>
              <a:rPr lang="en-US" sz="3200" dirty="0"/>
              <a:t> </a:t>
            </a:r>
            <a:r>
              <a:rPr lang="en-US" sz="3200" dirty="0" err="1"/>
              <a:t>tử</a:t>
            </a:r>
            <a:r>
              <a:rPr lang="en-US" sz="3200" dirty="0"/>
              <a:t> </a:t>
            </a:r>
            <a:r>
              <a:rPr lang="en-US" sz="3200" dirty="0" err="1"/>
              <a:t>nhỏ</a:t>
            </a:r>
            <a:r>
              <a:rPr lang="en-US" sz="3200" dirty="0"/>
              <a:t> </a:t>
            </a:r>
            <a:r>
              <a:rPr lang="en-US" sz="3200" dirty="0" err="1"/>
              <a:t>nhất</a:t>
            </a:r>
            <a:r>
              <a:rPr lang="en-US" sz="3200" dirty="0"/>
              <a:t> (hay </a:t>
            </a:r>
            <a:r>
              <a:rPr lang="en-US" sz="3200" dirty="0" err="1"/>
              <a:t>lớn</a:t>
            </a:r>
            <a:r>
              <a:rPr lang="en-US" sz="3200" dirty="0"/>
              <a:t> </a:t>
            </a:r>
            <a:r>
              <a:rPr lang="en-US" sz="3200" dirty="0" err="1"/>
              <a:t>nhất</a:t>
            </a:r>
            <a:r>
              <a:rPr lang="en-US" sz="3200" dirty="0"/>
              <a:t>) </a:t>
            </a:r>
            <a:r>
              <a:rPr lang="en-US" sz="3200" dirty="0">
                <a:sym typeface="Wingdings" pitchFamily="2" charset="2"/>
              </a:rPr>
              <a:t> </a:t>
            </a:r>
            <a:r>
              <a:rPr lang="en-US" sz="3200" dirty="0"/>
              <a:t>O(n</a:t>
            </a:r>
            <a:r>
              <a:rPr lang="en-US" sz="3200" baseline="30000" dirty="0"/>
              <a:t>2</a:t>
            </a:r>
            <a:r>
              <a:rPr lang="en-US" sz="3200" dirty="0"/>
              <a:t>)</a:t>
            </a:r>
          </a:p>
          <a:p>
            <a:pPr>
              <a:defRPr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E0919-1C9E-4304-AE1B-AD73288114A4}" type="slidenum">
              <a:rPr lang="en-US" smtClean="0"/>
              <a:pPr>
                <a:defRPr/>
              </a:pPr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8131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828801"/>
            <a:ext cx="7772401" cy="45275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514350" indent="-514350">
              <a:buAutoNum type="arabicPeriod"/>
            </a:pPr>
            <a:r>
              <a:rPr lang="en-US" dirty="0"/>
              <a:t>Shaker Sort (61-69)</a:t>
            </a:r>
          </a:p>
          <a:p>
            <a:pPr marL="514350" indent="-514350">
              <a:buAutoNum type="arabicPeriod"/>
            </a:pPr>
            <a:r>
              <a:rPr lang="en-US" dirty="0"/>
              <a:t>Shell Sort (1-15)</a:t>
            </a:r>
          </a:p>
          <a:p>
            <a:pPr marL="514350" indent="-514350">
              <a:buAutoNum type="arabicPeriod"/>
            </a:pPr>
            <a:r>
              <a:rPr lang="en-US" dirty="0"/>
              <a:t>Merge Sort (31-45)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b="1" dirty="0" err="1">
                <a:solidFill>
                  <a:srgbClr val="FF0000"/>
                </a:solidFill>
              </a:rPr>
              <a:t>Đọc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thêm</a:t>
            </a:r>
            <a:endParaRPr lang="en-US" b="1" dirty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Radix Sort (46-60)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Heap Sort (16-30)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52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1: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đầu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tiên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0)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526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" name="Up Arrow Callout 1"/>
          <p:cNvSpPr/>
          <p:nvPr/>
        </p:nvSpPr>
        <p:spPr>
          <a:xfrm>
            <a:off x="838201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14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38999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44958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382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410199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3052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10417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24792 -0.25 C 0.35903 -0.25 0.49583 -0.18102 0.49583 -0.125 L 0.50156 -0.00254 " pathEditMode="relative" rAng="0" ptsTypes="FfFF">
                                      <p:cBhvr>
                                        <p:cTn id="1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9" y="1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-0.24792 -0.25 C -0.3592 -0.25 -0.49583 -0.18102 -0.49583 -0.125 L -0.49844 -3.33333E-6 " pathEditMode="relative" rAng="0" ptsTypes="FfFF">
                                      <p:cBhvr>
                                        <p:cTn id="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31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1" grpId="0" animBg="1"/>
      <p:bldP spid="21" grpId="1" animBg="1"/>
      <p:bldP spid="23" grpId="0" animBg="1"/>
      <p:bldP spid="2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1: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đầu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tiên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0)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526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" name="Up Arrow Callout 1"/>
          <p:cNvSpPr/>
          <p:nvPr/>
        </p:nvSpPr>
        <p:spPr>
          <a:xfrm>
            <a:off x="838201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14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102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38999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54102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82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43872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10417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4722 L 0 0.0027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 2.22222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3" grpId="0" animBg="1"/>
      <p:bldP spid="23" grpId="1" animBg="1"/>
      <p:bldP spid="24" grpId="0" animBg="1"/>
      <p:bldP spid="2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1: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đầu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tiên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0)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526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" name="Up Arrow Callout 1"/>
          <p:cNvSpPr/>
          <p:nvPr/>
        </p:nvSpPr>
        <p:spPr>
          <a:xfrm>
            <a:off x="838201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14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102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63246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82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38999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6877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10417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34792 -0.25 C 0.50399 -0.25 0.69583 -0.18102 0.69583 -0.125 L 0.70156 -3.33333E-6 " pathEditMode="relative" rAng="0" ptsTypes="FfFF">
                                      <p:cBhvr>
                                        <p:cTn id="1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69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-0.34792 -0.25 C -0.50417 -0.25 -0.69583 -0.18102 -0.69583 -0.125 L -0.7 -0.00093 " pathEditMode="relative" rAng="0" ptsTypes="FfFF">
                                      <p:cBhvr>
                                        <p:cTn id="1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0" y="1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3" grpId="0" animBg="1"/>
      <p:bldP spid="23" grpId="1" animBg="1"/>
      <p:bldP spid="25" grpId="0" animBg="1"/>
      <p:bldP spid="2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1: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đầu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tiên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0)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526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" name="Up Arrow Callout 1"/>
          <p:cNvSpPr/>
          <p:nvPr/>
        </p:nvSpPr>
        <p:spPr>
          <a:xfrm>
            <a:off x="838201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14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102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2390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72390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4437063"/>
            <a:ext cx="838200" cy="3635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3" name="Cloud 2"/>
          <p:cNvSpPr/>
          <p:nvPr/>
        </p:nvSpPr>
        <p:spPr>
          <a:xfrm>
            <a:off x="5715000" y="1803975"/>
            <a:ext cx="2895600" cy="2120324"/>
          </a:xfrm>
          <a:prstGeom prst="cloud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/>
              <a:t>Kết thúc bước 1</a:t>
            </a:r>
          </a:p>
        </p:txBody>
      </p:sp>
    </p:spTree>
    <p:extLst>
      <p:ext uri="{BB962C8B-B14F-4D97-AF65-F5344CB8AC3E}">
        <p14:creationId xmlns:p14="http://schemas.microsoft.com/office/powerpoint/2010/main" val="229268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10417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2: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hai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1)</a:t>
            </a:r>
          </a:p>
        </p:txBody>
      </p:sp>
      <p:sp>
        <p:nvSpPr>
          <p:cNvPr id="2" name="Up Arrow Callout 1"/>
          <p:cNvSpPr/>
          <p:nvPr/>
        </p:nvSpPr>
        <p:spPr>
          <a:xfrm>
            <a:off x="838201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14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102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2390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26670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4437063"/>
            <a:ext cx="838200" cy="3635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526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0701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10417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05017 -0.25 C 0.07274 -0.25 0.10052 -0.18102 0.10052 -0.125 L 0.10052 -2.22222E-6 " pathEditMode="relative" rAng="0" ptsTypes="FfFF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7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0"/>
                            </p:stCondLst>
                            <p:childTnLst>
                              <p:par>
                                <p:cTn id="20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 L -0.04896 -0.25 C -0.07101 -0.25 -0.09792 -0.18102 -0.09792 -0.125 L -0.09792 3.33333E-6 " pathEditMode="relative" rAng="0" ptsTypes="FfFF">
                                      <p:cBhvr>
                                        <p:cTn id="2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96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 animBg="1"/>
      <p:bldP spid="19" grpId="0" animBg="1"/>
      <p:bldP spid="19" grpId="1" animBg="1"/>
      <p:bldP spid="20" grpId="0" animBg="1"/>
      <p:bldP spid="2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2: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hai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1)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670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" name="Up Arrow Callout 1"/>
          <p:cNvSpPr/>
          <p:nvPr/>
        </p:nvSpPr>
        <p:spPr>
          <a:xfrm>
            <a:off x="17526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102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2390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26670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4437063"/>
            <a:ext cx="838200" cy="3635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14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52600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27050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11111E-6 L 0.09583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09965 -0.25 C 0.14444 -0.25 0.19948 -0.18102 0.19948 -0.125 L 0.19948 3.33333E-6 " pathEditMode="relative" rAng="0" ptsTypes="FfFF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65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0"/>
                            </p:stCondLst>
                            <p:childTnLst>
                              <p:par>
                                <p:cTn id="20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 L -0.09948 -0.25 C -0.14427 -0.25 -0.19896 -0.18102 -0.19896 -0.125 L -0.19896 1.11111E-6 " pathEditMode="relative" rAng="0" ptsTypes="FfFF">
                                      <p:cBhvr>
                                        <p:cTn id="2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48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18" grpId="0" animBg="1"/>
      <p:bldP spid="18" grpId="1" animBg="1"/>
      <p:bldP spid="20" grpId="0" animBg="1"/>
      <p:bldP spid="20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2: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hai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1)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670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" name="Up Arrow Callout 1"/>
          <p:cNvSpPr/>
          <p:nvPr/>
        </p:nvSpPr>
        <p:spPr>
          <a:xfrm>
            <a:off x="17526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81400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102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2390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35814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4437063"/>
            <a:ext cx="838200" cy="3635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526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35573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11111E-6 L 0.09583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4745 L 0 0.0025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4537 L 0 0.0046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18" grpId="0" animBg="1"/>
      <p:bldP spid="18" grpId="1" animBg="1"/>
      <p:bldP spid="22" grpId="0" animBg="1"/>
      <p:bldP spid="2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Mục tiêu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873625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</a:pPr>
            <a:r>
              <a:rPr lang="en-US" sz="3200" dirty="0" err="1"/>
              <a:t>Nắm</a:t>
            </a:r>
            <a:r>
              <a:rPr lang="en-US" sz="3200" dirty="0"/>
              <a:t> </a:t>
            </a:r>
            <a:r>
              <a:rPr lang="en-US" sz="3200" dirty="0" err="1"/>
              <a:t>vững</a:t>
            </a:r>
            <a:r>
              <a:rPr lang="en-US" sz="3200" dirty="0"/>
              <a:t>, minh </a:t>
            </a:r>
            <a:r>
              <a:rPr lang="en-US" sz="3200" dirty="0" err="1"/>
              <a:t>họa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tính</a:t>
            </a:r>
            <a:r>
              <a:rPr lang="en-US" sz="3200" dirty="0"/>
              <a:t> </a:t>
            </a:r>
            <a:r>
              <a:rPr lang="en-US" sz="3200" dirty="0" err="1"/>
              <a:t>toán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phép</a:t>
            </a:r>
            <a:r>
              <a:rPr lang="en-US" sz="3200" dirty="0"/>
              <a:t> so </a:t>
            </a:r>
            <a:r>
              <a:rPr lang="en-US" sz="3200" dirty="0" err="1"/>
              <a:t>sánh</a:t>
            </a:r>
            <a:r>
              <a:rPr lang="en-US" sz="3200" dirty="0"/>
              <a:t>, </a:t>
            </a:r>
            <a:r>
              <a:rPr lang="en-US" sz="3200" dirty="0" err="1"/>
              <a:t>phép</a:t>
            </a:r>
            <a:r>
              <a:rPr lang="en-US" sz="3200" dirty="0"/>
              <a:t> </a:t>
            </a:r>
            <a:r>
              <a:rPr lang="en-US" sz="3200" dirty="0" err="1"/>
              <a:t>gán</a:t>
            </a:r>
            <a:r>
              <a:rPr lang="en-US" sz="3200" dirty="0"/>
              <a:t>/ </a:t>
            </a:r>
            <a:r>
              <a:rPr lang="en-US" sz="3200" dirty="0" err="1"/>
              <a:t>hoán</a:t>
            </a:r>
            <a:r>
              <a:rPr lang="en-US" sz="3200" dirty="0"/>
              <a:t> </a:t>
            </a:r>
            <a:r>
              <a:rPr lang="en-US" sz="3200" dirty="0" err="1"/>
              <a:t>vị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giải</a:t>
            </a:r>
            <a:r>
              <a:rPr lang="en-US" sz="3200" dirty="0"/>
              <a:t> </a:t>
            </a:r>
            <a:r>
              <a:rPr lang="en-US" sz="3200" dirty="0" err="1"/>
              <a:t>thuật</a:t>
            </a:r>
            <a:r>
              <a:rPr lang="en-US" sz="3200" dirty="0"/>
              <a:t> </a:t>
            </a:r>
            <a:r>
              <a:rPr lang="en-US" sz="3200" dirty="0" err="1"/>
              <a:t>sắp</a:t>
            </a:r>
            <a:r>
              <a:rPr lang="en-US" sz="3200" dirty="0"/>
              <a:t> </a:t>
            </a:r>
            <a:r>
              <a:rPr lang="en-US" sz="3200" dirty="0" err="1"/>
              <a:t>xếp</a:t>
            </a:r>
            <a:r>
              <a:rPr lang="en-US" sz="3200" dirty="0"/>
              <a:t> </a:t>
            </a:r>
            <a:r>
              <a:rPr lang="en-US" sz="3200" dirty="0" err="1"/>
              <a:t>cơ</a:t>
            </a:r>
            <a:r>
              <a:rPr lang="en-US" sz="3200" dirty="0"/>
              <a:t> </a:t>
            </a:r>
            <a:r>
              <a:rPr lang="en-US" sz="3200" dirty="0" err="1"/>
              <a:t>bản</a:t>
            </a:r>
            <a:r>
              <a:rPr lang="en-US" sz="3200" dirty="0"/>
              <a:t> </a:t>
            </a:r>
            <a:r>
              <a:rPr lang="en-US" sz="3200" dirty="0" err="1"/>
              <a:t>trên</a:t>
            </a:r>
            <a:r>
              <a:rPr lang="en-US" sz="3200" dirty="0"/>
              <a:t> </a:t>
            </a:r>
            <a:r>
              <a:rPr lang="en-US" sz="3200" dirty="0" err="1"/>
              <a:t>mảng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chiều</a:t>
            </a:r>
            <a:endParaRPr lang="en-US" sz="3200" dirty="0"/>
          </a:p>
          <a:p>
            <a:pPr marL="457200" indent="-457200" algn="just">
              <a:lnSpc>
                <a:spcPct val="150000"/>
              </a:lnSpc>
            </a:pPr>
            <a:r>
              <a:rPr lang="en-US" sz="3200" dirty="0" err="1"/>
              <a:t>Cài</a:t>
            </a:r>
            <a:r>
              <a:rPr lang="en-US" sz="3200" dirty="0"/>
              <a:t> </a:t>
            </a:r>
            <a:r>
              <a:rPr lang="en-US" sz="3200" dirty="0" err="1"/>
              <a:t>đặt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giải</a:t>
            </a:r>
            <a:r>
              <a:rPr lang="en-US" sz="3200" dirty="0"/>
              <a:t> </a:t>
            </a:r>
            <a:r>
              <a:rPr lang="en-US" sz="3200" dirty="0" err="1"/>
              <a:t>thuật</a:t>
            </a:r>
            <a:r>
              <a:rPr lang="en-US" sz="3200" dirty="0"/>
              <a:t> </a:t>
            </a:r>
            <a:r>
              <a:rPr lang="en-US" sz="3200" dirty="0" err="1"/>
              <a:t>bằng</a:t>
            </a:r>
            <a:r>
              <a:rPr lang="en-US" sz="3200" dirty="0"/>
              <a:t> </a:t>
            </a:r>
            <a:r>
              <a:rPr lang="en-US" sz="3200" dirty="0" err="1"/>
              <a:t>ngôn</a:t>
            </a:r>
            <a:r>
              <a:rPr lang="en-US" sz="3200" dirty="0"/>
              <a:t> </a:t>
            </a:r>
            <a:r>
              <a:rPr lang="en-US" sz="3200" dirty="0" err="1"/>
              <a:t>ngữ</a:t>
            </a:r>
            <a:r>
              <a:rPr lang="en-US" sz="3200" dirty="0"/>
              <a:t> C#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4F7D98-69B6-4F1D-8099-7BFD11C4434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2: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hai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1)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670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" name="Up Arrow Callout 1"/>
          <p:cNvSpPr/>
          <p:nvPr/>
        </p:nvSpPr>
        <p:spPr>
          <a:xfrm>
            <a:off x="17526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81400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2390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44958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4437063"/>
            <a:ext cx="838200" cy="3635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526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102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3123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11111E-6 L 0.09583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20017 -0.25 C 0.28993 -0.25 0.40052 -0.18102 0.40052 -0.125 L 0.40052 1.11111E-6 " pathEditMode="relative" rAng="0" ptsTypes="FfFF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17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0"/>
                            </p:stCondLst>
                            <p:childTnLst>
                              <p:par>
                                <p:cTn id="20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-0.19948 -0.25 C -0.28906 -0.25 -0.39896 -0.18102 -0.39896 -0.125 L -0.39896 4.44444E-6 " pathEditMode="relative" rAng="0" ptsTypes="FfFF">
                                      <p:cBhvr>
                                        <p:cTn id="2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48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18" grpId="0" animBg="1"/>
      <p:bldP spid="18" grpId="1" animBg="1"/>
      <p:bldP spid="21" grpId="0" animBg="1"/>
      <p:bldP spid="2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2: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hai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1)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670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" name="Up Arrow Callout 1"/>
          <p:cNvSpPr/>
          <p:nvPr/>
        </p:nvSpPr>
        <p:spPr>
          <a:xfrm>
            <a:off x="17526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102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81400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2390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54102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4437063"/>
            <a:ext cx="838200" cy="3635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526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25282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11111E-6 L 0.09583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046 L 0 -0.0004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 2.22222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1" grpId="0" animBg="1"/>
      <p:bldP spid="21" grpId="1" animBg="1"/>
      <p:bldP spid="24" grpId="0" animBg="1"/>
      <p:bldP spid="24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2: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hai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1)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670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" name="Up Arrow Callout 1"/>
          <p:cNvSpPr/>
          <p:nvPr/>
        </p:nvSpPr>
        <p:spPr>
          <a:xfrm>
            <a:off x="17526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102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81400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63246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4437063"/>
            <a:ext cx="838200" cy="3635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526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2390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0804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11111E-6 L 0.09583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29948 -0.25 C 0.43368 -0.25 0.59896 -0.18102 0.59896 -0.125 L 0.59896 1.11022E-16 " pathEditMode="relative" rAng="0" ptsTypes="FfFF">
                                      <p:cBhvr>
                                        <p:cTn id="1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48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-0.29948 -0.25 C -0.43385 -0.25 -0.59896 -0.18102 -0.59896 -0.125 L -0.59896 -1.11111E-6 " pathEditMode="relative" rAng="0" ptsTypes="FfFF">
                                      <p:cBhvr>
                                        <p:cTn id="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48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1" grpId="0" animBg="1"/>
      <p:bldP spid="21" grpId="1" animBg="1"/>
      <p:bldP spid="23" grpId="0" animBg="1"/>
      <p:bldP spid="23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2: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hai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1)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670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" name="Up Arrow Callout 1"/>
          <p:cNvSpPr/>
          <p:nvPr/>
        </p:nvSpPr>
        <p:spPr>
          <a:xfrm>
            <a:off x="17526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102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81400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2390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526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71628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4437063"/>
            <a:ext cx="838200" cy="3635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8" name="Cloud 27"/>
          <p:cNvSpPr/>
          <p:nvPr/>
        </p:nvSpPr>
        <p:spPr>
          <a:xfrm>
            <a:off x="5715000" y="1803975"/>
            <a:ext cx="2895600" cy="2120324"/>
          </a:xfrm>
          <a:prstGeom prst="cloud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/>
              <a:t>Kết thúc bước 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52600" y="4222751"/>
            <a:ext cx="838200" cy="57784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6429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11111E-6 L 0.09583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3: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ba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2)</a:t>
            </a:r>
          </a:p>
        </p:txBody>
      </p:sp>
      <p:sp>
        <p:nvSpPr>
          <p:cNvPr id="2" name="Up Arrow Callout 1"/>
          <p:cNvSpPr/>
          <p:nvPr/>
        </p:nvSpPr>
        <p:spPr>
          <a:xfrm>
            <a:off x="17526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102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2390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526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35814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4437063"/>
            <a:ext cx="838200" cy="3635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52600" y="4222751"/>
            <a:ext cx="838200" cy="57784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670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81400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5089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10417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 L 0.05104 -0.25 C 0.07378 -0.25 0.10208 -0.18102 0.10208 -0.125 L 0.10208 -2.22222E-6 " pathEditMode="relative" rAng="0" ptsTypes="FfFF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0"/>
                            </p:stCondLst>
                            <p:childTnLst>
                              <p:par>
                                <p:cTn id="20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 L -0.04878 -0.25 C -0.07066 -0.25 -0.0974 -0.18102 -0.0974 -0.125 L -0.0974 -1.11111E-6 " pathEditMode="relative" rAng="0" ptsTypes="FfFF">
                                      <p:cBhvr>
                                        <p:cTn id="2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78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 animBg="1"/>
      <p:bldP spid="19" grpId="0" animBg="1"/>
      <p:bldP spid="19" grpId="1" animBg="1"/>
      <p:bldP spid="20" grpId="0" animBg="1"/>
      <p:bldP spid="20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814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" name="Up Arrow Callout 1"/>
          <p:cNvSpPr/>
          <p:nvPr/>
        </p:nvSpPr>
        <p:spPr>
          <a:xfrm>
            <a:off x="26670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102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2390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526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35814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4437063"/>
            <a:ext cx="838200" cy="3635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52600" y="4222751"/>
            <a:ext cx="838200" cy="57784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3: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ba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2)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7000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61990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11111E-6 L 0.10417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4745 L 5.55112E-17 0.0025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4537 L 0 0.0046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0" grpId="0" animBg="1"/>
      <p:bldP spid="20" grpId="1" animBg="1"/>
      <p:bldP spid="22" grpId="0" animBg="1"/>
      <p:bldP spid="22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814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" name="Up Arrow Callout 1"/>
          <p:cNvSpPr/>
          <p:nvPr/>
        </p:nvSpPr>
        <p:spPr>
          <a:xfrm>
            <a:off x="26670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2390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526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44958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4437063"/>
            <a:ext cx="838200" cy="3635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52600" y="4222751"/>
            <a:ext cx="838200" cy="57784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3: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ba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2)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102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7000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1136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11111E-6 L 0.10417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 L 0.15052 -0.25 C 0.21788 -0.25 0.30104 -0.18102 0.30104 -0.125 L 0.30104 3.33333E-6 " pathEditMode="relative" rAng="0" ptsTypes="FfFF"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-0.15035 -0.25 C -0.21771 -0.25 -0.30052 -0.18102 -0.30052 -0.125 L -0.30052 1.11111E-6 " pathEditMode="relative" rAng="0" ptsTypes="FfFF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35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8" grpId="0" animBg="1"/>
      <p:bldP spid="18" grpId="1" animBg="1"/>
      <p:bldP spid="20" grpId="0" animBg="1"/>
      <p:bldP spid="20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814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" name="Up Arrow Callout 1"/>
          <p:cNvSpPr/>
          <p:nvPr/>
        </p:nvSpPr>
        <p:spPr>
          <a:xfrm>
            <a:off x="26670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10200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2390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526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54102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4437063"/>
            <a:ext cx="838200" cy="3635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52600" y="4222751"/>
            <a:ext cx="838200" cy="57784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3: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ba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2)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670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25942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11111E-6 L 0.10417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 L 5.55112E-17 -2.59259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 2.22222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8" grpId="0" animBg="1"/>
      <p:bldP spid="18" grpId="1" animBg="1"/>
      <p:bldP spid="24" grpId="0" animBg="1"/>
      <p:bldP spid="24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814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" name="Up Arrow Callout 1"/>
          <p:cNvSpPr/>
          <p:nvPr/>
        </p:nvSpPr>
        <p:spPr>
          <a:xfrm>
            <a:off x="26670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10200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526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63246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4437063"/>
            <a:ext cx="838200" cy="3635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52600" y="4222751"/>
            <a:ext cx="838200" cy="57784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3: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ba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2)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670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2390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9056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11111E-6 L 0.10417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 L 0.24965 -0.25 C 0.36163 -0.25 0.49948 -0.18102 0.49948 -0.125 L 0.49948 1.11111E-6 " pathEditMode="relative" rAng="0" ptsTypes="FfFF">
                                      <p:cBhvr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65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-0.24983 -0.25 C -0.36181 -0.25 -0.49948 -0.18102 -0.49948 -0.125 L -0.49948 7.40741E-7 " pathEditMode="relative" rAng="0" ptsTypes="FfFF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83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8" grpId="0" animBg="1"/>
      <p:bldP spid="18" grpId="1" animBg="1"/>
      <p:bldP spid="21" grpId="0" animBg="1"/>
      <p:bldP spid="21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814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" name="Up Arrow Callout 1"/>
          <p:cNvSpPr/>
          <p:nvPr/>
        </p:nvSpPr>
        <p:spPr>
          <a:xfrm>
            <a:off x="26670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390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10200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670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526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71628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4437063"/>
            <a:ext cx="838200" cy="3635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52600" y="4222751"/>
            <a:ext cx="838200" cy="57784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3: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ba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2)</a:t>
            </a:r>
          </a:p>
        </p:txBody>
      </p:sp>
      <p:sp>
        <p:nvSpPr>
          <p:cNvPr id="30" name="Cloud 29"/>
          <p:cNvSpPr/>
          <p:nvPr/>
        </p:nvSpPr>
        <p:spPr>
          <a:xfrm>
            <a:off x="5715000" y="1803975"/>
            <a:ext cx="2895600" cy="2120324"/>
          </a:xfrm>
          <a:prstGeom prst="cloud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/>
              <a:t>Kết thúc bước 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67000" y="4114800"/>
            <a:ext cx="838200" cy="71278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4694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11111E-6 L 0.10417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691322"/>
            <a:ext cx="8077200" cy="478250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vi-VN" sz="2800" dirty="0"/>
              <a:t>Để truy xuất thông tin nhanh chóng và chính xác</a:t>
            </a:r>
            <a:r>
              <a:rPr 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 err="1">
                <a:sym typeface="Wingdings" panose="05000000000000000000" pitchFamily="2" charset="2"/>
              </a:rPr>
              <a:t>thông</a:t>
            </a:r>
            <a:r>
              <a:rPr lang="en-US" sz="2800" dirty="0">
                <a:sym typeface="Wingdings" panose="05000000000000000000" pitchFamily="2" charset="2"/>
              </a:rPr>
              <a:t> tin </a:t>
            </a:r>
            <a:r>
              <a:rPr lang="en-US" sz="2800" dirty="0" err="1">
                <a:sym typeface="Wingdings" panose="05000000000000000000" pitchFamily="2" charset="2"/>
              </a:rPr>
              <a:t>phải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được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sắp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xếp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trật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nào</a:t>
            </a:r>
            <a:r>
              <a:rPr lang="en-US" sz="2800" dirty="0"/>
              <a:t> </a:t>
            </a:r>
            <a:r>
              <a:rPr lang="en-US" sz="2800" dirty="0" err="1"/>
              <a:t>đó</a:t>
            </a:r>
            <a:endParaRPr lang="en-US" sz="2800" dirty="0"/>
          </a:p>
          <a:p>
            <a:pPr algn="just"/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CTDL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nghĩa</a:t>
            </a:r>
            <a:r>
              <a:rPr lang="en-US" sz="2800" dirty="0"/>
              <a:t> </a:t>
            </a:r>
            <a:r>
              <a:rPr lang="en-US" sz="2800" dirty="0" err="1"/>
              <a:t>trước</a:t>
            </a:r>
            <a:r>
              <a:rPr lang="en-US" sz="2800" dirty="0"/>
              <a:t> </a:t>
            </a:r>
            <a:r>
              <a:rPr lang="en-US" sz="2800" dirty="0" err="1"/>
              <a:t>trật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,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đó</a:t>
            </a:r>
            <a:r>
              <a:rPr lang="en-US" sz="2800" dirty="0"/>
              <a:t> </a:t>
            </a:r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vi-VN" sz="2800" dirty="0"/>
              <a:t>thêm vào phải đảm bảo trật tự này</a:t>
            </a:r>
            <a:endParaRPr lang="en-US" sz="2800" dirty="0"/>
          </a:p>
          <a:p>
            <a:pPr algn="just"/>
            <a:r>
              <a:rPr lang="en-US" sz="2800" dirty="0" err="1"/>
              <a:t>Sắp</a:t>
            </a:r>
            <a:r>
              <a:rPr lang="en-US" sz="2800" dirty="0"/>
              <a:t> </a:t>
            </a:r>
            <a:r>
              <a:rPr lang="en-US" sz="2800" dirty="0" err="1"/>
              <a:t>xếp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quá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xử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danh</a:t>
            </a:r>
            <a:r>
              <a:rPr lang="en-US" sz="2800" dirty="0"/>
              <a:t> </a:t>
            </a:r>
            <a:r>
              <a:rPr lang="en-US" sz="2800" dirty="0" err="1"/>
              <a:t>sách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(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mẫu</a:t>
            </a:r>
            <a:r>
              <a:rPr lang="en-US" sz="2800" dirty="0"/>
              <a:t> tin)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đặt</a:t>
            </a:r>
            <a:r>
              <a:rPr lang="en-US" sz="2800" dirty="0"/>
              <a:t> </a:t>
            </a:r>
            <a:r>
              <a:rPr lang="en-US" sz="2800" dirty="0" err="1"/>
              <a:t>chúng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theo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một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thứ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tự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thỏa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mãn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một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tiêu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chuẩn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nào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đó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/>
              <a:t>dựa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nội</a:t>
            </a:r>
            <a:r>
              <a:rPr lang="en-US" sz="2800" dirty="0"/>
              <a:t> dung </a:t>
            </a:r>
            <a:r>
              <a:rPr lang="en-US" sz="2800" dirty="0" err="1"/>
              <a:t>thông</a:t>
            </a:r>
            <a:r>
              <a:rPr lang="en-US" sz="2800" dirty="0"/>
              <a:t> tin </a:t>
            </a:r>
            <a:r>
              <a:rPr lang="en-US" sz="2800" dirty="0" err="1"/>
              <a:t>lưu</a:t>
            </a:r>
            <a:r>
              <a:rPr lang="en-US" sz="2800" dirty="0"/>
              <a:t> </a:t>
            </a:r>
            <a:r>
              <a:rPr lang="en-US" sz="2800" dirty="0" err="1"/>
              <a:t>giữ</a:t>
            </a:r>
            <a:r>
              <a:rPr lang="en-US" sz="2800" dirty="0"/>
              <a:t> </a:t>
            </a:r>
            <a:r>
              <a:rPr lang="en-US" sz="2800" dirty="0" err="1"/>
              <a:t>tại</a:t>
            </a:r>
            <a:r>
              <a:rPr lang="en-US" sz="2800" dirty="0"/>
              <a:t> </a:t>
            </a:r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endParaRPr lang="en-US" sz="2800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0BA281-DC14-4F48-8F09-0F64BD9C360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2" name="Up Arrow Callout 1"/>
          <p:cNvSpPr/>
          <p:nvPr/>
        </p:nvSpPr>
        <p:spPr>
          <a:xfrm>
            <a:off x="26670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390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10200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670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526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44958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4437063"/>
            <a:ext cx="838200" cy="3635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52600" y="4222751"/>
            <a:ext cx="838200" cy="57784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4: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tư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3)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67000" y="4114800"/>
            <a:ext cx="838200" cy="71278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814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0943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11111E-6 L 0.10417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 L 0.04965 -0.25 C 0.07205 -0.25 0.09948 -0.18102 0.09948 -0.125 L 0.09948 -2.22222E-6 " pathEditMode="relative" rAng="0" ptsTypes="FfFF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65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0"/>
                            </p:stCondLst>
                            <p:childTnLst>
                              <p:par>
                                <p:cTn id="20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-0.04948 -0.25 C -0.0717 -0.25 -0.09896 -0.18101 -0.09896 -0.125 L -0.09896 -4.81481E-6 " pathEditMode="relative" rAng="0" ptsTypes="FfFF">
                                      <p:cBhvr>
                                        <p:cTn id="2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 animBg="1"/>
      <p:bldP spid="19" grpId="0" animBg="1"/>
      <p:bldP spid="19" grpId="1" animBg="1"/>
      <p:bldP spid="22" grpId="0" animBg="1"/>
      <p:bldP spid="22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4958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" name="Up Arrow Callout 1"/>
          <p:cNvSpPr/>
          <p:nvPr/>
        </p:nvSpPr>
        <p:spPr>
          <a:xfrm>
            <a:off x="35814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390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670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526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44958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4437063"/>
            <a:ext cx="838200" cy="3635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52600" y="4222751"/>
            <a:ext cx="838200" cy="57784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4: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tư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3)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67000" y="4114800"/>
            <a:ext cx="838200" cy="71278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10200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81400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78391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09583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 L 0.10017 -0.25 C 0.14514 -0.25 0.20052 -0.18101 0.20052 -0.125 L 0.20052 -4.44444E-6 " pathEditMode="relative" rAng="0" ptsTypes="FfFF">
                                      <p:cBhvr>
                                        <p:cTn id="1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17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-0.09983 -0.25 C -0.14462 -0.25 -0.19948 -0.18102 -0.19948 -0.125 L -0.19948 1.11022E-16 " pathEditMode="relative" rAng="0" ptsTypes="FfFF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83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0" grpId="0" animBg="1"/>
      <p:bldP spid="20" grpId="1" animBg="1"/>
      <p:bldP spid="22" grpId="0" animBg="1"/>
      <p:bldP spid="22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4958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" name="Up Arrow Callout 1"/>
          <p:cNvSpPr/>
          <p:nvPr/>
        </p:nvSpPr>
        <p:spPr>
          <a:xfrm>
            <a:off x="35814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390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670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10200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526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54102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4437063"/>
            <a:ext cx="838200" cy="3635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52600" y="4222751"/>
            <a:ext cx="838200" cy="57784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4: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tư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3)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67000" y="4114800"/>
            <a:ext cx="838200" cy="71278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81400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43393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09583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 L 5.55112E-17 -3.7037E-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 2.22222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0" grpId="0" animBg="1"/>
      <p:bldP spid="20" grpId="1" animBg="1"/>
      <p:bldP spid="24" grpId="0" animBg="1"/>
      <p:bldP spid="24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4958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" name="Up Arrow Callout 1"/>
          <p:cNvSpPr/>
          <p:nvPr/>
        </p:nvSpPr>
        <p:spPr>
          <a:xfrm>
            <a:off x="35814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670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10200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526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63246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4437063"/>
            <a:ext cx="838200" cy="3635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52600" y="4222751"/>
            <a:ext cx="838200" cy="57784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4: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tư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3)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67000" y="4114800"/>
            <a:ext cx="838200" cy="71278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390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81400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5310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09583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 L 0.19965 -0.25 C 0.28924 -0.25 0.39948 -0.18102 0.39948 -0.125 L 0.39948 3.33333E-6 " pathEditMode="relative" rAng="0" ptsTypes="FfFF"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65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-0.20035 -0.25 C -0.2901 -0.25 -0.40052 -0.18102 -0.40052 -0.125 L -0.40052 1.11111E-6 " pathEditMode="relative" rAng="0" ptsTypes="FfFF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35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8" grpId="0" animBg="1"/>
      <p:bldP spid="18" grpId="1" animBg="1"/>
      <p:bldP spid="20" grpId="0" animBg="1"/>
      <p:bldP spid="20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4958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" name="Up Arrow Callout 1"/>
          <p:cNvSpPr/>
          <p:nvPr/>
        </p:nvSpPr>
        <p:spPr>
          <a:xfrm>
            <a:off x="35814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14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39000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670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10200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526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72390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4437063"/>
            <a:ext cx="838200" cy="3635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52600" y="4222751"/>
            <a:ext cx="838200" cy="57784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4: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tư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3)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67000" y="4114800"/>
            <a:ext cx="838200" cy="71278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30" name="Cloud 29"/>
          <p:cNvSpPr/>
          <p:nvPr/>
        </p:nvSpPr>
        <p:spPr>
          <a:xfrm>
            <a:off x="5715000" y="1803975"/>
            <a:ext cx="2895600" cy="2120324"/>
          </a:xfrm>
          <a:prstGeom prst="cloud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/>
              <a:t>Kết thúc bước 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81400" y="3921125"/>
            <a:ext cx="838200" cy="8794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7199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09583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3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2" name="Up Arrow Callout 1"/>
          <p:cNvSpPr/>
          <p:nvPr/>
        </p:nvSpPr>
        <p:spPr>
          <a:xfrm>
            <a:off x="35814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14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39000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670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526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54102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4437063"/>
            <a:ext cx="838200" cy="3635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52600" y="4222751"/>
            <a:ext cx="838200" cy="57784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5: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năm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4)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67000" y="4114800"/>
            <a:ext cx="838200" cy="71278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81400" y="3921125"/>
            <a:ext cx="838200" cy="8794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958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10200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46459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11111E-6 L 0.10417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04965 -0.25 C 0.07205 -0.25 0.09948 -0.18102 0.09948 -0.125 L 0.09948 -2.22222E-6 " pathEditMode="relative" rAng="0" ptsTypes="FfFF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65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0"/>
                            </p:stCondLst>
                            <p:childTnLst>
                              <p:par>
                                <p:cTn id="20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-0.05035 -0.25 C -0.07292 -0.25 -0.10052 -0.18101 -0.10052 -0.125 L -0.10052 -4.81481E-6 " pathEditMode="relative" rAng="0" ptsTypes="FfFF">
                                      <p:cBhvr>
                                        <p:cTn id="2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5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 animBg="1"/>
      <p:bldP spid="19" grpId="0" animBg="1"/>
      <p:bldP spid="19" grpId="1" animBg="1"/>
      <p:bldP spid="22" grpId="0" animBg="1"/>
      <p:bldP spid="22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4102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" name="Up Arrow Callout 1"/>
          <p:cNvSpPr/>
          <p:nvPr/>
        </p:nvSpPr>
        <p:spPr>
          <a:xfrm>
            <a:off x="44958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14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670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526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54102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4437063"/>
            <a:ext cx="838200" cy="3635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52600" y="4222751"/>
            <a:ext cx="838200" cy="57784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67000" y="4114800"/>
            <a:ext cx="838200" cy="71278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81400" y="3921125"/>
            <a:ext cx="838200" cy="8794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5: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năm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4)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39000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800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03378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09583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 -4.81481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 2.22222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4" grpId="0" animBg="1"/>
      <p:bldP spid="24" grpId="1" animBg="1"/>
      <p:bldP spid="22" grpId="0" animBg="1"/>
      <p:bldP spid="22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4102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" name="Up Arrow Callout 1"/>
          <p:cNvSpPr/>
          <p:nvPr/>
        </p:nvSpPr>
        <p:spPr>
          <a:xfrm>
            <a:off x="44958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14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670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526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63246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4437063"/>
            <a:ext cx="838200" cy="3635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52600" y="4222751"/>
            <a:ext cx="838200" cy="57784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67000" y="4114800"/>
            <a:ext cx="838200" cy="71278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81400" y="3921125"/>
            <a:ext cx="838200" cy="8794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5: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năm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4)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39000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800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43425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09583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15017 -0.25 C 0.21753 -0.25 0.30052 -0.18101 0.30052 -0.125 L 0.30052 -4.44444E-6 " pathEditMode="relative" rAng="0" ptsTypes="FfFF">
                                      <p:cBhvr>
                                        <p:cTn id="1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17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-0.14983 -0.25 C -0.21701 -0.25 -0.29948 -0.18102 -0.29948 -0.125 L -0.29948 1.11022E-16 " pathEditMode="relative" rAng="0" ptsTypes="FfFF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83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0" grpId="0" animBg="1"/>
      <p:bldP spid="20" grpId="1" animBg="1"/>
      <p:bldP spid="22" grpId="0" animBg="1"/>
      <p:bldP spid="22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4102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" name="Up Arrow Callout 1"/>
          <p:cNvSpPr/>
          <p:nvPr/>
        </p:nvSpPr>
        <p:spPr>
          <a:xfrm>
            <a:off x="44958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14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95800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670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39000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526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72390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4437063"/>
            <a:ext cx="838200" cy="3635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52600" y="4222751"/>
            <a:ext cx="838200" cy="57784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67000" y="4114800"/>
            <a:ext cx="838200" cy="71278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81400" y="3921125"/>
            <a:ext cx="838200" cy="8794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30" name="Cloud 29"/>
          <p:cNvSpPr/>
          <p:nvPr/>
        </p:nvSpPr>
        <p:spPr>
          <a:xfrm>
            <a:off x="5715000" y="1803975"/>
            <a:ext cx="2895600" cy="2120324"/>
          </a:xfrm>
          <a:prstGeom prst="cloud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/>
              <a:t>Kết thúc bước 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5: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năm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4)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495800" y="3616325"/>
            <a:ext cx="838200" cy="11842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8885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09583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3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2" name="Up Arrow Callout 1"/>
          <p:cNvSpPr/>
          <p:nvPr/>
        </p:nvSpPr>
        <p:spPr>
          <a:xfrm>
            <a:off x="44958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14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95800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670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39000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526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63246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4437063"/>
            <a:ext cx="838200" cy="3635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52600" y="4222751"/>
            <a:ext cx="838200" cy="57784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67000" y="4114800"/>
            <a:ext cx="838200" cy="71278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81400" y="3921125"/>
            <a:ext cx="838200" cy="8794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6: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sáu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5)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495800" y="3616325"/>
            <a:ext cx="838200" cy="11842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102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94899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10417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 -2.22222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 2.22222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 animBg="1"/>
      <p:bldP spid="19" grpId="0" animBg="1"/>
      <p:bldP spid="19" grpId="1" animBg="1"/>
      <p:bldP spid="24" grpId="0" animBg="1"/>
      <p:bldP spid="2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691322"/>
            <a:ext cx="8077200" cy="4782503"/>
          </a:xfrm>
        </p:spPr>
        <p:txBody>
          <a:bodyPr>
            <a:normAutofit/>
          </a:bodyPr>
          <a:lstStyle/>
          <a:p>
            <a:pPr marL="342900" indent="-342900" eaLnBrk="1" hangingPunct="1">
              <a:lnSpc>
                <a:spcPct val="150000"/>
              </a:lnSpc>
            </a:pPr>
            <a:r>
              <a:rPr lang="en-US" sz="2800" dirty="0" err="1"/>
              <a:t>Khái</a:t>
            </a:r>
            <a:r>
              <a:rPr lang="en-US" sz="2800" dirty="0"/>
              <a:t> </a:t>
            </a:r>
            <a:r>
              <a:rPr lang="en-US" sz="2800" dirty="0" err="1"/>
              <a:t>niệm</a:t>
            </a:r>
            <a:r>
              <a:rPr lang="en-US" sz="2800" dirty="0"/>
              <a:t> </a:t>
            </a:r>
            <a:r>
              <a:rPr lang="en-US" sz="2800" dirty="0" err="1"/>
              <a:t>nghịch</a:t>
            </a:r>
            <a:r>
              <a:rPr lang="en-US" sz="2800" dirty="0"/>
              <a:t> </a:t>
            </a:r>
            <a:r>
              <a:rPr lang="en-US" sz="2800" dirty="0" err="1"/>
              <a:t>thế</a:t>
            </a:r>
            <a:endParaRPr lang="en-US" sz="2800" dirty="0"/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sz="2800" dirty="0">
              <a:solidFill>
                <a:srgbClr val="0070C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800" dirty="0" err="1"/>
              <a:t>Giả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xét</a:t>
            </a:r>
            <a:r>
              <a:rPr lang="en-US" sz="2800" dirty="0"/>
              <a:t> </a:t>
            </a:r>
            <a:r>
              <a:rPr lang="en-US" sz="2800" dirty="0" err="1"/>
              <a:t>mảng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thứ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</a:t>
            </a:r>
            <a:r>
              <a:rPr lang="en-US" sz="2800" dirty="0" err="1"/>
              <a:t>tăng</a:t>
            </a:r>
            <a:r>
              <a:rPr lang="en-US" sz="2800" dirty="0"/>
              <a:t> </a:t>
            </a:r>
            <a:r>
              <a:rPr lang="en-US" sz="2800" dirty="0" err="1"/>
              <a:t>dần</a:t>
            </a:r>
            <a:endParaRPr lang="en-US" sz="2800" dirty="0"/>
          </a:p>
          <a:p>
            <a:pPr marL="342900" indent="-342900"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/>
              <a:t> </a:t>
            </a:r>
            <a:r>
              <a:rPr lang="en-US" sz="2800" dirty="0" err="1"/>
              <a:t>Nếu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&lt;j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a</a:t>
            </a:r>
            <a:r>
              <a:rPr lang="en-US" sz="2800" baseline="-25000" dirty="0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&gt;</a:t>
            </a:r>
            <a:r>
              <a:rPr lang="en-US" sz="2800" dirty="0" err="1">
                <a:solidFill>
                  <a:srgbClr val="FF0000"/>
                </a:solidFill>
              </a:rPr>
              <a:t>a</a:t>
            </a:r>
            <a:r>
              <a:rPr lang="en-US" sz="2800" baseline="-25000" dirty="0" err="1">
                <a:solidFill>
                  <a:srgbClr val="FF0000"/>
                </a:solidFill>
              </a:rPr>
              <a:t>j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/>
              <a:t>thì</a:t>
            </a:r>
            <a:r>
              <a:rPr lang="en-US" sz="2800" dirty="0"/>
              <a:t> ta </a:t>
            </a:r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đó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nghịch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thế</a:t>
            </a:r>
            <a:r>
              <a:rPr lang="en-US" sz="2800" dirty="0">
                <a:solidFill>
                  <a:srgbClr val="0070C0"/>
                </a:solidFill>
              </a:rPr>
              <a:t>.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err="1"/>
              <a:t>Mục</a:t>
            </a:r>
            <a:r>
              <a:rPr lang="en-US" sz="2800" dirty="0"/>
              <a:t> </a:t>
            </a:r>
            <a:r>
              <a:rPr lang="en-US" sz="2800" dirty="0" err="1"/>
              <a:t>tiêu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sắp</a:t>
            </a:r>
            <a:r>
              <a:rPr lang="en-US" sz="2800" dirty="0"/>
              <a:t> </a:t>
            </a:r>
            <a:r>
              <a:rPr lang="en-US" sz="2800" dirty="0" err="1"/>
              <a:t>xếp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i="1" u="sng" dirty="0" err="1"/>
              <a:t>khử</a:t>
            </a:r>
            <a:r>
              <a:rPr lang="en-US" sz="2800" i="1" u="sng" dirty="0"/>
              <a:t> </a:t>
            </a:r>
            <a:r>
              <a:rPr lang="en-US" sz="2800" i="1" u="sng" dirty="0" err="1"/>
              <a:t>các</a:t>
            </a:r>
            <a:r>
              <a:rPr lang="en-US" sz="2800" i="1" u="sng" dirty="0"/>
              <a:t> </a:t>
            </a:r>
            <a:r>
              <a:rPr lang="en-US" sz="2800" i="1" u="sng" dirty="0" err="1"/>
              <a:t>nghịch</a:t>
            </a:r>
            <a:r>
              <a:rPr lang="en-US" sz="2800" i="1" u="sng" dirty="0"/>
              <a:t> </a:t>
            </a:r>
            <a:r>
              <a:rPr lang="en-US" sz="2800" i="1" u="sng" dirty="0" err="1"/>
              <a:t>thế</a:t>
            </a:r>
            <a:r>
              <a:rPr lang="en-US" sz="2800" dirty="0"/>
              <a:t> (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hoán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r>
              <a:rPr lang="en-US" sz="2800" dirty="0"/>
              <a:t>)</a:t>
            </a:r>
            <a:endParaRPr lang="en-US" sz="4000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0BA281-DC14-4F48-8F09-0F64BD9C360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540793"/>
              </p:ext>
            </p:extLst>
          </p:nvPr>
        </p:nvGraphicFramePr>
        <p:xfrm>
          <a:off x="914400" y="2590676"/>
          <a:ext cx="6095997" cy="457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0</a:t>
                      </a:r>
                      <a:endParaRPr lang="en-US" sz="2400" dirty="0"/>
                    </a:p>
                  </a:txBody>
                  <a:tcPr marT="45782" marB="4578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1</a:t>
                      </a:r>
                      <a:endParaRPr lang="en-US" sz="2400" dirty="0"/>
                    </a:p>
                  </a:txBody>
                  <a:tcPr marT="45782" marB="4578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2</a:t>
                      </a:r>
                    </a:p>
                  </a:txBody>
                  <a:tcPr marT="45782" marB="4578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3</a:t>
                      </a:r>
                    </a:p>
                  </a:txBody>
                  <a:tcPr marT="45782" marB="45782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…</a:t>
                      </a:r>
                    </a:p>
                  </a:txBody>
                  <a:tcPr marT="45782" marB="4578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 marT="45782" marB="4578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N-3</a:t>
                      </a:r>
                    </a:p>
                  </a:txBody>
                  <a:tcPr marT="45782" marB="4578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N-2</a:t>
                      </a:r>
                    </a:p>
                  </a:txBody>
                  <a:tcPr marT="45782" marB="4578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N-1</a:t>
                      </a:r>
                    </a:p>
                  </a:txBody>
                  <a:tcPr marT="45782" marB="4578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8635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2" name="Up Arrow Callout 1"/>
          <p:cNvSpPr/>
          <p:nvPr/>
        </p:nvSpPr>
        <p:spPr>
          <a:xfrm>
            <a:off x="54102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14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95800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670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526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63246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4437063"/>
            <a:ext cx="838200" cy="3635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52600" y="4222751"/>
            <a:ext cx="838200" cy="57784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67000" y="4114800"/>
            <a:ext cx="838200" cy="71278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81400" y="3921125"/>
            <a:ext cx="838200" cy="8794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6: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sáu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5)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495800" y="3616325"/>
            <a:ext cx="838200" cy="11842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102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39000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25161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09583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10104 -0.25 C 0.14635 -0.25 0.20208 -0.18102 0.20208 -0.125 L 0.20208 -2.22222E-6 " pathEditMode="relative" rAng="0" ptsTypes="FfFF">
                                      <p:cBhvr>
                                        <p:cTn id="1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04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-0.09948 -0.25 C -0.14427 -0.25 -0.19896 -0.18101 -0.19896 -0.125 L -0.19896 -4.81481E-6 " pathEditMode="relative" rAng="0" ptsTypes="FfFF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48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animBg="1"/>
      <p:bldP spid="19" grpId="1" animBg="1"/>
      <p:bldP spid="22" grpId="0" animBg="1"/>
      <p:bldP spid="22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390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" name="Up Arrow Callout 1"/>
          <p:cNvSpPr/>
          <p:nvPr/>
        </p:nvSpPr>
        <p:spPr>
          <a:xfrm>
            <a:off x="54102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14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95800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670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10200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526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71628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4437063"/>
            <a:ext cx="838200" cy="3635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52600" y="4222751"/>
            <a:ext cx="838200" cy="57784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67000" y="4114800"/>
            <a:ext cx="838200" cy="71278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81400" y="3921125"/>
            <a:ext cx="838200" cy="8794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6: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sáu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5)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495800" y="3616325"/>
            <a:ext cx="838200" cy="11842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8" name="Cloud 27"/>
          <p:cNvSpPr/>
          <p:nvPr/>
        </p:nvSpPr>
        <p:spPr>
          <a:xfrm>
            <a:off x="5715000" y="1803975"/>
            <a:ext cx="2895600" cy="2120324"/>
          </a:xfrm>
          <a:prstGeom prst="cloud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/>
              <a:t>Kết thúc bước 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410200" y="3276600"/>
            <a:ext cx="838200" cy="15446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9969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09583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3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2" name="Up Arrow Callout 1"/>
          <p:cNvSpPr/>
          <p:nvPr/>
        </p:nvSpPr>
        <p:spPr>
          <a:xfrm>
            <a:off x="54102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14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95800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670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10200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526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71628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4437063"/>
            <a:ext cx="838200" cy="3635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52600" y="4222751"/>
            <a:ext cx="838200" cy="57784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67000" y="4114800"/>
            <a:ext cx="838200" cy="71278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81400" y="3921125"/>
            <a:ext cx="838200" cy="8794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7: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bảy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6)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495800" y="3616325"/>
            <a:ext cx="838200" cy="11842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410200" y="3276600"/>
            <a:ext cx="838200" cy="15446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2390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53060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10417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05 -0.25 C 0.0724 -0.25 0.1 -0.18102 0.1 -0.125 L 0.1 2.22222E-6 " pathEditMode="relative" rAng="0" ptsTypes="FfFF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0"/>
                            </p:stCondLst>
                            <p:childTnLst>
                              <p:par>
                                <p:cTn id="20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-0.04948 -0.25 C -0.0717 -0.25 -0.09896 -0.18102 -0.09896 -0.125 L -0.09896 -2.22222E-6 " pathEditMode="relative" rAng="0" ptsTypes="FfFF">
                                      <p:cBhvr>
                                        <p:cTn id="2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 animBg="1"/>
      <p:bldP spid="19" grpId="0" animBg="1"/>
      <p:bldP spid="19" grpId="1" animBg="1"/>
      <p:bldP spid="24" grpId="0" animBg="1"/>
      <p:bldP spid="24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3246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" name="Up Arrow Callout 1"/>
          <p:cNvSpPr/>
          <p:nvPr/>
        </p:nvSpPr>
        <p:spPr>
          <a:xfrm>
            <a:off x="63246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14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95800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670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10200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526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239000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71628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4437063"/>
            <a:ext cx="838200" cy="3635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52600" y="4222751"/>
            <a:ext cx="838200" cy="57784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67000" y="4114800"/>
            <a:ext cx="838200" cy="71278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81400" y="3921125"/>
            <a:ext cx="838200" cy="8794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7: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bảy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6)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495800" y="3616325"/>
            <a:ext cx="838200" cy="11842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410200" y="3276600"/>
            <a:ext cx="838200" cy="15446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8" name="Cloud 27"/>
          <p:cNvSpPr/>
          <p:nvPr/>
        </p:nvSpPr>
        <p:spPr>
          <a:xfrm>
            <a:off x="2019300" y="1781752"/>
            <a:ext cx="2895600" cy="2120324"/>
          </a:xfrm>
          <a:prstGeom prst="cloud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/>
              <a:t>Kết thúc bước 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324600" y="3048000"/>
            <a:ext cx="838200" cy="17589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22620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09583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8" grpId="0" animBg="1"/>
      <p:bldP spid="3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3246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14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95800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670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10200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526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239000" y="2435226"/>
            <a:ext cx="838200" cy="23685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4437063"/>
            <a:ext cx="838200" cy="3635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52600" y="4222751"/>
            <a:ext cx="838200" cy="57784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67000" y="4114800"/>
            <a:ext cx="838200" cy="71278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81400" y="3921125"/>
            <a:ext cx="838200" cy="8794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>
                <a:solidFill>
                  <a:srgbClr val="C00000"/>
                </a:solidFill>
                <a:latin typeface="+mn-lt"/>
              </a:rPr>
              <a:t>Hoàn tất sắp xếp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495800" y="3616325"/>
            <a:ext cx="838200" cy="11842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410200" y="3276600"/>
            <a:ext cx="838200" cy="15446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324600" y="3048000"/>
            <a:ext cx="838200" cy="17589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287208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153400" cy="571182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lang="en-US" sz="3600" b="1" dirty="0" err="1"/>
              <a:t>Giải</a:t>
            </a:r>
            <a:r>
              <a:rPr lang="en-US" sz="3600" b="1" dirty="0"/>
              <a:t> </a:t>
            </a:r>
            <a:r>
              <a:rPr lang="en-US" sz="3600" b="1" dirty="0" err="1"/>
              <a:t>thuật</a:t>
            </a:r>
            <a:endParaRPr lang="en-US" sz="3600" b="1" dirty="0"/>
          </a:p>
          <a:p>
            <a:pPr lvl="1"/>
            <a:r>
              <a:rPr lang="en-US" sz="2800" dirty="0" err="1"/>
              <a:t>Bước</a:t>
            </a:r>
            <a:r>
              <a:rPr lang="en-US" sz="2800" dirty="0"/>
              <a:t> 1 : </a:t>
            </a:r>
            <a:r>
              <a:rPr lang="en-US" sz="2800" dirty="0" err="1"/>
              <a:t>i</a:t>
            </a:r>
            <a:r>
              <a:rPr lang="en-US" sz="2800" dirty="0"/>
              <a:t> = 0;// </a:t>
            </a:r>
            <a:r>
              <a:rPr lang="en-US" sz="2800" dirty="0" err="1"/>
              <a:t>bắt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dãy</a:t>
            </a:r>
            <a:r>
              <a:rPr lang="en-US" sz="2800" dirty="0"/>
              <a:t> </a:t>
            </a:r>
          </a:p>
          <a:p>
            <a:pPr lvl="1"/>
            <a:r>
              <a:rPr lang="en-US" sz="2800" dirty="0" err="1"/>
              <a:t>Bước</a:t>
            </a:r>
            <a:r>
              <a:rPr lang="en-US" sz="2800" dirty="0"/>
              <a:t> 2 : j = i+1;//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a[j] &lt; a[</a:t>
            </a:r>
            <a:r>
              <a:rPr lang="en-US" sz="2800" dirty="0" err="1"/>
              <a:t>i</a:t>
            </a:r>
            <a:r>
              <a:rPr lang="en-US" sz="2800" dirty="0"/>
              <a:t>], j&gt;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</a:p>
          <a:p>
            <a:pPr lvl="1"/>
            <a:r>
              <a:rPr lang="en-US" sz="2800" dirty="0" err="1"/>
              <a:t>Bước</a:t>
            </a:r>
            <a:r>
              <a:rPr lang="en-US" sz="2800" dirty="0"/>
              <a:t> 3 : </a:t>
            </a:r>
          </a:p>
          <a:p>
            <a:pPr lvl="1">
              <a:buFont typeface="Wingdings 2" pitchFamily="18" charset="2"/>
              <a:buNone/>
            </a:pPr>
            <a:r>
              <a:rPr lang="en-US" sz="2800" dirty="0"/>
              <a:t>		</a:t>
            </a:r>
            <a:r>
              <a:rPr lang="en-US" sz="2800" i="1" dirty="0" err="1">
                <a:solidFill>
                  <a:srgbClr val="FF0000"/>
                </a:solidFill>
              </a:rPr>
              <a:t>Trong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khi</a:t>
            </a:r>
            <a:r>
              <a:rPr lang="en-US" sz="2800" i="1" dirty="0">
                <a:solidFill>
                  <a:srgbClr val="FF0000"/>
                </a:solidFill>
              </a:rPr>
              <a:t> j &lt; n </a:t>
            </a:r>
            <a:r>
              <a:rPr lang="en-US" sz="2800" i="1" dirty="0" err="1">
                <a:solidFill>
                  <a:srgbClr val="FF0000"/>
                </a:solidFill>
              </a:rPr>
              <a:t>thực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hiện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</a:p>
          <a:p>
            <a:pPr lvl="1">
              <a:buFont typeface="Wingdings 2" pitchFamily="18" charset="2"/>
              <a:buNone/>
            </a:pPr>
            <a:r>
              <a:rPr lang="en-US" sz="2800" i="1" dirty="0">
                <a:solidFill>
                  <a:srgbClr val="FF0000"/>
                </a:solidFill>
              </a:rPr>
              <a:t>			</a:t>
            </a:r>
            <a:r>
              <a:rPr lang="en-US" sz="2800" i="1" dirty="0" err="1">
                <a:solidFill>
                  <a:srgbClr val="FF0000"/>
                </a:solidFill>
              </a:rPr>
              <a:t>Nếu</a:t>
            </a:r>
            <a:r>
              <a:rPr lang="en-US" sz="2800" i="1" dirty="0">
                <a:solidFill>
                  <a:srgbClr val="FF0000"/>
                </a:solidFill>
              </a:rPr>
              <a:t> a[j]&lt;a[</a:t>
            </a:r>
            <a:r>
              <a:rPr lang="en-US" sz="2800" i="1" dirty="0" err="1">
                <a:solidFill>
                  <a:srgbClr val="FF0000"/>
                </a:solidFill>
              </a:rPr>
              <a:t>i</a:t>
            </a:r>
            <a:r>
              <a:rPr lang="en-US" sz="2800" i="1" dirty="0">
                <a:solidFill>
                  <a:srgbClr val="FF0000"/>
                </a:solidFill>
              </a:rPr>
              <a:t>]: </a:t>
            </a:r>
            <a:r>
              <a:rPr lang="en-US" sz="2800" i="1" dirty="0" err="1">
                <a:solidFill>
                  <a:srgbClr val="FF0000"/>
                </a:solidFill>
              </a:rPr>
              <a:t>Hoán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vị</a:t>
            </a:r>
            <a:r>
              <a:rPr lang="en-US" sz="2800" i="1" dirty="0">
                <a:solidFill>
                  <a:srgbClr val="FF0000"/>
                </a:solidFill>
              </a:rPr>
              <a:t> a[</a:t>
            </a:r>
            <a:r>
              <a:rPr lang="en-US" sz="2800" i="1" dirty="0" err="1">
                <a:solidFill>
                  <a:srgbClr val="FF0000"/>
                </a:solidFill>
              </a:rPr>
              <a:t>i</a:t>
            </a:r>
            <a:r>
              <a:rPr lang="en-US" sz="2800" i="1" dirty="0">
                <a:solidFill>
                  <a:srgbClr val="FF0000"/>
                </a:solidFill>
              </a:rPr>
              <a:t>], a[j];</a:t>
            </a:r>
          </a:p>
          <a:p>
            <a:pPr lvl="1">
              <a:buFont typeface="Wingdings 2" pitchFamily="18" charset="2"/>
              <a:buNone/>
            </a:pPr>
            <a:r>
              <a:rPr lang="en-US" sz="2800" i="1" dirty="0">
                <a:solidFill>
                  <a:srgbClr val="FF0000"/>
                </a:solidFill>
              </a:rPr>
              <a:t>			j = j+1;	</a:t>
            </a:r>
            <a:r>
              <a:rPr lang="en-US" sz="2800" dirty="0"/>
              <a:t>	</a:t>
            </a:r>
          </a:p>
          <a:p>
            <a:pPr lvl="1"/>
            <a:r>
              <a:rPr lang="en-US" sz="2800" dirty="0" err="1"/>
              <a:t>Bước</a:t>
            </a:r>
            <a:r>
              <a:rPr lang="en-US" sz="2800" dirty="0"/>
              <a:t> 4 : </a:t>
            </a:r>
            <a:r>
              <a:rPr lang="en-US" sz="2800" dirty="0" err="1"/>
              <a:t>i</a:t>
            </a:r>
            <a:r>
              <a:rPr lang="en-US" sz="2800" dirty="0"/>
              <a:t> = i+1; </a:t>
            </a:r>
          </a:p>
          <a:p>
            <a:pPr lvl="1">
              <a:buFont typeface="Wingdings 2" pitchFamily="18" charset="2"/>
              <a:buNone/>
            </a:pPr>
            <a:r>
              <a:rPr lang="en-US" sz="2800" dirty="0"/>
              <a:t>		</a:t>
            </a:r>
            <a:r>
              <a:rPr lang="en-US" sz="2800" dirty="0" err="1"/>
              <a:t>Nếu</a:t>
            </a:r>
            <a:r>
              <a:rPr lang="en-US" sz="2800" dirty="0"/>
              <a:t>  </a:t>
            </a:r>
            <a:r>
              <a:rPr lang="en-US" sz="2800" dirty="0" err="1"/>
              <a:t>i</a:t>
            </a:r>
            <a:r>
              <a:rPr lang="en-US" sz="2800" dirty="0"/>
              <a:t> &lt; n-1: </a:t>
            </a:r>
            <a:r>
              <a:rPr lang="en-US" sz="2800" dirty="0" err="1"/>
              <a:t>Lặp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 </a:t>
            </a:r>
            <a:r>
              <a:rPr lang="en-US" sz="2800" dirty="0" err="1"/>
              <a:t>Bước</a:t>
            </a:r>
            <a:r>
              <a:rPr lang="en-US" sz="2800" dirty="0"/>
              <a:t> 2. </a:t>
            </a:r>
          </a:p>
          <a:p>
            <a:pPr lvl="1">
              <a:buFont typeface="Wingdings 2" pitchFamily="18" charset="2"/>
              <a:buNone/>
            </a:pPr>
            <a:r>
              <a:rPr lang="en-US" sz="2800" dirty="0"/>
              <a:t>		</a:t>
            </a:r>
            <a:r>
              <a:rPr lang="en-US" sz="2800" dirty="0" err="1"/>
              <a:t>Ngược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:  </a:t>
            </a:r>
            <a:r>
              <a:rPr lang="en-US" sz="2800" dirty="0" err="1"/>
              <a:t>Dừng</a:t>
            </a:r>
            <a:r>
              <a:rPr lang="en-US" sz="2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CABB5F-6E5A-4779-9A30-370B14CF8FB9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Minh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Interchange Sort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Cho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hoán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3429000"/>
          <a:ext cx="7162800" cy="1371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2866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7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9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20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2573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178800" cy="5788025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Ðánh</a:t>
            </a:r>
            <a:r>
              <a:rPr lang="en-US" b="1" dirty="0"/>
              <a:t> </a:t>
            </a:r>
            <a:r>
              <a:rPr lang="en-US" b="1" dirty="0" err="1"/>
              <a:t>giá</a:t>
            </a:r>
            <a:r>
              <a:rPr lang="en-US" b="1" dirty="0"/>
              <a:t> </a:t>
            </a:r>
            <a:r>
              <a:rPr lang="en-US" b="1" dirty="0" err="1"/>
              <a:t>giải</a:t>
            </a:r>
            <a:r>
              <a:rPr lang="en-US" b="1" dirty="0"/>
              <a:t> </a:t>
            </a:r>
            <a:r>
              <a:rPr lang="en-US" b="1" dirty="0" err="1"/>
              <a:t>thuật</a:t>
            </a:r>
            <a:r>
              <a:rPr lang="en-US" b="1" dirty="0"/>
              <a:t> 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hoán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609A07-A5D5-4646-A16B-D5E9A983B543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2355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86200"/>
            <a:ext cx="8255000" cy="214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D0B7212-2243-B947-BC3B-156354971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chổ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DBD43-1B8A-4E45-B1F5-7838CC76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AC803A-1B25-4D7C-8D52-15653B907192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B02288-071D-44FE-B4DA-D725BDC059BE}"/>
              </a:ext>
            </a:extLst>
          </p:cNvPr>
          <p:cNvSpPr/>
          <p:nvPr/>
        </p:nvSpPr>
        <p:spPr>
          <a:xfrm>
            <a:off x="856060" y="2057400"/>
            <a:ext cx="74294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public class </a:t>
            </a:r>
            <a:r>
              <a:rPr lang="en-US" sz="2400" dirty="0" err="1">
                <a:latin typeface="Consolas" panose="020B0609020204030204" pitchFamily="49" charset="0"/>
              </a:rPr>
              <a:t>MyIntArray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	int[] a; //</a:t>
            </a:r>
            <a:r>
              <a:rPr lang="en-US" sz="2400" dirty="0" err="1">
                <a:latin typeface="Consolas" panose="020B0609020204030204" pitchFamily="49" charset="0"/>
              </a:rPr>
              <a:t>Mảng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số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nguyên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 	//</a:t>
            </a:r>
            <a:r>
              <a:rPr lang="en-US" sz="2400" dirty="0" err="1">
                <a:latin typeface="Consolas" panose="020B0609020204030204" pitchFamily="49" charset="0"/>
              </a:rPr>
              <a:t>Các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phương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thức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	public void </a:t>
            </a:r>
            <a:r>
              <a:rPr lang="en-US" sz="2400" dirty="0" err="1">
                <a:latin typeface="Consolas" panose="020B0609020204030204" pitchFamily="49" charset="0"/>
              </a:rPr>
              <a:t>InterchangeSort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	//</a:t>
            </a:r>
            <a:r>
              <a:rPr lang="en-US" sz="2400" dirty="0" err="1">
                <a:latin typeface="Consolas" panose="020B0609020204030204" pitchFamily="49" charset="0"/>
              </a:rPr>
              <a:t>Định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nghĩa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phương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thức</a:t>
            </a:r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	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57627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bọt</a:t>
            </a:r>
            <a:r>
              <a:rPr lang="en-US" dirty="0"/>
              <a:t> – bubble sort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600" dirty="0"/>
              <a:t>Ý </a:t>
            </a:r>
            <a:r>
              <a:rPr lang="en-US" sz="2600" dirty="0" err="1"/>
              <a:t>tưởng</a:t>
            </a:r>
            <a:r>
              <a:rPr lang="en-US" sz="2600" dirty="0"/>
              <a:t>:	</a:t>
            </a:r>
          </a:p>
          <a:p>
            <a:pPr marL="503237" indent="-457200" algn="just"/>
            <a:r>
              <a:rPr lang="en-US" sz="2600" dirty="0" err="1"/>
              <a:t>Xuất</a:t>
            </a:r>
            <a:r>
              <a:rPr lang="en-US" sz="2600" dirty="0"/>
              <a:t> </a:t>
            </a:r>
            <a:r>
              <a:rPr lang="en-US" sz="2600" dirty="0" err="1"/>
              <a:t>phát</a:t>
            </a:r>
            <a:r>
              <a:rPr lang="en-US" sz="2600" dirty="0"/>
              <a:t> </a:t>
            </a:r>
            <a:r>
              <a:rPr lang="en-US" sz="2600" dirty="0" err="1"/>
              <a:t>từ</a:t>
            </a:r>
            <a:r>
              <a:rPr lang="en-US" sz="2600" dirty="0"/>
              <a:t> </a:t>
            </a:r>
            <a:r>
              <a:rPr lang="en-US" sz="2600" dirty="0" err="1"/>
              <a:t>cuối</a:t>
            </a:r>
            <a:r>
              <a:rPr lang="en-US" sz="2600" dirty="0"/>
              <a:t> </a:t>
            </a:r>
            <a:r>
              <a:rPr lang="en-US" sz="2600" dirty="0" err="1"/>
              <a:t>dãy</a:t>
            </a:r>
            <a:r>
              <a:rPr lang="en-US" sz="2600" dirty="0"/>
              <a:t>, </a:t>
            </a:r>
            <a:r>
              <a:rPr lang="en-US" sz="2600" dirty="0" err="1"/>
              <a:t>đổi</a:t>
            </a:r>
            <a:r>
              <a:rPr lang="en-US" sz="2600" dirty="0"/>
              <a:t> </a:t>
            </a:r>
            <a:r>
              <a:rPr lang="en-US" sz="2600" dirty="0" err="1"/>
              <a:t>chỗ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>
                <a:solidFill>
                  <a:srgbClr val="FF0000"/>
                </a:solidFill>
              </a:rPr>
              <a:t>cặp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 err="1">
                <a:solidFill>
                  <a:srgbClr val="FF0000"/>
                </a:solidFill>
              </a:rPr>
              <a:t>phần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 err="1">
                <a:solidFill>
                  <a:srgbClr val="FF0000"/>
                </a:solidFill>
              </a:rPr>
              <a:t>tử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 err="1">
                <a:solidFill>
                  <a:srgbClr val="FF0000"/>
                </a:solidFill>
              </a:rPr>
              <a:t>kế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 err="1">
                <a:solidFill>
                  <a:srgbClr val="FF0000"/>
                </a:solidFill>
              </a:rPr>
              <a:t>cận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 err="1"/>
              <a:t>để</a:t>
            </a:r>
            <a:r>
              <a:rPr lang="en-US" sz="2600" dirty="0"/>
              <a:t> </a:t>
            </a:r>
            <a:r>
              <a:rPr lang="en-US" sz="2600" dirty="0" err="1"/>
              <a:t>đưa</a:t>
            </a:r>
            <a:r>
              <a:rPr lang="en-US" sz="2600" dirty="0"/>
              <a:t> </a:t>
            </a:r>
            <a:r>
              <a:rPr lang="en-US" sz="2600" dirty="0" err="1"/>
              <a:t>phần</a:t>
            </a:r>
            <a:r>
              <a:rPr lang="en-US" sz="2600" dirty="0"/>
              <a:t> </a:t>
            </a:r>
            <a:r>
              <a:rPr lang="en-US" sz="2600" dirty="0" err="1"/>
              <a:t>tử</a:t>
            </a:r>
            <a:r>
              <a:rPr lang="en-US" sz="2600" dirty="0"/>
              <a:t> </a:t>
            </a:r>
            <a:r>
              <a:rPr lang="en-US" sz="2600" dirty="0" err="1"/>
              <a:t>nhỏ</a:t>
            </a:r>
            <a:r>
              <a:rPr lang="en-US" sz="2600" dirty="0"/>
              <a:t> </a:t>
            </a:r>
            <a:r>
              <a:rPr lang="en-US" sz="2600" dirty="0" err="1"/>
              <a:t>hơn</a:t>
            </a:r>
            <a:r>
              <a:rPr lang="en-US" sz="2600" dirty="0"/>
              <a:t> </a:t>
            </a: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/>
              <a:t>cặp</a:t>
            </a:r>
            <a:r>
              <a:rPr lang="en-US" sz="2600" dirty="0"/>
              <a:t> </a:t>
            </a:r>
            <a:r>
              <a:rPr lang="en-US" sz="2600" dirty="0" err="1"/>
              <a:t>phần</a:t>
            </a:r>
            <a:r>
              <a:rPr lang="en-US" sz="2600" dirty="0"/>
              <a:t> </a:t>
            </a:r>
            <a:r>
              <a:rPr lang="en-US" sz="2600" dirty="0" err="1"/>
              <a:t>tử</a:t>
            </a:r>
            <a:r>
              <a:rPr lang="en-US" sz="2600" dirty="0"/>
              <a:t> </a:t>
            </a:r>
            <a:r>
              <a:rPr lang="en-US" sz="2600" dirty="0" err="1"/>
              <a:t>đó</a:t>
            </a:r>
            <a:r>
              <a:rPr lang="en-US" sz="2600" dirty="0"/>
              <a:t> </a:t>
            </a:r>
            <a:r>
              <a:rPr lang="en-US" sz="2600" dirty="0" err="1"/>
              <a:t>về</a:t>
            </a:r>
            <a:r>
              <a:rPr lang="en-US" sz="2600" dirty="0"/>
              <a:t> </a:t>
            </a:r>
            <a:r>
              <a:rPr lang="en-US" sz="2600" dirty="0" err="1"/>
              <a:t>vị</a:t>
            </a:r>
            <a:r>
              <a:rPr lang="en-US" sz="2600" dirty="0"/>
              <a:t> </a:t>
            </a:r>
            <a:r>
              <a:rPr lang="en-US" sz="2600" dirty="0" err="1"/>
              <a:t>trí</a:t>
            </a:r>
            <a:r>
              <a:rPr lang="en-US" sz="2600" dirty="0"/>
              <a:t> </a:t>
            </a:r>
            <a:r>
              <a:rPr lang="en-US" sz="2600" dirty="0" err="1"/>
              <a:t>đúng</a:t>
            </a:r>
            <a:r>
              <a:rPr lang="en-US" sz="2600" dirty="0"/>
              <a:t> </a:t>
            </a:r>
            <a:r>
              <a:rPr lang="en-US" sz="2600" dirty="0" err="1"/>
              <a:t>đầu</a:t>
            </a:r>
            <a:r>
              <a:rPr lang="en-US" sz="2600" dirty="0"/>
              <a:t> </a:t>
            </a:r>
            <a:r>
              <a:rPr lang="en-US" sz="2600" dirty="0" err="1"/>
              <a:t>dãy</a:t>
            </a:r>
            <a:r>
              <a:rPr lang="en-US" sz="2600" dirty="0"/>
              <a:t> </a:t>
            </a:r>
            <a:r>
              <a:rPr lang="en-US" sz="2600" dirty="0" err="1"/>
              <a:t>hiện</a:t>
            </a:r>
            <a:r>
              <a:rPr lang="en-US" sz="2600" dirty="0"/>
              <a:t> </a:t>
            </a:r>
            <a:r>
              <a:rPr lang="en-US" sz="2600" dirty="0" err="1"/>
              <a:t>hành</a:t>
            </a:r>
            <a:endParaRPr lang="en-US" sz="2600" dirty="0"/>
          </a:p>
          <a:p>
            <a:pPr marL="503237" indent="-457200" algn="just"/>
            <a:r>
              <a:rPr lang="en-US" sz="2600" dirty="0"/>
              <a:t>Sau </a:t>
            </a:r>
            <a:r>
              <a:rPr lang="en-US" sz="2600" dirty="0" err="1"/>
              <a:t>đó</a:t>
            </a:r>
            <a:r>
              <a:rPr lang="en-US" sz="2600" dirty="0"/>
              <a:t> </a:t>
            </a:r>
            <a:r>
              <a:rPr lang="en-US" sz="2600" dirty="0" err="1"/>
              <a:t>sẽ</a:t>
            </a:r>
            <a:r>
              <a:rPr lang="en-US" sz="2600" dirty="0"/>
              <a:t> </a:t>
            </a:r>
            <a:r>
              <a:rPr lang="en-US" sz="2600" dirty="0" err="1"/>
              <a:t>không</a:t>
            </a:r>
            <a:r>
              <a:rPr lang="en-US" sz="2600" dirty="0"/>
              <a:t> </a:t>
            </a:r>
            <a:r>
              <a:rPr lang="en-US" sz="2600" dirty="0" err="1"/>
              <a:t>xét</a:t>
            </a:r>
            <a:r>
              <a:rPr lang="en-US" sz="2600" dirty="0"/>
              <a:t> </a:t>
            </a:r>
            <a:r>
              <a:rPr lang="en-US" sz="2600" dirty="0" err="1"/>
              <a:t>đến</a:t>
            </a:r>
            <a:r>
              <a:rPr lang="en-US" sz="2600" dirty="0"/>
              <a:t> </a:t>
            </a:r>
            <a:r>
              <a:rPr lang="en-US" sz="2600" dirty="0" err="1"/>
              <a:t>nó</a:t>
            </a:r>
            <a:r>
              <a:rPr lang="en-US" sz="2600" dirty="0"/>
              <a:t> ở </a:t>
            </a:r>
            <a:r>
              <a:rPr lang="en-US" sz="2600" dirty="0" err="1"/>
              <a:t>bước</a:t>
            </a:r>
            <a:r>
              <a:rPr lang="en-US" sz="2600" dirty="0"/>
              <a:t> </a:t>
            </a:r>
            <a:r>
              <a:rPr lang="en-US" sz="2600" dirty="0" err="1"/>
              <a:t>tiếp</a:t>
            </a:r>
            <a:r>
              <a:rPr lang="en-US" sz="2600" dirty="0"/>
              <a:t> </a:t>
            </a:r>
            <a:r>
              <a:rPr lang="en-US" sz="2600" dirty="0" err="1"/>
              <a:t>theo</a:t>
            </a:r>
            <a:r>
              <a:rPr lang="en-US" sz="2600" dirty="0"/>
              <a:t>, do </a:t>
            </a:r>
            <a:r>
              <a:rPr lang="en-US" sz="2600" dirty="0" err="1"/>
              <a:t>vậy</a:t>
            </a:r>
            <a:r>
              <a:rPr lang="en-US" sz="2600" dirty="0"/>
              <a:t> ở </a:t>
            </a:r>
            <a:r>
              <a:rPr lang="en-US" sz="2600" dirty="0" err="1"/>
              <a:t>lần</a:t>
            </a:r>
            <a:r>
              <a:rPr lang="en-US" sz="2600" dirty="0"/>
              <a:t> </a:t>
            </a:r>
            <a:r>
              <a:rPr lang="en-US" sz="2600" dirty="0" err="1"/>
              <a:t>xử</a:t>
            </a:r>
            <a:r>
              <a:rPr lang="en-US" sz="2600" dirty="0"/>
              <a:t> </a:t>
            </a:r>
            <a:r>
              <a:rPr lang="en-US" sz="2600" dirty="0" err="1"/>
              <a:t>lý</a:t>
            </a:r>
            <a:r>
              <a:rPr lang="en-US" sz="2600" dirty="0"/>
              <a:t> </a:t>
            </a:r>
            <a:r>
              <a:rPr lang="en-US" sz="2600" dirty="0" err="1"/>
              <a:t>thứ</a:t>
            </a:r>
            <a:r>
              <a:rPr lang="en-US" sz="2600" dirty="0"/>
              <a:t> </a:t>
            </a:r>
            <a:r>
              <a:rPr lang="en-US" sz="2600" dirty="0" err="1"/>
              <a:t>i</a:t>
            </a:r>
            <a:r>
              <a:rPr lang="en-US" sz="2600" dirty="0"/>
              <a:t> </a:t>
            </a:r>
            <a:r>
              <a:rPr lang="en-US" sz="2600" dirty="0" err="1"/>
              <a:t>sẽ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vị</a:t>
            </a:r>
            <a:r>
              <a:rPr lang="en-US" sz="2600" dirty="0"/>
              <a:t> </a:t>
            </a:r>
            <a:r>
              <a:rPr lang="en-US" sz="2600" dirty="0" err="1"/>
              <a:t>trí</a:t>
            </a:r>
            <a:r>
              <a:rPr lang="en-US" sz="2600" dirty="0"/>
              <a:t> </a:t>
            </a:r>
            <a:r>
              <a:rPr lang="en-US" sz="2600" dirty="0" err="1"/>
              <a:t>đầu</a:t>
            </a:r>
            <a:r>
              <a:rPr lang="en-US" sz="2600" dirty="0"/>
              <a:t> </a:t>
            </a:r>
            <a:r>
              <a:rPr lang="en-US" sz="2600" dirty="0" err="1"/>
              <a:t>dãy</a:t>
            </a:r>
            <a:r>
              <a:rPr lang="en-US" sz="2600" dirty="0"/>
              <a:t> </a:t>
            </a:r>
            <a:r>
              <a:rPr lang="en-US" sz="2600" dirty="0" err="1"/>
              <a:t>là</a:t>
            </a:r>
            <a:r>
              <a:rPr lang="en-US" sz="2600" dirty="0"/>
              <a:t> </a:t>
            </a:r>
            <a:r>
              <a:rPr lang="en-US" sz="2600" dirty="0" err="1"/>
              <a:t>i</a:t>
            </a:r>
            <a:r>
              <a:rPr lang="en-US" sz="2600" dirty="0"/>
              <a:t> </a:t>
            </a:r>
          </a:p>
          <a:p>
            <a:pPr marL="503237" indent="-457200" algn="just"/>
            <a:r>
              <a:rPr lang="en-US" sz="2600" dirty="0" err="1"/>
              <a:t>Lặp</a:t>
            </a:r>
            <a:r>
              <a:rPr lang="en-US" sz="2600" dirty="0"/>
              <a:t> </a:t>
            </a:r>
            <a:r>
              <a:rPr lang="en-US" sz="2600" dirty="0" err="1"/>
              <a:t>lại</a:t>
            </a:r>
            <a:r>
              <a:rPr lang="en-US" sz="2600" dirty="0"/>
              <a:t> </a:t>
            </a:r>
            <a:r>
              <a:rPr lang="en-US" sz="2600" dirty="0" err="1"/>
              <a:t>xử</a:t>
            </a:r>
            <a:r>
              <a:rPr lang="en-US" sz="2600" dirty="0"/>
              <a:t> </a:t>
            </a:r>
            <a:r>
              <a:rPr lang="en-US" sz="2600" dirty="0" err="1"/>
              <a:t>lý</a:t>
            </a:r>
            <a:r>
              <a:rPr lang="en-US" sz="2600" dirty="0"/>
              <a:t> </a:t>
            </a:r>
            <a:r>
              <a:rPr lang="en-US" sz="2600" dirty="0" err="1"/>
              <a:t>trên</a:t>
            </a:r>
            <a:r>
              <a:rPr lang="en-US" sz="2600" dirty="0"/>
              <a:t> </a:t>
            </a:r>
            <a:r>
              <a:rPr lang="en-US" sz="2600" dirty="0" err="1"/>
              <a:t>cho</a:t>
            </a:r>
            <a:r>
              <a:rPr lang="en-US" sz="2600" dirty="0"/>
              <a:t> </a:t>
            </a:r>
            <a:r>
              <a:rPr lang="en-US" sz="2600" dirty="0" err="1"/>
              <a:t>đến</a:t>
            </a:r>
            <a:r>
              <a:rPr lang="en-US" sz="2600" dirty="0"/>
              <a:t> </a:t>
            </a:r>
            <a:r>
              <a:rPr lang="en-US" sz="2600" dirty="0" err="1"/>
              <a:t>khi</a:t>
            </a:r>
            <a:r>
              <a:rPr lang="en-US" sz="2600" dirty="0"/>
              <a:t> </a:t>
            </a:r>
            <a:r>
              <a:rPr lang="en-US" sz="2600" dirty="0" err="1"/>
              <a:t>không</a:t>
            </a:r>
            <a:r>
              <a:rPr lang="en-US" sz="2600" dirty="0"/>
              <a:t> </a:t>
            </a:r>
            <a:r>
              <a:rPr lang="en-US" sz="2600" dirty="0" err="1"/>
              <a:t>còn</a:t>
            </a:r>
            <a:r>
              <a:rPr lang="en-US" sz="2600" dirty="0"/>
              <a:t> </a:t>
            </a:r>
            <a:r>
              <a:rPr lang="en-US" sz="2600" dirty="0" err="1"/>
              <a:t>cặp</a:t>
            </a:r>
            <a:r>
              <a:rPr lang="en-US" sz="2600" dirty="0"/>
              <a:t> </a:t>
            </a:r>
            <a:r>
              <a:rPr lang="en-US" sz="2600" dirty="0" err="1"/>
              <a:t>phần</a:t>
            </a:r>
            <a:r>
              <a:rPr lang="en-US" sz="2600" dirty="0"/>
              <a:t> </a:t>
            </a:r>
            <a:r>
              <a:rPr lang="en-US" sz="2600" dirty="0" err="1"/>
              <a:t>tử</a:t>
            </a:r>
            <a:r>
              <a:rPr lang="en-US" sz="2600" dirty="0"/>
              <a:t> </a:t>
            </a:r>
            <a:r>
              <a:rPr lang="en-US" sz="2600" dirty="0" err="1"/>
              <a:t>nào</a:t>
            </a:r>
            <a:r>
              <a:rPr lang="en-US" sz="2600" dirty="0"/>
              <a:t> </a:t>
            </a:r>
            <a:r>
              <a:rPr lang="en-US" sz="2600" dirty="0" err="1"/>
              <a:t>để</a:t>
            </a:r>
            <a:r>
              <a:rPr lang="en-US" sz="2600" dirty="0"/>
              <a:t> </a:t>
            </a:r>
            <a:r>
              <a:rPr lang="en-US" sz="2600" dirty="0" err="1"/>
              <a:t>xét</a:t>
            </a:r>
            <a:endParaRPr lang="en-US" sz="2600" dirty="0"/>
          </a:p>
          <a:p>
            <a:pPr algn="just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07D74F-03B2-4788-B0FB-4FDFBAED7594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50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vi-VN" sz="2800" dirty="0"/>
              <a:t>T</a:t>
            </a:r>
            <a:r>
              <a:rPr lang="en-US" sz="2800" dirty="0" err="1"/>
              <a:t>ương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vi-VN" sz="2800" dirty="0"/>
              <a:t>các giải thuật tìm kiếm, khối lượng công việc phải thực hiện có liên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  <a:r>
              <a:rPr lang="en-US" sz="2800" dirty="0" err="1"/>
              <a:t>chặt</a:t>
            </a:r>
            <a:r>
              <a:rPr lang="en-US" sz="2800" dirty="0"/>
              <a:t> </a:t>
            </a:r>
            <a:r>
              <a:rPr lang="en-US" sz="2800" dirty="0" err="1"/>
              <a:t>chẽ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số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lần</a:t>
            </a:r>
            <a:r>
              <a:rPr lang="en-US" sz="2800" dirty="0">
                <a:solidFill>
                  <a:srgbClr val="FF0000"/>
                </a:solidFill>
              </a:rPr>
              <a:t> so </a:t>
            </a:r>
            <a:r>
              <a:rPr lang="en-US" sz="2800" dirty="0" err="1">
                <a:solidFill>
                  <a:srgbClr val="FF0000"/>
                </a:solidFill>
              </a:rPr>
              <a:t>sánh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các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khóa</a:t>
            </a:r>
            <a:endParaRPr lang="en-US" sz="2800" dirty="0">
              <a:solidFill>
                <a:srgbClr val="FF0000"/>
              </a:solidFill>
            </a:endParaRPr>
          </a:p>
          <a:p>
            <a:pPr algn="just"/>
            <a:r>
              <a:rPr lang="en-US" sz="2800" dirty="0" err="1"/>
              <a:t>Ngoài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,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sắp</a:t>
            </a:r>
            <a:r>
              <a:rPr lang="en-US" sz="2800" dirty="0"/>
              <a:t> </a:t>
            </a:r>
            <a:r>
              <a:rPr lang="en-US" sz="2800" dirty="0" err="1"/>
              <a:t>xếp</a:t>
            </a:r>
            <a:r>
              <a:rPr lang="en-US" sz="2800" dirty="0"/>
              <a:t> </a:t>
            </a:r>
            <a:r>
              <a:rPr lang="en-US" sz="2800" dirty="0" err="1"/>
              <a:t>còn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di </a:t>
            </a:r>
            <a:r>
              <a:rPr lang="en-US" sz="2800" dirty="0" err="1"/>
              <a:t>chuyển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endParaRPr lang="en-US" sz="2800" dirty="0"/>
          </a:p>
          <a:p>
            <a:pPr marL="234950" indent="0" algn="just">
              <a:buNone/>
            </a:pP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C</a:t>
            </a:r>
            <a:r>
              <a:rPr lang="vi-VN" sz="2800" dirty="0"/>
              <a:t>hiếm nhiều thời gian</a:t>
            </a:r>
            <a:r>
              <a:rPr lang="en-US" sz="2800" dirty="0"/>
              <a:t> </a:t>
            </a:r>
            <a:r>
              <a:rPr lang="vi-VN" sz="2800" dirty="0"/>
              <a:t>khi các phần tử có kích thước</a:t>
            </a:r>
            <a:r>
              <a:rPr lang="en-US" sz="2800" dirty="0"/>
              <a:t> </a:t>
            </a:r>
            <a:r>
              <a:rPr lang="vi-VN" sz="2800" dirty="0"/>
              <a:t>lớn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337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3886200" y="1168400"/>
          <a:ext cx="1268413" cy="477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6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7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18E6F525-0716-49C2-9F72-0BD34B807FD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62400" y="24384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3962400" y="30480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962400" y="36576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3962400" y="41910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3962400" y="48006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15</a:t>
            </a:r>
          </a:p>
        </p:txBody>
      </p:sp>
      <p:sp>
        <p:nvSpPr>
          <p:cNvPr id="13" name="Oval 12"/>
          <p:cNvSpPr/>
          <p:nvPr/>
        </p:nvSpPr>
        <p:spPr>
          <a:xfrm>
            <a:off x="3962400" y="54102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962400" y="12192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10</a:t>
            </a:r>
          </a:p>
        </p:txBody>
      </p:sp>
      <p:sp>
        <p:nvSpPr>
          <p:cNvPr id="7" name="Oval 6"/>
          <p:cNvSpPr/>
          <p:nvPr/>
        </p:nvSpPr>
        <p:spPr>
          <a:xfrm>
            <a:off x="3962400" y="1828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5</a:t>
            </a:r>
          </a:p>
        </p:txBody>
      </p:sp>
      <p:grpSp>
        <p:nvGrpSpPr>
          <p:cNvPr id="50216" name="Group 45"/>
          <p:cNvGrpSpPr>
            <a:grpSpLocks/>
          </p:cNvGrpSpPr>
          <p:nvPr/>
        </p:nvGrpSpPr>
        <p:grpSpPr bwMode="auto">
          <a:xfrm>
            <a:off x="2057400" y="1371600"/>
            <a:ext cx="4343400" cy="382588"/>
            <a:chOff x="1143000" y="1371600"/>
            <a:chExt cx="4343400" cy="382588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143000" y="1752600"/>
              <a:ext cx="4343400" cy="1588"/>
            </a:xfrm>
            <a:prstGeom prst="line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1143000" y="1371600"/>
              <a:ext cx="8382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/>
                <a:t>i</a:t>
              </a: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2057400" y="5561013"/>
            <a:ext cx="4343400" cy="382587"/>
            <a:chOff x="1143000" y="1371600"/>
            <a:chExt cx="4343400" cy="382588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143000" y="1752601"/>
              <a:ext cx="4343400" cy="1587"/>
            </a:xfrm>
            <a:prstGeom prst="line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48"/>
            <p:cNvSpPr/>
            <p:nvPr/>
          </p:nvSpPr>
          <p:spPr>
            <a:xfrm>
              <a:off x="1143000" y="1371600"/>
              <a:ext cx="838200" cy="3048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/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215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15399 -0.00162 L 0.15399 -0.08657 L -0.00122 -0.08657 " pathEditMode="relative" rAng="0" ptsTypes="FFFF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9" y="-432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-0.15122 0.00232 L -0.15122 0.08727 L 0.00052 0.08727 " pathEditMode="relative" rAng="0" ptsTypes="FFFF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35" y="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-0.00533 L 0.0059 -0.083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8657 L 0.15225 -0.08657 L 0.15052 -0.17847 L -0.00122 -0.17616 " pathEditMode="relative" rAng="0" ptsTypes="FFFF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-460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-0.15122 -0.00069 L -0.15122 0.09352 L 0.00052 0.09121 " pathEditMode="relative" rAng="0" ptsTypes="FFFF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35" y="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-0.08635 L 0 -0.1719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1" presetID="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-0.17616 L 0.15052 -0.17384 L 0.15225 -0.2544 L -0.00122 -0.25671 " pathEditMode="relative" rAng="0" ptsTypes="FFFF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74" y="-391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15452 -0.00116 L -0.15295 0.07708 L -0.00122 0.07708 " pathEditMode="relative" rAng="0" ptsTypes="FFFF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26" y="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6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-0.17199 L -0.00104 -0.2548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29" presetID="7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-0.25671 L 0.15399 -0.25903 L 0.15225 -0.34629 L -0.00122 -0.34398 " pathEditMode="relative" rAng="0" ptsTypes="FFFF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60" y="-449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-0.15452 -0.00185 L -0.15452 0.0831 L -0.00122 0.09004 " pathEditMode="relative" rAng="0" ptsTypes="FFFF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26" y="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4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556 L 0.00417 -0.3386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7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-0.34398 L 0.15225 -0.34861 L 0.15225 -0.43148 L -0.00122 -0.43379 " pathEditMode="relative" rAng="0" ptsTypes="FFFF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74" y="-449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15295 -0.00278 L -0.15452 0.08472 L -0.00122 0.08704 " pathEditMode="relative" rAng="0" ptsTypes="FFFF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26" y="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4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-0.33866 L 0.00417 -0.4386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45" presetID="7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-0.43379 L 0.15225 -0.43611 L 0.15052 -0.52106 L -0.00122 -0.52106 " pathEditMode="relative" rAng="0" ptsTypes="FFFF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74" y="-437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5.55112E-17 L -0.15295 0.00116 L -0.15295 0.08611 L -0.00122 0.08843 " pathEditMode="relative" rAng="0" ptsTypes="FFFF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56" y="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50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-0.43866 L -0.00122 -0.5275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53" presetID="7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-0.52106 L 0.15052 -0.52338 L 0.15225 -0.61065 L -0.00122 -0.61065 " pathEditMode="relative" rAng="0" ptsTypes="FFFF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74" y="-449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-0.15625 0.00046 L -0.15452 0.08773 L -0.00122 0.09005 " pathEditMode="relative" rAng="0" ptsTypes="FFFF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13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58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-0.52755 L 0.00712 -0.61644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3" grpId="6" animBg="1"/>
      <p:bldP spid="6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3886200" y="1168400"/>
          <a:ext cx="1268413" cy="477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6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7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B59B7F87-B326-4819-8A56-B0845A543EEC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62400" y="30480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3962400" y="36576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962400" y="422275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3962400" y="48006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3962400" y="54102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15</a:t>
            </a:r>
          </a:p>
        </p:txBody>
      </p:sp>
      <p:sp>
        <p:nvSpPr>
          <p:cNvPr id="13" name="Oval 12"/>
          <p:cNvSpPr/>
          <p:nvPr/>
        </p:nvSpPr>
        <p:spPr>
          <a:xfrm>
            <a:off x="3962400" y="12192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962400" y="1828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10</a:t>
            </a:r>
          </a:p>
        </p:txBody>
      </p:sp>
      <p:sp>
        <p:nvSpPr>
          <p:cNvPr id="7" name="Oval 6"/>
          <p:cNvSpPr/>
          <p:nvPr/>
        </p:nvSpPr>
        <p:spPr>
          <a:xfrm>
            <a:off x="3962400" y="24384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5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2057400" y="1371600"/>
            <a:ext cx="4343400" cy="382588"/>
            <a:chOff x="1143000" y="1371600"/>
            <a:chExt cx="4343400" cy="382588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143000" y="1752600"/>
              <a:ext cx="4343400" cy="1588"/>
            </a:xfrm>
            <a:prstGeom prst="line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1143000" y="1371600"/>
              <a:ext cx="8382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/>
                <a:t>i</a:t>
              </a: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2057400" y="5561013"/>
            <a:ext cx="4343400" cy="382587"/>
            <a:chOff x="1143000" y="1371600"/>
            <a:chExt cx="4343400" cy="382588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143000" y="1752601"/>
              <a:ext cx="4343400" cy="1587"/>
            </a:xfrm>
            <a:prstGeom prst="line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48"/>
            <p:cNvSpPr/>
            <p:nvPr/>
          </p:nvSpPr>
          <p:spPr>
            <a:xfrm>
              <a:off x="1143000" y="1371600"/>
              <a:ext cx="838200" cy="3048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/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039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.00243 0.0877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-0.00035 -0.091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17639 -0.00231 L 0.17639 -0.08055 L -0.00122 -0.08287 " pathEditMode="relative" rAng="0" ptsTypes="FFFF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-414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-0.15452 -0.00301 L -0.15295 0.08658 L -0.00122 0.08658 " pathEditMode="relative" rAng="0" ptsTypes="FFFF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26" y="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9144 L 0.00538 -0.1775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" y="-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4" presetID="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-0.08287 L 0.17986 -0.08287 L 0.17639 -0.15856 L -0.00122 -0.16319 " pathEditMode="relative" rAng="0" ptsTypes="FFFF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5" y="-402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15973 -0.00579 L -0.15625 0.07708 L -0.00122 0.08379 " pathEditMode="relative" rAng="0" ptsTypes="FFFF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86" y="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-0.17685 L 0.00486 -0.2562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2" presetID="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-0.16319 L 0.17812 -0.16088 L 0.17639 -0.25277 L -0.00122 -0.25277 " pathEditMode="relative" rAng="0" ptsTypes="FFFF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58" y="-437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-0.16493 -0.00185 L -0.15973 0.07847 L 0.00052 0.09236 " pathEditMode="relative" rAng="0" ptsTypes="FFFF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29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7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-0.26852 L 0.00417 -0.3497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40" presetID="7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-0.25277 L 0.17639 -0.25509 L 0.17986 -0.3449 L 0.00052 -0.3449 " pathEditMode="relative" rAng="0" ptsTypes="FFFF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5" y="-460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16667 -0.00046 L -0.16841 0.08472 L 0.00052 0.09398 " pathEditMode="relative" rAng="0" ptsTypes="FFFF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3" y="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4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-0.3581 L 0.00417 -0.4386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48" presetID="7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3449 L 0.17639 -0.34722 L 0.17812 -0.42754 L -0.00122 -0.42986 " pathEditMode="relative" rAng="0" ptsTypes="FFFF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85" y="-4259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5.55112E-17 L -0.17709 -0.00116 L -0.17188 0.08611 L 0.00052 0.09306 " pathEditMode="relative" rAng="0" ptsTypes="FFFF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37" y="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53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-0.45023 L 0.00052 -0.5280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1" grpId="1" animBg="1"/>
      <p:bldP spid="11" grpId="2" animBg="1"/>
      <p:bldP spid="11" grpId="3" animBg="1"/>
      <p:bldP spid="11" grpId="4" animBg="1"/>
      <p:bldP spid="6" grpId="0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3886200" y="1168400"/>
          <a:ext cx="1268413" cy="477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6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7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3561DBC2-71A8-4460-8EFB-FE085E8F8D85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62400" y="362585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3962400" y="422275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962400" y="48006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3962400" y="18288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3962400" y="54102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15</a:t>
            </a:r>
          </a:p>
        </p:txBody>
      </p:sp>
      <p:sp>
        <p:nvSpPr>
          <p:cNvPr id="13" name="Oval 12"/>
          <p:cNvSpPr/>
          <p:nvPr/>
        </p:nvSpPr>
        <p:spPr>
          <a:xfrm>
            <a:off x="3962400" y="12192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962400" y="24384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10</a:t>
            </a:r>
          </a:p>
        </p:txBody>
      </p:sp>
      <p:sp>
        <p:nvSpPr>
          <p:cNvPr id="7" name="Oval 6"/>
          <p:cNvSpPr/>
          <p:nvPr/>
        </p:nvSpPr>
        <p:spPr>
          <a:xfrm>
            <a:off x="3962400" y="301625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5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2133600" y="1979613"/>
            <a:ext cx="4343400" cy="382587"/>
            <a:chOff x="1143000" y="1371600"/>
            <a:chExt cx="4343400" cy="382588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143000" y="1752601"/>
              <a:ext cx="4343400" cy="1587"/>
            </a:xfrm>
            <a:prstGeom prst="line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1143000" y="1371600"/>
              <a:ext cx="838200" cy="3048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/>
                <a:t>i</a:t>
              </a: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2057400" y="5561013"/>
            <a:ext cx="4343400" cy="382587"/>
            <a:chOff x="1143000" y="1371600"/>
            <a:chExt cx="4343400" cy="382588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143000" y="1752601"/>
              <a:ext cx="4343400" cy="1587"/>
            </a:xfrm>
            <a:prstGeom prst="line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48"/>
            <p:cNvSpPr/>
            <p:nvPr/>
          </p:nvSpPr>
          <p:spPr>
            <a:xfrm>
              <a:off x="1143000" y="1371600"/>
              <a:ext cx="838200" cy="3048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/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38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-0.00416 0.085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.00295 -0.0824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-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-0.08241 L 0.00382 -0.171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" presetID="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0.19878 -0.00301 L 0.19705 -0.08356 L 0.00052 -0.08588 " pathEditMode="relative" rAng="0" ptsTypes="FFFF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31" y="-430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-0.16146 -0.00348 L -0.15973 0.08634 L 0.00225 0.09074 " pathEditMode="relative" rAng="0" ptsTypes="FFFF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69" y="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4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-0.1713 L 0.00191 -0.2585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7" presetID="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8588 L 0.19548 -0.08356 L 0.19375 -0.17083 L 0.00052 -0.17546 " pathEditMode="relative" rAng="0" ptsTypes="FFFF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40" y="-437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-0.16146 -0.00185 L -0.1632 0.0831 L -0.00122 0.09004 " pathEditMode="relative" rAng="0" ptsTypes="FFFF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60" y="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-0.26088 L 0.00538 -0.3451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17129 L 0.19201 -0.17314 L 0.19375 -0.25833 L 0.00052 -0.25601 " pathEditMode="relative" rAng="0" ptsTypes="FFFF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-435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16493 -0.00278 L -0.16146 0.08009 L 0.00225 0.08472 " pathEditMode="relative" rAng="0" ptsTypes="FFFF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42" y="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40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-0.34977 L 0.00538 -0.4386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9" grpId="2" animBg="1"/>
      <p:bldP spid="6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3886200" y="1168400"/>
          <a:ext cx="1268413" cy="477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6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7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6BFCA169-0B17-4D8B-9260-736E09E40D10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62400" y="4219575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3962400" y="24384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962400" y="48006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3962400" y="18288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3962400" y="54102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15</a:t>
            </a:r>
          </a:p>
        </p:txBody>
      </p:sp>
      <p:sp>
        <p:nvSpPr>
          <p:cNvPr id="13" name="Oval 12"/>
          <p:cNvSpPr/>
          <p:nvPr/>
        </p:nvSpPr>
        <p:spPr>
          <a:xfrm>
            <a:off x="3962400" y="12192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962400" y="3032125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10</a:t>
            </a:r>
          </a:p>
        </p:txBody>
      </p:sp>
      <p:sp>
        <p:nvSpPr>
          <p:cNvPr id="7" name="Oval 6"/>
          <p:cNvSpPr/>
          <p:nvPr/>
        </p:nvSpPr>
        <p:spPr>
          <a:xfrm>
            <a:off x="3962400" y="3609975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5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2133600" y="2589213"/>
            <a:ext cx="4343400" cy="382587"/>
            <a:chOff x="1143000" y="1371600"/>
            <a:chExt cx="4343400" cy="382588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143000" y="1752601"/>
              <a:ext cx="4343400" cy="1587"/>
            </a:xfrm>
            <a:prstGeom prst="line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1143000" y="1371600"/>
              <a:ext cx="838200" cy="3048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/>
                <a:t>i</a:t>
              </a: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2057400" y="5561013"/>
            <a:ext cx="4343400" cy="382587"/>
            <a:chOff x="1143000" y="1371600"/>
            <a:chExt cx="4343400" cy="382588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143000" y="1752601"/>
              <a:ext cx="4343400" cy="1587"/>
            </a:xfrm>
            <a:prstGeom prst="line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48"/>
            <p:cNvSpPr/>
            <p:nvPr/>
          </p:nvSpPr>
          <p:spPr>
            <a:xfrm>
              <a:off x="1143000" y="1371600"/>
              <a:ext cx="838200" cy="3048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/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319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-0.00416 0.0835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0.00208 -0.0798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7986 L 0.00295 -0.1740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8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-0.17662 L 0.00156 -0.2620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21" presetID="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18854 -0.00116 L 0.18854 -0.08148 L -0.00122 -0.08379 " pathEditMode="relative" rAng="0" ptsTypes="FFFF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58" y="-419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-0.17882 -0.00416 L -0.17882 0.0831 L 0.00052 0.08773 " pathEditMode="relative" rAng="0" ptsTypes="FFFF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24" y="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26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26204 L 0.00069 -0.3509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3886200" y="1168400"/>
          <a:ext cx="1268413" cy="477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6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7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3DCA610D-46E8-4B1F-9F09-772833366ADC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62400" y="4219575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3962400" y="24384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962400" y="48006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3962400" y="18288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3962400" y="54102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15</a:t>
            </a:r>
          </a:p>
        </p:txBody>
      </p:sp>
      <p:sp>
        <p:nvSpPr>
          <p:cNvPr id="13" name="Oval 12"/>
          <p:cNvSpPr/>
          <p:nvPr/>
        </p:nvSpPr>
        <p:spPr>
          <a:xfrm>
            <a:off x="3962400" y="12192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962400" y="36576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10</a:t>
            </a:r>
          </a:p>
        </p:txBody>
      </p:sp>
      <p:sp>
        <p:nvSpPr>
          <p:cNvPr id="7" name="Oval 6"/>
          <p:cNvSpPr/>
          <p:nvPr/>
        </p:nvSpPr>
        <p:spPr>
          <a:xfrm>
            <a:off x="3962400" y="3032125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5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2133600" y="3167063"/>
            <a:ext cx="4343400" cy="382587"/>
            <a:chOff x="1143000" y="1371600"/>
            <a:chExt cx="4343400" cy="382588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143000" y="1752601"/>
              <a:ext cx="4343400" cy="1587"/>
            </a:xfrm>
            <a:prstGeom prst="line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1143000" y="1371600"/>
              <a:ext cx="838200" cy="3048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/>
                <a:t>i</a:t>
              </a: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2057400" y="5561013"/>
            <a:ext cx="4343400" cy="382587"/>
            <a:chOff x="1143000" y="1371600"/>
            <a:chExt cx="4343400" cy="382588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143000" y="1752601"/>
              <a:ext cx="4343400" cy="1587"/>
            </a:xfrm>
            <a:prstGeom prst="line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48"/>
            <p:cNvSpPr/>
            <p:nvPr/>
          </p:nvSpPr>
          <p:spPr>
            <a:xfrm>
              <a:off x="1143000" y="1371600"/>
              <a:ext cx="838200" cy="3048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/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725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-0.00225 0.085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.00139 -0.0870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-0.08704 L 0.0033 -0.1759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" presetID="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17986 -0.00486 L 0.17812 -0.0831 L 0.00052 -0.0831 " pathEditMode="relative" rAng="0" ptsTypes="FFFF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93" y="-416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18039 0.00115 L -0.17882 0.07708 L -0.00122 0.08611 " pathEditMode="relative" rAng="0" ptsTypes="FFFF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28" y="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4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 -0.17593 L 0.00226 -0.2604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3886200" y="1168400"/>
          <a:ext cx="1268413" cy="477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6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7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94DB7959-116A-4855-ABB0-3F6EC0F4D380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62400" y="3629025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3962400" y="24384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962400" y="48006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3962400" y="18288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3962400" y="54102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15</a:t>
            </a:r>
          </a:p>
        </p:txBody>
      </p:sp>
      <p:sp>
        <p:nvSpPr>
          <p:cNvPr id="13" name="Oval 12"/>
          <p:cNvSpPr/>
          <p:nvPr/>
        </p:nvSpPr>
        <p:spPr>
          <a:xfrm>
            <a:off x="3962400" y="12192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962400" y="4225925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10</a:t>
            </a:r>
          </a:p>
        </p:txBody>
      </p:sp>
      <p:sp>
        <p:nvSpPr>
          <p:cNvPr id="7" name="Oval 6"/>
          <p:cNvSpPr/>
          <p:nvPr/>
        </p:nvSpPr>
        <p:spPr>
          <a:xfrm>
            <a:off x="3962400" y="3032125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5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2133600" y="3776663"/>
            <a:ext cx="4343400" cy="382587"/>
            <a:chOff x="1143000" y="1371600"/>
            <a:chExt cx="4343400" cy="382588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143000" y="1752601"/>
              <a:ext cx="4343400" cy="1587"/>
            </a:xfrm>
            <a:prstGeom prst="line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1143000" y="1371600"/>
              <a:ext cx="838200" cy="3048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/>
                <a:t>i</a:t>
              </a: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2057400" y="5561013"/>
            <a:ext cx="4343400" cy="382587"/>
            <a:chOff x="1143000" y="1371600"/>
            <a:chExt cx="4343400" cy="382588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143000" y="1752601"/>
              <a:ext cx="4343400" cy="1587"/>
            </a:xfrm>
            <a:prstGeom prst="line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48"/>
            <p:cNvSpPr/>
            <p:nvPr/>
          </p:nvSpPr>
          <p:spPr>
            <a:xfrm>
              <a:off x="1143000" y="1371600"/>
              <a:ext cx="838200" cy="3048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/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729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1111 L -0.00069 0.088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.00226 -0.0872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5" presetID="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1868 -3.33333E-6 L 0.18507 -0.07592 L 0.00052 -0.07824 " pathEditMode="relative" rAng="0" ptsTypes="FFFF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0" y="-391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-0.16493 -0.00116 L -0.16146 0.08379 L 0.00052 0.08842 " pathEditMode="relative" rAng="0" ptsTypes="FFFF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29" y="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0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-0.08727 L 0.00365 -0.1761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3886200" y="1168400"/>
          <a:ext cx="1268413" cy="477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6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7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9BD912B5-A6A1-4AFE-9A4C-32B199927631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62400" y="3629025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3962400" y="24384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962400" y="4238625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3962400" y="18288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3962400" y="54102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15</a:t>
            </a:r>
          </a:p>
        </p:txBody>
      </p:sp>
      <p:sp>
        <p:nvSpPr>
          <p:cNvPr id="13" name="Oval 12"/>
          <p:cNvSpPr/>
          <p:nvPr/>
        </p:nvSpPr>
        <p:spPr>
          <a:xfrm>
            <a:off x="3962400" y="12192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946525" y="4816475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10</a:t>
            </a:r>
          </a:p>
        </p:txBody>
      </p:sp>
      <p:sp>
        <p:nvSpPr>
          <p:cNvPr id="7" name="Oval 6"/>
          <p:cNvSpPr/>
          <p:nvPr/>
        </p:nvSpPr>
        <p:spPr>
          <a:xfrm>
            <a:off x="3962400" y="3032125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5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2057400" y="4357688"/>
            <a:ext cx="4343400" cy="382587"/>
            <a:chOff x="1143000" y="1371600"/>
            <a:chExt cx="4343400" cy="382588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143000" y="1752601"/>
              <a:ext cx="4343400" cy="1587"/>
            </a:xfrm>
            <a:prstGeom prst="line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1143000" y="1371600"/>
              <a:ext cx="838200" cy="3048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/>
                <a:t>i</a:t>
              </a: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2057400" y="5561013"/>
            <a:ext cx="4343400" cy="382587"/>
            <a:chOff x="1143000" y="1371600"/>
            <a:chExt cx="4343400" cy="382588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143000" y="1752601"/>
              <a:ext cx="4343400" cy="1587"/>
            </a:xfrm>
            <a:prstGeom prst="line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48"/>
            <p:cNvSpPr/>
            <p:nvPr/>
          </p:nvSpPr>
          <p:spPr>
            <a:xfrm>
              <a:off x="1143000" y="1371600"/>
              <a:ext cx="838200" cy="3048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/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713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3 -4.44444E-6 L -0.00468 0.09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.00243 -0.087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-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3886200" y="1168400"/>
          <a:ext cx="1268413" cy="477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6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7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D4CA7D95-4E97-4863-A681-08B16A7F72FE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62400" y="3629025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3962400" y="24384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962400" y="4238625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3962400" y="18288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3962400" y="54102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15</a:t>
            </a:r>
          </a:p>
        </p:txBody>
      </p:sp>
      <p:sp>
        <p:nvSpPr>
          <p:cNvPr id="13" name="Oval 12"/>
          <p:cNvSpPr/>
          <p:nvPr/>
        </p:nvSpPr>
        <p:spPr>
          <a:xfrm>
            <a:off x="3962400" y="12192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946525" y="4816475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10</a:t>
            </a:r>
          </a:p>
        </p:txBody>
      </p:sp>
      <p:sp>
        <p:nvSpPr>
          <p:cNvPr id="7" name="Oval 6"/>
          <p:cNvSpPr/>
          <p:nvPr/>
        </p:nvSpPr>
        <p:spPr>
          <a:xfrm>
            <a:off x="3962400" y="3032125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5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2057400" y="4967288"/>
            <a:ext cx="4343400" cy="382587"/>
            <a:chOff x="1143000" y="1371600"/>
            <a:chExt cx="4343400" cy="382588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143000" y="1752601"/>
              <a:ext cx="4343400" cy="1587"/>
            </a:xfrm>
            <a:prstGeom prst="line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1143000" y="1371600"/>
              <a:ext cx="838200" cy="3048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/>
                <a:t>i</a:t>
              </a:r>
            </a:p>
          </p:txBody>
        </p:sp>
      </p:grpSp>
      <p:sp>
        <p:nvSpPr>
          <p:cNvPr id="18" name="Cloud 17"/>
          <p:cNvSpPr/>
          <p:nvPr/>
        </p:nvSpPr>
        <p:spPr>
          <a:xfrm>
            <a:off x="6757988" y="2181225"/>
            <a:ext cx="1981200" cy="1905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 err="1"/>
              <a:t>Kết</a:t>
            </a:r>
            <a:r>
              <a:rPr lang="en-US" sz="2800" b="1" dirty="0"/>
              <a:t> </a:t>
            </a:r>
            <a:r>
              <a:rPr lang="en-US" sz="2800" b="1" dirty="0" err="1"/>
              <a:t>thúc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6378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00312 0.085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41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663 0.09028 C -0.09253 0.08681 -0.11319 0.08333 -0.12031 0.08333 C -0.16597 0.08333 -0.21284 0.13889 -0.21284 0.19445 C -0.21284 0.16644 -0.23645 0.13889 -0.2585 0.13889 C -0.28211 0.13889 -0.30416 0.1669 -0.30416 0.19445 C -0.30416 0.18056 -0.31597 0.16644 -0.3276 0.16644 C -0.33941 0.16644 -0.35121 0.18009 -0.35121 0.19445 C -0.35121 0.18727 -0.35694 0.18056 -0.36284 0.18056 C -0.36875 0.18056 -0.37465 0.18773 -0.37465 0.19445 C -0.37465 0.19074 -0.3776 0.18727 -0.38038 0.18727 C -0.38194 0.18727 -0.38628 0.19074 -0.38628 0.19445 C -0.38628 0.19259 -0.38784 0.19074 -0.38941 0.19074 C -0.38941 0.19028 -0.39236 0.19259 -0.39236 0.19445 C -0.39236 0.19352 -0.39236 0.19259 -0.39392 0.19259 C -0.39392 0.19306 -0.39548 0.19352 -0.39548 0.19445 C -0.39548 0.19398 -0.39548 0.19352 -0.39548 0.19306 C -0.39705 0.19306 -0.39705 0.19352 -0.39705 0.19398 C -0.39861 0.19398 -0.39861 0.19352 -0.39861 0.19306 C -0.4 0.19306 -0.4 0.19352 -0.4 0.19398 " pathEditMode="relative" rAng="0" ptsTypes="fffffffffffffffffff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77" y="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152400" y="76200"/>
            <a:ext cx="8839200" cy="67056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Giải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thuật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2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Bước</a:t>
            </a:r>
            <a:r>
              <a:rPr lang="en-US" sz="2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1: </a:t>
            </a:r>
          </a:p>
          <a:p>
            <a:pPr>
              <a:buFont typeface="Wingdings" pitchFamily="2" charset="2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0;	</a:t>
            </a:r>
          </a:p>
          <a:p>
            <a:pPr>
              <a:buFont typeface="Wingdings" pitchFamily="2" charset="2"/>
              <a:buNone/>
            </a:pPr>
            <a:r>
              <a:rPr lang="en-US" sz="22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Bước</a:t>
            </a:r>
            <a:r>
              <a:rPr lang="en-US" sz="2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2: </a:t>
            </a:r>
          </a:p>
          <a:p>
            <a:pPr>
              <a:buFont typeface="Wingdings" pitchFamily="2" charset="2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j = n-1;	</a:t>
            </a:r>
          </a:p>
          <a:p>
            <a:pPr>
              <a:buFont typeface="Wingdings" pitchFamily="2" charset="2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Trong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khi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(j 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thực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hiện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>
              <a:buFont typeface="Wingdings" pitchFamily="2" charset="2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Nếu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a[j]&lt;a[j-1]: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Hoán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vị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a[j]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và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a[j-1] </a:t>
            </a:r>
          </a:p>
          <a:p>
            <a:pPr>
              <a:buFont typeface="Wingdings" pitchFamily="2" charset="2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	j = j-1;		</a:t>
            </a:r>
          </a:p>
          <a:p>
            <a:pPr>
              <a:buFont typeface="Wingdings" pitchFamily="2" charset="2"/>
              <a:buNone/>
            </a:pPr>
            <a:r>
              <a:rPr lang="en-US" sz="22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Bước</a:t>
            </a:r>
            <a:r>
              <a:rPr lang="en-US" sz="2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3: </a:t>
            </a:r>
          </a:p>
          <a:p>
            <a:pPr>
              <a:buFont typeface="Wingdings" pitchFamily="2" charset="2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i+1;	 </a:t>
            </a:r>
          </a:p>
          <a:p>
            <a:pPr>
              <a:buFont typeface="Wingdings" pitchFamily="2" charset="2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Nếu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n-1: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Dừng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Ngược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lại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Lặp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lại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Bước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2. </a:t>
            </a:r>
          </a:p>
          <a:p>
            <a:pPr>
              <a:buFont typeface="Wingdings" pitchFamily="2" charset="2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304AF9-762B-4CAD-8E8F-CC592061913D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335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Minh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Bubble Sort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Cho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hoán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giá trị các phần tử của mảng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510559"/>
              </p:ext>
            </p:extLst>
          </p:nvPr>
        </p:nvGraphicFramePr>
        <p:xfrm>
          <a:off x="990599" y="3352799"/>
          <a:ext cx="7162800" cy="1371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2866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7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9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20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385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856060" y="2097088"/>
            <a:ext cx="7678340" cy="4376737"/>
          </a:xfrm>
        </p:spPr>
        <p:txBody>
          <a:bodyPr>
            <a:normAutofit/>
          </a:bodyPr>
          <a:lstStyle/>
          <a:p>
            <a:pPr marL="342900" indent="-342900" eaLnBrk="1" hangingPunct="1">
              <a:defRPr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Đổi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chỗ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trực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tiếp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 – Interchange Sort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defRPr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Nổi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bọt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 – Bubble Sort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  <a:hlinkClick r:id="rId4" action="ppaction://hlinksldjump"/>
            </a:endParaRPr>
          </a:p>
          <a:p>
            <a:pPr marL="342900" indent="-342900" eaLnBrk="1" hangingPunct="1">
              <a:defRPr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Chọn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trực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tiếp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 – Selection Sort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defRPr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Chèn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trực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tiếp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 – Insertion Sort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defRPr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Quick Sort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defRPr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9FA5D-A8E0-4F12-973F-9E8ED4D0CDB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D0B7212-2243-B947-BC3B-156354971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–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DBD43-1B8A-4E45-B1F5-7838CC76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AC803A-1B25-4D7C-8D52-15653B907192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B02288-071D-44FE-B4DA-D725BDC059BE}"/>
              </a:ext>
            </a:extLst>
          </p:cNvPr>
          <p:cNvSpPr/>
          <p:nvPr/>
        </p:nvSpPr>
        <p:spPr>
          <a:xfrm>
            <a:off x="856060" y="2057400"/>
            <a:ext cx="74294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public class </a:t>
            </a:r>
            <a:r>
              <a:rPr lang="en-US" sz="2400" dirty="0" err="1">
                <a:latin typeface="Consolas" panose="020B0609020204030204" pitchFamily="49" charset="0"/>
              </a:rPr>
              <a:t>MyIntArray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	int[] a; //</a:t>
            </a:r>
            <a:r>
              <a:rPr lang="en-US" sz="2400" dirty="0" err="1">
                <a:latin typeface="Consolas" panose="020B0609020204030204" pitchFamily="49" charset="0"/>
              </a:rPr>
              <a:t>Mảng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số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nguyên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 	//</a:t>
            </a:r>
            <a:r>
              <a:rPr lang="en-US" sz="2400" dirty="0" err="1">
                <a:latin typeface="Consolas" panose="020B0609020204030204" pitchFamily="49" charset="0"/>
              </a:rPr>
              <a:t>Các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phương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thức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	public void </a:t>
            </a:r>
            <a:r>
              <a:rPr lang="en-US" sz="2400" dirty="0" err="1">
                <a:latin typeface="Consolas" panose="020B0609020204030204" pitchFamily="49" charset="0"/>
              </a:rPr>
              <a:t>BubbleSort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	//</a:t>
            </a:r>
            <a:r>
              <a:rPr lang="en-US" sz="2400" dirty="0" err="1">
                <a:latin typeface="Consolas" panose="020B0609020204030204" pitchFamily="49" charset="0"/>
              </a:rPr>
              <a:t>Định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nghĩa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phương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thức</a:t>
            </a:r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	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43015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305800" cy="57118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3600" b="1" dirty="0" err="1"/>
              <a:t>Đánh</a:t>
            </a:r>
            <a:r>
              <a:rPr lang="en-US" sz="3600" b="1" dirty="0"/>
              <a:t> </a:t>
            </a:r>
            <a:r>
              <a:rPr lang="en-US" sz="3600" b="1" dirty="0" err="1"/>
              <a:t>giá</a:t>
            </a:r>
            <a:r>
              <a:rPr lang="en-US" sz="3600" b="1" dirty="0"/>
              <a:t> </a:t>
            </a:r>
            <a:r>
              <a:rPr lang="en-US" sz="3600" b="1" dirty="0" err="1"/>
              <a:t>giải</a:t>
            </a:r>
            <a:r>
              <a:rPr lang="en-US" sz="3600" b="1" dirty="0"/>
              <a:t> </a:t>
            </a:r>
            <a:r>
              <a:rPr lang="en-US" sz="3600" b="1" dirty="0" err="1"/>
              <a:t>thuật</a:t>
            </a:r>
            <a:endParaRPr lang="en-US" sz="36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	(n-1) + (n-2) + … + 1 = n(n-1)/2 = </a:t>
            </a:r>
            <a:r>
              <a:rPr lang="en-US" sz="2800" b="1" dirty="0"/>
              <a:t>O(n</a:t>
            </a:r>
            <a:r>
              <a:rPr lang="en-US" sz="2800" b="1" baseline="30000" dirty="0"/>
              <a:t>2</a:t>
            </a:r>
            <a:r>
              <a:rPr lang="en-US" sz="2800" b="1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hoán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xấu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: </a:t>
            </a:r>
            <a:r>
              <a:rPr lang="en-US" b="1" dirty="0"/>
              <a:t>n(n-1)/2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: </a:t>
            </a:r>
            <a:r>
              <a:rPr lang="en-US" b="1" dirty="0"/>
              <a:t>0</a:t>
            </a:r>
            <a:endParaRPr lang="en-US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38C10E-61A6-4A08-84A6-03DAC41CA725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010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ShakerSort</a:t>
            </a:r>
            <a:endParaRPr lang="en-US" sz="2800" dirty="0"/>
          </a:p>
          <a:p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kỹ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đánh</a:t>
            </a:r>
            <a:r>
              <a:rPr lang="en-US" sz="2800" dirty="0"/>
              <a:t> </a:t>
            </a:r>
            <a:r>
              <a:rPr lang="en-US" sz="2800" dirty="0" err="1"/>
              <a:t>dấu</a:t>
            </a:r>
            <a:r>
              <a:rPr lang="en-US" sz="2800" dirty="0"/>
              <a:t> </a:t>
            </a:r>
            <a:r>
              <a:rPr lang="en-US" sz="2800" dirty="0" err="1"/>
              <a:t>biên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xảy</a:t>
            </a:r>
            <a:r>
              <a:rPr lang="en-US" sz="2800" dirty="0"/>
              <a:t> ra </a:t>
            </a:r>
            <a:r>
              <a:rPr lang="en-US" sz="2800" dirty="0" err="1"/>
              <a:t>hoán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endParaRPr lang="en-US" sz="2800" dirty="0"/>
          </a:p>
          <a:p>
            <a:r>
              <a:rPr lang="en-US" sz="2800" dirty="0" err="1"/>
              <a:t>Sinh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</a:t>
            </a:r>
            <a:r>
              <a:rPr lang="en-US" sz="2800" dirty="0" err="1"/>
              <a:t>nghiên</a:t>
            </a:r>
            <a:r>
              <a:rPr lang="en-US" sz="2800" dirty="0"/>
              <a:t> </a:t>
            </a:r>
            <a:r>
              <a:rPr lang="en-US" sz="2800" dirty="0" err="1"/>
              <a:t>cứu</a:t>
            </a:r>
            <a:r>
              <a:rPr lang="en-US" sz="2800" dirty="0"/>
              <a:t> </a:t>
            </a:r>
            <a:r>
              <a:rPr lang="en-US" sz="2800" dirty="0" err="1"/>
              <a:t>tài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cài</a:t>
            </a:r>
            <a:r>
              <a:rPr lang="en-US" sz="2800" dirty="0"/>
              <a:t> </a:t>
            </a:r>
            <a:r>
              <a:rPr lang="en-US" sz="2800" dirty="0" err="1"/>
              <a:t>đặt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122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685799" y="2056446"/>
            <a:ext cx="7772402" cy="3414079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sz="3200" dirty="0" err="1">
                <a:hlinkClick r:id="rId2" action="ppaction://hlinksldjump"/>
              </a:rPr>
              <a:t>Đổi</a:t>
            </a:r>
            <a:r>
              <a:rPr lang="en-US" sz="3200" dirty="0">
                <a:hlinkClick r:id="rId2" action="ppaction://hlinksldjump"/>
              </a:rPr>
              <a:t> </a:t>
            </a:r>
            <a:r>
              <a:rPr lang="en-US" sz="3200" dirty="0" err="1">
                <a:hlinkClick r:id="rId2" action="ppaction://hlinksldjump"/>
              </a:rPr>
              <a:t>chỗ</a:t>
            </a:r>
            <a:r>
              <a:rPr lang="en-US" sz="3200" dirty="0">
                <a:hlinkClick r:id="rId2" action="ppaction://hlinksldjump"/>
              </a:rPr>
              <a:t> </a:t>
            </a:r>
            <a:r>
              <a:rPr lang="en-US" sz="3200" dirty="0" err="1">
                <a:hlinkClick r:id="rId2" action="ppaction://hlinksldjump"/>
              </a:rPr>
              <a:t>trực</a:t>
            </a:r>
            <a:r>
              <a:rPr lang="en-US" sz="3200" dirty="0">
                <a:hlinkClick r:id="rId2" action="ppaction://hlinksldjump"/>
              </a:rPr>
              <a:t> </a:t>
            </a:r>
            <a:r>
              <a:rPr lang="en-US" sz="3200" dirty="0" err="1">
                <a:hlinkClick r:id="rId2" action="ppaction://hlinksldjump"/>
              </a:rPr>
              <a:t>tiếp</a:t>
            </a:r>
            <a:r>
              <a:rPr lang="en-US" sz="3200" dirty="0">
                <a:hlinkClick r:id="rId2" action="ppaction://hlinksldjump"/>
              </a:rPr>
              <a:t> – Interchange Sort</a:t>
            </a:r>
            <a:endParaRPr lang="en-US" sz="32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err="1">
                <a:hlinkClick r:id="rId3" action="ppaction://hlinksldjump"/>
              </a:rPr>
              <a:t>Nổi</a:t>
            </a:r>
            <a:r>
              <a:rPr lang="en-US" dirty="0">
                <a:hlinkClick r:id="rId3" action="ppaction://hlinksldjump"/>
              </a:rPr>
              <a:t> </a:t>
            </a:r>
            <a:r>
              <a:rPr lang="en-US" dirty="0" err="1">
                <a:hlinkClick r:id="rId3" action="ppaction://hlinksldjump"/>
              </a:rPr>
              <a:t>bọt</a:t>
            </a:r>
            <a:r>
              <a:rPr lang="en-US" dirty="0">
                <a:hlinkClick r:id="rId3" action="ppaction://hlinksldjump"/>
              </a:rPr>
              <a:t> – Bubble Sort</a:t>
            </a:r>
            <a:endParaRPr lang="en-US" dirty="0"/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sz="3200" dirty="0" err="1">
                <a:hlinkClick r:id="rId4" action="ppaction://hlinksldjump"/>
              </a:rPr>
              <a:t>Chọn</a:t>
            </a:r>
            <a:r>
              <a:rPr lang="en-US" sz="3200" dirty="0">
                <a:hlinkClick r:id="rId4" action="ppaction://hlinksldjump"/>
              </a:rPr>
              <a:t> </a:t>
            </a:r>
            <a:r>
              <a:rPr lang="en-US" sz="3200" dirty="0" err="1">
                <a:hlinkClick r:id="rId4" action="ppaction://hlinksldjump"/>
              </a:rPr>
              <a:t>trực</a:t>
            </a:r>
            <a:r>
              <a:rPr lang="en-US" sz="3200" dirty="0">
                <a:hlinkClick r:id="rId4" action="ppaction://hlinksldjump"/>
              </a:rPr>
              <a:t> </a:t>
            </a:r>
            <a:r>
              <a:rPr lang="en-US" sz="3200" dirty="0" err="1">
                <a:hlinkClick r:id="rId4" action="ppaction://hlinksldjump"/>
              </a:rPr>
              <a:t>tiếp</a:t>
            </a:r>
            <a:r>
              <a:rPr lang="en-US" sz="3200" dirty="0">
                <a:hlinkClick r:id="rId4" action="ppaction://hlinksldjump"/>
              </a:rPr>
              <a:t> – Selection Sort</a:t>
            </a:r>
            <a:endParaRPr lang="en-US" sz="3200" dirty="0"/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sz="3200" dirty="0" err="1">
                <a:hlinkClick r:id="rId5" action="ppaction://hlinksldjump"/>
              </a:rPr>
              <a:t>Chèn</a:t>
            </a:r>
            <a:r>
              <a:rPr lang="en-US" sz="3200" dirty="0">
                <a:hlinkClick r:id="rId5" action="ppaction://hlinksldjump"/>
              </a:rPr>
              <a:t> </a:t>
            </a:r>
            <a:r>
              <a:rPr lang="en-US" sz="3200" dirty="0" err="1">
                <a:hlinkClick r:id="rId5" action="ppaction://hlinksldjump"/>
              </a:rPr>
              <a:t>trực</a:t>
            </a:r>
            <a:r>
              <a:rPr lang="en-US" sz="3200" dirty="0">
                <a:hlinkClick r:id="rId5" action="ppaction://hlinksldjump"/>
              </a:rPr>
              <a:t> </a:t>
            </a:r>
            <a:r>
              <a:rPr lang="en-US" sz="3200" dirty="0" err="1">
                <a:hlinkClick r:id="rId5" action="ppaction://hlinksldjump"/>
              </a:rPr>
              <a:t>tiếp</a:t>
            </a:r>
            <a:r>
              <a:rPr lang="en-US" sz="3200" dirty="0">
                <a:hlinkClick r:id="rId5" action="ppaction://hlinksldjump"/>
              </a:rPr>
              <a:t> – Insertion Sort</a:t>
            </a:r>
            <a:endParaRPr lang="en-US" sz="3200" dirty="0"/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sz="3200">
                <a:hlinkClick r:id="rId6" action="ppaction://hlinksldjump"/>
              </a:rPr>
              <a:t>Quick Sort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9FA5D-A8E0-4F12-973F-9E8ED4D0CDBC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2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437"/>
            <a:ext cx="8077200" cy="8683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selection sort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381000" y="1146175"/>
            <a:ext cx="8229600" cy="555942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200" dirty="0"/>
              <a:t>Ý </a:t>
            </a:r>
            <a:r>
              <a:rPr lang="en-US" sz="3200" dirty="0" err="1"/>
              <a:t>tưởng</a:t>
            </a:r>
            <a:r>
              <a:rPr lang="en-US" sz="3200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3200" dirty="0" err="1"/>
              <a:t>Chọn</a:t>
            </a:r>
            <a:r>
              <a:rPr lang="en-US" sz="3200" dirty="0"/>
              <a:t> </a:t>
            </a:r>
            <a:r>
              <a:rPr lang="en-US" sz="3200" dirty="0" err="1"/>
              <a:t>phần</a:t>
            </a:r>
            <a:r>
              <a:rPr lang="en-US" sz="3200" dirty="0"/>
              <a:t> </a:t>
            </a:r>
            <a:r>
              <a:rPr lang="en-US" sz="3200" dirty="0" err="1"/>
              <a:t>tử</a:t>
            </a:r>
            <a:r>
              <a:rPr lang="en-US" sz="3200" dirty="0"/>
              <a:t> </a:t>
            </a:r>
            <a:r>
              <a:rPr lang="en-US" sz="3200" dirty="0" err="1"/>
              <a:t>nhỏ</a:t>
            </a:r>
            <a:r>
              <a:rPr lang="en-US" sz="3200" dirty="0"/>
              <a:t> </a:t>
            </a:r>
            <a:r>
              <a:rPr lang="en-US" sz="3200" dirty="0" err="1"/>
              <a:t>nhất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n </a:t>
            </a:r>
            <a:r>
              <a:rPr lang="en-US" sz="3200" dirty="0" err="1"/>
              <a:t>phần</a:t>
            </a:r>
            <a:r>
              <a:rPr lang="en-US" sz="3200" dirty="0"/>
              <a:t> </a:t>
            </a:r>
            <a:r>
              <a:rPr lang="en-US" sz="3200" dirty="0" err="1"/>
              <a:t>tử</a:t>
            </a:r>
            <a:r>
              <a:rPr lang="en-US" sz="3200" dirty="0"/>
              <a:t> ban </a:t>
            </a:r>
            <a:r>
              <a:rPr lang="en-US" sz="3200" dirty="0" err="1"/>
              <a:t>đầu</a:t>
            </a:r>
            <a:r>
              <a:rPr lang="en-US" sz="3200" dirty="0"/>
              <a:t>, </a:t>
            </a:r>
            <a:r>
              <a:rPr lang="en-US" sz="3200" dirty="0" err="1"/>
              <a:t>đưa</a:t>
            </a:r>
            <a:r>
              <a:rPr lang="en-US" sz="3200" dirty="0"/>
              <a:t> </a:t>
            </a:r>
            <a:r>
              <a:rPr lang="en-US" sz="3200" dirty="0" err="1"/>
              <a:t>phần</a:t>
            </a:r>
            <a:r>
              <a:rPr lang="en-US" sz="3200" dirty="0"/>
              <a:t> </a:t>
            </a:r>
            <a:r>
              <a:rPr lang="en-US" sz="3200" dirty="0" err="1"/>
              <a:t>tử</a:t>
            </a:r>
            <a:r>
              <a:rPr lang="en-US" sz="3200" dirty="0"/>
              <a:t> </a:t>
            </a:r>
            <a:r>
              <a:rPr lang="en-US" sz="3200" dirty="0" err="1"/>
              <a:t>này</a:t>
            </a:r>
            <a:r>
              <a:rPr lang="en-US" sz="3200" dirty="0"/>
              <a:t> </a:t>
            </a:r>
            <a:r>
              <a:rPr lang="en-US" sz="3200" dirty="0" err="1"/>
              <a:t>về</a:t>
            </a:r>
            <a:r>
              <a:rPr lang="en-US" sz="3200" dirty="0"/>
              <a:t> </a:t>
            </a:r>
            <a:r>
              <a:rPr lang="en-US" sz="3200" dirty="0" err="1"/>
              <a:t>vị</a:t>
            </a:r>
            <a:r>
              <a:rPr lang="en-US" sz="3200" dirty="0"/>
              <a:t> </a:t>
            </a:r>
            <a:r>
              <a:rPr lang="en-US" sz="3200" dirty="0" err="1"/>
              <a:t>trí</a:t>
            </a:r>
            <a:r>
              <a:rPr lang="en-US" sz="3200" dirty="0"/>
              <a:t> </a:t>
            </a:r>
            <a:r>
              <a:rPr lang="en-US" sz="3200" dirty="0" err="1"/>
              <a:t>đầu</a:t>
            </a:r>
            <a:r>
              <a:rPr lang="en-US" sz="3200" dirty="0"/>
              <a:t> </a:t>
            </a:r>
            <a:r>
              <a:rPr lang="en-US" sz="3200" dirty="0" err="1"/>
              <a:t>dãy</a:t>
            </a:r>
            <a:r>
              <a:rPr lang="en-US" sz="3200" dirty="0"/>
              <a:t> </a:t>
            </a:r>
            <a:r>
              <a:rPr lang="en-US" sz="3200" dirty="0" err="1"/>
              <a:t>hiện</a:t>
            </a:r>
            <a:r>
              <a:rPr lang="en-US" sz="3200" dirty="0"/>
              <a:t> </a:t>
            </a:r>
            <a:r>
              <a:rPr lang="en-US" sz="3200" dirty="0" err="1"/>
              <a:t>hành</a:t>
            </a:r>
            <a:endParaRPr lang="en-US" sz="3200" dirty="0"/>
          </a:p>
          <a:p>
            <a:pPr algn="just">
              <a:lnSpc>
                <a:spcPct val="150000"/>
              </a:lnSpc>
            </a:pPr>
            <a:r>
              <a:rPr lang="en-US" sz="3200" dirty="0" err="1"/>
              <a:t>Dãy</a:t>
            </a:r>
            <a:r>
              <a:rPr lang="en-US" sz="3200" dirty="0"/>
              <a:t> </a:t>
            </a:r>
            <a:r>
              <a:rPr lang="en-US" sz="3200" dirty="0" err="1"/>
              <a:t>hiện</a:t>
            </a:r>
            <a:r>
              <a:rPr lang="en-US" sz="3200" dirty="0"/>
              <a:t> </a:t>
            </a:r>
            <a:r>
              <a:rPr lang="en-US" sz="3200" dirty="0" err="1"/>
              <a:t>hành</a:t>
            </a:r>
            <a:r>
              <a:rPr lang="en-US" sz="3200" dirty="0"/>
              <a:t> </a:t>
            </a:r>
            <a:r>
              <a:rPr lang="en-US" sz="3200" dirty="0" err="1"/>
              <a:t>chỉ</a:t>
            </a:r>
            <a:r>
              <a:rPr lang="en-US" sz="3200" dirty="0"/>
              <a:t> </a:t>
            </a:r>
            <a:r>
              <a:rPr lang="en-US" sz="3200" dirty="0" err="1"/>
              <a:t>còn</a:t>
            </a:r>
            <a:r>
              <a:rPr lang="en-US" sz="3200" dirty="0"/>
              <a:t> n-1 </a:t>
            </a:r>
            <a:r>
              <a:rPr lang="en-US" sz="3200" dirty="0" err="1"/>
              <a:t>phần</a:t>
            </a:r>
            <a:r>
              <a:rPr lang="en-US" sz="3200" dirty="0"/>
              <a:t> </a:t>
            </a:r>
            <a:r>
              <a:rPr lang="en-US" sz="3200" dirty="0" err="1"/>
              <a:t>tử</a:t>
            </a:r>
            <a:r>
              <a:rPr lang="en-US" sz="3200" dirty="0"/>
              <a:t> </a:t>
            </a:r>
            <a:r>
              <a:rPr lang="en-US" sz="3200" dirty="0" err="1"/>
              <a:t>cần</a:t>
            </a:r>
            <a:r>
              <a:rPr lang="en-US" sz="3200" dirty="0"/>
              <a:t> </a:t>
            </a:r>
            <a:r>
              <a:rPr lang="en-US" sz="3200" dirty="0" err="1"/>
              <a:t>sắp</a:t>
            </a:r>
            <a:r>
              <a:rPr lang="en-US" sz="3200" dirty="0"/>
              <a:t> </a:t>
            </a:r>
            <a:r>
              <a:rPr lang="en-US" sz="3200" dirty="0" err="1"/>
              <a:t>xếp</a:t>
            </a:r>
            <a:r>
              <a:rPr lang="en-US" sz="3200" dirty="0"/>
              <a:t> (</a:t>
            </a:r>
            <a:r>
              <a:rPr lang="en-US" sz="3200" dirty="0" err="1">
                <a:solidFill>
                  <a:srgbClr val="FF0000"/>
                </a:solidFill>
              </a:rPr>
              <a:t>từ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vị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trí</a:t>
            </a:r>
            <a:r>
              <a:rPr lang="en-US" sz="3200" dirty="0">
                <a:solidFill>
                  <a:srgbClr val="FF0000"/>
                </a:solidFill>
              </a:rPr>
              <a:t> 1 </a:t>
            </a:r>
            <a:r>
              <a:rPr lang="en-US" sz="3200" dirty="0" err="1">
                <a:solidFill>
                  <a:srgbClr val="FF0000"/>
                </a:solidFill>
              </a:rPr>
              <a:t>đến</a:t>
            </a:r>
            <a:r>
              <a:rPr lang="en-US" sz="3200" dirty="0">
                <a:solidFill>
                  <a:srgbClr val="FF0000"/>
                </a:solidFill>
              </a:rPr>
              <a:t> n-1</a:t>
            </a:r>
            <a:r>
              <a:rPr lang="en-US" sz="3200" dirty="0"/>
              <a:t>), </a:t>
            </a:r>
            <a:r>
              <a:rPr lang="en-US" sz="3200" dirty="0" err="1"/>
              <a:t>lặp</a:t>
            </a:r>
            <a:r>
              <a:rPr lang="en-US" sz="3200" dirty="0"/>
              <a:t> </a:t>
            </a:r>
            <a:r>
              <a:rPr lang="en-US" sz="3200" dirty="0" err="1"/>
              <a:t>lại</a:t>
            </a:r>
            <a:r>
              <a:rPr lang="en-US" sz="3200" dirty="0"/>
              <a:t> </a:t>
            </a:r>
            <a:r>
              <a:rPr lang="en-US" sz="3200" dirty="0" err="1"/>
              <a:t>quá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r>
              <a:rPr lang="en-US" sz="3200" dirty="0"/>
              <a:t> </a:t>
            </a:r>
            <a:r>
              <a:rPr lang="en-US" sz="3200" dirty="0" err="1"/>
              <a:t>trên</a:t>
            </a:r>
            <a:r>
              <a:rPr lang="en-US" sz="3200" dirty="0"/>
              <a:t> </a:t>
            </a:r>
            <a:r>
              <a:rPr lang="en-US" sz="3200" dirty="0" err="1"/>
              <a:t>cho</a:t>
            </a:r>
            <a:r>
              <a:rPr lang="en-US" sz="3200" dirty="0"/>
              <a:t> </a:t>
            </a:r>
            <a:r>
              <a:rPr lang="en-US" sz="3200" dirty="0" err="1"/>
              <a:t>dãy</a:t>
            </a:r>
            <a:r>
              <a:rPr lang="en-US" sz="3200" dirty="0"/>
              <a:t> </a:t>
            </a:r>
            <a:r>
              <a:rPr lang="en-US" sz="3200" dirty="0" err="1"/>
              <a:t>hiện</a:t>
            </a:r>
            <a:r>
              <a:rPr lang="en-US" sz="3200" dirty="0"/>
              <a:t> </a:t>
            </a:r>
            <a:r>
              <a:rPr lang="en-US" sz="3200" dirty="0" err="1"/>
              <a:t>hành</a:t>
            </a:r>
            <a:r>
              <a:rPr lang="en-US" sz="3200" dirty="0"/>
              <a:t>... </a:t>
            </a:r>
            <a:r>
              <a:rPr lang="en-US" sz="3200" dirty="0" err="1"/>
              <a:t>đến</a:t>
            </a:r>
            <a:r>
              <a:rPr lang="en-US" sz="3200" dirty="0"/>
              <a:t> </a:t>
            </a:r>
            <a:r>
              <a:rPr lang="en-US" sz="3200" dirty="0" err="1"/>
              <a:t>khi</a:t>
            </a:r>
            <a:r>
              <a:rPr lang="en-US" sz="3200" dirty="0"/>
              <a:t> </a:t>
            </a:r>
            <a:r>
              <a:rPr lang="en-US" sz="3200" dirty="0" err="1"/>
              <a:t>dãy</a:t>
            </a:r>
            <a:r>
              <a:rPr lang="en-US" sz="3200" dirty="0"/>
              <a:t> </a:t>
            </a:r>
            <a:r>
              <a:rPr lang="en-US" sz="3200" dirty="0" err="1"/>
              <a:t>hiện</a:t>
            </a:r>
            <a:r>
              <a:rPr lang="en-US" sz="3200" dirty="0"/>
              <a:t> </a:t>
            </a:r>
            <a:r>
              <a:rPr lang="en-US" sz="3200" dirty="0" err="1"/>
              <a:t>hành</a:t>
            </a:r>
            <a:r>
              <a:rPr lang="en-US" sz="3200" dirty="0"/>
              <a:t> </a:t>
            </a:r>
            <a:r>
              <a:rPr lang="en-US" sz="3200" dirty="0" err="1"/>
              <a:t>chỉ</a:t>
            </a:r>
            <a:r>
              <a:rPr lang="en-US" sz="3200" dirty="0"/>
              <a:t> </a:t>
            </a:r>
            <a:r>
              <a:rPr lang="en-US" sz="3200" dirty="0" err="1"/>
              <a:t>còn</a:t>
            </a:r>
            <a:r>
              <a:rPr lang="en-US" sz="3200" dirty="0"/>
              <a:t> 1 </a:t>
            </a:r>
            <a:r>
              <a:rPr lang="en-US" sz="3200" dirty="0" err="1"/>
              <a:t>phần</a:t>
            </a:r>
            <a:r>
              <a:rPr lang="en-US" sz="3200" dirty="0"/>
              <a:t> </a:t>
            </a:r>
            <a:r>
              <a:rPr lang="en-US" sz="3200" dirty="0" err="1"/>
              <a:t>tử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57E5E-540B-4D03-9421-E94588DAC248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437"/>
            <a:ext cx="8077200" cy="8683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57E5E-540B-4D03-9421-E94588DAC248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sp>
        <p:nvSpPr>
          <p:cNvPr id="6" name="Flowchart: Document 5"/>
          <p:cNvSpPr/>
          <p:nvPr/>
        </p:nvSpPr>
        <p:spPr>
          <a:xfrm>
            <a:off x="609600" y="2057400"/>
            <a:ext cx="7772400" cy="32766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  <a:p>
            <a:pPr algn="ctr"/>
            <a:r>
              <a:rPr lang="en-US" sz="3200" dirty="0"/>
              <a:t>                 </a:t>
            </a:r>
          </a:p>
          <a:p>
            <a:pPr algn="ctr"/>
            <a:r>
              <a:rPr lang="en-US" sz="3200" dirty="0"/>
              <a:t>	      </a:t>
            </a:r>
            <a:r>
              <a:rPr lang="en-US" sz="3200" dirty="0" err="1"/>
              <a:t>Làm</a:t>
            </a:r>
            <a:r>
              <a:rPr lang="en-US" sz="3200" dirty="0"/>
              <a:t> </a:t>
            </a:r>
            <a:r>
              <a:rPr lang="en-US" sz="3200" dirty="0" err="1"/>
              <a:t>sao</a:t>
            </a:r>
            <a:r>
              <a:rPr lang="en-US" sz="3200" dirty="0"/>
              <a:t> </a:t>
            </a:r>
            <a:r>
              <a:rPr lang="en-US" sz="3200" dirty="0" err="1"/>
              <a:t>để</a:t>
            </a:r>
            <a:r>
              <a:rPr lang="en-US" sz="3200" dirty="0"/>
              <a:t> </a:t>
            </a:r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định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FFFF00"/>
                </a:solidFill>
              </a:rPr>
              <a:t>vị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trí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phần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tử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có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giá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trị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nhỏ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nhất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dãy</a:t>
            </a:r>
            <a:r>
              <a:rPr lang="en-US" sz="3200" dirty="0"/>
              <a:t> </a:t>
            </a:r>
            <a:r>
              <a:rPr lang="en-US" sz="3200" dirty="0" err="1"/>
              <a:t>gồm</a:t>
            </a:r>
            <a:r>
              <a:rPr lang="en-US" sz="3200" dirty="0"/>
              <a:t> n </a:t>
            </a:r>
            <a:r>
              <a:rPr lang="en-US" sz="3200" dirty="0" err="1"/>
              <a:t>phần</a:t>
            </a:r>
            <a:r>
              <a:rPr lang="en-US" sz="3200" dirty="0"/>
              <a:t> </a:t>
            </a:r>
            <a:r>
              <a:rPr lang="en-US" sz="3200" dirty="0" err="1"/>
              <a:t>tử</a:t>
            </a:r>
            <a:r>
              <a:rPr lang="en-US" sz="3200" dirty="0"/>
              <a:t>?</a:t>
            </a:r>
          </a:p>
          <a:p>
            <a:pPr algn="ctr"/>
            <a:endParaRPr lang="en-US" sz="3200" dirty="0"/>
          </a:p>
        </p:txBody>
      </p:sp>
      <p:grpSp>
        <p:nvGrpSpPr>
          <p:cNvPr id="7" name="Group 6"/>
          <p:cNvGrpSpPr/>
          <p:nvPr/>
        </p:nvGrpSpPr>
        <p:grpSpPr>
          <a:xfrm>
            <a:off x="914400" y="2176462"/>
            <a:ext cx="1219200" cy="1100138"/>
            <a:chOff x="5181600" y="5453062"/>
            <a:chExt cx="1219200" cy="1100138"/>
          </a:xfrm>
        </p:grpSpPr>
        <p:sp>
          <p:nvSpPr>
            <p:cNvPr id="8" name="Oval 7"/>
            <p:cNvSpPr/>
            <p:nvPr/>
          </p:nvSpPr>
          <p:spPr>
            <a:xfrm>
              <a:off x="5181600" y="5453062"/>
              <a:ext cx="1219200" cy="1100138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800" b="1"/>
                <a:t>?</a:t>
              </a:r>
              <a:endParaRPr lang="en-US" b="1"/>
            </a:p>
          </p:txBody>
        </p:sp>
        <p:sp>
          <p:nvSpPr>
            <p:cNvPr id="9" name="Oval 8"/>
            <p:cNvSpPr/>
            <p:nvPr/>
          </p:nvSpPr>
          <p:spPr>
            <a:xfrm>
              <a:off x="5208988" y="5711432"/>
              <a:ext cx="176806" cy="291700"/>
            </a:xfrm>
            <a:prstGeom prst="ellipse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3134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33400" y="198437"/>
            <a:ext cx="8077200" cy="8683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selection sort</a:t>
            </a:r>
            <a:br>
              <a:rPr lang="en-US" dirty="0"/>
            </a:b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82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52599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81399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2390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10200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" y="1513582"/>
            <a:ext cx="81534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3200">
                <a:solidFill>
                  <a:srgbClr val="C00000"/>
                </a:solidFill>
                <a:latin typeface="+mn-lt"/>
              </a:rPr>
              <a:t>Giả sử cần tìm vị trí phần tử nhỏ nhất trong dãy số sau ? </a:t>
            </a:r>
          </a:p>
        </p:txBody>
      </p:sp>
    </p:spTree>
    <p:extLst>
      <p:ext uri="{BB962C8B-B14F-4D97-AF65-F5344CB8AC3E}">
        <p14:creationId xmlns:p14="http://schemas.microsoft.com/office/powerpoint/2010/main" val="3491583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53308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33400" y="198437"/>
            <a:ext cx="8077200" cy="8683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selection sort</a:t>
            </a:r>
            <a:br>
              <a:rPr lang="en-US" dirty="0"/>
            </a:b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8200" y="35020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52599" y="43814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40767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81399" y="45624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7306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239000" y="46831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8924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10200" y="49117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" y="1396425"/>
            <a:ext cx="81534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1: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Giả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sử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nhỏ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nhất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là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0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),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này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có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giá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10 </a:t>
            </a:r>
          </a:p>
        </p:txBody>
      </p:sp>
      <p:sp>
        <p:nvSpPr>
          <p:cNvPr id="14" name="Down Arrow Callout 13"/>
          <p:cNvSpPr/>
          <p:nvPr/>
        </p:nvSpPr>
        <p:spPr>
          <a:xfrm>
            <a:off x="838200" y="2514600"/>
            <a:ext cx="838200" cy="879474"/>
          </a:xfrm>
          <a:prstGeom prst="down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vtmin</a:t>
            </a:r>
          </a:p>
        </p:txBody>
      </p:sp>
    </p:spTree>
    <p:extLst>
      <p:ext uri="{BB962C8B-B14F-4D97-AF65-F5344CB8AC3E}">
        <p14:creationId xmlns:p14="http://schemas.microsoft.com/office/powerpoint/2010/main" val="245075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58642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33400" y="198437"/>
            <a:ext cx="8077200" cy="8683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selection sort</a:t>
            </a:r>
            <a:br>
              <a:rPr lang="en-US" dirty="0"/>
            </a:b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52599" y="49148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46101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81399" y="50958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42640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239000" y="52165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34258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10200" y="54451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" y="1396425"/>
            <a:ext cx="8153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2: So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sánh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giá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với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tất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cả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giá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còn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lại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từ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1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đến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7),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nếu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có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nào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nhỏ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hơn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thì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cập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nhật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lại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 </a:t>
            </a:r>
          </a:p>
        </p:txBody>
      </p:sp>
      <p:sp>
        <p:nvSpPr>
          <p:cNvPr id="14" name="Down Arrow Callout 13"/>
          <p:cNvSpPr/>
          <p:nvPr/>
        </p:nvSpPr>
        <p:spPr>
          <a:xfrm>
            <a:off x="838200" y="3048000"/>
            <a:ext cx="838200" cy="879474"/>
          </a:xfrm>
          <a:prstGeom prst="down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vtmin</a:t>
            </a:r>
          </a:p>
        </p:txBody>
      </p:sp>
      <p:sp>
        <p:nvSpPr>
          <p:cNvPr id="3" name="Oval Callout 2"/>
          <p:cNvSpPr/>
          <p:nvPr/>
        </p:nvSpPr>
        <p:spPr>
          <a:xfrm>
            <a:off x="2895600" y="2181255"/>
            <a:ext cx="3352800" cy="1854170"/>
          </a:xfrm>
          <a:prstGeom prst="wedgeEllipseCallout">
            <a:avLst>
              <a:gd name="adj1" fmla="val -70265"/>
              <a:gd name="adj2" fmla="val 36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5 nhỏ hơn 10 nên cập nhật vị trí min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8200" y="40354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1654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 3.33333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 2.96296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255 L 0.09844 0.0004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1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4" grpId="0" animBg="1"/>
      <p:bldP spid="3" grpId="0" animBg="1"/>
      <p:bldP spid="19" grpId="0" animBg="1"/>
      <p:bldP spid="19" grpId="1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58642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33400" y="198437"/>
            <a:ext cx="8077200" cy="8683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selection sort</a:t>
            </a:r>
            <a:br>
              <a:rPr lang="en-US" dirty="0"/>
            </a:b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81399" y="50958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42640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239000" y="52165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34258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10200" y="54451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" y="1396425"/>
            <a:ext cx="8153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2: So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sánh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giá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với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tất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cả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giá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còn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lại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từ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1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đến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7),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nếu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có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nào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nhỏ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hơn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thì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cập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nhật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lại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 </a:t>
            </a:r>
          </a:p>
        </p:txBody>
      </p:sp>
      <p:sp>
        <p:nvSpPr>
          <p:cNvPr id="14" name="Down Arrow Callout 13"/>
          <p:cNvSpPr/>
          <p:nvPr/>
        </p:nvSpPr>
        <p:spPr>
          <a:xfrm>
            <a:off x="1752600" y="3048000"/>
            <a:ext cx="838200" cy="879474"/>
          </a:xfrm>
          <a:prstGeom prst="down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vtmin</a:t>
            </a:r>
          </a:p>
        </p:txBody>
      </p:sp>
      <p:sp>
        <p:nvSpPr>
          <p:cNvPr id="3" name="Oval Callout 2"/>
          <p:cNvSpPr/>
          <p:nvPr/>
        </p:nvSpPr>
        <p:spPr>
          <a:xfrm>
            <a:off x="3810000" y="2181255"/>
            <a:ext cx="3352800" cy="1854170"/>
          </a:xfrm>
          <a:prstGeom prst="wedgeEllipseCallout">
            <a:avLst>
              <a:gd name="adj1" fmla="val -70265"/>
              <a:gd name="adj2" fmla="val 36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7 lớn hơn 5 nên không cập nhật vị trí min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8200" y="40354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52599" y="49148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46101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49452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4746 L 0 0.0025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4745 L 5.55112E-17 0.0025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18" grpId="1" animBg="1"/>
      <p:bldP spid="20" grpId="0" animBg="1"/>
      <p:bldP spid="2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8768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Ý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tưởng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503237" indent="-457200" algn="just">
              <a:lnSpc>
                <a:spcPct val="150000"/>
              </a:lnSpc>
            </a:pPr>
            <a:r>
              <a:rPr lang="en-US" sz="2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</a:t>
            </a:r>
            <a:r>
              <a:rPr lang="en-US" sz="2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ất</a:t>
            </a:r>
            <a:r>
              <a:rPr lang="en-US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dãy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nghịch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triệt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chỗ</a:t>
            </a:r>
            <a:r>
              <a:rPr lang="en-US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hoán</a:t>
            </a:r>
            <a:r>
              <a:rPr lang="en-US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8937" indent="-342900" algn="just">
              <a:lnSpc>
                <a:spcPct val="150000"/>
              </a:lnSpc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dãy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endParaRPr lang="en-US" sz="2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endParaRPr lang="en-US" sz="2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endParaRPr lang="en-US" sz="2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FEECAA-2104-44FF-9FF5-5652A617F91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58642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33400" y="198437"/>
            <a:ext cx="8077200" cy="8683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selection sort</a:t>
            </a:r>
            <a:br>
              <a:rPr lang="en-US" dirty="0"/>
            </a:b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81399" y="50958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42640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239000" y="52165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34258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10200" y="54451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" y="1396425"/>
            <a:ext cx="8153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2: So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sánh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giá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với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tất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cả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giá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còn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lại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từ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1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đến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7),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nếu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có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nào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nhỏ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hơn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thì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cập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nhật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lại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 </a:t>
            </a:r>
          </a:p>
        </p:txBody>
      </p:sp>
      <p:sp>
        <p:nvSpPr>
          <p:cNvPr id="14" name="Down Arrow Callout 13"/>
          <p:cNvSpPr/>
          <p:nvPr/>
        </p:nvSpPr>
        <p:spPr>
          <a:xfrm>
            <a:off x="1752600" y="3048000"/>
            <a:ext cx="838200" cy="879474"/>
          </a:xfrm>
          <a:prstGeom prst="down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vtmin</a:t>
            </a:r>
          </a:p>
        </p:txBody>
      </p:sp>
      <p:sp>
        <p:nvSpPr>
          <p:cNvPr id="3" name="Oval Callout 2"/>
          <p:cNvSpPr/>
          <p:nvPr/>
        </p:nvSpPr>
        <p:spPr>
          <a:xfrm>
            <a:off x="4724400" y="2181255"/>
            <a:ext cx="3352800" cy="1854170"/>
          </a:xfrm>
          <a:prstGeom prst="wedgeEllipseCallout">
            <a:avLst>
              <a:gd name="adj1" fmla="val -70265"/>
              <a:gd name="adj2" fmla="val 36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3 nhỏ hơn 5 nên cập nhật vị trí min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8200" y="40354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52599" y="49148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46101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419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4746 L 5.55112E-17 0.0025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4746 L 0 0.0025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.19583 0.0025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14" grpId="0" animBg="1"/>
      <p:bldP spid="3" grpId="0" animBg="1"/>
      <p:bldP spid="18" grpId="0" animBg="1"/>
      <p:bldP spid="18" grpId="1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58642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33400" y="198437"/>
            <a:ext cx="8077200" cy="8683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selection sort</a:t>
            </a:r>
            <a:br>
              <a:rPr lang="en-US" dirty="0"/>
            </a:b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81399" y="50958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42640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239000" y="52165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34258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10200" y="54451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" y="1396425"/>
            <a:ext cx="8153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2: So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sánh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giá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với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tất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cả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giá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còn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lại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từ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1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đến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7),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nếu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có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nào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nhỏ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hơn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thì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cập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nhật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lại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 </a:t>
            </a:r>
          </a:p>
        </p:txBody>
      </p:sp>
      <p:sp>
        <p:nvSpPr>
          <p:cNvPr id="14" name="Down Arrow Callout 13"/>
          <p:cNvSpPr/>
          <p:nvPr/>
        </p:nvSpPr>
        <p:spPr>
          <a:xfrm>
            <a:off x="3581400" y="3048000"/>
            <a:ext cx="838200" cy="879474"/>
          </a:xfrm>
          <a:prstGeom prst="down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vtmin</a:t>
            </a:r>
          </a:p>
        </p:txBody>
      </p:sp>
      <p:sp>
        <p:nvSpPr>
          <p:cNvPr id="3" name="Oval Callout 2"/>
          <p:cNvSpPr/>
          <p:nvPr/>
        </p:nvSpPr>
        <p:spPr>
          <a:xfrm>
            <a:off x="5638800" y="1600200"/>
            <a:ext cx="3352800" cy="1854170"/>
          </a:xfrm>
          <a:prstGeom prst="wedgeEllipseCallout">
            <a:avLst>
              <a:gd name="adj1" fmla="val -70265"/>
              <a:gd name="adj2" fmla="val 36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9 lớn hơn 3 nên không cập nhật vị trí min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8200" y="40354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52599" y="49148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46101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83490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4491 L 5.55112E-17 0.005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4491 L 0 0.0050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3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58642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33400" y="198437"/>
            <a:ext cx="8077200" cy="8683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selection sort</a:t>
            </a:r>
            <a:br>
              <a:rPr lang="en-US" dirty="0"/>
            </a:b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495799" y="42640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239000" y="52165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34258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" y="1396425"/>
            <a:ext cx="8153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2: So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sánh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giá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với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tất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cả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giá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còn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lại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từ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1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đến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7),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nếu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có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nào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nhỏ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hơn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thì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cập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nhật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lại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 </a:t>
            </a:r>
          </a:p>
        </p:txBody>
      </p:sp>
      <p:sp>
        <p:nvSpPr>
          <p:cNvPr id="14" name="Down Arrow Callout 13"/>
          <p:cNvSpPr/>
          <p:nvPr/>
        </p:nvSpPr>
        <p:spPr>
          <a:xfrm>
            <a:off x="3581400" y="3048000"/>
            <a:ext cx="838200" cy="879474"/>
          </a:xfrm>
          <a:prstGeom prst="down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vtmin</a:t>
            </a:r>
          </a:p>
        </p:txBody>
      </p:sp>
      <p:sp>
        <p:nvSpPr>
          <p:cNvPr id="3" name="Oval Callout 2"/>
          <p:cNvSpPr/>
          <p:nvPr/>
        </p:nvSpPr>
        <p:spPr>
          <a:xfrm>
            <a:off x="1285875" y="1447800"/>
            <a:ext cx="3352800" cy="1854170"/>
          </a:xfrm>
          <a:prstGeom prst="wedgeEllipseCallout">
            <a:avLst>
              <a:gd name="adj1" fmla="val 77178"/>
              <a:gd name="adj2" fmla="val 64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1 nhỏ hơn 3 nên cập nhật vị trí min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8200" y="40354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52599" y="49148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46101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81399" y="50958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10200" y="54451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4358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4815 L 5.55112E-17 0.0018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4815 L 0 0.0018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0.00255 L 0.20417 0.005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08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 animBg="1"/>
      <p:bldP spid="21" grpId="0" animBg="1"/>
      <p:bldP spid="21" grpId="1" animBg="1"/>
      <p:bldP spid="25" grpId="0" animBg="1"/>
      <p:bldP spid="25" grpId="1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58642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33400" y="198437"/>
            <a:ext cx="8077200" cy="8683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selection sort</a:t>
            </a:r>
            <a:br>
              <a:rPr lang="en-US" dirty="0"/>
            </a:b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495799" y="42640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239000" y="52165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" y="1396425"/>
            <a:ext cx="8153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2: So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sánh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giá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với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tất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cả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giá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còn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lại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từ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1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đến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7),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nếu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có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nào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nhỏ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hơn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thì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cập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nhật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lại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 </a:t>
            </a:r>
          </a:p>
        </p:txBody>
      </p:sp>
      <p:sp>
        <p:nvSpPr>
          <p:cNvPr id="14" name="Down Arrow Callout 13"/>
          <p:cNvSpPr/>
          <p:nvPr/>
        </p:nvSpPr>
        <p:spPr>
          <a:xfrm>
            <a:off x="5410200" y="3048000"/>
            <a:ext cx="838200" cy="879474"/>
          </a:xfrm>
          <a:prstGeom prst="down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vtmin</a:t>
            </a:r>
          </a:p>
        </p:txBody>
      </p:sp>
      <p:sp>
        <p:nvSpPr>
          <p:cNvPr id="3" name="Oval Callout 2"/>
          <p:cNvSpPr/>
          <p:nvPr/>
        </p:nvSpPr>
        <p:spPr>
          <a:xfrm>
            <a:off x="1285875" y="1371600"/>
            <a:ext cx="3352800" cy="1854170"/>
          </a:xfrm>
          <a:prstGeom prst="wedgeEllipseCallout">
            <a:avLst>
              <a:gd name="adj1" fmla="val 112121"/>
              <a:gd name="adj2" fmla="val 532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15 lớn hơn 1 nên không cập nhật vị trí min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8200" y="40354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52599" y="49148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46101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81399" y="50958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34258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10200" y="54451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8439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 -3.7037E-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 -2.22222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4" grpId="1" animBg="1"/>
      <p:bldP spid="25" grpId="0" animBg="1"/>
      <p:bldP spid="25" grpId="1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58642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33400" y="198437"/>
            <a:ext cx="8077200" cy="8683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selection sort</a:t>
            </a:r>
            <a:br>
              <a:rPr lang="en-US" dirty="0"/>
            </a:b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495799" y="42640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" y="1396425"/>
            <a:ext cx="8153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2: So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sánh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giá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với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tất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cả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giá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còn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lại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từ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1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đến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7),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nếu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có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nào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nhỏ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hơn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thì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cập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nhật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lại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 </a:t>
            </a:r>
          </a:p>
        </p:txBody>
      </p:sp>
      <p:sp>
        <p:nvSpPr>
          <p:cNvPr id="14" name="Down Arrow Callout 13"/>
          <p:cNvSpPr/>
          <p:nvPr/>
        </p:nvSpPr>
        <p:spPr>
          <a:xfrm>
            <a:off x="5410200" y="3048000"/>
            <a:ext cx="838200" cy="879474"/>
          </a:xfrm>
          <a:prstGeom prst="down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vtmin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8200" y="40354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52599" y="49148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46101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81399" y="50958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34258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3" name="Oval Callout 2"/>
          <p:cNvSpPr/>
          <p:nvPr/>
        </p:nvSpPr>
        <p:spPr>
          <a:xfrm>
            <a:off x="2286000" y="1905000"/>
            <a:ext cx="3352800" cy="1854170"/>
          </a:xfrm>
          <a:prstGeom prst="wedgeEllipseCallout">
            <a:avLst>
              <a:gd name="adj1" fmla="val 112121"/>
              <a:gd name="adj2" fmla="val 532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2 lớn hơn 1 nên không cập nhật vị trí min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239000" y="52165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10200" y="54451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2946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4722 L 0 0.0027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4722 L 0 0.0027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 animBg="1"/>
      <p:bldP spid="23" grpId="1" animBg="1"/>
      <p:bldP spid="25" grpId="0" animBg="1"/>
      <p:bldP spid="25" grpId="1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33400" y="579437"/>
            <a:ext cx="8077200" cy="8683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selection sort</a:t>
            </a:r>
            <a:br>
              <a:rPr lang="en-US" dirty="0"/>
            </a:b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  <p:sp>
        <p:nvSpPr>
          <p:cNvPr id="16" name="Flowchart: Document 15"/>
          <p:cNvSpPr/>
          <p:nvPr/>
        </p:nvSpPr>
        <p:spPr>
          <a:xfrm>
            <a:off x="609600" y="2057400"/>
            <a:ext cx="7772400" cy="2971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  <a:p>
            <a:pPr algn="ctr"/>
            <a:r>
              <a:rPr lang="en-US" sz="3200" dirty="0"/>
              <a:t>		      </a:t>
            </a:r>
            <a:r>
              <a:rPr lang="en-US" sz="3200" dirty="0" err="1"/>
              <a:t>Hãy</a:t>
            </a:r>
            <a:r>
              <a:rPr lang="en-US" sz="3200" dirty="0"/>
              <a:t> </a:t>
            </a:r>
            <a:r>
              <a:rPr lang="en-US" sz="3200" dirty="0" err="1"/>
              <a:t>định</a:t>
            </a:r>
            <a:r>
              <a:rPr lang="en-US" sz="3200" dirty="0"/>
              <a:t> </a:t>
            </a:r>
            <a:r>
              <a:rPr lang="en-US" sz="3200" dirty="0" err="1"/>
              <a:t>nghĩa</a:t>
            </a:r>
            <a:r>
              <a:rPr lang="en-US" sz="3200" dirty="0"/>
              <a:t> </a:t>
            </a:r>
            <a:r>
              <a:rPr lang="en-US" sz="3200" dirty="0" err="1"/>
              <a:t>phương</a:t>
            </a:r>
            <a:r>
              <a:rPr lang="en-US" sz="3200" dirty="0"/>
              <a:t> </a:t>
            </a:r>
            <a:r>
              <a:rPr lang="en-US" sz="3200" dirty="0" err="1"/>
              <a:t>thức</a:t>
            </a:r>
            <a:r>
              <a:rPr lang="en-US" sz="3200" dirty="0"/>
              <a:t> </a:t>
            </a:r>
            <a:r>
              <a:rPr lang="en-US" sz="3200" dirty="0" err="1"/>
              <a:t>tìm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			</a:t>
            </a:r>
            <a:r>
              <a:rPr lang="en-US" sz="3200" dirty="0" err="1"/>
              <a:t>trả</a:t>
            </a:r>
            <a:r>
              <a:rPr lang="en-US" sz="3200" dirty="0"/>
              <a:t> </a:t>
            </a:r>
            <a:r>
              <a:rPr lang="en-US" sz="3200" dirty="0" err="1"/>
              <a:t>về</a:t>
            </a:r>
            <a:r>
              <a:rPr lang="en-US" sz="3200" dirty="0"/>
              <a:t> </a:t>
            </a:r>
            <a:r>
              <a:rPr lang="en-US" sz="3200" dirty="0" err="1"/>
              <a:t>vị</a:t>
            </a:r>
            <a:r>
              <a:rPr lang="en-US" sz="3200" dirty="0"/>
              <a:t> </a:t>
            </a:r>
            <a:r>
              <a:rPr lang="en-US" sz="3200" dirty="0" err="1"/>
              <a:t>trí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phần</a:t>
            </a:r>
            <a:r>
              <a:rPr lang="en-US" sz="3200" dirty="0"/>
              <a:t> </a:t>
            </a:r>
            <a:r>
              <a:rPr lang="en-US" sz="3200" dirty="0" err="1"/>
              <a:t>tử</a:t>
            </a:r>
            <a:r>
              <a:rPr lang="en-US" sz="3200" dirty="0"/>
              <a:t> </a:t>
            </a:r>
            <a:r>
              <a:rPr lang="en-US" sz="3200" dirty="0" err="1"/>
              <a:t>nhỏ</a:t>
            </a:r>
            <a:r>
              <a:rPr lang="en-US" sz="3200" dirty="0"/>
              <a:t> </a:t>
            </a:r>
            <a:r>
              <a:rPr lang="en-US" sz="3200" dirty="0" err="1"/>
              <a:t>nhất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lớp</a:t>
            </a:r>
            <a:r>
              <a:rPr lang="en-US" sz="3200" dirty="0"/>
              <a:t> </a:t>
            </a:r>
            <a:r>
              <a:rPr lang="en-US" sz="3200" dirty="0" err="1"/>
              <a:t>MyIntArray</a:t>
            </a:r>
            <a:r>
              <a:rPr lang="en-US" sz="3200" dirty="0"/>
              <a:t>? </a:t>
            </a:r>
          </a:p>
          <a:p>
            <a:pPr algn="ctr"/>
            <a:endParaRPr lang="en-US" sz="32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914400" y="2176462"/>
            <a:ext cx="1219200" cy="1100138"/>
            <a:chOff x="5181600" y="5453062"/>
            <a:chExt cx="1219200" cy="1100138"/>
          </a:xfrm>
        </p:grpSpPr>
        <p:sp>
          <p:nvSpPr>
            <p:cNvPr id="27" name="Oval 26"/>
            <p:cNvSpPr/>
            <p:nvPr/>
          </p:nvSpPr>
          <p:spPr>
            <a:xfrm>
              <a:off x="5181600" y="5453062"/>
              <a:ext cx="1219200" cy="1100138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800" b="1" dirty="0"/>
                <a:t>?</a:t>
              </a:r>
              <a:endParaRPr lang="en-US" b="1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5208988" y="5711432"/>
              <a:ext cx="176806" cy="291700"/>
            </a:xfrm>
            <a:prstGeom prst="ellipse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651102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33400" y="198437"/>
            <a:ext cx="8077200" cy="8683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selection sort</a:t>
            </a:r>
            <a:br>
              <a:rPr lang="en-US" dirty="0"/>
            </a:b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  <p:sp>
        <p:nvSpPr>
          <p:cNvPr id="16" name="Flowchart: Document 15"/>
          <p:cNvSpPr/>
          <p:nvPr/>
        </p:nvSpPr>
        <p:spPr>
          <a:xfrm>
            <a:off x="381000" y="1447799"/>
            <a:ext cx="8382000" cy="262572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  <a:p>
            <a:pPr algn="ctr"/>
            <a:r>
              <a:rPr lang="en-US" sz="3200" dirty="0"/>
              <a:t>	     </a:t>
            </a:r>
            <a:r>
              <a:rPr lang="en-US" sz="3200" dirty="0" err="1"/>
              <a:t>Giả</a:t>
            </a:r>
            <a:r>
              <a:rPr lang="en-US" sz="3200" dirty="0"/>
              <a:t> </a:t>
            </a:r>
            <a:r>
              <a:rPr lang="en-US" sz="3200" dirty="0" err="1"/>
              <a:t>sử</a:t>
            </a:r>
            <a:r>
              <a:rPr lang="en-US" sz="3200" dirty="0"/>
              <a:t> </a:t>
            </a:r>
            <a:r>
              <a:rPr lang="en-US" sz="3200" dirty="0" err="1"/>
              <a:t>cần</a:t>
            </a:r>
            <a:r>
              <a:rPr lang="en-US" sz="3200" dirty="0"/>
              <a:t> </a:t>
            </a:r>
            <a:r>
              <a:rPr lang="en-US" sz="3200" dirty="0" err="1"/>
              <a:t>tìm</a:t>
            </a:r>
            <a:r>
              <a:rPr lang="en-US" sz="3200" dirty="0"/>
              <a:t> </a:t>
            </a:r>
            <a:r>
              <a:rPr lang="en-US" sz="3200" dirty="0" err="1"/>
              <a:t>vị</a:t>
            </a:r>
            <a:r>
              <a:rPr lang="en-US" sz="3200" dirty="0"/>
              <a:t> </a:t>
            </a:r>
            <a:r>
              <a:rPr lang="en-US" sz="3200" dirty="0" err="1"/>
              <a:t>trí</a:t>
            </a:r>
            <a:r>
              <a:rPr lang="en-US" sz="3200" dirty="0"/>
              <a:t> </a:t>
            </a:r>
            <a:r>
              <a:rPr lang="en-US" sz="3200" dirty="0" err="1"/>
              <a:t>phần</a:t>
            </a:r>
            <a:r>
              <a:rPr lang="en-US" sz="3200" dirty="0"/>
              <a:t> </a:t>
            </a:r>
            <a:r>
              <a:rPr lang="en-US" sz="3200" dirty="0" err="1"/>
              <a:t>tử</a:t>
            </a:r>
            <a:r>
              <a:rPr lang="en-US" sz="3200" dirty="0"/>
              <a:t> </a:t>
            </a:r>
            <a:r>
              <a:rPr lang="en-US" sz="3200" dirty="0" err="1"/>
              <a:t>nhỏ</a:t>
            </a:r>
            <a:r>
              <a:rPr lang="en-US" sz="3200" dirty="0"/>
              <a:t> </a:t>
            </a:r>
            <a:r>
              <a:rPr lang="en-US" sz="3200" dirty="0" err="1"/>
              <a:t>nhất</a:t>
            </a:r>
            <a:endParaRPr lang="en-US" sz="3200" dirty="0"/>
          </a:p>
          <a:p>
            <a:pPr algn="ctr"/>
            <a:r>
              <a:rPr lang="en-US" sz="3200" dirty="0"/>
              <a:t>               </a:t>
            </a:r>
            <a:r>
              <a:rPr lang="en-US" sz="3200" dirty="0" err="1"/>
              <a:t>bắt</a:t>
            </a:r>
            <a:r>
              <a:rPr lang="en-US" sz="3200" dirty="0"/>
              <a:t> </a:t>
            </a:r>
            <a:r>
              <a:rPr lang="en-US" sz="3200" dirty="0" err="1"/>
              <a:t>đầu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vị</a:t>
            </a:r>
            <a:r>
              <a:rPr lang="en-US" sz="3200" dirty="0"/>
              <a:t> </a:t>
            </a:r>
            <a:r>
              <a:rPr lang="en-US" sz="3200" dirty="0" err="1"/>
              <a:t>trí</a:t>
            </a:r>
            <a:r>
              <a:rPr lang="en-US" sz="3200" dirty="0"/>
              <a:t> k </a:t>
            </a:r>
            <a:r>
              <a:rPr lang="en-US" sz="3200" dirty="0" err="1"/>
              <a:t>cho</a:t>
            </a:r>
            <a:r>
              <a:rPr lang="en-US" sz="3200" dirty="0"/>
              <a:t> </a:t>
            </a:r>
            <a:r>
              <a:rPr lang="en-US" sz="3200" dirty="0" err="1"/>
              <a:t>trước</a:t>
            </a:r>
            <a:r>
              <a:rPr lang="en-US" sz="3200" dirty="0"/>
              <a:t> (</a:t>
            </a:r>
            <a:r>
              <a:rPr lang="en-US" sz="3200" dirty="0" err="1">
                <a:solidFill>
                  <a:srgbClr val="FFFF00"/>
                </a:solidFill>
              </a:rPr>
              <a:t>ví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dụ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đoạn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</a:p>
          <a:p>
            <a:pPr algn="just"/>
            <a:r>
              <a:rPr lang="en-US" sz="3200" dirty="0">
                <a:solidFill>
                  <a:srgbClr val="FFFF00"/>
                </a:solidFill>
              </a:rPr>
              <a:t>            </a:t>
            </a:r>
            <a:r>
              <a:rPr lang="en-US" sz="3200" dirty="0" err="1">
                <a:solidFill>
                  <a:srgbClr val="FFFF00"/>
                </a:solidFill>
              </a:rPr>
              <a:t>từ</a:t>
            </a:r>
            <a:r>
              <a:rPr lang="en-US" sz="3200" dirty="0">
                <a:solidFill>
                  <a:srgbClr val="FFFF00"/>
                </a:solidFill>
              </a:rPr>
              <a:t> 2 </a:t>
            </a:r>
            <a:r>
              <a:rPr lang="en-US" sz="3200" dirty="0" err="1">
                <a:solidFill>
                  <a:srgbClr val="FFFF00"/>
                </a:solidFill>
              </a:rPr>
              <a:t>đến</a:t>
            </a:r>
            <a:r>
              <a:rPr lang="en-US" sz="3200" dirty="0">
                <a:solidFill>
                  <a:srgbClr val="FFFF00"/>
                </a:solidFill>
              </a:rPr>
              <a:t> 7</a:t>
            </a:r>
            <a:r>
              <a:rPr lang="en-US" sz="3200" dirty="0"/>
              <a:t>)? </a:t>
            </a:r>
            <a:r>
              <a:rPr lang="en-US" sz="3200" dirty="0" err="1"/>
              <a:t>Hãy</a:t>
            </a:r>
            <a:r>
              <a:rPr lang="en-US" sz="3200" dirty="0"/>
              <a:t> </a:t>
            </a:r>
            <a:r>
              <a:rPr lang="en-US" sz="3200" dirty="0" err="1"/>
              <a:t>định</a:t>
            </a:r>
            <a:r>
              <a:rPr lang="en-US" sz="3200" dirty="0"/>
              <a:t> </a:t>
            </a:r>
            <a:r>
              <a:rPr lang="en-US" sz="3200" dirty="0" err="1"/>
              <a:t>nghĩa</a:t>
            </a:r>
            <a:r>
              <a:rPr lang="en-US" sz="3200" dirty="0"/>
              <a:t> </a:t>
            </a:r>
            <a:r>
              <a:rPr lang="en-US" sz="3200" dirty="0" err="1"/>
              <a:t>phương</a:t>
            </a:r>
            <a:r>
              <a:rPr lang="en-US" sz="3200" dirty="0"/>
              <a:t> </a:t>
            </a:r>
            <a:r>
              <a:rPr lang="en-US" sz="3200" dirty="0" err="1"/>
              <a:t>thức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lớp</a:t>
            </a:r>
            <a:r>
              <a:rPr lang="en-US" sz="3200" dirty="0"/>
              <a:t> </a:t>
            </a:r>
            <a:r>
              <a:rPr lang="en-US" sz="3200" dirty="0" err="1"/>
              <a:t>MyIntArray</a:t>
            </a:r>
            <a:endParaRPr lang="en-US" sz="3200" dirty="0"/>
          </a:p>
          <a:p>
            <a:pPr algn="ctr"/>
            <a:endParaRPr lang="en-US" sz="32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685800" y="1566862"/>
            <a:ext cx="1219200" cy="1100138"/>
            <a:chOff x="5181600" y="5453062"/>
            <a:chExt cx="1219200" cy="1100138"/>
          </a:xfrm>
        </p:grpSpPr>
        <p:sp>
          <p:nvSpPr>
            <p:cNvPr id="27" name="Oval 26"/>
            <p:cNvSpPr/>
            <p:nvPr/>
          </p:nvSpPr>
          <p:spPr>
            <a:xfrm>
              <a:off x="5181600" y="5453062"/>
              <a:ext cx="1219200" cy="1100138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800" b="1"/>
                <a:t>?</a:t>
              </a:r>
              <a:endParaRPr lang="en-US" b="1"/>
            </a:p>
          </p:txBody>
        </p:sp>
        <p:sp>
          <p:nvSpPr>
            <p:cNvPr id="28" name="Oval 27"/>
            <p:cNvSpPr/>
            <p:nvPr/>
          </p:nvSpPr>
          <p:spPr>
            <a:xfrm>
              <a:off x="5208988" y="5711432"/>
              <a:ext cx="176806" cy="291700"/>
            </a:xfrm>
            <a:prstGeom prst="ellipse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38200" y="60928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838200" y="42640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52599" y="5673725"/>
            <a:ext cx="838200" cy="3492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66999" y="48387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81399" y="53244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95799" y="44926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10199" y="54451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24599" y="36544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38999" y="4724401"/>
            <a:ext cx="838200" cy="13128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32376008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33400" y="198437"/>
            <a:ext cx="8077200" cy="8683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82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52599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81399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410199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38999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8600" y="1219200"/>
            <a:ext cx="6781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>
                <a:solidFill>
                  <a:srgbClr val="C00000"/>
                </a:solidFill>
                <a:latin typeface="+mn-lt"/>
              </a:rPr>
              <a:t>Giả sử cần sắp xếp dãy số sau tăng dần</a:t>
            </a:r>
          </a:p>
        </p:txBody>
      </p:sp>
    </p:spTree>
    <p:extLst>
      <p:ext uri="{BB962C8B-B14F-4D97-AF65-F5344CB8AC3E}">
        <p14:creationId xmlns:p14="http://schemas.microsoft.com/office/powerpoint/2010/main" val="420279076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33400" y="198437"/>
            <a:ext cx="8077200" cy="8683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52599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81399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410199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8600" y="990600"/>
            <a:ext cx="6781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1: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nhất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0)</a:t>
            </a:r>
          </a:p>
        </p:txBody>
      </p:sp>
      <p:sp>
        <p:nvSpPr>
          <p:cNvPr id="14" name="Up Arrow Callout 13"/>
          <p:cNvSpPr/>
          <p:nvPr/>
        </p:nvSpPr>
        <p:spPr>
          <a:xfrm>
            <a:off x="9144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8600" y="1457980"/>
            <a:ext cx="6781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800" dirty="0" err="1">
                <a:solidFill>
                  <a:schemeClr val="tx2"/>
                </a:solidFill>
                <a:latin typeface="+mn-lt"/>
              </a:rPr>
              <a:t>Tìm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phần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tử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nhỏ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nhất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từ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vị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trí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0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đến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7</a:t>
            </a:r>
          </a:p>
        </p:txBody>
      </p:sp>
      <p:sp>
        <p:nvSpPr>
          <p:cNvPr id="2" name="Down Arrow Callout 1"/>
          <p:cNvSpPr/>
          <p:nvPr/>
        </p:nvSpPr>
        <p:spPr>
          <a:xfrm>
            <a:off x="7238999" y="3044825"/>
            <a:ext cx="838200" cy="879474"/>
          </a:xfrm>
          <a:prstGeom prst="down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min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8600" y="1905000"/>
            <a:ext cx="891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800" dirty="0" err="1">
                <a:solidFill>
                  <a:schemeClr val="tx2"/>
                </a:solidFill>
                <a:latin typeface="+mn-lt"/>
              </a:rPr>
              <a:t>Hoán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vị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2 </a:t>
            </a:r>
            <a:r>
              <a:rPr lang="en-US" sz="2800" dirty="0" err="1">
                <a:solidFill>
                  <a:srgbClr val="0070C0"/>
                </a:solidFill>
                <a:latin typeface="+mn-lt"/>
              </a:rPr>
              <a:t>phần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n-lt"/>
              </a:rPr>
              <a:t>tử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n-lt"/>
              </a:rPr>
              <a:t>tại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n-lt"/>
              </a:rPr>
              <a:t>vị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n-lt"/>
              </a:rPr>
              <a:t>trí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n-lt"/>
              </a:rPr>
              <a:t>đang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n-lt"/>
              </a:rPr>
              <a:t>xét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với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n-lt"/>
              </a:rPr>
              <a:t>vị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n-lt"/>
              </a:rPr>
              <a:t>trí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n-lt"/>
              </a:rPr>
              <a:t>phần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n-lt"/>
              </a:rPr>
              <a:t>tử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 min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82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38999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4071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35017 -0.25 C 0.50729 -0.25 0.70052 -0.18102 0.70052 -0.125 L 0.70052 0.00023 " pathEditMode="relative" rAng="0" ptsTypes="FfFF">
                                      <p:cBhvr>
                                        <p:cTn id="3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17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-0.35052 -0.25 C -0.50781 -0.25 -0.70104 -0.18101 -0.70104 -0.125 L -0.70104 0.00024 " pathEditMode="relative" rAng="0" ptsTypes="FfFF">
                                      <p:cBhvr>
                                        <p:cTn id="3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52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0"/>
                            </p:stCondLst>
                            <p:childTnLst>
                              <p:par>
                                <p:cTn id="3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2" grpId="0" animBg="1"/>
      <p:bldP spid="2" grpId="1" animBg="1"/>
      <p:bldP spid="26" grpId="0"/>
      <p:bldP spid="19" grpId="0" animBg="1"/>
      <p:bldP spid="19" grpId="1" animBg="1"/>
      <p:bldP spid="25" grpId="0" animBg="1"/>
      <p:bldP spid="25" grpId="1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33400" y="198437"/>
            <a:ext cx="8077200" cy="8683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666999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81399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8600" y="990600"/>
            <a:ext cx="6781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2: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hai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1)</a:t>
            </a:r>
          </a:p>
        </p:txBody>
      </p:sp>
      <p:sp>
        <p:nvSpPr>
          <p:cNvPr id="14" name="Up Arrow Callout 13"/>
          <p:cNvSpPr/>
          <p:nvPr/>
        </p:nvSpPr>
        <p:spPr>
          <a:xfrm>
            <a:off x="9144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8600" y="1457980"/>
            <a:ext cx="6781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800" dirty="0" err="1">
                <a:solidFill>
                  <a:schemeClr val="tx2"/>
                </a:solidFill>
                <a:latin typeface="+mn-lt"/>
              </a:rPr>
              <a:t>Tìm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phần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tử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nhỏ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nhất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từ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vị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trí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u="sng" dirty="0">
                <a:solidFill>
                  <a:schemeClr val="tx2"/>
                </a:solidFill>
                <a:latin typeface="+mn-lt"/>
              </a:rPr>
              <a:t>1 </a:t>
            </a:r>
            <a:r>
              <a:rPr lang="en-US" sz="2800" u="sng" dirty="0" err="1">
                <a:solidFill>
                  <a:schemeClr val="tx2"/>
                </a:solidFill>
                <a:latin typeface="+mn-lt"/>
              </a:rPr>
              <a:t>đến</a:t>
            </a:r>
            <a:r>
              <a:rPr lang="en-US" sz="2800" u="sng" dirty="0">
                <a:solidFill>
                  <a:schemeClr val="tx2"/>
                </a:solidFill>
                <a:latin typeface="+mn-lt"/>
              </a:rPr>
              <a:t> 7</a:t>
            </a:r>
          </a:p>
        </p:txBody>
      </p:sp>
      <p:sp>
        <p:nvSpPr>
          <p:cNvPr id="2" name="Down Arrow Callout 1"/>
          <p:cNvSpPr/>
          <p:nvPr/>
        </p:nvSpPr>
        <p:spPr>
          <a:xfrm>
            <a:off x="5410200" y="2778126"/>
            <a:ext cx="838200" cy="879474"/>
          </a:xfrm>
          <a:prstGeom prst="down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min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8600" y="1905000"/>
            <a:ext cx="891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800">
                <a:solidFill>
                  <a:schemeClr val="tx2"/>
                </a:solidFill>
                <a:latin typeface="+mn-lt"/>
              </a:rPr>
              <a:t>Hoán vị 2 </a:t>
            </a:r>
            <a:r>
              <a:rPr lang="en-US" sz="2800">
                <a:solidFill>
                  <a:srgbClr val="0070C0"/>
                </a:solidFill>
                <a:latin typeface="+mn-lt"/>
              </a:rPr>
              <a:t>phần tử tại vị trí đang xét </a:t>
            </a:r>
            <a:r>
              <a:rPr lang="en-US" sz="2800">
                <a:solidFill>
                  <a:schemeClr val="tx2"/>
                </a:solidFill>
                <a:latin typeface="+mn-lt"/>
              </a:rPr>
              <a:t>với </a:t>
            </a:r>
            <a:r>
              <a:rPr lang="en-US" sz="2800">
                <a:solidFill>
                  <a:srgbClr val="0070C0"/>
                </a:solidFill>
                <a:latin typeface="+mn-lt"/>
              </a:rPr>
              <a:t>vị trí phần tử min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3152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52599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410199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9639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09584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20017 -0.25 C 0.28993 -0.25 0.40052 -0.18102 0.40052 -0.125 L 0.40052 1.11111E-6 " pathEditMode="relative" rAng="0" ptsTypes="FfFF">
                                      <p:cBhvr>
                                        <p:cTn id="3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17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500"/>
                            </p:stCondLst>
                            <p:childTnLst>
                              <p:par>
                                <p:cTn id="32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-0.20035 -0.25 C -0.2901 -0.25 -0.40052 -0.18102 -0.40052 -0.125 L -0.40052 3.7037E-7 " pathEditMode="relative" rAng="0" ptsTypes="FfFF">
                                      <p:cBhvr>
                                        <p:cTn id="3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35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5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2" grpId="0" animBg="1"/>
      <p:bldP spid="2" grpId="1" animBg="1"/>
      <p:bldP spid="26" grpId="0"/>
      <p:bldP spid="18" grpId="0" animBg="1"/>
      <p:bldP spid="18" grpId="1" animBg="1"/>
      <p:bldP spid="23" grpId="0" animBg="1"/>
      <p:bldP spid="2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82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52599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81399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410199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38999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8600" y="1219200"/>
            <a:ext cx="6781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>
                <a:solidFill>
                  <a:srgbClr val="C00000"/>
                </a:solidFill>
                <a:latin typeface="+mn-lt"/>
              </a:rPr>
              <a:t>Giả sử cần sắp xếp dãy số sau tăng dần</a:t>
            </a:r>
          </a:p>
        </p:txBody>
      </p:sp>
    </p:spTree>
    <p:extLst>
      <p:ext uri="{BB962C8B-B14F-4D97-AF65-F5344CB8AC3E}">
        <p14:creationId xmlns:p14="http://schemas.microsoft.com/office/powerpoint/2010/main" val="31625352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33400" y="198437"/>
            <a:ext cx="8077200" cy="8683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495799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8600" y="990600"/>
            <a:ext cx="6781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3: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ba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2)</a:t>
            </a:r>
          </a:p>
        </p:txBody>
      </p:sp>
      <p:sp>
        <p:nvSpPr>
          <p:cNvPr id="14" name="Up Arrow Callout 13"/>
          <p:cNvSpPr/>
          <p:nvPr/>
        </p:nvSpPr>
        <p:spPr>
          <a:xfrm>
            <a:off x="17526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8600" y="1457980"/>
            <a:ext cx="6781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800" dirty="0" err="1">
                <a:solidFill>
                  <a:schemeClr val="tx2"/>
                </a:solidFill>
                <a:latin typeface="+mn-lt"/>
              </a:rPr>
              <a:t>Tìm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phần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tử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nhỏ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nhất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từ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vị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trí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2</a:t>
            </a:r>
            <a:r>
              <a:rPr lang="en-US" sz="2800" u="sng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u="sng" dirty="0" err="1">
                <a:solidFill>
                  <a:schemeClr val="tx2"/>
                </a:solidFill>
                <a:latin typeface="+mn-lt"/>
              </a:rPr>
              <a:t>đến</a:t>
            </a:r>
            <a:r>
              <a:rPr lang="en-US" sz="2800" u="sng" dirty="0">
                <a:solidFill>
                  <a:schemeClr val="tx2"/>
                </a:solidFill>
                <a:latin typeface="+mn-lt"/>
              </a:rPr>
              <a:t> 7</a:t>
            </a:r>
          </a:p>
        </p:txBody>
      </p:sp>
      <p:sp>
        <p:nvSpPr>
          <p:cNvPr id="2" name="Down Arrow Callout 1"/>
          <p:cNvSpPr/>
          <p:nvPr/>
        </p:nvSpPr>
        <p:spPr>
          <a:xfrm>
            <a:off x="3581400" y="2667000"/>
            <a:ext cx="838200" cy="879474"/>
          </a:xfrm>
          <a:prstGeom prst="down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min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8600" y="1905000"/>
            <a:ext cx="891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800">
                <a:solidFill>
                  <a:schemeClr val="tx2"/>
                </a:solidFill>
                <a:latin typeface="+mn-lt"/>
              </a:rPr>
              <a:t>Hoán vị 2 </a:t>
            </a:r>
            <a:r>
              <a:rPr lang="en-US" sz="2800">
                <a:solidFill>
                  <a:srgbClr val="0070C0"/>
                </a:solidFill>
                <a:latin typeface="+mn-lt"/>
              </a:rPr>
              <a:t>phần tử tại vị trí đang xét </a:t>
            </a:r>
            <a:r>
              <a:rPr lang="en-US" sz="2800">
                <a:solidFill>
                  <a:schemeClr val="tx2"/>
                </a:solidFill>
                <a:latin typeface="+mn-lt"/>
              </a:rPr>
              <a:t>với </a:t>
            </a:r>
            <a:r>
              <a:rPr lang="en-US" sz="2800">
                <a:solidFill>
                  <a:srgbClr val="0070C0"/>
                </a:solidFill>
                <a:latin typeface="+mn-lt"/>
              </a:rPr>
              <a:t>vị trí phần tử min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3152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102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52600" y="4225925"/>
            <a:ext cx="838200" cy="57784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81399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8947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09584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 L 0.05017 -0.25 C 0.07274 -0.25 0.10052 -0.18102 0.10052 -0.125 L 0.10052 3.33333E-6 " pathEditMode="relative" rAng="0" ptsTypes="FfFF">
                                      <p:cBhvr>
                                        <p:cTn id="3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7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 L -0.05035 -0.25 C -0.07292 -0.25 -0.10052 -0.18102 -0.10052 -0.125 L -0.10052 7.40741E-7 " pathEditMode="relative" rAng="0" ptsTypes="FfFF">
                                      <p:cBhvr>
                                        <p:cTn id="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5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0"/>
                            </p:stCondLst>
                            <p:childTnLst>
                              <p:par>
                                <p:cTn id="3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2" grpId="0" animBg="1"/>
      <p:bldP spid="2" grpId="1" animBg="1"/>
      <p:bldP spid="26" grpId="0"/>
      <p:bldP spid="20" grpId="0" animBg="1"/>
      <p:bldP spid="20" grpId="1" animBg="1"/>
      <p:bldP spid="21" grpId="0" animBg="1"/>
      <p:bldP spid="21" grpId="1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33400" y="198437"/>
            <a:ext cx="8077200" cy="8683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495799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8600" y="990600"/>
            <a:ext cx="6781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4: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tư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3)</a:t>
            </a:r>
          </a:p>
        </p:txBody>
      </p:sp>
      <p:sp>
        <p:nvSpPr>
          <p:cNvPr id="14" name="Up Arrow Callout 13"/>
          <p:cNvSpPr/>
          <p:nvPr/>
        </p:nvSpPr>
        <p:spPr>
          <a:xfrm>
            <a:off x="26670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8600" y="1457980"/>
            <a:ext cx="6781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800" dirty="0" err="1">
                <a:solidFill>
                  <a:schemeClr val="tx2"/>
                </a:solidFill>
                <a:latin typeface="+mn-lt"/>
              </a:rPr>
              <a:t>Tìm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phần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tử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nhỏ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nhất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từ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vị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trí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u="sng" dirty="0">
                <a:solidFill>
                  <a:schemeClr val="tx2"/>
                </a:solidFill>
                <a:latin typeface="+mn-lt"/>
              </a:rPr>
              <a:t>3 </a:t>
            </a:r>
            <a:r>
              <a:rPr lang="en-US" sz="2800" u="sng" dirty="0" err="1">
                <a:solidFill>
                  <a:schemeClr val="tx2"/>
                </a:solidFill>
                <a:latin typeface="+mn-lt"/>
              </a:rPr>
              <a:t>đến</a:t>
            </a:r>
            <a:r>
              <a:rPr lang="en-US" sz="2800" u="sng" dirty="0">
                <a:solidFill>
                  <a:schemeClr val="tx2"/>
                </a:solidFill>
                <a:latin typeface="+mn-lt"/>
              </a:rPr>
              <a:t> 7</a:t>
            </a:r>
          </a:p>
        </p:txBody>
      </p:sp>
      <p:sp>
        <p:nvSpPr>
          <p:cNvPr id="2" name="Down Arrow Callout 1"/>
          <p:cNvSpPr/>
          <p:nvPr/>
        </p:nvSpPr>
        <p:spPr>
          <a:xfrm>
            <a:off x="5410200" y="2514600"/>
            <a:ext cx="838200" cy="879474"/>
          </a:xfrm>
          <a:prstGeom prst="down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min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8600" y="1905000"/>
            <a:ext cx="891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800">
                <a:solidFill>
                  <a:schemeClr val="tx2"/>
                </a:solidFill>
                <a:latin typeface="+mn-lt"/>
              </a:rPr>
              <a:t>Hoán vị 2 </a:t>
            </a:r>
            <a:r>
              <a:rPr lang="en-US" sz="2800">
                <a:solidFill>
                  <a:srgbClr val="0070C0"/>
                </a:solidFill>
                <a:latin typeface="+mn-lt"/>
              </a:rPr>
              <a:t>phần tử tại vị trí đang xét </a:t>
            </a:r>
            <a:r>
              <a:rPr lang="en-US" sz="2800">
                <a:solidFill>
                  <a:schemeClr val="tx2"/>
                </a:solidFill>
                <a:latin typeface="+mn-lt"/>
              </a:rPr>
              <a:t>với </a:t>
            </a:r>
            <a:r>
              <a:rPr lang="en-US" sz="2800">
                <a:solidFill>
                  <a:srgbClr val="0070C0"/>
                </a:solidFill>
                <a:latin typeface="+mn-lt"/>
              </a:rPr>
              <a:t>vị trí phần tử min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3152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52600" y="4225925"/>
            <a:ext cx="838200" cy="57784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67000" y="4105275"/>
            <a:ext cx="838200" cy="71278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102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81400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6861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09584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 L 0.10017 -0.25 C 0.14497 -0.25 0.20052 -0.18102 0.20052 -0.125 L 0.20052 -3.7037E-7 " pathEditMode="relative" rAng="0" ptsTypes="FfFF">
                                      <p:cBhvr>
                                        <p:cTn id="3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17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-0.10035 -0.25 C -0.14531 -0.25 -0.20052 -0.18102 -0.20052 -0.125 L -0.20052 -3.33333E-6 " pathEditMode="relative" rAng="0" ptsTypes="FfFF">
                                      <p:cBhvr>
                                        <p:cTn id="3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35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0"/>
                            </p:stCondLst>
                            <p:childTnLst>
                              <p:par>
                                <p:cTn id="3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2" grpId="0" animBg="1"/>
      <p:bldP spid="2" grpId="1" animBg="1"/>
      <p:bldP spid="26" grpId="0"/>
      <p:bldP spid="18" grpId="0" animBg="1"/>
      <p:bldP spid="18" grpId="1" animBg="1"/>
      <p:bldP spid="20" grpId="0" animBg="1"/>
      <p:bldP spid="20" grpId="1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33400" y="198437"/>
            <a:ext cx="8077200" cy="8683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8600" y="990600"/>
            <a:ext cx="6781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5: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năm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4)</a:t>
            </a:r>
          </a:p>
        </p:txBody>
      </p:sp>
      <p:sp>
        <p:nvSpPr>
          <p:cNvPr id="14" name="Up Arrow Callout 13"/>
          <p:cNvSpPr/>
          <p:nvPr/>
        </p:nvSpPr>
        <p:spPr>
          <a:xfrm>
            <a:off x="35814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8600" y="1457980"/>
            <a:ext cx="6781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800" dirty="0" err="1">
                <a:solidFill>
                  <a:schemeClr val="tx2"/>
                </a:solidFill>
                <a:latin typeface="+mn-lt"/>
              </a:rPr>
              <a:t>Tìm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phần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tử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nhỏ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nhất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từ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vị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trí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u="sng" dirty="0">
                <a:solidFill>
                  <a:schemeClr val="tx2"/>
                </a:solidFill>
                <a:latin typeface="+mn-lt"/>
              </a:rPr>
              <a:t>4 </a:t>
            </a:r>
            <a:r>
              <a:rPr lang="en-US" sz="2800" u="sng" dirty="0" err="1">
                <a:solidFill>
                  <a:schemeClr val="tx2"/>
                </a:solidFill>
                <a:latin typeface="+mn-lt"/>
              </a:rPr>
              <a:t>đến</a:t>
            </a:r>
            <a:r>
              <a:rPr lang="en-US" sz="2800" u="sng" dirty="0">
                <a:solidFill>
                  <a:schemeClr val="tx2"/>
                </a:solidFill>
                <a:latin typeface="+mn-lt"/>
              </a:rPr>
              <a:t> 7</a:t>
            </a:r>
          </a:p>
        </p:txBody>
      </p:sp>
      <p:sp>
        <p:nvSpPr>
          <p:cNvPr id="2" name="Down Arrow Callout 1"/>
          <p:cNvSpPr/>
          <p:nvPr/>
        </p:nvSpPr>
        <p:spPr>
          <a:xfrm>
            <a:off x="5410200" y="2438400"/>
            <a:ext cx="838200" cy="879474"/>
          </a:xfrm>
          <a:prstGeom prst="down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min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8600" y="1905000"/>
            <a:ext cx="891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800">
                <a:solidFill>
                  <a:schemeClr val="tx2"/>
                </a:solidFill>
                <a:latin typeface="+mn-lt"/>
              </a:rPr>
              <a:t>Hoán vị 2 </a:t>
            </a:r>
            <a:r>
              <a:rPr lang="en-US" sz="2800">
                <a:solidFill>
                  <a:srgbClr val="0070C0"/>
                </a:solidFill>
                <a:latin typeface="+mn-lt"/>
              </a:rPr>
              <a:t>phần tử tại vị trí đang xét </a:t>
            </a:r>
            <a:r>
              <a:rPr lang="en-US" sz="2800">
                <a:solidFill>
                  <a:schemeClr val="tx2"/>
                </a:solidFill>
                <a:latin typeface="+mn-lt"/>
              </a:rPr>
              <a:t>với </a:t>
            </a:r>
            <a:r>
              <a:rPr lang="en-US" sz="2800">
                <a:solidFill>
                  <a:srgbClr val="0070C0"/>
                </a:solidFill>
                <a:latin typeface="+mn-lt"/>
              </a:rPr>
              <a:t>vị trí phần tử min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3152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52600" y="4225925"/>
            <a:ext cx="838200" cy="57784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67000" y="4105275"/>
            <a:ext cx="838200" cy="71278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1400" y="3924299"/>
            <a:ext cx="838200" cy="8794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10200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44391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09584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04965 -0.25 C 0.07205 -0.25 0.09948 -0.18101 0.09948 -0.125 L 0.09948 -4.44444E-6 " pathEditMode="relative" rAng="0" ptsTypes="FfFF">
                                      <p:cBhvr>
                                        <p:cTn id="3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65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-0.05035 -0.25 C -0.07292 -0.25 -0.10052 -0.18102 -0.10052 -0.125 L -0.10052 1.11022E-16 " pathEditMode="relative" rAng="0" ptsTypes="FfFF">
                                      <p:cBhvr>
                                        <p:cTn id="3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5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0"/>
                            </p:stCondLst>
                            <p:childTnLst>
                              <p:par>
                                <p:cTn id="3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2" grpId="0" animBg="1"/>
      <p:bldP spid="2" grpId="1" animBg="1"/>
      <p:bldP spid="26" grpId="0"/>
      <p:bldP spid="22" grpId="0" animBg="1"/>
      <p:bldP spid="22" grpId="1" animBg="1"/>
      <p:bldP spid="20" grpId="0" animBg="1"/>
      <p:bldP spid="20" grpId="1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28600" y="990600"/>
            <a:ext cx="6781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6: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sáu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5)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8600" y="1457980"/>
            <a:ext cx="6781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800" dirty="0" err="1">
                <a:solidFill>
                  <a:schemeClr val="tx2"/>
                </a:solidFill>
                <a:latin typeface="+mn-lt"/>
              </a:rPr>
              <a:t>Tìm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phần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tử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nhỏ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nhất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từ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vị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trí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u="sng" dirty="0">
                <a:solidFill>
                  <a:schemeClr val="tx2"/>
                </a:solidFill>
                <a:latin typeface="+mn-lt"/>
              </a:rPr>
              <a:t>5 </a:t>
            </a:r>
            <a:r>
              <a:rPr lang="en-US" sz="2800" u="sng" dirty="0" err="1">
                <a:solidFill>
                  <a:schemeClr val="tx2"/>
                </a:solidFill>
                <a:latin typeface="+mn-lt"/>
              </a:rPr>
              <a:t>đến</a:t>
            </a:r>
            <a:r>
              <a:rPr lang="en-US" sz="2800" u="sng" dirty="0">
                <a:solidFill>
                  <a:schemeClr val="tx2"/>
                </a:solidFill>
                <a:latin typeface="+mn-lt"/>
              </a:rPr>
              <a:t> 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8600" y="1905000"/>
            <a:ext cx="891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800">
                <a:solidFill>
                  <a:schemeClr val="tx2"/>
                </a:solidFill>
                <a:latin typeface="+mn-lt"/>
              </a:rPr>
              <a:t>Hoán vị 2 </a:t>
            </a:r>
            <a:r>
              <a:rPr lang="en-US" sz="2800">
                <a:solidFill>
                  <a:srgbClr val="0070C0"/>
                </a:solidFill>
                <a:latin typeface="+mn-lt"/>
              </a:rPr>
              <a:t>phần tử tại vị trí đang xét </a:t>
            </a:r>
            <a:r>
              <a:rPr lang="en-US" sz="2800">
                <a:solidFill>
                  <a:schemeClr val="tx2"/>
                </a:solidFill>
                <a:latin typeface="+mn-lt"/>
              </a:rPr>
              <a:t>với </a:t>
            </a:r>
            <a:r>
              <a:rPr lang="en-US" sz="2800">
                <a:solidFill>
                  <a:srgbClr val="0070C0"/>
                </a:solidFill>
                <a:latin typeface="+mn-lt"/>
              </a:rPr>
              <a:t>vị trí phần tử min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33400" y="198437"/>
            <a:ext cx="8077200" cy="8683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14" name="Up Arrow Callout 13"/>
          <p:cNvSpPr/>
          <p:nvPr/>
        </p:nvSpPr>
        <p:spPr>
          <a:xfrm>
            <a:off x="44958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2" name="Down Arrow Callout 1"/>
          <p:cNvSpPr/>
          <p:nvPr/>
        </p:nvSpPr>
        <p:spPr>
          <a:xfrm>
            <a:off x="5410200" y="2209800"/>
            <a:ext cx="838200" cy="879474"/>
          </a:xfrm>
          <a:prstGeom prst="down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min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3152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52600" y="4225925"/>
            <a:ext cx="838200" cy="57784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67000" y="4105275"/>
            <a:ext cx="838200" cy="71278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1400" y="3924299"/>
            <a:ext cx="838200" cy="8794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95800" y="3619500"/>
            <a:ext cx="838200" cy="11842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10200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68067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09584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092 L 0 -0.0009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6" grpId="0"/>
      <p:bldP spid="14" grpId="0" animBg="1"/>
      <p:bldP spid="2" grpId="0" animBg="1"/>
      <p:bldP spid="2" grpId="1" animBg="1"/>
      <p:bldP spid="22" grpId="0" animBg="1"/>
      <p:bldP spid="22" grpId="1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28600" y="990600"/>
            <a:ext cx="6781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7: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bảy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6)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8600" y="1457980"/>
            <a:ext cx="6781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800" dirty="0" err="1">
                <a:solidFill>
                  <a:schemeClr val="tx2"/>
                </a:solidFill>
                <a:latin typeface="+mn-lt"/>
              </a:rPr>
              <a:t>Tìm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phần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tử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nhỏ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nhất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từ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vị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trí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u="sng" dirty="0">
                <a:solidFill>
                  <a:schemeClr val="tx2"/>
                </a:solidFill>
                <a:latin typeface="+mn-lt"/>
              </a:rPr>
              <a:t>6 </a:t>
            </a:r>
            <a:r>
              <a:rPr lang="en-US" sz="2800" u="sng" dirty="0" err="1">
                <a:solidFill>
                  <a:schemeClr val="tx2"/>
                </a:solidFill>
                <a:latin typeface="+mn-lt"/>
              </a:rPr>
              <a:t>đến</a:t>
            </a:r>
            <a:r>
              <a:rPr lang="en-US" sz="2800" u="sng" dirty="0">
                <a:solidFill>
                  <a:schemeClr val="tx2"/>
                </a:solidFill>
                <a:latin typeface="+mn-lt"/>
              </a:rPr>
              <a:t> 7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33400" y="198437"/>
            <a:ext cx="8077200" cy="8683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  <p:sp>
        <p:nvSpPr>
          <p:cNvPr id="14" name="Up Arrow Callout 13"/>
          <p:cNvSpPr/>
          <p:nvPr/>
        </p:nvSpPr>
        <p:spPr>
          <a:xfrm>
            <a:off x="54102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2" name="Down Arrow Callout 1"/>
          <p:cNvSpPr/>
          <p:nvPr/>
        </p:nvSpPr>
        <p:spPr>
          <a:xfrm>
            <a:off x="7315200" y="2057400"/>
            <a:ext cx="838200" cy="879474"/>
          </a:xfrm>
          <a:prstGeom prst="down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min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52600" y="4225925"/>
            <a:ext cx="838200" cy="57784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67000" y="4105275"/>
            <a:ext cx="838200" cy="71278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1400" y="3924299"/>
            <a:ext cx="838200" cy="8794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95800" y="3619500"/>
            <a:ext cx="838200" cy="11842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10200" y="3273425"/>
            <a:ext cx="838200" cy="154463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8600" y="1905000"/>
            <a:ext cx="891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800">
                <a:solidFill>
                  <a:schemeClr val="tx2"/>
                </a:solidFill>
                <a:latin typeface="+mn-lt"/>
              </a:rPr>
              <a:t>Hoán vị 2 </a:t>
            </a:r>
            <a:r>
              <a:rPr lang="en-US" sz="2800">
                <a:solidFill>
                  <a:srgbClr val="0070C0"/>
                </a:solidFill>
                <a:latin typeface="+mn-lt"/>
              </a:rPr>
              <a:t>phần tử tại vị trí đang xét </a:t>
            </a:r>
            <a:r>
              <a:rPr lang="en-US" sz="2800">
                <a:solidFill>
                  <a:schemeClr val="tx2"/>
                </a:solidFill>
                <a:latin typeface="+mn-lt"/>
              </a:rPr>
              <a:t>với </a:t>
            </a:r>
            <a:r>
              <a:rPr lang="en-US" sz="2800">
                <a:solidFill>
                  <a:srgbClr val="0070C0"/>
                </a:solidFill>
                <a:latin typeface="+mn-lt"/>
              </a:rPr>
              <a:t>vị trí phần tử min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3152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12697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09584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05382 -0.25 C 0.07795 -0.25 0.10781 -0.18102 0.10781 -0.125 L 0.10781 2.22222E-6 " pathEditMode="relative" rAng="0" ptsTypes="FfFF">
                                      <p:cBhvr>
                                        <p:cTn id="3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82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5 L -0.05399 -0.25 C -0.07812 -0.25 -0.10781 -0.18102 -0.10781 -0.125 L -0.10781 -2.22222E-6 " pathEditMode="relative" rAng="0" ptsTypes="FfFF">
                                      <p:cBhvr>
                                        <p:cTn id="3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99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0"/>
                            </p:stCondLst>
                            <p:childTnLst>
                              <p:par>
                                <p:cTn id="3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4" grpId="0" animBg="1"/>
      <p:bldP spid="2" grpId="0" animBg="1"/>
      <p:bldP spid="2" grpId="1" animBg="1"/>
      <p:bldP spid="26" grpId="0"/>
      <p:bldP spid="24" grpId="0" animBg="1"/>
      <p:bldP spid="24" grpId="1" animBg="1"/>
      <p:bldP spid="19" grpId="0" animBg="1"/>
      <p:bldP spid="19" grpId="1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28600" y="1244025"/>
            <a:ext cx="6781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>
                <a:solidFill>
                  <a:srgbClr val="C00000"/>
                </a:solidFill>
                <a:latin typeface="+mn-lt"/>
              </a:rPr>
              <a:t>Kết thúc giải thuật - hoàn tất sắp xếp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33400" y="198437"/>
            <a:ext cx="8077200" cy="8683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52600" y="4225925"/>
            <a:ext cx="838200" cy="57784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67000" y="4105275"/>
            <a:ext cx="838200" cy="71278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1400" y="3924299"/>
            <a:ext cx="838200" cy="8794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95800" y="3619500"/>
            <a:ext cx="838200" cy="11842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10200" y="3273425"/>
            <a:ext cx="838200" cy="154463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239000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24600" y="3044825"/>
            <a:ext cx="838200" cy="1758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57339876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8534400" cy="6016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/>
              <a:t>Giải</a:t>
            </a:r>
            <a:r>
              <a:rPr lang="en-US" sz="4000" dirty="0"/>
              <a:t> </a:t>
            </a:r>
            <a:r>
              <a:rPr lang="en-US" sz="4000" dirty="0" err="1"/>
              <a:t>thuật</a:t>
            </a:r>
            <a:endParaRPr lang="en-US" sz="4000" dirty="0"/>
          </a:p>
          <a:p>
            <a:pPr lvl="1">
              <a:buFont typeface="Wingdings 2" pitchFamily="18" charset="2"/>
              <a:buNone/>
            </a:pPr>
            <a:r>
              <a:rPr lang="en-US" sz="3200" u="sng" dirty="0" err="1"/>
              <a:t>Bước</a:t>
            </a:r>
            <a:r>
              <a:rPr lang="en-US" sz="3200" u="sng" dirty="0"/>
              <a:t> 1</a:t>
            </a:r>
            <a:r>
              <a:rPr lang="en-US" sz="3200" dirty="0"/>
              <a:t>:   </a:t>
            </a:r>
            <a:r>
              <a:rPr lang="en-US" sz="3200" dirty="0" err="1"/>
              <a:t>i</a:t>
            </a:r>
            <a:r>
              <a:rPr lang="en-US" sz="3200" dirty="0"/>
              <a:t> = 0; </a:t>
            </a:r>
          </a:p>
          <a:p>
            <a:pPr lvl="1" algn="just">
              <a:buFont typeface="Wingdings 2" pitchFamily="18" charset="2"/>
              <a:buNone/>
            </a:pPr>
            <a:r>
              <a:rPr lang="en-US" sz="3200" u="sng" dirty="0" err="1">
                <a:solidFill>
                  <a:srgbClr val="FF0000"/>
                </a:solidFill>
              </a:rPr>
              <a:t>Bước</a:t>
            </a:r>
            <a:r>
              <a:rPr lang="en-US" sz="3200" u="sng" dirty="0">
                <a:solidFill>
                  <a:srgbClr val="FF0000"/>
                </a:solidFill>
              </a:rPr>
              <a:t> 2</a:t>
            </a:r>
            <a:r>
              <a:rPr lang="en-US" sz="3200" dirty="0">
                <a:solidFill>
                  <a:srgbClr val="FF0000"/>
                </a:solidFill>
              </a:rPr>
              <a:t>: </a:t>
            </a:r>
            <a:r>
              <a:rPr lang="en-US" sz="3200" dirty="0" err="1">
                <a:solidFill>
                  <a:srgbClr val="FF0000"/>
                </a:solidFill>
              </a:rPr>
              <a:t>Tìm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phần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tử</a:t>
            </a:r>
            <a:r>
              <a:rPr lang="en-US" sz="3200" dirty="0">
                <a:solidFill>
                  <a:srgbClr val="FF0000"/>
                </a:solidFill>
              </a:rPr>
              <a:t> a[</a:t>
            </a:r>
            <a:r>
              <a:rPr lang="en-US" sz="3200" dirty="0" err="1">
                <a:solidFill>
                  <a:srgbClr val="FF0000"/>
                </a:solidFill>
              </a:rPr>
              <a:t>vtmin</a:t>
            </a:r>
            <a:r>
              <a:rPr lang="en-US" sz="3200" dirty="0">
                <a:solidFill>
                  <a:srgbClr val="FF0000"/>
                </a:solidFill>
              </a:rPr>
              <a:t>] </a:t>
            </a:r>
            <a:r>
              <a:rPr lang="en-US" sz="3200" dirty="0" err="1">
                <a:solidFill>
                  <a:srgbClr val="FF0000"/>
                </a:solidFill>
              </a:rPr>
              <a:t>nhỏ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nhất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trong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dãy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hiện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hành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từ</a:t>
            </a:r>
            <a:r>
              <a:rPr lang="en-US" sz="3200" dirty="0">
                <a:solidFill>
                  <a:srgbClr val="FF0000"/>
                </a:solidFill>
              </a:rPr>
              <a:t>  a[</a:t>
            </a:r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] </a:t>
            </a:r>
            <a:r>
              <a:rPr lang="en-US" sz="3200" dirty="0" err="1">
                <a:solidFill>
                  <a:srgbClr val="FF0000"/>
                </a:solidFill>
              </a:rPr>
              <a:t>đến</a:t>
            </a:r>
            <a:r>
              <a:rPr lang="en-US" sz="3200" dirty="0">
                <a:solidFill>
                  <a:srgbClr val="FF0000"/>
                </a:solidFill>
              </a:rPr>
              <a:t> a</a:t>
            </a:r>
            <a:r>
              <a:rPr lang="en-US" sz="3200">
                <a:solidFill>
                  <a:srgbClr val="FF0000"/>
                </a:solidFill>
              </a:rPr>
              <a:t>[n-1] </a:t>
            </a:r>
            <a:endParaRPr lang="en-US" sz="3200" dirty="0">
              <a:solidFill>
                <a:srgbClr val="FF0000"/>
              </a:solidFill>
            </a:endParaRPr>
          </a:p>
          <a:p>
            <a:pPr lvl="1">
              <a:buFont typeface="Wingdings 2" pitchFamily="18" charset="2"/>
              <a:buNone/>
            </a:pPr>
            <a:r>
              <a:rPr lang="en-US" sz="3200" u="sng" dirty="0" err="1"/>
              <a:t>Bước</a:t>
            </a:r>
            <a:r>
              <a:rPr lang="en-US" sz="3200" u="sng" dirty="0"/>
              <a:t> 3:</a:t>
            </a:r>
            <a:r>
              <a:rPr lang="en-US" sz="3200" dirty="0"/>
              <a:t>  </a:t>
            </a:r>
            <a:r>
              <a:rPr lang="en-US" sz="3200" dirty="0" err="1"/>
              <a:t>Hoán</a:t>
            </a:r>
            <a:r>
              <a:rPr lang="en-US" sz="3200" dirty="0"/>
              <a:t> </a:t>
            </a:r>
            <a:r>
              <a:rPr lang="en-US" sz="3200" dirty="0" err="1"/>
              <a:t>vị</a:t>
            </a:r>
            <a:r>
              <a:rPr lang="en-US" sz="3200" dirty="0"/>
              <a:t> a[</a:t>
            </a:r>
            <a:r>
              <a:rPr lang="en-US" sz="3200" dirty="0" err="1"/>
              <a:t>vtmin</a:t>
            </a:r>
            <a:r>
              <a:rPr lang="en-US" sz="3200" dirty="0"/>
              <a:t>] </a:t>
            </a:r>
            <a:r>
              <a:rPr lang="en-US" sz="3200" dirty="0" err="1"/>
              <a:t>và</a:t>
            </a:r>
            <a:r>
              <a:rPr lang="en-US" sz="3200" dirty="0"/>
              <a:t> a[</a:t>
            </a:r>
            <a:r>
              <a:rPr lang="en-US" sz="3200" dirty="0" err="1"/>
              <a:t>i</a:t>
            </a:r>
            <a:r>
              <a:rPr lang="en-US" sz="3200" dirty="0"/>
              <a:t>] </a:t>
            </a:r>
          </a:p>
          <a:p>
            <a:pPr lvl="1" algn="just">
              <a:buFont typeface="Wingdings 2" pitchFamily="18" charset="2"/>
              <a:buNone/>
            </a:pPr>
            <a:r>
              <a:rPr lang="en-US" sz="3200" u="sng" dirty="0" err="1"/>
              <a:t>Bước</a:t>
            </a:r>
            <a:r>
              <a:rPr lang="en-US" sz="3200" u="sng" dirty="0"/>
              <a:t> 4</a:t>
            </a:r>
            <a:r>
              <a:rPr lang="en-US" sz="3200" dirty="0"/>
              <a:t>: </a:t>
            </a:r>
          </a:p>
          <a:p>
            <a:pPr lvl="1" algn="just">
              <a:buFont typeface="Wingdings 2" pitchFamily="18" charset="2"/>
              <a:buNone/>
            </a:pPr>
            <a:r>
              <a:rPr lang="en-US" sz="3200" dirty="0"/>
              <a:t>             </a:t>
            </a:r>
            <a:r>
              <a:rPr lang="en-US" sz="3200" dirty="0" err="1"/>
              <a:t>i</a:t>
            </a:r>
            <a:r>
              <a:rPr lang="en-US" sz="3200" dirty="0"/>
              <a:t> = i+1</a:t>
            </a:r>
          </a:p>
          <a:p>
            <a:pPr lvl="1" algn="just">
              <a:buFont typeface="Wingdings 2" pitchFamily="18" charset="2"/>
              <a:buNone/>
            </a:pPr>
            <a:r>
              <a:rPr lang="en-US" sz="3200" dirty="0"/>
              <a:t>		        - </a:t>
            </a:r>
            <a:r>
              <a:rPr lang="en-US" sz="3200" dirty="0" err="1"/>
              <a:t>Nếu</a:t>
            </a:r>
            <a:r>
              <a:rPr lang="en-US" sz="3200" dirty="0"/>
              <a:t>  </a:t>
            </a:r>
            <a:r>
              <a:rPr lang="en-US" sz="3200" dirty="0" err="1"/>
              <a:t>i</a:t>
            </a:r>
            <a:r>
              <a:rPr lang="en-US" sz="3200" dirty="0"/>
              <a:t> &lt; n-1 </a:t>
            </a:r>
            <a:r>
              <a:rPr lang="en-US" sz="3200" dirty="0" err="1"/>
              <a:t>thì</a:t>
            </a:r>
            <a:r>
              <a:rPr lang="en-US" sz="3200" dirty="0"/>
              <a:t> </a:t>
            </a:r>
            <a:r>
              <a:rPr lang="en-US" sz="3200" dirty="0" err="1"/>
              <a:t>lặp</a:t>
            </a:r>
            <a:r>
              <a:rPr lang="en-US" sz="3200" dirty="0"/>
              <a:t> </a:t>
            </a:r>
            <a:r>
              <a:rPr lang="en-US" sz="3200" dirty="0" err="1"/>
              <a:t>lại</a:t>
            </a:r>
            <a:r>
              <a:rPr lang="en-US" sz="3200" dirty="0"/>
              <a:t> </a:t>
            </a:r>
            <a:r>
              <a:rPr lang="en-US" sz="3200" dirty="0" err="1"/>
              <a:t>Bước</a:t>
            </a:r>
            <a:r>
              <a:rPr lang="en-US" sz="3200" dirty="0"/>
              <a:t> 2 </a:t>
            </a:r>
            <a:br>
              <a:rPr lang="en-US" sz="3200" dirty="0"/>
            </a:br>
            <a:r>
              <a:rPr lang="en-US" sz="3200" dirty="0"/>
              <a:t>          -   </a:t>
            </a:r>
            <a:r>
              <a:rPr lang="en-US" sz="3200" dirty="0" err="1"/>
              <a:t>Ngược</a:t>
            </a:r>
            <a:r>
              <a:rPr lang="en-US" sz="3200" dirty="0"/>
              <a:t> </a:t>
            </a:r>
            <a:r>
              <a:rPr lang="en-US" sz="3200" dirty="0" err="1"/>
              <a:t>lại</a:t>
            </a:r>
            <a:r>
              <a:rPr lang="en-US" sz="3200" dirty="0"/>
              <a:t>: </a:t>
            </a:r>
            <a:r>
              <a:rPr lang="en-US" sz="3200" dirty="0" err="1"/>
              <a:t>Dừng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12D58B-28F1-4BB0-A756-5AB7D666C089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  <p:sp>
        <p:nvSpPr>
          <p:cNvPr id="2" name="Line Callout 2 1"/>
          <p:cNvSpPr/>
          <p:nvPr/>
        </p:nvSpPr>
        <p:spPr>
          <a:xfrm>
            <a:off x="5334000" y="609600"/>
            <a:ext cx="3429000" cy="6096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4500"/>
              <a:gd name="adj6" fmla="val -331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trí</a:t>
            </a:r>
            <a:r>
              <a:rPr lang="en-US" sz="2400" dirty="0"/>
              <a:t> min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n-1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Minh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Selection Sort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Cho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so </a:t>
            </a:r>
            <a:r>
              <a:rPr lang="en-US" dirty="0" err="1"/>
              <a:t>sánh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054818"/>
              </p:ext>
            </p:extLst>
          </p:nvPr>
        </p:nvGraphicFramePr>
        <p:xfrm>
          <a:off x="1066800" y="3352800"/>
          <a:ext cx="70866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7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9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20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43100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001000" cy="1828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4000" b="1" dirty="0" err="1"/>
              <a:t>Ðánh</a:t>
            </a:r>
            <a:r>
              <a:rPr lang="en-US" sz="4000" b="1" dirty="0"/>
              <a:t> </a:t>
            </a:r>
            <a:r>
              <a:rPr lang="en-US" sz="4000" b="1" dirty="0" err="1"/>
              <a:t>giá</a:t>
            </a:r>
            <a:r>
              <a:rPr lang="en-US" sz="4000" b="1" dirty="0"/>
              <a:t> </a:t>
            </a:r>
            <a:r>
              <a:rPr lang="en-US" sz="4000" b="1" dirty="0" err="1"/>
              <a:t>giải</a:t>
            </a:r>
            <a:r>
              <a:rPr lang="en-US" sz="4000" b="1" dirty="0"/>
              <a:t> </a:t>
            </a:r>
            <a:r>
              <a:rPr lang="en-US" sz="4000" b="1" dirty="0" err="1"/>
              <a:t>thuật</a:t>
            </a:r>
            <a:r>
              <a:rPr lang="en-US" sz="4000" b="1" dirty="0"/>
              <a:t> </a:t>
            </a:r>
          </a:p>
          <a:p>
            <a:pPr marL="0" indent="0" algn="just">
              <a:buNone/>
            </a:pPr>
            <a:r>
              <a:rPr lang="en-US" sz="3300" dirty="0"/>
              <a:t>Ở </a:t>
            </a:r>
            <a:r>
              <a:rPr lang="en-US" sz="3300" dirty="0" err="1"/>
              <a:t>lượt</a:t>
            </a:r>
            <a:r>
              <a:rPr lang="en-US" sz="3300" dirty="0"/>
              <a:t> </a:t>
            </a:r>
            <a:r>
              <a:rPr lang="en-US" sz="3300" dirty="0" err="1"/>
              <a:t>thứ</a:t>
            </a:r>
            <a:r>
              <a:rPr lang="en-US" sz="3300" dirty="0"/>
              <a:t>  </a:t>
            </a:r>
            <a:r>
              <a:rPr lang="en-US" sz="3300" dirty="0" err="1"/>
              <a:t>i</a:t>
            </a:r>
            <a:r>
              <a:rPr lang="en-US" sz="3300" dirty="0"/>
              <a:t>, bao </a:t>
            </a:r>
            <a:r>
              <a:rPr lang="en-US" sz="3300" dirty="0" err="1"/>
              <a:t>giờ</a:t>
            </a:r>
            <a:r>
              <a:rPr lang="en-US" sz="3300" dirty="0"/>
              <a:t> </a:t>
            </a:r>
            <a:r>
              <a:rPr lang="en-US" sz="3300" dirty="0" err="1"/>
              <a:t>cũng</a:t>
            </a:r>
            <a:r>
              <a:rPr lang="en-US" sz="3300" dirty="0"/>
              <a:t> </a:t>
            </a:r>
            <a:r>
              <a:rPr lang="en-US" sz="3300" dirty="0" err="1"/>
              <a:t>cần</a:t>
            </a:r>
            <a:r>
              <a:rPr lang="en-US" sz="3300" dirty="0"/>
              <a:t>  (n-</a:t>
            </a:r>
            <a:r>
              <a:rPr lang="en-US" sz="3300" dirty="0" err="1"/>
              <a:t>i</a:t>
            </a:r>
            <a:r>
              <a:rPr lang="en-US" sz="3300" dirty="0"/>
              <a:t>) </a:t>
            </a:r>
            <a:r>
              <a:rPr lang="en-US" sz="3300" dirty="0" err="1"/>
              <a:t>lần</a:t>
            </a:r>
            <a:r>
              <a:rPr lang="en-US" sz="3300" dirty="0"/>
              <a:t> so </a:t>
            </a:r>
            <a:r>
              <a:rPr lang="en-US" sz="3300" dirty="0" err="1"/>
              <a:t>sánh</a:t>
            </a:r>
            <a:r>
              <a:rPr lang="en-US" sz="3300" dirty="0"/>
              <a:t> </a:t>
            </a:r>
            <a:r>
              <a:rPr lang="en-US" sz="3300" dirty="0" err="1"/>
              <a:t>để</a:t>
            </a:r>
            <a:r>
              <a:rPr lang="en-US" sz="3300" dirty="0"/>
              <a:t> </a:t>
            </a:r>
            <a:r>
              <a:rPr lang="en-US" sz="3300" dirty="0" err="1"/>
              <a:t>xác</a:t>
            </a:r>
            <a:r>
              <a:rPr lang="en-US" sz="3300" dirty="0"/>
              <a:t> </a:t>
            </a:r>
            <a:r>
              <a:rPr lang="en-US" sz="3300" dirty="0" err="1"/>
              <a:t>định</a:t>
            </a:r>
            <a:r>
              <a:rPr lang="en-US" sz="3300" dirty="0"/>
              <a:t> </a:t>
            </a:r>
            <a:r>
              <a:rPr lang="en-US" sz="3300" dirty="0" err="1"/>
              <a:t>phần</a:t>
            </a:r>
            <a:r>
              <a:rPr lang="en-US" sz="3300" dirty="0"/>
              <a:t> </a:t>
            </a:r>
            <a:r>
              <a:rPr lang="en-US" sz="3300" dirty="0" err="1"/>
              <a:t>tử</a:t>
            </a:r>
            <a:r>
              <a:rPr lang="en-US" sz="3300" dirty="0"/>
              <a:t> </a:t>
            </a:r>
            <a:r>
              <a:rPr lang="en-US" sz="3300" dirty="0" err="1"/>
              <a:t>nhỏ</a:t>
            </a:r>
            <a:r>
              <a:rPr lang="en-US" sz="3300" dirty="0"/>
              <a:t> </a:t>
            </a:r>
            <a:r>
              <a:rPr lang="en-US" sz="3300" dirty="0" err="1"/>
              <a:t>nhất</a:t>
            </a:r>
            <a:r>
              <a:rPr lang="en-US" sz="3300" dirty="0"/>
              <a:t> </a:t>
            </a:r>
            <a:r>
              <a:rPr lang="en-US" sz="3300" dirty="0" err="1"/>
              <a:t>hiện</a:t>
            </a:r>
            <a:r>
              <a:rPr lang="en-US" sz="3300" dirty="0"/>
              <a:t> </a:t>
            </a:r>
            <a:r>
              <a:rPr lang="en-US" sz="3300" dirty="0" err="1"/>
              <a:t>hành</a:t>
            </a:r>
            <a:endParaRPr lang="en-US" sz="3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E34C7D-B5CC-47E0-8641-4B9B01D499AA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2680FFF1-9358-45EE-A625-5320233CCCC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33400" y="2743200"/>
              <a:ext cx="8001000" cy="20286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7000">
                      <a:extLst>
                        <a:ext uri="{9D8B030D-6E8A-4147-A177-3AD203B41FA5}">
                          <a16:colId xmlns:a16="http://schemas.microsoft.com/office/drawing/2014/main" val="2992452759"/>
                        </a:ext>
                      </a:extLst>
                    </a:gridCol>
                    <a:gridCol w="2667000">
                      <a:extLst>
                        <a:ext uri="{9D8B030D-6E8A-4147-A177-3AD203B41FA5}">
                          <a16:colId xmlns:a16="http://schemas.microsoft.com/office/drawing/2014/main" val="3953728790"/>
                        </a:ext>
                      </a:extLst>
                    </a:gridCol>
                    <a:gridCol w="2667000">
                      <a:extLst>
                        <a:ext uri="{9D8B030D-6E8A-4147-A177-3AD203B41FA5}">
                          <a16:colId xmlns:a16="http://schemas.microsoft.com/office/drawing/2014/main" val="29109655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/>
                            <a:t>Trường</a:t>
                          </a:r>
                          <a:r>
                            <a:rPr lang="en-US" sz="2400" dirty="0"/>
                            <a:t> </a:t>
                          </a:r>
                          <a:r>
                            <a:rPr lang="en-US" sz="2400" dirty="0" err="1"/>
                            <a:t>hợp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/>
                            <a:t>Số</a:t>
                          </a:r>
                          <a:r>
                            <a:rPr lang="en-US" sz="2400" dirty="0"/>
                            <a:t> </a:t>
                          </a:r>
                          <a:r>
                            <a:rPr lang="en-US" sz="2400" dirty="0" err="1"/>
                            <a:t>lần</a:t>
                          </a:r>
                          <a:r>
                            <a:rPr lang="en-US" sz="2400" dirty="0"/>
                            <a:t> so </a:t>
                          </a:r>
                          <a:r>
                            <a:rPr lang="en-US" sz="2400" dirty="0" err="1"/>
                            <a:t>sánh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/>
                            <a:t>Số</a:t>
                          </a:r>
                          <a:r>
                            <a:rPr lang="en-US" sz="2400" dirty="0"/>
                            <a:t> phép </a:t>
                          </a:r>
                          <a:r>
                            <a:rPr lang="en-US" sz="2400" dirty="0" err="1"/>
                            <a:t>gán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30485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Tốt</a:t>
                          </a:r>
                          <a:r>
                            <a:rPr lang="en-US" sz="2400" dirty="0"/>
                            <a:t> </a:t>
                          </a:r>
                          <a:r>
                            <a:rPr lang="en-US" sz="2400" dirty="0" err="1"/>
                            <a:t>nhất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4(n-1)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37571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Xấu</a:t>
                          </a:r>
                          <a:r>
                            <a:rPr lang="en-US" sz="2400" dirty="0"/>
                            <a:t> </a:t>
                          </a:r>
                          <a:r>
                            <a:rPr lang="en-US" sz="2400" dirty="0" err="1"/>
                            <a:t>nhất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+1) 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400" dirty="0"/>
                            <a:t>+3(n-1)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45975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2680FFF1-9358-45EE-A625-5320233CCC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5828106"/>
                  </p:ext>
                </p:extLst>
              </p:nvPr>
            </p:nvGraphicFramePr>
            <p:xfrm>
              <a:off x="533400" y="2743200"/>
              <a:ext cx="8001000" cy="20286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7000">
                      <a:extLst>
                        <a:ext uri="{9D8B030D-6E8A-4147-A177-3AD203B41FA5}">
                          <a16:colId xmlns:a16="http://schemas.microsoft.com/office/drawing/2014/main" val="2992452759"/>
                        </a:ext>
                      </a:extLst>
                    </a:gridCol>
                    <a:gridCol w="2667000">
                      <a:extLst>
                        <a:ext uri="{9D8B030D-6E8A-4147-A177-3AD203B41FA5}">
                          <a16:colId xmlns:a16="http://schemas.microsoft.com/office/drawing/2014/main" val="3953728790"/>
                        </a:ext>
                      </a:extLst>
                    </a:gridCol>
                    <a:gridCol w="2667000">
                      <a:extLst>
                        <a:ext uri="{9D8B030D-6E8A-4147-A177-3AD203B41FA5}">
                          <a16:colId xmlns:a16="http://schemas.microsoft.com/office/drawing/2014/main" val="291096552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/>
                            <a:t>Trường</a:t>
                          </a:r>
                          <a:r>
                            <a:rPr lang="en-US" sz="2400" dirty="0"/>
                            <a:t> </a:t>
                          </a:r>
                          <a:r>
                            <a:rPr lang="en-US" sz="2400" dirty="0" err="1"/>
                            <a:t>hợp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/>
                            <a:t>Số</a:t>
                          </a:r>
                          <a:r>
                            <a:rPr lang="en-US" sz="2400" dirty="0"/>
                            <a:t> </a:t>
                          </a:r>
                          <a:r>
                            <a:rPr lang="en-US" sz="2400" dirty="0" err="1"/>
                            <a:t>lần</a:t>
                          </a:r>
                          <a:r>
                            <a:rPr lang="en-US" sz="2400" dirty="0"/>
                            <a:t> so </a:t>
                          </a:r>
                          <a:r>
                            <a:rPr lang="en-US" sz="2400" dirty="0" err="1"/>
                            <a:t>sánh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/>
                            <a:t>Số</a:t>
                          </a:r>
                          <a:r>
                            <a:rPr lang="en-US" sz="2400" dirty="0"/>
                            <a:t> phép </a:t>
                          </a:r>
                          <a:r>
                            <a:rPr lang="en-US" sz="2400" dirty="0" err="1"/>
                            <a:t>gán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30485484"/>
                      </a:ext>
                    </a:extLst>
                  </a:tr>
                  <a:tr h="785749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Tốt</a:t>
                          </a:r>
                          <a:r>
                            <a:rPr lang="en-US" sz="2400" dirty="0"/>
                            <a:t> </a:t>
                          </a:r>
                          <a:r>
                            <a:rPr lang="en-US" sz="2400" dirty="0" err="1"/>
                            <a:t>nhất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58" t="-64341" r="-101373" b="-10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4(n-1)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37571383"/>
                      </a:ext>
                    </a:extLst>
                  </a:tr>
                  <a:tr h="785749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Xấu</a:t>
                          </a:r>
                          <a:r>
                            <a:rPr lang="en-US" sz="2400" dirty="0"/>
                            <a:t> </a:t>
                          </a:r>
                          <a:r>
                            <a:rPr lang="en-US" sz="2400" dirty="0" err="1"/>
                            <a:t>nhất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58" t="-164341" r="-101373" b="-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164341" r="-1142" b="-15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4597595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D0B7212-2243-B947-BC3B-156354971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DBD43-1B8A-4E45-B1F5-7838CC76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AC803A-1B25-4D7C-8D52-15653B907192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B02288-071D-44FE-B4DA-D725BDC059BE}"/>
              </a:ext>
            </a:extLst>
          </p:cNvPr>
          <p:cNvSpPr/>
          <p:nvPr/>
        </p:nvSpPr>
        <p:spPr>
          <a:xfrm>
            <a:off x="856060" y="2057400"/>
            <a:ext cx="74294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public class </a:t>
            </a:r>
            <a:r>
              <a:rPr lang="en-US" sz="2400" dirty="0" err="1">
                <a:latin typeface="Consolas" panose="020B0609020204030204" pitchFamily="49" charset="0"/>
              </a:rPr>
              <a:t>MyIntArray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	int[] a; //</a:t>
            </a:r>
            <a:r>
              <a:rPr lang="en-US" sz="2400" dirty="0" err="1">
                <a:latin typeface="Consolas" panose="020B0609020204030204" pitchFamily="49" charset="0"/>
              </a:rPr>
              <a:t>Mảng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số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nguyên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 	//</a:t>
            </a:r>
            <a:r>
              <a:rPr lang="en-US" sz="2400" dirty="0" err="1">
                <a:latin typeface="Consolas" panose="020B0609020204030204" pitchFamily="49" charset="0"/>
              </a:rPr>
              <a:t>Các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phương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thức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	public void </a:t>
            </a:r>
            <a:r>
              <a:rPr lang="en-US" sz="2400" dirty="0" err="1">
                <a:latin typeface="Consolas" panose="020B0609020204030204" pitchFamily="49" charset="0"/>
              </a:rPr>
              <a:t>SelectionSort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	//</a:t>
            </a:r>
            <a:r>
              <a:rPr lang="en-US" sz="2400" dirty="0" err="1">
                <a:latin typeface="Consolas" panose="020B0609020204030204" pitchFamily="49" charset="0"/>
              </a:rPr>
              <a:t>Định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nghĩa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phương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thức</a:t>
            </a:r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	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1299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1: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đầu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tiên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0)</a:t>
            </a:r>
          </a:p>
        </p:txBody>
      </p:sp>
      <p:sp>
        <p:nvSpPr>
          <p:cNvPr id="2" name="Up Arrow Callout 1"/>
          <p:cNvSpPr/>
          <p:nvPr/>
        </p:nvSpPr>
        <p:spPr>
          <a:xfrm>
            <a:off x="838201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81399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410199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38999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1752599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82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52599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176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04792 -0.25 C 0.06927 -0.25 0.09844 -0.18171 0.09844 -0.1243 L 0.1 0.00278 " pathEditMode="relative" rAng="0" ptsTypes="FfFF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1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0"/>
                            </p:stCondLst>
                            <p:childTnLst>
                              <p:par>
                                <p:cTn id="22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4745 L -0.04792 -0.24745 C -0.06944 -0.24745 -0.09583 -0.17847 -0.09583 -0.12245 L -0.09583 0.00255 " pathEditMode="relative" rAng="0" ptsTypes="FfFF">
                                      <p:cBhvr>
                                        <p:cTn id="2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92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 animBg="1"/>
      <p:bldP spid="19" grpId="0" animBg="1"/>
      <p:bldP spid="19" grpId="1" animBg="1"/>
      <p:bldP spid="18" grpId="0" animBg="1"/>
      <p:bldP spid="18" grpId="1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873625"/>
          </a:xfrm>
        </p:spPr>
        <p:txBody>
          <a:bodyPr/>
          <a:lstStyle/>
          <a:p>
            <a:pPr eaLnBrk="1" hangingPunct="1">
              <a:defRPr/>
            </a:pPr>
            <a:endParaRPr lang="en-US" sz="3200" dirty="0">
              <a:solidFill>
                <a:srgbClr val="0070C0"/>
              </a:solidFill>
            </a:endParaRPr>
          </a:p>
          <a:p>
            <a:pPr marL="342900" indent="-342900" eaLnBrk="1" hangingPunct="1">
              <a:defRPr/>
            </a:pP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Đổi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chổ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trực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tiếp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– Interchange Sort</a:t>
            </a:r>
          </a:p>
          <a:p>
            <a:pPr marL="342900" indent="-342900" eaLnBrk="1" hangingPunct="1">
              <a:defRPr/>
            </a:pP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Chọn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trực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tiếp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– Selection Sort</a:t>
            </a:r>
          </a:p>
          <a:p>
            <a:pPr marL="342900" indent="-342900">
              <a:defRPr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Nổi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bọt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– Bubble Sort</a:t>
            </a:r>
          </a:p>
          <a:p>
            <a:pPr marL="342900" indent="-342900" eaLnBrk="1" hangingPunct="1">
              <a:defRPr/>
            </a:pPr>
            <a:r>
              <a:rPr lang="en-US" sz="3200" dirty="0" err="1"/>
              <a:t>Chèn</a:t>
            </a:r>
            <a:r>
              <a:rPr lang="en-US" sz="3200" dirty="0"/>
              <a:t> </a:t>
            </a:r>
            <a:r>
              <a:rPr lang="en-US" sz="3200" dirty="0" err="1"/>
              <a:t>trực</a:t>
            </a:r>
            <a:r>
              <a:rPr lang="en-US" sz="3200" dirty="0"/>
              <a:t> </a:t>
            </a:r>
            <a:r>
              <a:rPr lang="en-US" sz="3200" dirty="0" err="1"/>
              <a:t>tiếp</a:t>
            </a:r>
            <a:r>
              <a:rPr lang="en-US" sz="3200" dirty="0"/>
              <a:t> – Insertion Sort</a:t>
            </a:r>
          </a:p>
          <a:p>
            <a:pPr marL="342900" indent="-342900" eaLnBrk="1" hangingPunct="1">
              <a:defRPr/>
            </a:pPr>
            <a:r>
              <a:rPr lang="en-US" sz="3200" dirty="0"/>
              <a:t>Quick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9FA5D-A8E0-4F12-973F-9E8ED4D0CDBC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9402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020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Insertion Sort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762000" y="1600201"/>
            <a:ext cx="7848600" cy="13716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None/>
            </a:pPr>
            <a:r>
              <a:rPr lang="en-US" sz="2800" dirty="0"/>
              <a:t>Ý </a:t>
            </a:r>
            <a:r>
              <a:rPr lang="en-US" sz="2800" dirty="0" err="1"/>
              <a:t>tưởng</a:t>
            </a:r>
            <a:r>
              <a:rPr lang="en-US" sz="2800" dirty="0"/>
              <a:t>	</a:t>
            </a:r>
          </a:p>
          <a:p>
            <a:pPr marL="0" indent="0" algn="just">
              <a:buFont typeface="Wingdings" pitchFamily="2" charset="2"/>
              <a:buNone/>
            </a:pPr>
            <a:r>
              <a:rPr lang="en-US" sz="2800" dirty="0"/>
              <a:t>Cho </a:t>
            </a:r>
            <a:r>
              <a:rPr lang="en-US" sz="2800" dirty="0" err="1"/>
              <a:t>dãy</a:t>
            </a:r>
            <a:r>
              <a:rPr lang="en-US" sz="2800" dirty="0"/>
              <a:t> ban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b="1" dirty="0"/>
              <a:t>a</a:t>
            </a:r>
            <a:r>
              <a:rPr lang="en-US" sz="2800" b="1" baseline="-25000" dirty="0"/>
              <a:t>0 </a:t>
            </a:r>
            <a:r>
              <a:rPr lang="en-US" sz="2800" b="1" dirty="0"/>
              <a:t>, a</a:t>
            </a:r>
            <a:r>
              <a:rPr lang="en-US" sz="2800" b="1" baseline="-25000" dirty="0"/>
              <a:t>1 </a:t>
            </a:r>
            <a:r>
              <a:rPr lang="en-US" sz="2800" b="1" dirty="0"/>
              <a:t>,... ,a</a:t>
            </a:r>
            <a:r>
              <a:rPr lang="en-US" sz="2800" b="1" baseline="-25000" dirty="0"/>
              <a:t>n-1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85E77A-6F25-42DE-9F24-657B0985CF94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2000" y="2941320"/>
          <a:ext cx="74676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3247612892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998094566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3107871132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126200405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3407790558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87994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98108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85800" y="3789145"/>
            <a:ext cx="762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62000" y="4602838"/>
          <a:ext cx="74676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3247612892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998094566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3107871132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126200405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3407790558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87994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981082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40256F83-C88B-034D-8D7D-26DF79ABF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55244"/>
            <a:ext cx="33909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2120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020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insertion sort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873625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/>
              <a:t>Sau </a:t>
            </a:r>
            <a:r>
              <a:rPr lang="en-US" sz="2800" dirty="0" err="1"/>
              <a:t>đó</a:t>
            </a:r>
            <a:r>
              <a:rPr lang="en-US" sz="2800" dirty="0"/>
              <a:t> </a:t>
            </a:r>
            <a:r>
              <a:rPr lang="en-US" sz="2800" dirty="0" err="1"/>
              <a:t>thêm</a:t>
            </a:r>
            <a:r>
              <a:rPr lang="en-US" sz="2800" dirty="0"/>
              <a:t> </a:t>
            </a:r>
            <a:r>
              <a:rPr lang="en-US" sz="2800" b="1" dirty="0"/>
              <a:t>a</a:t>
            </a:r>
            <a:r>
              <a:rPr lang="en-US" sz="2800" b="1" baseline="-25000" dirty="0"/>
              <a:t>1 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đoạn</a:t>
            </a:r>
            <a:r>
              <a:rPr lang="en-US" sz="2800" dirty="0"/>
              <a:t> </a:t>
            </a:r>
            <a:r>
              <a:rPr lang="en-US" sz="2800" b="1" dirty="0"/>
              <a:t>a</a:t>
            </a:r>
            <a:r>
              <a:rPr lang="en-US" sz="2800" b="1" baseline="-25000" dirty="0"/>
              <a:t>0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đoạn</a:t>
            </a:r>
            <a:r>
              <a:rPr lang="en-US" sz="2800" dirty="0"/>
              <a:t>  </a:t>
            </a:r>
            <a:r>
              <a:rPr lang="en-US" sz="2800" b="1" dirty="0"/>
              <a:t>a</a:t>
            </a:r>
            <a:r>
              <a:rPr lang="en-US" sz="2800" b="1" baseline="-25000" dirty="0"/>
              <a:t>0 </a:t>
            </a:r>
            <a:r>
              <a:rPr lang="en-US" sz="2800" b="1" dirty="0"/>
              <a:t>a</a:t>
            </a:r>
            <a:r>
              <a:rPr lang="en-US" sz="2800" b="1" baseline="-25000" dirty="0"/>
              <a:t>1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sắp</a:t>
            </a:r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 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 err="1"/>
              <a:t>Tiếp</a:t>
            </a:r>
            <a:r>
              <a:rPr lang="en-US" sz="2800" dirty="0"/>
              <a:t> </a:t>
            </a:r>
            <a:r>
              <a:rPr lang="en-US" sz="2800" dirty="0" err="1"/>
              <a:t>tục</a:t>
            </a:r>
            <a:r>
              <a:rPr lang="en-US" sz="2800" dirty="0"/>
              <a:t> </a:t>
            </a:r>
            <a:r>
              <a:rPr lang="en-US" sz="2800" dirty="0" err="1"/>
              <a:t>thêm</a:t>
            </a:r>
            <a:r>
              <a:rPr lang="en-US" sz="2800" dirty="0"/>
              <a:t> </a:t>
            </a:r>
            <a:r>
              <a:rPr lang="en-US" sz="2800" b="1" dirty="0"/>
              <a:t>a</a:t>
            </a:r>
            <a:r>
              <a:rPr lang="en-US" sz="2800" b="1" baseline="-25000" dirty="0"/>
              <a:t>2 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đoạn</a:t>
            </a:r>
            <a:r>
              <a:rPr lang="en-US" sz="2800" dirty="0"/>
              <a:t> </a:t>
            </a:r>
            <a:r>
              <a:rPr lang="en-US" sz="2800" b="1" dirty="0"/>
              <a:t>a</a:t>
            </a:r>
            <a:r>
              <a:rPr lang="en-US" sz="2800" b="1" baseline="-25000" dirty="0"/>
              <a:t>0 </a:t>
            </a:r>
            <a:r>
              <a:rPr lang="en-US" sz="2800" b="1" dirty="0"/>
              <a:t>a</a:t>
            </a:r>
            <a:r>
              <a:rPr lang="en-US" sz="2800" b="1" baseline="-25000" dirty="0"/>
              <a:t>1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đoạn</a:t>
            </a:r>
            <a:r>
              <a:rPr lang="en-US" sz="2800" dirty="0"/>
              <a:t>  </a:t>
            </a:r>
            <a:r>
              <a:rPr lang="en-US" sz="2800" b="1" dirty="0"/>
              <a:t>a</a:t>
            </a:r>
            <a:r>
              <a:rPr lang="en-US" sz="2800" b="1" baseline="-25000" dirty="0"/>
              <a:t>0</a:t>
            </a:r>
            <a:r>
              <a:rPr lang="en-US" sz="2800" b="1" dirty="0"/>
              <a:t> a</a:t>
            </a:r>
            <a:r>
              <a:rPr lang="en-US" sz="2800" b="1" baseline="-25000" dirty="0"/>
              <a:t>1</a:t>
            </a:r>
            <a:r>
              <a:rPr lang="en-US" sz="2800" b="1" dirty="0"/>
              <a:t> a</a:t>
            </a:r>
            <a:r>
              <a:rPr lang="en-US" sz="2800" b="1" baseline="-25000" dirty="0"/>
              <a:t>2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sắp</a:t>
            </a:r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 err="1"/>
              <a:t>Tiếp</a:t>
            </a:r>
            <a:r>
              <a:rPr lang="en-US" sz="2800" dirty="0"/>
              <a:t> </a:t>
            </a:r>
            <a:r>
              <a:rPr lang="en-US" sz="2800" dirty="0" err="1"/>
              <a:t>tục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đến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thêm</a:t>
            </a:r>
            <a:r>
              <a:rPr lang="en-US" sz="2800" dirty="0"/>
              <a:t> </a:t>
            </a:r>
            <a:r>
              <a:rPr lang="en-US" sz="2800" dirty="0" err="1"/>
              <a:t>xong</a:t>
            </a:r>
            <a:r>
              <a:rPr lang="en-US" sz="2800" dirty="0"/>
              <a:t> </a:t>
            </a:r>
            <a:r>
              <a:rPr lang="en-US" sz="2800" b="1" dirty="0"/>
              <a:t>a</a:t>
            </a:r>
            <a:r>
              <a:rPr lang="en-US" sz="2800" b="1" baseline="-25000" dirty="0"/>
              <a:t>n-1 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đoạn</a:t>
            </a:r>
            <a:r>
              <a:rPr lang="en-US" sz="2800" dirty="0"/>
              <a:t> </a:t>
            </a:r>
            <a:r>
              <a:rPr lang="en-US" sz="2800" b="1" dirty="0"/>
              <a:t>a</a:t>
            </a:r>
            <a:r>
              <a:rPr lang="en-US" sz="2800" b="1" baseline="-25000" dirty="0"/>
              <a:t>0</a:t>
            </a:r>
            <a:r>
              <a:rPr lang="en-US" sz="2800" b="1" dirty="0"/>
              <a:t> a</a:t>
            </a:r>
            <a:r>
              <a:rPr lang="en-US" sz="2800" b="1" baseline="-25000" dirty="0"/>
              <a:t>1 ...</a:t>
            </a:r>
            <a:r>
              <a:rPr lang="en-US" sz="2800" b="1" dirty="0"/>
              <a:t>a</a:t>
            </a:r>
            <a:r>
              <a:rPr lang="en-US" sz="2800" b="1" baseline="-25000" dirty="0"/>
              <a:t>n-1</a:t>
            </a:r>
            <a:r>
              <a:rPr lang="en-US" sz="2800" dirty="0"/>
              <a:t> </a:t>
            </a:r>
            <a:r>
              <a:rPr lang="en-US" sz="2800" b="1" baseline="-250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dãy</a:t>
            </a:r>
            <a:r>
              <a:rPr lang="en-US" sz="2800" dirty="0"/>
              <a:t> </a:t>
            </a:r>
            <a:r>
              <a:rPr lang="en-US" sz="2800" b="1" dirty="0"/>
              <a:t>a</a:t>
            </a:r>
            <a:r>
              <a:rPr lang="en-US" sz="2800" b="1" baseline="-25000" dirty="0"/>
              <a:t>0 </a:t>
            </a:r>
            <a:r>
              <a:rPr lang="en-US" sz="2800" b="1" dirty="0"/>
              <a:t>a</a:t>
            </a:r>
            <a:r>
              <a:rPr lang="en-US" sz="2800" b="1" baseline="-25000" dirty="0"/>
              <a:t>1 ....</a:t>
            </a:r>
            <a:r>
              <a:rPr lang="en-US" sz="2800" b="1" dirty="0"/>
              <a:t> a</a:t>
            </a:r>
            <a:r>
              <a:rPr lang="en-US" sz="2800" b="1" baseline="-25000" dirty="0"/>
              <a:t>n-1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sắp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85E77A-6F25-42DE-9F24-657B0985CF94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0100" y="2362200"/>
          <a:ext cx="74676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3247612892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998094566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3107871132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126200405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3407790558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87994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98108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88377" y="4229735"/>
          <a:ext cx="74676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3247612892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998094566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3107871132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126200405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3407790558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87994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98108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08892" y="6096000"/>
          <a:ext cx="74676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3247612892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998094566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3107871132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126200405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3407790558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87994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981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519200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020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insertion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82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52599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81399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410199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38999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1219200"/>
            <a:ext cx="8153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Giả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sử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sắp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xếp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dãy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số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sau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tăng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dần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428726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50260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020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insertion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8200" y="3197225"/>
            <a:ext cx="838200" cy="1758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52599" y="40766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37719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81399" y="42576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4258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410199" y="43783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5876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38999" y="46069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1066800"/>
            <a:ext cx="7924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Xem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như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1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đã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có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tự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524000"/>
            <a:ext cx="807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Tìm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thích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hợp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để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chèn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cho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19286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04913 -0.25 C 0.07118 -0.25 0.09844 -0.18101 0.09844 -0.125 L 0.09844 -4.44444E-6 " pathEditMode="relative" rAng="0" ptsTypes="FfFF">
                                      <p:cBhvr>
                                        <p:cTn id="2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13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-0.04983 -0.25 C -0.07222 -0.25 -0.09948 -0.18102 -0.09948 -0.125 L -0.09948 -1.11111E-6 " pathEditMode="relative" rAng="0" ptsTypes="FfFF">
                                      <p:cBhvr>
                                        <p:cTn id="2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3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8" grpId="0" animBg="1"/>
      <p:bldP spid="18" grpId="1" animBg="1"/>
      <p:bldP spid="15" grpId="0"/>
      <p:bldP spid="2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50260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020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insertion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666999" y="37719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81399" y="42576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4258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410199" y="43783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5876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38999" y="46069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1066800"/>
            <a:ext cx="7924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Hai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đầu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tiên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đã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có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tự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524000"/>
            <a:ext cx="807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Tìm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thích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hợp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để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chèn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cho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52600" y="3197225"/>
            <a:ext cx="838200" cy="1758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38200" y="4076699"/>
            <a:ext cx="838200" cy="8794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9323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05052 -0.25 C 0.07309 -0.25 0.10104 -0.18101 0.10104 -0.125 L 0.10104 -4.44444E-6 " pathEditMode="relative" rAng="0" ptsTypes="FfFF">
                                      <p:cBhvr>
                                        <p:cTn id="2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52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4745 L 0 0.00255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 L -0.04948 -0.25 C -0.0717 -0.25 -0.09896 -0.18102 -0.09896 -0.125 L -0.09896 1.11111E-6 " pathEditMode="relative" rAng="0" ptsTypes="FfFF">
                                      <p:cBhvr>
                                        <p:cTn id="3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15" grpId="0"/>
      <p:bldP spid="2" grpId="0"/>
      <p:bldP spid="19" grpId="0" animBg="1"/>
      <p:bldP spid="19" grpId="1" animBg="1"/>
      <p:bldP spid="18" grpId="0" animBg="1"/>
      <p:bldP spid="18" grpId="1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50260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020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insertion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96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81399" y="42576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4258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410199" y="43783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5876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38999" y="46069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1066800"/>
            <a:ext cx="7924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</a:rPr>
              <a:t>Ba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đầu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tiên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đã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có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tự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524000"/>
            <a:ext cx="807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Tìm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thích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hợp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để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chèn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cho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52600" y="3771900"/>
            <a:ext cx="838200" cy="11842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67000" y="3197225"/>
            <a:ext cx="838200" cy="1758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38200" y="4076699"/>
            <a:ext cx="838200" cy="8794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3707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 L 0.04965 -0.25 C 0.07205 -0.25 0.09948 -0.18101 0.09948 -0.125 L 0.09948 -4.44444E-6 " pathEditMode="relative" rAng="0" ptsTypes="FfFF">
                                      <p:cBhvr>
                                        <p:cTn id="2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65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05017 -0.25 C 0.07274 -0.25 0.10052 -0.18102 0.10052 -0.125 L 0.10052 1.11111E-6 " pathEditMode="relative" rAng="0" ptsTypes="FfFF">
                                      <p:cBhvr>
                                        <p:cTn id="3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7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05 -0.25 C 0.0724 -0.25 0.1 -0.18102 0.1 -0.125 L 0.1 -1.11111E-6 " pathEditMode="relative" rAng="0" ptsTypes="FfFF">
                                      <p:cBhvr>
                                        <p:cTn id="3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 L -0.15035 -0.25 C -0.21771 -0.25 -0.30052 -0.18102 -0.30052 -0.125 L -0.30052 -2.22222E-6 " pathEditMode="relative" rAng="0" ptsTypes="FfFF">
                                      <p:cBhvr>
                                        <p:cTn id="4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35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15" grpId="0"/>
      <p:bldP spid="2" grpId="0"/>
      <p:bldP spid="20" grpId="0" animBg="1"/>
      <p:bldP spid="20" grpId="1" animBg="1"/>
      <p:bldP spid="19" grpId="0" animBg="1"/>
      <p:bldP spid="19" grpId="1" animBg="1"/>
      <p:bldP spid="18" grpId="0" animBg="1"/>
      <p:bldP spid="18" grpId="1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50260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020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insertion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97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495799" y="34258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410199" y="43783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5876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38999" y="46069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1063368"/>
            <a:ext cx="8153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Bốn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đầu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tiên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đã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có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tự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524000"/>
            <a:ext cx="807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Tìm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thích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hợp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để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chèn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cho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38200" y="4257675"/>
            <a:ext cx="838200" cy="71278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7000" y="3771900"/>
            <a:ext cx="838200" cy="11842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81400" y="3197225"/>
            <a:ext cx="838200" cy="1758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52600" y="4076699"/>
            <a:ext cx="838200" cy="8794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1849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4994 L 0.04948 -0.24994 C 0.0717 -0.24994 0.09913 -0.18104 0.09913 -0.12486 L 0.09913 1.56069E-6 " pathEditMode="relative" rAng="0" ptsTypes="FfFF">
                                      <p:cBhvr>
                                        <p:cTn id="2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12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4717 L 5.55112E-17 0.0027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4994 L -0.05122 -0.24994 C -0.07413 -0.24994 -0.10208 -0.18104 -0.10208 -0.12486 L -0.10208 5.20231E-7 " pathEditMode="relative" rAng="0" ptsTypes="FfFF">
                                      <p:cBhvr>
                                        <p:cTn id="3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4" y="12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15" grpId="0"/>
      <p:bldP spid="2" grpId="0"/>
      <p:bldP spid="20" grpId="0" animBg="1"/>
      <p:bldP spid="20" grpId="1" animBg="1"/>
      <p:bldP spid="19" grpId="0" animBg="1"/>
      <p:bldP spid="19" grpId="1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50260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020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insertion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410199" y="43783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5876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38999" y="46069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1066800"/>
            <a:ext cx="7924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Năm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đầu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tiên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đã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có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tự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524000"/>
            <a:ext cx="807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Tìm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thích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hợp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để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chèn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cho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81400" y="3425825"/>
            <a:ext cx="838200" cy="154463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38200" y="4257675"/>
            <a:ext cx="838200" cy="71278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7000" y="3771900"/>
            <a:ext cx="838200" cy="11842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95800" y="3197225"/>
            <a:ext cx="838200" cy="1758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52600" y="4076699"/>
            <a:ext cx="838200" cy="8794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5604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05 -0.25 C 0.0724 -0.25 0.1 -0.18101 0.1 -0.125 L 0.1 -4.44444E-6 " pathEditMode="relative" rAng="0" ptsTypes="FfFF">
                                      <p:cBhvr>
                                        <p:cTn id="2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 L 0.05 -0.25 C 0.0724 -0.25 0.1 -0.18102 0.1 -0.125 L 0.1 -1.11111E-6 " pathEditMode="relative" rAng="0" ptsTypes="FfFF">
                                      <p:cBhvr>
                                        <p:cTn id="3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 L 0.05 -0.25 C 0.0724 -0.25 0.1 -0.18102 0.1 -0.125 L 0.1 1.11111E-6 " pathEditMode="relative" rAng="0" ptsTypes="FfFF">
                                      <p:cBhvr>
                                        <p:cTn id="3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05017 -0.25 C 0.07274 -0.25 0.10052 -0.18102 0.10052 -0.125 L 0.10052 -1.11111E-6 " pathEditMode="relative" rAng="0" ptsTypes="FfFF">
                                      <p:cBhvr>
                                        <p:cTn id="4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7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05017 -0.25 C 0.07274 -0.25 0.10052 -0.18102 0.10052 -0.125 L 0.10052 -2.22222E-6 " pathEditMode="relative" rAng="0" ptsTypes="FfFF">
                                      <p:cBhvr>
                                        <p:cTn id="5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7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-0.25035 -0.25 C -0.36267 -0.25 -0.50052 -0.18102 -0.50052 -0.125 L -0.50052 -3.33333E-6 " pathEditMode="relative" rAng="0" ptsTypes="FfFF">
                                      <p:cBhvr>
                                        <p:cTn id="5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35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15" grpId="0"/>
      <p:bldP spid="2" grpId="0"/>
      <p:bldP spid="22" grpId="0" animBg="1"/>
      <p:bldP spid="22" grpId="1" animBg="1"/>
      <p:bldP spid="21" grpId="0" animBg="1"/>
      <p:bldP spid="21" grpId="1" animBg="1"/>
      <p:bldP spid="20" grpId="0" animBg="1"/>
      <p:bldP spid="20" grpId="1" animBg="1"/>
      <p:bldP spid="19" grpId="0" animBg="1"/>
      <p:bldP spid="19" grpId="1" animBg="1"/>
      <p:bldP spid="18" grpId="0" animBg="1"/>
      <p:bldP spid="18" grpId="1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50260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020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insertion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99</a:t>
            </a:fld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324599" y="25876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38999" y="46069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1066800"/>
            <a:ext cx="7924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Sáu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đầu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tiên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đã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có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tự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524000"/>
            <a:ext cx="807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Tìm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thích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hợp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để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chèn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cho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8200" y="4378325"/>
            <a:ext cx="838200" cy="57784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800" y="3425825"/>
            <a:ext cx="838200" cy="154463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52600" y="4257675"/>
            <a:ext cx="838200" cy="71278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81400" y="3771900"/>
            <a:ext cx="838200" cy="11842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10200" y="3197225"/>
            <a:ext cx="838200" cy="1758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67000" y="4076699"/>
            <a:ext cx="838200" cy="8794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214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 -4.44444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 0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15" grpId="0"/>
      <p:bldP spid="2" grpId="0"/>
      <p:bldP spid="19" grpId="0" animBg="1"/>
      <p:bldP spid="19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{2B94E141-4D87-FB43-9172-BF3243D5CA7A}tf10001122</Template>
  <TotalTime>7464</TotalTime>
  <Words>7387</Words>
  <Application>Microsoft Macintosh PowerPoint</Application>
  <PresentationFormat>On-screen Show (4:3)</PresentationFormat>
  <Paragraphs>2876</Paragraphs>
  <Slides>129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129</vt:i4>
      </vt:variant>
    </vt:vector>
  </HeadingPairs>
  <TitlesOfParts>
    <vt:vector size="140" baseType="lpstr">
      <vt:lpstr>Arial</vt:lpstr>
      <vt:lpstr>Calibri</vt:lpstr>
      <vt:lpstr>Cambria Math</vt:lpstr>
      <vt:lpstr>Consolas</vt:lpstr>
      <vt:lpstr>Courier New</vt:lpstr>
      <vt:lpstr>Georgia</vt:lpstr>
      <vt:lpstr>Times New Roman</vt:lpstr>
      <vt:lpstr>Tw Cen MT</vt:lpstr>
      <vt:lpstr>Wingdings</vt:lpstr>
      <vt:lpstr>Wingdings 2</vt:lpstr>
      <vt:lpstr>Circuit</vt:lpstr>
      <vt:lpstr>PowerPoint Presentation</vt:lpstr>
      <vt:lpstr>Mục tiêu</vt:lpstr>
      <vt:lpstr>Các khái niệm</vt:lpstr>
      <vt:lpstr>Các khái niệm</vt:lpstr>
      <vt:lpstr>Các khái niệm</vt:lpstr>
      <vt:lpstr>Các giải thuật sắp xếp cơ bản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PowerPoint Presentation</vt:lpstr>
      <vt:lpstr>Bài tập</vt:lpstr>
      <vt:lpstr>PowerPoint Presentation</vt:lpstr>
      <vt:lpstr>Đổi chổ trực tiếp – bài tập</vt:lpstr>
      <vt:lpstr>Nổi bọt – 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Bài tập</vt:lpstr>
      <vt:lpstr>Bubble sort – bài tập</vt:lpstr>
      <vt:lpstr>PowerPoint Presentation</vt:lpstr>
      <vt:lpstr>Bài tập về nhà</vt:lpstr>
      <vt:lpstr>Các giải thuật sắp xếp cơ bản</vt:lpstr>
      <vt:lpstr>Chọn trực tiếp – selection sort</vt:lpstr>
      <vt:lpstr>Chọn trực tiếp – selection sort</vt:lpstr>
      <vt:lpstr>Chọn trực tiếp – selection sort Tìm vị trí phần tử nhỏ nhất?</vt:lpstr>
      <vt:lpstr>Chọn trực tiếp – selection sort Tìm vị trí phần tử nhỏ nhất?</vt:lpstr>
      <vt:lpstr>Chọn trực tiếp – selection sort Tìm vị trí phần tử nhỏ nhất?</vt:lpstr>
      <vt:lpstr>Chọn trực tiếp – selection sort Tìm vị trí phần tử nhỏ nhất?</vt:lpstr>
      <vt:lpstr>Chọn trực tiếp – selection sort Tìm vị trí phần tử nhỏ nhất?</vt:lpstr>
      <vt:lpstr>Chọn trực tiếp – selection sort Tìm vị trí phần tử nhỏ nhất?</vt:lpstr>
      <vt:lpstr>Chọn trực tiếp – selection sort Tìm vị trí phần tử nhỏ nhất?</vt:lpstr>
      <vt:lpstr>Chọn trực tiếp – selection sort Tìm vị trí phần tử nhỏ nhất?</vt:lpstr>
      <vt:lpstr>Chọn trực tiếp – selection sort Tìm vị trí phần tử nhỏ nhất?</vt:lpstr>
      <vt:lpstr>Chọn trực tiếp – selection sort Tìm vị trí phần tử nhỏ nhất?</vt:lpstr>
      <vt:lpstr>Chọn trực tiếp – selection sort Tìm vị trí phần tử nhỏ nhất?</vt:lpstr>
      <vt:lpstr>Chọn trực tiếp – selection sort</vt:lpstr>
      <vt:lpstr>Chọn trực tiếp – selection sort</vt:lpstr>
      <vt:lpstr>Chọn trực tiếp – selection sort</vt:lpstr>
      <vt:lpstr>Chọn trực tiếp – selection sort</vt:lpstr>
      <vt:lpstr>Chọn trực tiếp – selection sort</vt:lpstr>
      <vt:lpstr>Chọn trực tiếp – selection sort</vt:lpstr>
      <vt:lpstr>Chọn trực tiếp – selection sort</vt:lpstr>
      <vt:lpstr>Chọn trực tiếp – selection sort</vt:lpstr>
      <vt:lpstr>Chọn trực tiếp – selection sort</vt:lpstr>
      <vt:lpstr>PowerPoint Presentation</vt:lpstr>
      <vt:lpstr>Bài tập</vt:lpstr>
      <vt:lpstr>PowerPoint Presentation</vt:lpstr>
      <vt:lpstr>Chọn trực tiếp – bài tập</vt:lpstr>
      <vt:lpstr>Các giải thuật sắp xếp cơ bản</vt:lpstr>
      <vt:lpstr>Chèn trực tiếp  Insertion Sort</vt:lpstr>
      <vt:lpstr>Chèn trực tiếp – insertion sort</vt:lpstr>
      <vt:lpstr>Chèn trực tiếp – insertion sort</vt:lpstr>
      <vt:lpstr>Chèn trực tiếp – insertion sort</vt:lpstr>
      <vt:lpstr>Chèn trực tiếp – insertion sort</vt:lpstr>
      <vt:lpstr>Chèn trực tiếp – insertion sort</vt:lpstr>
      <vt:lpstr>Chèn trực tiếp – insertion sort</vt:lpstr>
      <vt:lpstr>Chèn trực tiếp – insertion sort</vt:lpstr>
      <vt:lpstr>Chèn trực tiếp – insertion sort</vt:lpstr>
      <vt:lpstr>Chèn trực tiếp – insertion sort</vt:lpstr>
      <vt:lpstr>Chèn trực tiếp – insertion sort</vt:lpstr>
      <vt:lpstr>PowerPoint Presentation</vt:lpstr>
      <vt:lpstr>Bài tập</vt:lpstr>
      <vt:lpstr>PowerPoint Presentation</vt:lpstr>
      <vt:lpstr>ChÈN trực tiếp – bài tập</vt:lpstr>
      <vt:lpstr>PowerPoint Presentation</vt:lpstr>
      <vt:lpstr>Các giải thuật sắp xếp cơ bản</vt:lpstr>
      <vt:lpstr>Quick sort</vt:lpstr>
      <vt:lpstr>Quick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Bài tập</vt:lpstr>
      <vt:lpstr>quicksort – bài tập</vt:lpstr>
      <vt:lpstr>PowerPoint Presentation</vt:lpstr>
      <vt:lpstr>Bài tập về nhà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Minh Thai</dc:creator>
  <cp:lastModifiedBy>HUFLIT - Thái Trần Minh</cp:lastModifiedBy>
  <cp:revision>356</cp:revision>
  <dcterms:created xsi:type="dcterms:W3CDTF">2007-08-28T06:01:43Z</dcterms:created>
  <dcterms:modified xsi:type="dcterms:W3CDTF">2022-09-26T02:14:14Z</dcterms:modified>
</cp:coreProperties>
</file>