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260" r:id="rId4"/>
    <p:sldId id="273" r:id="rId5"/>
    <p:sldId id="274" r:id="rId6"/>
    <p:sldId id="271" r:id="rId7"/>
    <p:sldId id="272" r:id="rId8"/>
    <p:sldId id="305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BB80E26-34EB-44AB-8684-8F1CDF2A293B}" type="datetimeFigureOut">
              <a:rPr lang="sk-SK" smtClean="0"/>
              <a:pPr/>
              <a:t>10. 4. 2020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AF8F82-B08C-41AB-81FD-3E4E2509D96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zus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u="sng" dirty="0"/>
              <a:t>Vyskúšaj sa </a:t>
            </a:r>
            <a:br>
              <a:rPr lang="sk-SK" u="sng" dirty="0"/>
            </a:br>
            <a:r>
              <a:rPr lang="sk-SK" u="sng" dirty="0"/>
              <a:t>I.</a:t>
            </a:r>
            <a:br>
              <a:rPr lang="sk-SK" u="sng" dirty="0"/>
            </a:br>
            <a:r>
              <a:rPr lang="sk-SK" u="sng" dirty="0"/>
              <a:t>Tónová sústava, oktávy, </a:t>
            </a:r>
            <a:r>
              <a:rPr lang="sk-SK" u="sng" dirty="0" err="1"/>
              <a:t>notopis</a:t>
            </a:r>
            <a:endParaRPr lang="sk-SK" u="sng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11560" y="4149080"/>
            <a:ext cx="4953000" cy="1752600"/>
          </a:xfrm>
        </p:spPr>
        <p:txBody>
          <a:bodyPr>
            <a:normAutofit lnSpcReduction="10000"/>
          </a:bodyPr>
          <a:lstStyle/>
          <a:p>
            <a:r>
              <a:rPr lang="sk-SK" dirty="0"/>
              <a:t>hudobná náuka pre</a:t>
            </a:r>
            <a:br>
              <a:rPr lang="sk-SK" dirty="0"/>
            </a:br>
            <a:r>
              <a:rPr lang="sk-SK" dirty="0"/>
              <a:t>3 roč.</a:t>
            </a:r>
            <a:br>
              <a:rPr lang="sk-SK" dirty="0"/>
            </a:br>
            <a:r>
              <a:rPr lang="sk-SK" dirty="0"/>
              <a:t>ZUŠ </a:t>
            </a:r>
            <a:r>
              <a:rPr lang="sk-SK" dirty="0" err="1"/>
              <a:t>M.R.Štefánika</a:t>
            </a:r>
            <a:r>
              <a:rPr lang="sk-SK" dirty="0"/>
              <a:t> Čadca</a:t>
            </a:r>
            <a:br>
              <a:rPr lang="sk-SK" dirty="0"/>
            </a:br>
            <a:r>
              <a:rPr lang="sk-SK" dirty="0" err="1"/>
              <a:t>elok</a:t>
            </a:r>
            <a:r>
              <a:rPr lang="sk-SK" dirty="0"/>
              <a:t>. pracovisko Čierne </a:t>
            </a:r>
            <a:br>
              <a:rPr lang="sk-SK" dirty="0"/>
            </a:br>
            <a:r>
              <a:rPr lang="sk-SK" dirty="0"/>
              <a:t>vyuč. : Mgr. Viliam </a:t>
            </a:r>
            <a:r>
              <a:rPr lang="sk-SK" dirty="0" err="1"/>
              <a:t>Cabuk</a:t>
            </a:r>
            <a:r>
              <a:rPr lang="sk-SK" dirty="0"/>
              <a:t>, </a:t>
            </a:r>
            <a:r>
              <a:rPr lang="sk-SK" dirty="0" err="1"/>
              <a:t>DiS.art</a:t>
            </a:r>
            <a:r>
              <a:rPr lang="sk-SK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/>
          <a:lstStyle/>
          <a:p>
            <a:r>
              <a:rPr lang="sk-SK" dirty="0"/>
              <a:t>Zdravím Vás , milí moji žiaci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072605"/>
            <a:ext cx="8219256" cy="4785395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V tejto prezentácii sa nachádzajú úlohy, ktorými si otestujete svoje vedomosti. Niektoré úlohy sa dajú vypracovať priamo v tomto programe, ale musíte byť v režime snímky- na to Vás vždy v každom okienku upozorním.</a:t>
            </a:r>
          </a:p>
          <a:p>
            <a:r>
              <a:rPr lang="sk-SK" dirty="0"/>
              <a:t>Niektoré okienka si treba vytlačiť.</a:t>
            </a:r>
          </a:p>
          <a:p>
            <a:r>
              <a:rPr lang="sk-SK" dirty="0"/>
              <a:t> Skúsim porozmýšľať, ako by sa dali na stránku školy zavesiť obrázky, ktoré by stačilo otvoriť v programe Skicár</a:t>
            </a:r>
          </a:p>
          <a:p>
            <a:r>
              <a:rPr lang="sk-SK" dirty="0"/>
              <a:t>Verím, že Vám s týmito  technickými vecami pomôžu Vaši rodičia, ostatné  </a:t>
            </a:r>
            <a:r>
              <a:rPr lang="sk-SK" b="1" dirty="0"/>
              <a:t>hudobnícke musíte zvládnuť sami</a:t>
            </a:r>
          </a:p>
          <a:p>
            <a:r>
              <a:rPr lang="sk-SK" dirty="0">
                <a:solidFill>
                  <a:srgbClr val="FF0000"/>
                </a:solidFill>
              </a:rPr>
              <a:t>Pre správne fungovanie skúšania/ aby si neodpisoval  a naozaj zistil ako to ovládaš/, zvoľ režim prezentácie na celú obrazovku! Niekedy však musíš stlačiť tlačidlo ESC, aby si mohol úlohy vypracovať</a:t>
            </a:r>
          </a:p>
          <a:p>
            <a:r>
              <a:rPr lang="sk-SK" dirty="0"/>
              <a:t>Veľa síl pri plnení úloh Vám želá </a:t>
            </a:r>
            <a:br>
              <a:rPr lang="sk-SK" dirty="0"/>
            </a:br>
            <a:r>
              <a:rPr lang="sk-SK" dirty="0"/>
              <a:t>Viliam </a:t>
            </a:r>
            <a:r>
              <a:rPr lang="sk-SK" dirty="0" err="1"/>
              <a:t>Cabuk</a:t>
            </a:r>
            <a:r>
              <a:rPr lang="sk-SK" dirty="0"/>
              <a:t>- učiteľ hud. teórie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>
                <a:solidFill>
                  <a:schemeClr val="accent6">
                    <a:lumMod val="75000"/>
                  </a:schemeClr>
                </a:solidFill>
              </a:rPr>
              <a:t>Doplň hudobnú abecedu!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6600" dirty="0">
                <a:solidFill>
                  <a:srgbClr val="00B050"/>
                </a:solidFill>
              </a:rPr>
              <a:t>c</a:t>
            </a:r>
            <a:r>
              <a:rPr lang="sk-SK" sz="6600" dirty="0"/>
              <a:t>   _   _  _  </a:t>
            </a:r>
            <a:r>
              <a:rPr lang="sk-SK" sz="660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sk-SK" sz="6600" dirty="0"/>
              <a:t> _  _</a:t>
            </a:r>
          </a:p>
          <a:p>
            <a:r>
              <a:rPr lang="sk-SK" sz="6600" dirty="0"/>
              <a:t>_   _   </a:t>
            </a:r>
            <a:r>
              <a:rPr lang="sk-SK" sz="6600" dirty="0">
                <a:solidFill>
                  <a:srgbClr val="7030A0"/>
                </a:solidFill>
              </a:rPr>
              <a:t>e</a:t>
            </a:r>
            <a:r>
              <a:rPr lang="sk-SK" sz="6600" dirty="0"/>
              <a:t>  </a:t>
            </a:r>
            <a:r>
              <a:rPr lang="sk-SK" sz="6600" dirty="0">
                <a:solidFill>
                  <a:srgbClr val="FF0000"/>
                </a:solidFill>
              </a:rPr>
              <a:t>f</a:t>
            </a:r>
            <a:r>
              <a:rPr lang="sk-SK" sz="6600" dirty="0"/>
              <a:t>  _  </a:t>
            </a:r>
            <a:r>
              <a:rPr lang="sk-SK" sz="6600" dirty="0">
                <a:solidFill>
                  <a:srgbClr val="FFC000"/>
                </a:solidFill>
              </a:rPr>
              <a:t>a</a:t>
            </a:r>
            <a:r>
              <a:rPr lang="sk-SK" sz="6600" dirty="0"/>
              <a:t>  h</a:t>
            </a:r>
          </a:p>
          <a:p>
            <a:r>
              <a:rPr lang="sk-SK" sz="6600" dirty="0">
                <a:solidFill>
                  <a:srgbClr val="00B050"/>
                </a:solidFill>
              </a:rPr>
              <a:t>c</a:t>
            </a:r>
            <a:r>
              <a:rPr lang="sk-SK" sz="6600" dirty="0"/>
              <a:t>   _   _   </a:t>
            </a:r>
            <a:r>
              <a:rPr lang="sk-SK" sz="6600" dirty="0">
                <a:solidFill>
                  <a:srgbClr val="FF0000"/>
                </a:solidFill>
              </a:rPr>
              <a:t>f</a:t>
            </a:r>
            <a:r>
              <a:rPr lang="sk-SK" sz="6600" dirty="0"/>
              <a:t>  _  _  _</a:t>
            </a:r>
          </a:p>
          <a:p>
            <a:r>
              <a:rPr lang="sk-SK" sz="6600" dirty="0">
                <a:solidFill>
                  <a:srgbClr val="00B050"/>
                </a:solidFill>
              </a:rPr>
              <a:t>c </a:t>
            </a:r>
            <a:r>
              <a:rPr lang="sk-SK" sz="6600" dirty="0"/>
              <a:t>  </a:t>
            </a:r>
            <a:r>
              <a:rPr lang="sk-SK" sz="6600" dirty="0">
                <a:solidFill>
                  <a:srgbClr val="0070C0"/>
                </a:solidFill>
              </a:rPr>
              <a:t>d</a:t>
            </a:r>
            <a:r>
              <a:rPr lang="sk-SK" sz="6600" dirty="0"/>
              <a:t>   _  _  _  _  _</a:t>
            </a:r>
          </a:p>
          <a:p>
            <a:endParaRPr lang="sk-SK"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199B-4CFB-4D2A-A7C1-FBE3D94E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84"/>
            <a:ext cx="9144000" cy="1445096"/>
          </a:xfrm>
        </p:spPr>
        <p:txBody>
          <a:bodyPr/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Úloha nielen pre klaviristov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8D7D3F6-7D19-4F29-AB3A-9C2FEC85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54" y="2780928"/>
            <a:ext cx="9519908" cy="2343502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1E4D0995-F7D5-488D-B0A1-A000DF527293}"/>
              </a:ext>
            </a:extLst>
          </p:cNvPr>
          <p:cNvSpPr txBox="1"/>
          <p:nvPr/>
        </p:nvSpPr>
        <p:spPr>
          <a:xfrm>
            <a:off x="251520" y="1197906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 klaviatúre vymaľuj:</a:t>
            </a:r>
            <a:br>
              <a:rPr lang="sk-SK" dirty="0"/>
            </a:br>
            <a:r>
              <a:rPr lang="sk-SK" dirty="0">
                <a:solidFill>
                  <a:srgbClr val="00B0F0"/>
                </a:solidFill>
              </a:rPr>
              <a:t>modrou farbou- dvojčiarkovanú oktávu</a:t>
            </a:r>
            <a:br>
              <a:rPr lang="sk-SK" dirty="0"/>
            </a:br>
            <a:r>
              <a:rPr lang="sk-SK" dirty="0">
                <a:solidFill>
                  <a:srgbClr val="00B050"/>
                </a:solidFill>
              </a:rPr>
              <a:t>zelenou farbou- malú oktávu</a:t>
            </a:r>
            <a:br>
              <a:rPr lang="sk-SK" dirty="0"/>
            </a:br>
            <a:r>
              <a:rPr lang="sk-SK" dirty="0">
                <a:solidFill>
                  <a:srgbClr val="FFC000"/>
                </a:solidFill>
              </a:rPr>
              <a:t>žltou farbou – VEĽKÚ oktávu</a:t>
            </a:r>
            <a:br>
              <a:rPr lang="sk-SK" dirty="0"/>
            </a:br>
            <a:r>
              <a:rPr lang="sk-SK" dirty="0">
                <a:solidFill>
                  <a:srgbClr val="7030A0"/>
                </a:solidFill>
              </a:rPr>
              <a:t>fialovou farbou-trojčiarkovanú oktávu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A86B2C5-51E9-4E07-B8DF-34C7D0B17838}"/>
              </a:ext>
            </a:extLst>
          </p:cNvPr>
          <p:cNvSpPr txBox="1"/>
          <p:nvPr/>
        </p:nvSpPr>
        <p:spPr>
          <a:xfrm>
            <a:off x="21704" y="5263202"/>
            <a:ext cx="89710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>
                <a:solidFill>
                  <a:srgbClr val="FF0000"/>
                </a:solidFill>
              </a:rPr>
              <a:t>Aby si úlohu mohol vypracovať, vyjdi z prezentácie tlačidlo ESC do režimu snímky,</a:t>
            </a:r>
            <a:br>
              <a:rPr lang="sk-SK" sz="1400" dirty="0">
                <a:solidFill>
                  <a:srgbClr val="FF0000"/>
                </a:solidFill>
              </a:rPr>
            </a:br>
            <a:r>
              <a:rPr lang="sk-SK" sz="1400" dirty="0">
                <a:solidFill>
                  <a:srgbClr val="FF0000"/>
                </a:solidFill>
              </a:rPr>
              <a:t>kurzorom označ obrázok klaviatúry, pravým tlačidlom myši vyber možnosť uložiť ako obrázok. Skopíruj si obrázok do priečinku vo svojom PC. Skopírovaný obrázok opäť označ a vyber možnosť: otvoriť v skicári alebo upraviť v 3D skicári a potom môžeš vyfarbovať. Ulož si spracovaný obrázok, ktorý pošleš ako  vypracovanú domácu úlohu</a:t>
            </a:r>
          </a:p>
        </p:txBody>
      </p:sp>
    </p:spTree>
    <p:extLst>
      <p:ext uri="{BB962C8B-B14F-4D97-AF65-F5344CB8AC3E}">
        <p14:creationId xmlns:p14="http://schemas.microsoft.com/office/powerpoint/2010/main" val="390862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dĺžnik: zaoblené rohy 23">
            <a:extLst>
              <a:ext uri="{FF2B5EF4-FFF2-40B4-BE49-F238E27FC236}">
                <a16:creationId xmlns:a16="http://schemas.microsoft.com/office/drawing/2014/main" id="{F25F22C5-085C-40ED-9288-79A33DA8F284}"/>
              </a:ext>
            </a:extLst>
          </p:cNvPr>
          <p:cNvSpPr/>
          <p:nvPr/>
        </p:nvSpPr>
        <p:spPr>
          <a:xfrm>
            <a:off x="6481286" y="4826968"/>
            <a:ext cx="2555209" cy="15228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  <a:p>
            <a:pPr algn="ctr"/>
            <a:r>
              <a:rPr lang="sk-SK" dirty="0">
                <a:solidFill>
                  <a:schemeClr val="tx1"/>
                </a:solidFill>
              </a:rPr>
              <a:t>jednočiarkovaná oktáva</a:t>
            </a:r>
            <a:endParaRPr lang="sk-SK" dirty="0"/>
          </a:p>
        </p:txBody>
      </p:sp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id="{49433069-5C3F-4995-8C8C-BB8646C98C93}"/>
              </a:ext>
            </a:extLst>
          </p:cNvPr>
          <p:cNvSpPr/>
          <p:nvPr/>
        </p:nvSpPr>
        <p:spPr>
          <a:xfrm>
            <a:off x="3373846" y="5175453"/>
            <a:ext cx="2557808" cy="16825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  <a:p>
            <a:pPr algn="ctr"/>
            <a:r>
              <a:rPr lang="sk-SK" dirty="0">
                <a:solidFill>
                  <a:schemeClr val="tx1"/>
                </a:solidFill>
              </a:rPr>
              <a:t>VEĽKÁ oktáva</a:t>
            </a:r>
            <a:endParaRPr lang="sk-SK" dirty="0"/>
          </a:p>
        </p:txBody>
      </p:sp>
      <p:sp>
        <p:nvSpPr>
          <p:cNvPr id="21" name="Obdĺžnik: zaoblené rohy 20">
            <a:extLst>
              <a:ext uri="{FF2B5EF4-FFF2-40B4-BE49-F238E27FC236}">
                <a16:creationId xmlns:a16="http://schemas.microsoft.com/office/drawing/2014/main" id="{B453103C-23EC-4EB3-8198-82F6D91E2A8C}"/>
              </a:ext>
            </a:extLst>
          </p:cNvPr>
          <p:cNvSpPr/>
          <p:nvPr/>
        </p:nvSpPr>
        <p:spPr>
          <a:xfrm>
            <a:off x="327689" y="5062460"/>
            <a:ext cx="2778012" cy="16825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  <a:p>
            <a:pPr algn="ctr"/>
            <a:r>
              <a:rPr lang="sk-SK" dirty="0">
                <a:solidFill>
                  <a:schemeClr val="tx1"/>
                </a:solidFill>
              </a:rPr>
              <a:t>trojčiarkovaná oktáva</a:t>
            </a:r>
            <a:endParaRPr lang="sk-SK" dirty="0"/>
          </a:p>
        </p:txBody>
      </p:sp>
      <p:sp>
        <p:nvSpPr>
          <p:cNvPr id="23" name="Obdĺžnik: zaoblené rohy 22">
            <a:extLst>
              <a:ext uri="{FF2B5EF4-FFF2-40B4-BE49-F238E27FC236}">
                <a16:creationId xmlns:a16="http://schemas.microsoft.com/office/drawing/2014/main" id="{91CF5B85-2D9F-4D2F-8501-3ADB12F09EE2}"/>
              </a:ext>
            </a:extLst>
          </p:cNvPr>
          <p:cNvSpPr/>
          <p:nvPr/>
        </p:nvSpPr>
        <p:spPr>
          <a:xfrm>
            <a:off x="6248626" y="2930248"/>
            <a:ext cx="2601445" cy="15307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  <a:p>
            <a:pPr algn="ctr"/>
            <a:r>
              <a:rPr lang="sk-SK" dirty="0">
                <a:solidFill>
                  <a:schemeClr val="tx1"/>
                </a:solidFill>
              </a:rPr>
              <a:t>dvojčiarkovaná oktáva</a:t>
            </a:r>
            <a:endParaRPr lang="sk-SK" dirty="0"/>
          </a:p>
        </p:txBody>
      </p:sp>
      <p:sp>
        <p:nvSpPr>
          <p:cNvPr id="22" name="Obdĺžnik: zaoblené rohy 21">
            <a:extLst>
              <a:ext uri="{FF2B5EF4-FFF2-40B4-BE49-F238E27FC236}">
                <a16:creationId xmlns:a16="http://schemas.microsoft.com/office/drawing/2014/main" id="{454E8B77-D32D-4F79-B9D4-C3D4617AC22A}"/>
              </a:ext>
            </a:extLst>
          </p:cNvPr>
          <p:cNvSpPr/>
          <p:nvPr/>
        </p:nvSpPr>
        <p:spPr>
          <a:xfrm>
            <a:off x="3373846" y="3463667"/>
            <a:ext cx="2481219" cy="15685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  <a:p>
            <a:pPr algn="ctr"/>
            <a:r>
              <a:rPr lang="sk-SK" dirty="0">
                <a:solidFill>
                  <a:schemeClr val="tx1"/>
                </a:solidFill>
              </a:rPr>
              <a:t>malá oktáva</a:t>
            </a:r>
            <a:endParaRPr lang="sk-SK" dirty="0"/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id="{BB389244-E519-40B4-BFA6-3B8FEC205084}"/>
              </a:ext>
            </a:extLst>
          </p:cNvPr>
          <p:cNvSpPr/>
          <p:nvPr/>
        </p:nvSpPr>
        <p:spPr>
          <a:xfrm>
            <a:off x="13627" y="3346070"/>
            <a:ext cx="3212089" cy="14176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  <a:p>
            <a:pPr algn="ctr"/>
            <a:r>
              <a:rPr lang="sk-SK" dirty="0">
                <a:solidFill>
                  <a:schemeClr val="tx1"/>
                </a:solidFill>
              </a:rPr>
              <a:t>KONTRA oktáva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9E17D9-AAF3-4466-BEA1-DADF71A9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" y="191469"/>
            <a:ext cx="8229600" cy="1066800"/>
          </a:xfrm>
        </p:spPr>
        <p:txBody>
          <a:bodyPr/>
          <a:lstStyle/>
          <a:p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Správne usporiadaj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C756766-26B0-44ED-957E-1668BB5F2257}"/>
              </a:ext>
            </a:extLst>
          </p:cNvPr>
          <p:cNvSpPr txBox="1"/>
          <p:nvPr/>
        </p:nvSpPr>
        <p:spPr>
          <a:xfrm>
            <a:off x="554928" y="5219145"/>
            <a:ext cx="744329" cy="523220"/>
          </a:xfrm>
          <a:prstGeom prst="rect">
            <a:avLst/>
          </a:prstGeom>
          <a:noFill/>
          <a:ln w="9525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A </a:t>
            </a:r>
            <a:r>
              <a:rPr lang="sk-SK" sz="2800" baseline="-25000" dirty="0"/>
              <a:t>1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741B0C3-9429-45A3-8687-7B1BE5106716}"/>
              </a:ext>
            </a:extLst>
          </p:cNvPr>
          <p:cNvSpPr txBox="1"/>
          <p:nvPr/>
        </p:nvSpPr>
        <p:spPr>
          <a:xfrm>
            <a:off x="3699257" y="3645695"/>
            <a:ext cx="612068" cy="523220"/>
          </a:xfrm>
          <a:prstGeom prst="rect">
            <a:avLst/>
          </a:prstGeom>
          <a:noFill/>
          <a:ln w="952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c </a:t>
            </a:r>
            <a:r>
              <a:rPr lang="sk-SK" sz="2800" baseline="30000" dirty="0"/>
              <a:t>2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D4A654B7-CA18-442E-8539-C87C25F4F319}"/>
              </a:ext>
            </a:extLst>
          </p:cNvPr>
          <p:cNvSpPr txBox="1"/>
          <p:nvPr/>
        </p:nvSpPr>
        <p:spPr>
          <a:xfrm>
            <a:off x="4487232" y="5326775"/>
            <a:ext cx="666574" cy="523220"/>
          </a:xfrm>
          <a:prstGeom prst="rect">
            <a:avLst/>
          </a:prstGeom>
          <a:noFill/>
          <a:ln w="952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d </a:t>
            </a:r>
            <a:r>
              <a:rPr lang="sk-SK" sz="2800" baseline="30000" dirty="0"/>
              <a:t>1</a:t>
            </a:r>
          </a:p>
        </p:txBody>
      </p:sp>
      <p:sp>
        <p:nvSpPr>
          <p:cNvPr id="13" name="Zástupný objekt pre obsah 12">
            <a:extLst>
              <a:ext uri="{FF2B5EF4-FFF2-40B4-BE49-F238E27FC236}">
                <a16:creationId xmlns:a16="http://schemas.microsoft.com/office/drawing/2014/main" id="{EF86A500-6C0F-415C-AAE2-EBA931DA6E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4287" y="1184460"/>
            <a:ext cx="8229600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aseline="30000" dirty="0"/>
              <a:t>Písmená s číslicami  i bez v hrubo orámovaných menších okienkach usporiadaj tak, aby boli správne zaradené do svojich oktáv , kam patria.</a:t>
            </a:r>
            <a:br>
              <a:rPr lang="sk-SK" sz="2800" baseline="30000" dirty="0"/>
            </a:br>
            <a:r>
              <a:rPr lang="sk-SK" sz="2800" baseline="30000" dirty="0"/>
              <a:t>Všímaj si farby malých okienok s notami a  farby pozadia jednotlivých oktáv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A1C52D4-50EE-4E4A-852E-0A84B1253850}"/>
              </a:ext>
            </a:extLst>
          </p:cNvPr>
          <p:cNvSpPr txBox="1"/>
          <p:nvPr/>
        </p:nvSpPr>
        <p:spPr>
          <a:xfrm>
            <a:off x="1224904" y="3463667"/>
            <a:ext cx="637487" cy="523220"/>
          </a:xfrm>
          <a:prstGeom prst="rect">
            <a:avLst/>
          </a:prstGeom>
          <a:noFill/>
          <a:ln w="952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G</a:t>
            </a:r>
            <a:endParaRPr lang="sk-SK" sz="2800" baseline="30000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6E95A114-5AED-4DBB-94BD-527974CFBB5E}"/>
              </a:ext>
            </a:extLst>
          </p:cNvPr>
          <p:cNvSpPr txBox="1"/>
          <p:nvPr/>
        </p:nvSpPr>
        <p:spPr>
          <a:xfrm>
            <a:off x="7488751" y="3001673"/>
            <a:ext cx="671423" cy="523220"/>
          </a:xfrm>
          <a:prstGeom prst="rect">
            <a:avLst/>
          </a:prstGeom>
          <a:noFill/>
          <a:ln w="952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g </a:t>
            </a:r>
            <a:r>
              <a:rPr lang="sk-SK" sz="2800" baseline="30000" dirty="0"/>
              <a:t>1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A312173-881E-43A4-B518-0A0320D8B4F2}"/>
              </a:ext>
            </a:extLst>
          </p:cNvPr>
          <p:cNvSpPr txBox="1"/>
          <p:nvPr/>
        </p:nvSpPr>
        <p:spPr>
          <a:xfrm>
            <a:off x="4636736" y="3623089"/>
            <a:ext cx="613904" cy="523220"/>
          </a:xfrm>
          <a:prstGeom prst="rect">
            <a:avLst/>
          </a:prstGeom>
          <a:noFill/>
          <a:ln w="952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a </a:t>
            </a:r>
            <a:r>
              <a:rPr lang="sk-SK" sz="2800" baseline="30000" dirty="0"/>
              <a:t>3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B7249D43-B62A-4316-8589-74BAB4612128}"/>
              </a:ext>
            </a:extLst>
          </p:cNvPr>
          <p:cNvSpPr txBox="1"/>
          <p:nvPr/>
        </p:nvSpPr>
        <p:spPr>
          <a:xfrm>
            <a:off x="6481286" y="3084460"/>
            <a:ext cx="613904" cy="523220"/>
          </a:xfrm>
          <a:prstGeom prst="rect">
            <a:avLst/>
          </a:prstGeom>
          <a:noFill/>
          <a:ln w="952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h </a:t>
            </a:r>
            <a:r>
              <a:rPr lang="sk-SK" sz="2800" baseline="30000" dirty="0"/>
              <a:t>3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72A262A4-4BE9-44E3-AB30-8B38AD8B94A1}"/>
              </a:ext>
            </a:extLst>
          </p:cNvPr>
          <p:cNvSpPr txBox="1"/>
          <p:nvPr/>
        </p:nvSpPr>
        <p:spPr>
          <a:xfrm>
            <a:off x="262952" y="3448706"/>
            <a:ext cx="583953" cy="523220"/>
          </a:xfrm>
          <a:prstGeom prst="rect">
            <a:avLst/>
          </a:prstGeom>
          <a:noFill/>
          <a:ln w="952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a </a:t>
            </a:r>
            <a:r>
              <a:rPr lang="sk-SK" sz="2800" baseline="30000" dirty="0"/>
              <a:t>2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3602B0C7-54A9-4A17-9C94-000E9F196E72}"/>
              </a:ext>
            </a:extLst>
          </p:cNvPr>
          <p:cNvSpPr txBox="1"/>
          <p:nvPr/>
        </p:nvSpPr>
        <p:spPr>
          <a:xfrm>
            <a:off x="3635134" y="5343625"/>
            <a:ext cx="583953" cy="523220"/>
          </a:xfrm>
          <a:prstGeom prst="rect">
            <a:avLst/>
          </a:prstGeom>
          <a:noFill/>
          <a:ln w="9525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f</a:t>
            </a:r>
            <a:endParaRPr lang="sk-SK" sz="2800" baseline="30000" dirty="0"/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78E52BD8-D9BB-4632-946A-70097F6DAC60}"/>
              </a:ext>
            </a:extLst>
          </p:cNvPr>
          <p:cNvSpPr txBox="1"/>
          <p:nvPr/>
        </p:nvSpPr>
        <p:spPr>
          <a:xfrm>
            <a:off x="6715829" y="4913843"/>
            <a:ext cx="475591" cy="523220"/>
          </a:xfrm>
          <a:prstGeom prst="rect">
            <a:avLst/>
          </a:prstGeom>
          <a:noFill/>
          <a:ln w="9525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dirty="0"/>
              <a:t>e</a:t>
            </a:r>
            <a:endParaRPr lang="sk-SK" sz="2800" baseline="30000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66CC72A7-DD41-4B32-A802-26FFF008B73C}"/>
              </a:ext>
            </a:extLst>
          </p:cNvPr>
          <p:cNvSpPr/>
          <p:nvPr/>
        </p:nvSpPr>
        <p:spPr>
          <a:xfrm>
            <a:off x="0" y="2257255"/>
            <a:ext cx="9252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solidFill>
                  <a:srgbClr val="FF0000"/>
                </a:solidFill>
              </a:rPr>
              <a:t>Aby si úlohu mohol vypracovať, vyjdi z prezentácie tlačidlo ESC do režimu snímky,</a:t>
            </a:r>
            <a:br>
              <a:rPr lang="sk-SK" sz="1400" dirty="0">
                <a:solidFill>
                  <a:srgbClr val="FF0000"/>
                </a:solidFill>
              </a:rPr>
            </a:br>
            <a:r>
              <a:rPr lang="sk-SK" sz="1400" dirty="0">
                <a:solidFill>
                  <a:srgbClr val="FF0000"/>
                </a:solidFill>
              </a:rPr>
              <a:t>kurzorom označ okienko s písmenkom a ťahaj myšou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15196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Notopis cvičenie husľ kľúč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9045644" cy="4563267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k-SK" dirty="0"/>
              <a:t>Precvič si písanie nôt v husľovom kľúči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83568" y="1700808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rgbClr val="FF0000"/>
                </a:solidFill>
              </a:rPr>
              <a:t>Na začiatok bude stačiť iba prvý riadok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k-SK" dirty="0"/>
              <a:t>Precvič si písanie nôt v basovom kľúči</a:t>
            </a:r>
          </a:p>
        </p:txBody>
      </p:sp>
      <p:pic>
        <p:nvPicPr>
          <p:cNvPr id="4" name="Zástupný symbol obsahu 3" descr="Notopis cvičenie bas kľúč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88840"/>
            <a:ext cx="8712968" cy="4248472"/>
          </a:xfrm>
        </p:spPr>
      </p:pic>
      <p:sp>
        <p:nvSpPr>
          <p:cNvPr id="5" name="BlokTextu 4"/>
          <p:cNvSpPr txBox="1"/>
          <p:nvPr/>
        </p:nvSpPr>
        <p:spPr>
          <a:xfrm>
            <a:off x="899592" y="1412776"/>
            <a:ext cx="478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rgbClr val="FF0000"/>
                </a:solidFill>
              </a:rPr>
              <a:t>Aj tu bude stačiť iba 1. riadok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Verím, že ste to všetko zvládli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stránku školy </a:t>
            </a:r>
          </a:p>
          <a:p>
            <a:r>
              <a:rPr lang="sk-SK" dirty="0" err="1">
                <a:hlinkClick r:id="rId2"/>
              </a:rPr>
              <a:t>www.nasazus.sk</a:t>
            </a:r>
            <a:endParaRPr lang="sk-SK" dirty="0"/>
          </a:p>
          <a:p>
            <a:r>
              <a:rPr lang="sk-SK" dirty="0"/>
              <a:t>Do priečinku hudobný odbor/hudobná náuka</a:t>
            </a:r>
            <a:br>
              <a:rPr lang="sk-SK" dirty="0"/>
            </a:br>
            <a:r>
              <a:rPr lang="sk-SK" dirty="0"/>
              <a:t>budem postupne pridávať ďalšie materiály</a:t>
            </a:r>
          </a:p>
          <a:p>
            <a:r>
              <a:rPr lang="sk-SK" dirty="0"/>
              <a:t>S pozdravom pevného zdravia Vás pozdravuje </a:t>
            </a:r>
            <a:br>
              <a:rPr lang="sk-SK" dirty="0"/>
            </a:br>
            <a:r>
              <a:rPr lang="sk-SK" dirty="0"/>
              <a:t>Viliam </a:t>
            </a:r>
            <a:r>
              <a:rPr lang="sk-SK" dirty="0" err="1"/>
              <a:t>Cabuk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285</TotalTime>
  <Words>470</Words>
  <Application>Microsoft Office PowerPoint</Application>
  <PresentationFormat>Prezentácia na obrazovke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Georgia</vt:lpstr>
      <vt:lpstr>Trebuchet MS</vt:lpstr>
      <vt:lpstr>Wingdings 2</vt:lpstr>
      <vt:lpstr>Mestský</vt:lpstr>
      <vt:lpstr>Vyskúšaj sa  I. Tónová sústava, oktávy, notopis</vt:lpstr>
      <vt:lpstr>Zdravím Vás , milí moji žiaci</vt:lpstr>
      <vt:lpstr>Doplň hudobnú abecedu!</vt:lpstr>
      <vt:lpstr>Úloha nielen pre klaviristov</vt:lpstr>
      <vt:lpstr>Správne usporiadaj</vt:lpstr>
      <vt:lpstr>Precvič si písanie nôt v husľovom kľúči</vt:lpstr>
      <vt:lpstr>Precvič si písanie nôt v basovom kľúči</vt:lpstr>
      <vt:lpstr>Verím, že ste to všetko zvládli</vt:lpstr>
    </vt:vector>
  </TitlesOfParts>
  <Company>ATC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Tónová sústava, notopis</dc:title>
  <dc:creator>Viliam Cabuk</dc:creator>
  <cp:lastModifiedBy>HP</cp:lastModifiedBy>
  <cp:revision>30</cp:revision>
  <dcterms:created xsi:type="dcterms:W3CDTF">2016-09-30T08:52:05Z</dcterms:created>
  <dcterms:modified xsi:type="dcterms:W3CDTF">2020-04-10T11:47:45Z</dcterms:modified>
</cp:coreProperties>
</file>