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04" r:id="rId2"/>
    <p:sldMasterId id="2147483778" r:id="rId3"/>
  </p:sldMasterIdLst>
  <p:notesMasterIdLst>
    <p:notesMasterId r:id="rId10"/>
  </p:notesMasterIdLst>
  <p:handoutMasterIdLst>
    <p:handoutMasterId r:id="rId11"/>
  </p:handoutMasterIdLst>
  <p:sldIdLst>
    <p:sldId id="908" r:id="rId4"/>
    <p:sldId id="1411" r:id="rId5"/>
    <p:sldId id="1392" r:id="rId6"/>
    <p:sldId id="1397" r:id="rId7"/>
    <p:sldId id="1413" r:id="rId8"/>
    <p:sldId id="1414" r:id="rId9"/>
  </p:sldIdLst>
  <p:sldSz cx="9906000" cy="6858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6" userDrawn="1">
          <p15:clr>
            <a:srgbClr val="A4A3A4"/>
          </p15:clr>
        </p15:guide>
        <p15:guide id="2" pos="5728" userDrawn="1">
          <p15:clr>
            <a:srgbClr val="A4A3A4"/>
          </p15:clr>
        </p15:guide>
        <p15:guide id="4" orient="horz" pos="2092" userDrawn="1">
          <p15:clr>
            <a:srgbClr val="A4A3A4"/>
          </p15:clr>
        </p15:guide>
        <p15:guide id="5" pos="2734" userDrawn="1">
          <p15:clr>
            <a:srgbClr val="A4A3A4"/>
          </p15:clr>
        </p15:guide>
        <p15:guide id="6" orient="horz" pos="1094" userDrawn="1">
          <p15:clr>
            <a:srgbClr val="A4A3A4"/>
          </p15:clr>
        </p15:guide>
        <p15:guide id="7" orient="horz" pos="913" userDrawn="1">
          <p15:clr>
            <a:srgbClr val="A4A3A4"/>
          </p15:clr>
        </p15:guide>
        <p15:guide id="8" pos="2462" userDrawn="1">
          <p15:clr>
            <a:srgbClr val="A4A3A4"/>
          </p15:clr>
        </p15:guide>
        <p15:guide id="9" orient="horz" pos="981" userDrawn="1">
          <p15:clr>
            <a:srgbClr val="A4A3A4"/>
          </p15:clr>
        </p15:guide>
        <p15:guide id="10" orient="horz" pos="1230" userDrawn="1">
          <p15:clr>
            <a:srgbClr val="A4A3A4"/>
          </p15:clr>
        </p15:guide>
        <p15:guide id="11" orient="horz" pos="3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하나" initials="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CCFF"/>
    <a:srgbClr val="FFFFCC"/>
    <a:srgbClr val="FFCC99"/>
    <a:srgbClr val="E7E7E7"/>
    <a:srgbClr val="002060"/>
    <a:srgbClr val="FF8181"/>
    <a:srgbClr val="8BDBFF"/>
    <a:srgbClr val="C5EDFF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6279" autoAdjust="0"/>
  </p:normalViewPr>
  <p:slideViewPr>
    <p:cSldViewPr snapToGrid="0" showGuides="1">
      <p:cViewPr varScale="1">
        <p:scale>
          <a:sx n="113" d="100"/>
          <a:sy n="113" d="100"/>
        </p:scale>
        <p:origin x="1776" y="96"/>
      </p:cViewPr>
      <p:guideLst>
        <p:guide pos="126"/>
        <p:guide pos="5728"/>
        <p:guide orient="horz" pos="2092"/>
        <p:guide pos="2734"/>
        <p:guide orient="horz" pos="1094"/>
        <p:guide orient="horz" pos="913"/>
        <p:guide pos="2462"/>
        <p:guide orient="horz" pos="981"/>
        <p:guide orient="horz" pos="1230"/>
        <p:guide orient="horz" pos="3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227"/>
    </p:cViewPr>
  </p:sorterViewPr>
  <p:notesViewPr>
    <p:cSldViewPr snapToGrid="0" showGuides="1">
      <p:cViewPr varScale="1">
        <p:scale>
          <a:sx n="82" d="100"/>
          <a:sy n="82" d="100"/>
        </p:scale>
        <p:origin x="36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8693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7" cy="498693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1E20BFA5-DE8C-4BE4-821A-AF9B7F8324A6}" type="datetimeFigureOut">
              <a:rPr lang="ko-KR" altLang="en-US" smtClean="0"/>
              <a:t>2023-03-30(Thu)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648"/>
            <a:ext cx="2949787" cy="4986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9" y="9440648"/>
            <a:ext cx="2949787" cy="4986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FCF0E3B0-09A1-4477-B55A-0ECE90C2E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27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8693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498693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ACB3BC5A-43CA-4E98-9ACC-E0018F075F8A}" type="datetimeFigureOut">
              <a:rPr lang="ko-KR" altLang="en-US" smtClean="0"/>
              <a:t>2023-03-30(Thu)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8"/>
            <a:ext cx="5445760" cy="3913614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8"/>
            <a:ext cx="2949787" cy="4986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8"/>
            <a:ext cx="2949787" cy="4986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CEE4468B-B43F-4504-8A95-6D3352254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8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7717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58566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4468B-B43F-4504-8A95-6D335225404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4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4AE3-C2BD-4F6E-85DD-77C03C45D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39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34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4AE3-C2BD-4F6E-85DD-77C03C45D3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3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5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640487" y="6622330"/>
            <a:ext cx="2228850" cy="226714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221A4AE3-C2BD-4F6E-85DD-77C03C45D3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FE17174-1B88-4EA9-84BA-593C29790419}"/>
              </a:ext>
            </a:extLst>
          </p:cNvPr>
          <p:cNvSpPr/>
          <p:nvPr userDrawn="1"/>
        </p:nvSpPr>
        <p:spPr>
          <a:xfrm>
            <a:off x="7685753" y="548680"/>
            <a:ext cx="2163791" cy="2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400050" algn="l"/>
              </a:tabLst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Description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79CF7E8-5447-40E9-ADE2-5D513CABB883}"/>
              </a:ext>
            </a:extLst>
          </p:cNvPr>
          <p:cNvCxnSpPr>
            <a:cxnSpLocks/>
          </p:cNvCxnSpPr>
          <p:nvPr userDrawn="1"/>
        </p:nvCxnSpPr>
        <p:spPr>
          <a:xfrm>
            <a:off x="7685753" y="656680"/>
            <a:ext cx="0" cy="6156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2DC2B44-A90D-4372-900C-79B3D75EB2A7}"/>
              </a:ext>
            </a:extLst>
          </p:cNvPr>
          <p:cNvSpPr/>
          <p:nvPr userDrawn="1"/>
        </p:nvSpPr>
        <p:spPr>
          <a:xfrm>
            <a:off x="56456" y="548680"/>
            <a:ext cx="9793088" cy="6264696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lIns="36000" tIns="36000" rIns="36000" bIns="36000" rtlCol="0" anchor="ctr">
            <a:noAutofit/>
          </a:bodyPr>
          <a:lstStyle/>
          <a:p>
            <a:pPr algn="ctr"/>
            <a:endParaRPr lang="ko-KR" altLang="en-US" sz="800">
              <a:latin typeface="+mn-ea"/>
              <a:ea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FA876B2-16FF-49A9-85F8-1B9B33129CB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5425043"/>
              </p:ext>
            </p:extLst>
          </p:nvPr>
        </p:nvGraphicFramePr>
        <p:xfrm>
          <a:off x="56455" y="44624"/>
          <a:ext cx="9793089" cy="41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7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18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84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058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56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755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프로젝트명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400"/>
                        </a:spcAft>
                      </a:pPr>
                      <a:r>
                        <a:rPr lang="en-US" altLang="ko-KR" sz="700" b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GVG Code Contest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화면명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Version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0.1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문서명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400"/>
                        </a:spcAft>
                      </a:pPr>
                      <a:r>
                        <a:rPr lang="ko-KR" altLang="en-US" sz="70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화면설계서</a:t>
                      </a:r>
                      <a:endParaRPr lang="en-US" altLang="ko-KR" sz="700" noProof="1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화면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ID 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03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1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1EB3CC4-3F9A-462F-90F8-C908C715042D}"/>
              </a:ext>
            </a:extLst>
          </p:cNvPr>
          <p:cNvSpPr/>
          <p:nvPr userDrawn="1"/>
        </p:nvSpPr>
        <p:spPr>
          <a:xfrm>
            <a:off x="51113" y="935672"/>
            <a:ext cx="1461163" cy="5874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rtlCol="0" anchor="ctr"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400050" algn="l"/>
              </a:tabLst>
            </a:pPr>
            <a:endParaRPr kumimoji="1" lang="ko-KR" altLang="en-US" sz="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1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640487" y="6622330"/>
            <a:ext cx="2228850" cy="226714"/>
          </a:xfrm>
          <a:prstGeom prst="rect">
            <a:avLst/>
          </a:prstGeom>
        </p:spPr>
        <p:txBody>
          <a:bodyPr anchor="ctr"/>
          <a:lstStyle>
            <a:lvl1pPr algn="ctr">
              <a:defRPr sz="900"/>
            </a:lvl1pPr>
          </a:lstStyle>
          <a:p>
            <a:fld id="{221A4AE3-C2BD-4F6E-85DD-77C03C45D3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FE17174-1B88-4EA9-84BA-593C29790419}"/>
              </a:ext>
            </a:extLst>
          </p:cNvPr>
          <p:cNvSpPr/>
          <p:nvPr userDrawn="1"/>
        </p:nvSpPr>
        <p:spPr>
          <a:xfrm>
            <a:off x="7685753" y="548680"/>
            <a:ext cx="2163791" cy="2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400050" algn="l"/>
              </a:tabLst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Description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79CF7E8-5447-40E9-ADE2-5D513CABB883}"/>
              </a:ext>
            </a:extLst>
          </p:cNvPr>
          <p:cNvCxnSpPr>
            <a:cxnSpLocks/>
          </p:cNvCxnSpPr>
          <p:nvPr userDrawn="1"/>
        </p:nvCxnSpPr>
        <p:spPr>
          <a:xfrm>
            <a:off x="7685753" y="656680"/>
            <a:ext cx="0" cy="6156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2DC2B44-A90D-4372-900C-79B3D75EB2A7}"/>
              </a:ext>
            </a:extLst>
          </p:cNvPr>
          <p:cNvSpPr/>
          <p:nvPr userDrawn="1"/>
        </p:nvSpPr>
        <p:spPr>
          <a:xfrm>
            <a:off x="56456" y="548680"/>
            <a:ext cx="9793088" cy="6264696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lIns="36000" tIns="36000" rIns="36000" bIns="36000" rtlCol="0" anchor="ctr">
            <a:noAutofit/>
          </a:bodyPr>
          <a:lstStyle/>
          <a:p>
            <a:pPr algn="ctr"/>
            <a:endParaRPr lang="ko-KR" altLang="en-US" sz="800">
              <a:latin typeface="+mn-ea"/>
              <a:ea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FA876B2-16FF-49A9-85F8-1B9B33129CB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2386750"/>
              </p:ext>
            </p:extLst>
          </p:nvPr>
        </p:nvGraphicFramePr>
        <p:xfrm>
          <a:off x="56455" y="44624"/>
          <a:ext cx="9793089" cy="41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7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18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84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058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56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755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프로젝트명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400"/>
                        </a:spcAft>
                      </a:pPr>
                      <a:r>
                        <a:rPr lang="en-US" altLang="ko-KR" sz="700" b="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GVG Code Contest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화면명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Version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0.1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문서명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noProof="1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화면설계서</a:t>
                      </a:r>
                      <a:endParaRPr lang="en-US" altLang="ko-KR" sz="700" noProof="1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화면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ID 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F258EC3-25B1-470C-AB89-2449208D02BD}"/>
              </a:ext>
            </a:extLst>
          </p:cNvPr>
          <p:cNvSpPr/>
          <p:nvPr userDrawn="1"/>
        </p:nvSpPr>
        <p:spPr>
          <a:xfrm>
            <a:off x="56456" y="548680"/>
            <a:ext cx="7629297" cy="3831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400050" algn="l"/>
              </a:tabLst>
            </a:pPr>
            <a:endParaRPr kumimoji="1" lang="en-US" altLang="ko-KR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1BB3EA-9C01-414B-9809-979D05EC9CD6}"/>
              </a:ext>
            </a:extLst>
          </p:cNvPr>
          <p:cNvSpPr txBox="1"/>
          <p:nvPr userDrawn="1"/>
        </p:nvSpPr>
        <p:spPr>
          <a:xfrm>
            <a:off x="6665960" y="65314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 smtClean="0"/>
              <a:t>홍길동님</a:t>
            </a:r>
            <a:endParaRPr lang="ko-KR" altLang="en-US" sz="800" dirty="0"/>
          </a:p>
        </p:txBody>
      </p:sp>
      <p:pic>
        <p:nvPicPr>
          <p:cNvPr id="12" name="Picture 4" descr="로그 아웃 - 무료 편물개 아이콘">
            <a:extLst>
              <a:ext uri="{FF2B5EF4-FFF2-40B4-BE49-F238E27FC236}">
                <a16:creationId xmlns="" xmlns:a16="http://schemas.microsoft.com/office/drawing/2014/main" id="{618415E3-2404-4964-8F4F-F8CF546557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374" y="679651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17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6"/>
          <p:cNvSpPr txBox="1">
            <a:spLocks noChangeArrowheads="1"/>
          </p:cNvSpPr>
          <p:nvPr/>
        </p:nvSpPr>
        <p:spPr bwMode="auto">
          <a:xfrm>
            <a:off x="4530725" y="6583363"/>
            <a:ext cx="854075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A758BB2A-15C4-4A82-812B-4958F1C3EF93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Line 51"/>
          <p:cNvSpPr>
            <a:spLocks noChangeShapeType="1"/>
          </p:cNvSpPr>
          <p:nvPr/>
        </p:nvSpPr>
        <p:spPr bwMode="auto">
          <a:xfrm>
            <a:off x="228600" y="422275"/>
            <a:ext cx="9448800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1" name="Text Box 52"/>
          <p:cNvSpPr txBox="1">
            <a:spLocks noChangeArrowheads="1"/>
          </p:cNvSpPr>
          <p:nvPr/>
        </p:nvSpPr>
        <p:spPr bwMode="auto">
          <a:xfrm>
            <a:off x="5970588" y="6575425"/>
            <a:ext cx="3797300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Ver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0.1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Line 58"/>
          <p:cNvSpPr>
            <a:spLocks noChangeShapeType="1"/>
          </p:cNvSpPr>
          <p:nvPr userDrawn="1"/>
        </p:nvSpPr>
        <p:spPr bwMode="auto">
          <a:xfrm>
            <a:off x="263525" y="6556375"/>
            <a:ext cx="9448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9E0D49D-F453-49D6-BA0F-146E879D6C90}"/>
              </a:ext>
            </a:extLst>
          </p:cNvPr>
          <p:cNvSpPr txBox="1"/>
          <p:nvPr userDrawn="1"/>
        </p:nvSpPr>
        <p:spPr>
          <a:xfrm>
            <a:off x="230434" y="143811"/>
            <a:ext cx="24006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black">
                  <a:lumMod val="75000"/>
                  <a:lumOff val="25000"/>
                </a:prstClr>
              </a:buClr>
              <a:buNone/>
            </a:pPr>
            <a:r>
              <a:rPr lang="en-US" altLang="ko-KR" sz="1200" spc="-7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1525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GVG Code Contest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055DE75-3A1E-4ADD-8672-F4070DDBEEDF}"/>
              </a:ext>
            </a:extLst>
          </p:cNvPr>
          <p:cNvSpPr txBox="1"/>
          <p:nvPr userDrawn="1"/>
        </p:nvSpPr>
        <p:spPr>
          <a:xfrm>
            <a:off x="7260960" y="143811"/>
            <a:ext cx="24006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prstClr val="black">
                  <a:lumMod val="75000"/>
                  <a:lumOff val="25000"/>
                </a:prstClr>
              </a:buClr>
              <a:buNone/>
            </a:pPr>
            <a:r>
              <a:rPr lang="ko-KR" altLang="en-US" sz="1200" spc="-7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1525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화면설계서</a:t>
            </a:r>
            <a:endParaRPr lang="ko-KR" altLang="en-US" sz="1200" spc="-7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1525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53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053"/>
          <p:cNvSpPr>
            <a:spLocks noChangeShapeType="1"/>
          </p:cNvSpPr>
          <p:nvPr/>
        </p:nvSpPr>
        <p:spPr bwMode="auto">
          <a:xfrm>
            <a:off x="304800" y="3386160"/>
            <a:ext cx="91868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" name="Line 1261"/>
          <p:cNvSpPr>
            <a:spLocks noChangeShapeType="1"/>
          </p:cNvSpPr>
          <p:nvPr/>
        </p:nvSpPr>
        <p:spPr bwMode="auto">
          <a:xfrm>
            <a:off x="304800" y="3386160"/>
            <a:ext cx="91868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4" name="Text Box 1264"/>
          <p:cNvSpPr txBox="1">
            <a:spLocks noChangeArrowheads="1"/>
          </p:cNvSpPr>
          <p:nvPr/>
        </p:nvSpPr>
        <p:spPr bwMode="auto">
          <a:xfrm>
            <a:off x="6465888" y="3635386"/>
            <a:ext cx="31162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Ver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0.1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568B7F9-2FBD-4D77-A0A4-819F9B4870A9}"/>
              </a:ext>
            </a:extLst>
          </p:cNvPr>
          <p:cNvSpPr txBox="1"/>
          <p:nvPr/>
        </p:nvSpPr>
        <p:spPr>
          <a:xfrm>
            <a:off x="823274" y="1368847"/>
            <a:ext cx="8817115" cy="13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4400" spc="-7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1525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GG </a:t>
            </a:r>
            <a:r>
              <a:rPr lang="en-US" altLang="ko-KR" sz="4400" spc="-7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1525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Contest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4000" spc="-7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1525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4000" spc="-7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1525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화면설계서</a:t>
            </a:r>
            <a:r>
              <a:rPr lang="en-US" altLang="ko-KR" sz="4000" spc="-7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1525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200" spc="-7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1525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9ED7606-AA61-4840-8AA0-2EB93F5DAE4F}"/>
              </a:ext>
            </a:extLst>
          </p:cNvPr>
          <p:cNvSpPr/>
          <p:nvPr/>
        </p:nvSpPr>
        <p:spPr>
          <a:xfrm>
            <a:off x="0" y="0"/>
            <a:ext cx="9906000" cy="69669"/>
          </a:xfrm>
          <a:prstGeom prst="rect">
            <a:avLst/>
          </a:prstGeom>
          <a:solidFill>
            <a:srgbClr val="4C7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405" y="763485"/>
            <a:ext cx="810319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[ </a:t>
            </a:r>
            <a:r>
              <a:rPr lang="ko-KR" altLang="en-US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요구사항 </a:t>
            </a:r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아래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제약사항을 제외한 구현 기술은 자유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BackEnd</a:t>
            </a:r>
            <a:r>
              <a:rPr lang="en-US" altLang="ko-KR" dirty="0" smtClean="0"/>
              <a:t> : Java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8 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Database : RDB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퍼블리싱은</a:t>
            </a:r>
            <a:r>
              <a:rPr lang="ko-KR" altLang="en-US" dirty="0" smtClean="0"/>
              <a:t> 제공해주는 소스 활용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9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표 51">
            <a:extLst>
              <a:ext uri="{FF2B5EF4-FFF2-40B4-BE49-F238E27FC236}">
                <a16:creationId xmlns:a16="http://schemas.microsoft.com/office/drawing/2014/main" xmlns="" id="{9C30B116-2522-42B8-B5D9-B0D4EB673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99032"/>
              </p:ext>
            </p:extLst>
          </p:nvPr>
        </p:nvGraphicFramePr>
        <p:xfrm>
          <a:off x="7698377" y="768263"/>
          <a:ext cx="2131423" cy="3446784"/>
        </p:xfrm>
        <a:graphic>
          <a:graphicData uri="http://schemas.openxmlformats.org/drawingml/2006/table">
            <a:tbl>
              <a:tblPr/>
              <a:tblGrid>
                <a:gridCol w="2799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14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="1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로그인 </a:t>
                      </a:r>
                      <a:r>
                        <a:rPr lang="ko-KR" altLang="en-US" sz="800" b="1" kern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화면</a:t>
                      </a:r>
                      <a:r>
                        <a:rPr lang="en-US" altLang="ko-KR" sz="800" b="1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00" b="0" kern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 저장되어 있는 계정으로 로그인</a:t>
                      </a:r>
                      <a:endParaRPr lang="en-US" altLang="ko-KR" sz="8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로그인 처리</a:t>
                      </a:r>
                      <a:r>
                        <a:rPr lang="en-US" altLang="ko-KR" sz="800" b="0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800" b="0" kern="0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</a:rPr>
                        <a:t>GVG_002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latin typeface="맑은 고딕" panose="020B0503020000020004" pitchFamily="50" charset="-127"/>
                        </a:rPr>
                        <a:t>로 이동</a:t>
                      </a:r>
                      <a:endParaRPr lang="en-US" altLang="ko-KR" sz="800" b="0" kern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2035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0" dirty="0" smtClean="0">
                          <a:solidFill>
                            <a:srgbClr val="000000"/>
                          </a:solidFill>
                          <a:latin typeface="+mn-ea"/>
                        </a:rPr>
                        <a:t>아이디 저장 기능</a:t>
                      </a:r>
                      <a:r>
                        <a:rPr lang="en-US" altLang="ko-KR" sz="800" b="0" kern="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</a:t>
                      </a:r>
                      <a:endParaRPr lang="en-US" altLang="ko-KR" sz="800" b="0" kern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9534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계정 로그인 실패 시 </a:t>
                      </a:r>
                      <a:r>
                        <a:rPr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(Alert </a:t>
                      </a:r>
                      <a:r>
                        <a:rPr lang="ko-KR" altLang="en-US" sz="800" b="0" kern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활용</a:t>
                      </a:r>
                      <a:r>
                        <a:rPr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모달</a:t>
                      </a:r>
                      <a:r>
                        <a:rPr lang="ko-KR" altLang="en-US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사용 가능</a:t>
                      </a:r>
                      <a:r>
                        <a:rPr lang="ko-KR" altLang="en-US" sz="8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??</a:t>
                      </a:r>
                      <a:endParaRPr lang="en-US" altLang="ko-KR" sz="800" b="0" kern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40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800" b="0" kern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234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800" b="0" kern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2074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/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/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9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1324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8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4438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800" b="0" kern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7134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800" b="0" kern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904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/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8987879"/>
                  </a:ext>
                </a:extLst>
              </a:tr>
            </a:tbl>
          </a:graphicData>
        </a:graphic>
      </p:graphicFrame>
      <p:sp>
        <p:nvSpPr>
          <p:cNvPr id="35" name="Small Text">
            <a:extLst>
              <a:ext uri="{FF2B5EF4-FFF2-40B4-BE49-F238E27FC236}">
                <a16:creationId xmlns:a16="http://schemas.microsoft.com/office/drawing/2014/main" xmlns="" id="{E18F4733-3733-4484-8C8E-BB849EBEB2EB}"/>
              </a:ext>
            </a:extLst>
          </p:cNvPr>
          <p:cNvSpPr txBox="1"/>
          <p:nvPr/>
        </p:nvSpPr>
        <p:spPr>
          <a:xfrm>
            <a:off x="4153122" y="66988"/>
            <a:ext cx="609141" cy="1558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400"/>
              </a:spcAft>
            </a:pPr>
            <a:r>
              <a:rPr lang="ko-KR" altLang="en-US" sz="900" noProof="1">
                <a:latin typeface="Segoe UI" panose="020B0502040204020203" pitchFamily="34" charset="0"/>
                <a:cs typeface="Segoe UI" panose="020B0502040204020203" pitchFamily="34" charset="0"/>
              </a:rPr>
              <a:t>로그인 </a:t>
            </a:r>
            <a:r>
              <a:rPr lang="ko-KR" altLang="en-US" sz="900" noProof="1" smtClean="0">
                <a:latin typeface="Segoe UI" panose="020B0502040204020203" pitchFamily="34" charset="0"/>
                <a:cs typeface="Segoe UI" panose="020B0502040204020203" pitchFamily="34" charset="0"/>
              </a:rPr>
              <a:t>화면</a:t>
            </a:r>
            <a:endParaRPr lang="ko-KR" altLang="en-US" sz="900" noProof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15B44EC-1099-4DF6-AAD1-5273CBBCE4B1}"/>
              </a:ext>
            </a:extLst>
          </p:cNvPr>
          <p:cNvSpPr txBox="1"/>
          <p:nvPr/>
        </p:nvSpPr>
        <p:spPr>
          <a:xfrm>
            <a:off x="1364352" y="2116873"/>
            <a:ext cx="5838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아이디</a:t>
            </a:r>
            <a:r>
              <a:rPr lang="en-US" altLang="ko-KR" sz="900" b="1" dirty="0">
                <a:solidFill>
                  <a:srgbClr val="E5001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*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9403B10-F58F-4A91-B8C7-6161D35BD788}"/>
              </a:ext>
            </a:extLst>
          </p:cNvPr>
          <p:cNvSpPr/>
          <p:nvPr/>
        </p:nvSpPr>
        <p:spPr>
          <a:xfrm>
            <a:off x="2127684" y="2155879"/>
            <a:ext cx="3132000" cy="1864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6000" tIns="45715" rIns="91429" bIns="45715" rtlCol="0" anchor="ctr">
            <a:noAutofit/>
          </a:bodyPr>
          <a:lstStyle/>
          <a:p>
            <a:pPr algn="l" defTabSz="1082677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endParaRPr kumimoji="0" lang="ko-KR" altLang="en-US" sz="9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2300B994-562B-45E3-AD3E-A8EE17C4BB3A}"/>
              </a:ext>
            </a:extLst>
          </p:cNvPr>
          <p:cNvSpPr/>
          <p:nvPr/>
        </p:nvSpPr>
        <p:spPr>
          <a:xfrm>
            <a:off x="1948166" y="2708429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8F23C6B7-928B-4D19-8D40-547A8FA60653}"/>
              </a:ext>
            </a:extLst>
          </p:cNvPr>
          <p:cNvSpPr/>
          <p:nvPr/>
        </p:nvSpPr>
        <p:spPr>
          <a:xfrm>
            <a:off x="1303066" y="2065879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CB11D8B9-4CF4-405E-A555-AD75B1745710}"/>
              </a:ext>
            </a:extLst>
          </p:cNvPr>
          <p:cNvSpPr/>
          <p:nvPr/>
        </p:nvSpPr>
        <p:spPr>
          <a:xfrm>
            <a:off x="2133560" y="2774797"/>
            <a:ext cx="3126124" cy="27149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로그인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35370B41-EDC8-4712-AF04-11DB988A29F2}"/>
              </a:ext>
            </a:extLst>
          </p:cNvPr>
          <p:cNvSpPr txBox="1"/>
          <p:nvPr/>
        </p:nvSpPr>
        <p:spPr>
          <a:xfrm>
            <a:off x="2205489" y="3205761"/>
            <a:ext cx="845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□ 아이디 저장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xmlns="" id="{D2B43A19-02E7-4B6B-ACCB-EB60A8A138C6}"/>
              </a:ext>
            </a:extLst>
          </p:cNvPr>
          <p:cNvCxnSpPr>
            <a:cxnSpLocks/>
            <a:stCxn id="55" idx="3"/>
            <a:endCxn id="41" idx="0"/>
          </p:cNvCxnSpPr>
          <p:nvPr/>
        </p:nvCxnSpPr>
        <p:spPr>
          <a:xfrm>
            <a:off x="5259684" y="2910542"/>
            <a:ext cx="940551" cy="9880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0B08DC56-7C51-48C9-86EA-132783C24124}"/>
              </a:ext>
            </a:extLst>
          </p:cNvPr>
          <p:cNvGrpSpPr/>
          <p:nvPr/>
        </p:nvGrpSpPr>
        <p:grpSpPr>
          <a:xfrm>
            <a:off x="5097643" y="3898625"/>
            <a:ext cx="2205184" cy="1336209"/>
            <a:chOff x="527584" y="3966041"/>
            <a:chExt cx="2205184" cy="1336209"/>
          </a:xfrm>
        </p:grpSpPr>
        <p:sp>
          <p:nvSpPr>
            <p:cNvPr id="41" name="Window Outer">
              <a:extLst>
                <a:ext uri="{FF2B5EF4-FFF2-40B4-BE49-F238E27FC236}">
                  <a16:creationId xmlns:a16="http://schemas.microsoft.com/office/drawing/2014/main" xmlns="" id="{E4841CD7-78C2-47BB-BB56-32213633E8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7584" y="3966041"/>
              <a:ext cx="2205184" cy="1336209"/>
            </a:xfrm>
            <a:prstGeom prst="roundRect">
              <a:avLst>
                <a:gd name="adj" fmla="val 580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pitchFamily="34" charset="0"/>
                </a:rPr>
                <a:t>알림</a:t>
              </a:r>
              <a:endParaRPr 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endParaRPr>
            </a:p>
          </p:txBody>
        </p:sp>
        <p:sp>
          <p:nvSpPr>
            <p:cNvPr id="42" name="Window Inner">
              <a:extLst>
                <a:ext uri="{FF2B5EF4-FFF2-40B4-BE49-F238E27FC236}">
                  <a16:creationId xmlns:a16="http://schemas.microsoft.com/office/drawing/2014/main" xmlns="" id="{A3CF5FAF-FADA-4516-9200-7FBA3EEB331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69075" y="4143553"/>
              <a:ext cx="2123597" cy="11289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endParaRPr>
            </a:p>
          </p:txBody>
        </p:sp>
        <p:grpSp>
          <p:nvGrpSpPr>
            <p:cNvPr id="43" name="Window Buttons">
              <a:extLst>
                <a:ext uri="{FF2B5EF4-FFF2-40B4-BE49-F238E27FC236}">
                  <a16:creationId xmlns:a16="http://schemas.microsoft.com/office/drawing/2014/main" xmlns="" id="{48D1252A-AF41-4CD2-8707-00D8EBB0014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50588" y="4021204"/>
              <a:ext cx="343169" cy="90614"/>
              <a:chOff x="7983166" y="154831"/>
              <a:chExt cx="877099" cy="138417"/>
            </a:xfrm>
          </p:grpSpPr>
          <p:sp>
            <p:nvSpPr>
              <p:cNvPr id="46" name="Close Button">
                <a:extLst>
                  <a:ext uri="{FF2B5EF4-FFF2-40B4-BE49-F238E27FC236}">
                    <a16:creationId xmlns:a16="http://schemas.microsoft.com/office/drawing/2014/main" xmlns="" id="{D86573BE-B63F-4C53-AE33-F8D8DD987F15}"/>
                  </a:ext>
                </a:extLst>
              </p:cNvPr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8634545" y="157900"/>
                <a:ext cx="225720" cy="135347"/>
              </a:xfrm>
              <a:custGeom>
                <a:avLst/>
                <a:gdLst>
                  <a:gd name="T0" fmla="*/ 12 w 246"/>
                  <a:gd name="T1" fmla="*/ 15 h 241"/>
                  <a:gd name="T2" fmla="*/ 12 w 246"/>
                  <a:gd name="T3" fmla="*/ 56 h 241"/>
                  <a:gd name="T4" fmla="*/ 80 w 246"/>
                  <a:gd name="T5" fmla="*/ 122 h 241"/>
                  <a:gd name="T6" fmla="*/ 12 w 246"/>
                  <a:gd name="T7" fmla="*/ 188 h 241"/>
                  <a:gd name="T8" fmla="*/ 12 w 246"/>
                  <a:gd name="T9" fmla="*/ 229 h 241"/>
                  <a:gd name="T10" fmla="*/ 56 w 246"/>
                  <a:gd name="T11" fmla="*/ 229 h 241"/>
                  <a:gd name="T12" fmla="*/ 123 w 246"/>
                  <a:gd name="T13" fmla="*/ 165 h 241"/>
                  <a:gd name="T14" fmla="*/ 190 w 246"/>
                  <a:gd name="T15" fmla="*/ 229 h 241"/>
                  <a:gd name="T16" fmla="*/ 234 w 246"/>
                  <a:gd name="T17" fmla="*/ 229 h 241"/>
                  <a:gd name="T18" fmla="*/ 234 w 246"/>
                  <a:gd name="T19" fmla="*/ 188 h 241"/>
                  <a:gd name="T20" fmla="*/ 167 w 246"/>
                  <a:gd name="T21" fmla="*/ 122 h 241"/>
                  <a:gd name="T22" fmla="*/ 234 w 246"/>
                  <a:gd name="T23" fmla="*/ 56 h 241"/>
                  <a:gd name="T24" fmla="*/ 234 w 246"/>
                  <a:gd name="T25" fmla="*/ 15 h 241"/>
                  <a:gd name="T26" fmla="*/ 190 w 246"/>
                  <a:gd name="T27" fmla="*/ 15 h 241"/>
                  <a:gd name="T28" fmla="*/ 123 w 246"/>
                  <a:gd name="T29" fmla="*/ 79 h 241"/>
                  <a:gd name="T30" fmla="*/ 56 w 246"/>
                  <a:gd name="T31" fmla="*/ 15 h 241"/>
                  <a:gd name="T32" fmla="*/ 12 w 246"/>
                  <a:gd name="T33" fmla="*/ 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6" h="241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pitchFamily="34" charset="0"/>
                </a:endParaRPr>
              </a:p>
            </p:txBody>
          </p:sp>
          <p:sp>
            <p:nvSpPr>
              <p:cNvPr id="47" name="Maximize Button">
                <a:extLst>
                  <a:ext uri="{FF2B5EF4-FFF2-40B4-BE49-F238E27FC236}">
                    <a16:creationId xmlns:a16="http://schemas.microsoft.com/office/drawing/2014/main" xmlns="" id="{8FE2285F-F0CA-45A1-BBA2-22B992A1879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8302270" y="154831"/>
                <a:ext cx="229383" cy="138417"/>
              </a:xfrm>
              <a:custGeom>
                <a:avLst/>
                <a:gdLst>
                  <a:gd name="T0" fmla="*/ 154 w 250"/>
                  <a:gd name="T1" fmla="*/ 0 h 246"/>
                  <a:gd name="T2" fmla="*/ 86 w 250"/>
                  <a:gd name="T3" fmla="*/ 1 h 246"/>
                  <a:gd name="T4" fmla="*/ 57 w 250"/>
                  <a:gd name="T5" fmla="*/ 28 h 246"/>
                  <a:gd name="T6" fmla="*/ 57 w 250"/>
                  <a:gd name="T7" fmla="*/ 59 h 246"/>
                  <a:gd name="T8" fmla="*/ 28 w 250"/>
                  <a:gd name="T9" fmla="*/ 59 h 246"/>
                  <a:gd name="T10" fmla="*/ 0 w 250"/>
                  <a:gd name="T11" fmla="*/ 86 h 246"/>
                  <a:gd name="T12" fmla="*/ 0 w 250"/>
                  <a:gd name="T13" fmla="*/ 218 h 246"/>
                  <a:gd name="T14" fmla="*/ 28 w 250"/>
                  <a:gd name="T15" fmla="*/ 246 h 246"/>
                  <a:gd name="T16" fmla="*/ 165 w 250"/>
                  <a:gd name="T17" fmla="*/ 246 h 246"/>
                  <a:gd name="T18" fmla="*/ 193 w 250"/>
                  <a:gd name="T19" fmla="*/ 218 h 246"/>
                  <a:gd name="T20" fmla="*/ 193 w 250"/>
                  <a:gd name="T21" fmla="*/ 188 h 246"/>
                  <a:gd name="T22" fmla="*/ 222 w 250"/>
                  <a:gd name="T23" fmla="*/ 188 h 246"/>
                  <a:gd name="T24" fmla="*/ 250 w 250"/>
                  <a:gd name="T25" fmla="*/ 160 h 246"/>
                  <a:gd name="T26" fmla="*/ 250 w 250"/>
                  <a:gd name="T27" fmla="*/ 27 h 246"/>
                  <a:gd name="T28" fmla="*/ 222 w 250"/>
                  <a:gd name="T29" fmla="*/ 0 h 246"/>
                  <a:gd name="T30" fmla="*/ 154 w 250"/>
                  <a:gd name="T31" fmla="*/ 0 h 246"/>
                  <a:gd name="T32" fmla="*/ 109 w 250"/>
                  <a:gd name="T33" fmla="*/ 52 h 246"/>
                  <a:gd name="T34" fmla="*/ 198 w 250"/>
                  <a:gd name="T35" fmla="*/ 52 h 246"/>
                  <a:gd name="T36" fmla="*/ 198 w 250"/>
                  <a:gd name="T37" fmla="*/ 138 h 246"/>
                  <a:gd name="T38" fmla="*/ 193 w 250"/>
                  <a:gd name="T39" fmla="*/ 138 h 246"/>
                  <a:gd name="T40" fmla="*/ 193 w 250"/>
                  <a:gd name="T41" fmla="*/ 85 h 246"/>
                  <a:gd name="T42" fmla="*/ 165 w 250"/>
                  <a:gd name="T43" fmla="*/ 58 h 246"/>
                  <a:gd name="T44" fmla="*/ 109 w 250"/>
                  <a:gd name="T45" fmla="*/ 58 h 246"/>
                  <a:gd name="T46" fmla="*/ 109 w 250"/>
                  <a:gd name="T47" fmla="*/ 52 h 246"/>
                  <a:gd name="T48" fmla="*/ 53 w 250"/>
                  <a:gd name="T49" fmla="*/ 110 h 246"/>
                  <a:gd name="T50" fmla="*/ 141 w 250"/>
                  <a:gd name="T51" fmla="*/ 110 h 246"/>
                  <a:gd name="T52" fmla="*/ 141 w 250"/>
                  <a:gd name="T53" fmla="*/ 196 h 246"/>
                  <a:gd name="T54" fmla="*/ 53 w 250"/>
                  <a:gd name="T55" fmla="*/ 196 h 246"/>
                  <a:gd name="T56" fmla="*/ 53 w 250"/>
                  <a:gd name="T57" fmla="*/ 11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246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pitchFamily="34" charset="0"/>
                </a:endParaRPr>
              </a:p>
            </p:txBody>
          </p:sp>
          <p:sp>
            <p:nvSpPr>
              <p:cNvPr id="48" name="Minimize Button">
                <a:extLst>
                  <a:ext uri="{FF2B5EF4-FFF2-40B4-BE49-F238E27FC236}">
                    <a16:creationId xmlns:a16="http://schemas.microsoft.com/office/drawing/2014/main" xmlns="" id="{5E9CDF6A-F56C-41C7-A30B-C3786CD5FE24}"/>
                  </a:ext>
                </a:extLst>
              </p:cNvPr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983166" y="260397"/>
                <a:ext cx="216197" cy="32850"/>
              </a:xfrm>
              <a:custGeom>
                <a:avLst/>
                <a:gdLst>
                  <a:gd name="T0" fmla="*/ 32 w 236"/>
                  <a:gd name="T1" fmla="*/ 0 h 59"/>
                  <a:gd name="T2" fmla="*/ 0 w 236"/>
                  <a:gd name="T3" fmla="*/ 30 h 59"/>
                  <a:gd name="T4" fmla="*/ 32 w 236"/>
                  <a:gd name="T5" fmla="*/ 59 h 59"/>
                  <a:gd name="T6" fmla="*/ 205 w 236"/>
                  <a:gd name="T7" fmla="*/ 59 h 59"/>
                  <a:gd name="T8" fmla="*/ 236 w 236"/>
                  <a:gd name="T9" fmla="*/ 30 h 59"/>
                  <a:gd name="T10" fmla="*/ 205 w 236"/>
                  <a:gd name="T11" fmla="*/ 0 h 59"/>
                  <a:gd name="T12" fmla="*/ 32 w 236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9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23FA2EBC-2B92-49F9-875F-9B00283362A3}"/>
                </a:ext>
              </a:extLst>
            </p:cNvPr>
            <p:cNvSpPr/>
            <p:nvPr/>
          </p:nvSpPr>
          <p:spPr>
            <a:xfrm>
              <a:off x="1296440" y="4843541"/>
              <a:ext cx="668867" cy="22429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확인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CC694FF-5F6F-4BE0-879E-6C1966E08DA7}"/>
                </a:ext>
              </a:extLst>
            </p:cNvPr>
            <p:cNvSpPr/>
            <p:nvPr/>
          </p:nvSpPr>
          <p:spPr>
            <a:xfrm>
              <a:off x="569076" y="4415760"/>
              <a:ext cx="213364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>
                  <a:solidFill>
                    <a:srgbClr val="000000"/>
                  </a:solidFill>
                  <a:latin typeface="맑은 고딕" pitchFamily="50" charset="-127"/>
                </a:rPr>
                <a:t>입력하신 정보를 확인해 주세요</a:t>
              </a:r>
              <a:r>
                <a:rPr kumimoji="1" lang="en-US" altLang="ko-KR" sz="900" dirty="0">
                  <a:solidFill>
                    <a:srgbClr val="000000"/>
                  </a:solidFill>
                  <a:latin typeface="맑은 고딕" pitchFamily="50" charset="-127"/>
                </a:rPr>
                <a:t>.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AC1C761-FD54-4A51-A425-CBD3FEABE6D0}"/>
              </a:ext>
            </a:extLst>
          </p:cNvPr>
          <p:cNvSpPr txBox="1"/>
          <p:nvPr/>
        </p:nvSpPr>
        <p:spPr>
          <a:xfrm>
            <a:off x="1364352" y="2471799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비밀번호</a:t>
            </a:r>
            <a:r>
              <a:rPr lang="en-US" altLang="ko-KR" sz="900" b="1" dirty="0">
                <a:solidFill>
                  <a:srgbClr val="E5001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*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853A2E5-F0CB-43D0-9B95-52BC87506692}"/>
              </a:ext>
            </a:extLst>
          </p:cNvPr>
          <p:cNvSpPr/>
          <p:nvPr/>
        </p:nvSpPr>
        <p:spPr>
          <a:xfrm>
            <a:off x="2126946" y="2478708"/>
            <a:ext cx="3134879" cy="1864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6000" tIns="45715" rIns="91429" bIns="45715" rtlCol="0" anchor="ctr">
            <a:noAutofit/>
          </a:bodyPr>
          <a:lstStyle/>
          <a:p>
            <a:pPr algn="l" defTabSz="1082677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endParaRPr kumimoji="0" lang="ko-KR" altLang="en-US" sz="9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7D7B3417-A442-4BD0-ADE7-86BE30D65739}"/>
              </a:ext>
            </a:extLst>
          </p:cNvPr>
          <p:cNvSpPr/>
          <p:nvPr/>
        </p:nvSpPr>
        <p:spPr>
          <a:xfrm>
            <a:off x="2115489" y="3124831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E8E6970-8269-4E2E-9DFD-49A647BBF5F4}"/>
              </a:ext>
            </a:extLst>
          </p:cNvPr>
          <p:cNvSpPr txBox="1"/>
          <p:nvPr/>
        </p:nvSpPr>
        <p:spPr>
          <a:xfrm>
            <a:off x="4085082" y="220915"/>
            <a:ext cx="663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GVG_001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4491" y="4289730"/>
            <a:ext cx="2039193" cy="553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/>
              <a:t>제약사항 </a:t>
            </a:r>
            <a:endParaRPr lang="en-US" altLang="ko-KR" sz="1000" dirty="0"/>
          </a:p>
          <a:p>
            <a:pPr marL="228600" indent="-228600" algn="l">
              <a:buAutoNum type="arabicPeriod"/>
            </a:pPr>
            <a:r>
              <a:rPr lang="en-US" altLang="ko-KR" sz="1000" dirty="0" smtClean="0"/>
              <a:t>RSA </a:t>
            </a:r>
            <a:r>
              <a:rPr lang="ko-KR" altLang="en-US" sz="1000" smtClean="0"/>
              <a:t>를 통한 전문 암호화 처리</a:t>
            </a:r>
            <a:endParaRPr lang="en-US" altLang="ko-KR" sz="1000" dirty="0" smtClean="0"/>
          </a:p>
          <a:p>
            <a:pPr marL="228600" indent="-228600" algn="l">
              <a:buAutoNum type="arabicPeriod"/>
            </a:pPr>
            <a:r>
              <a:rPr lang="ko-KR" altLang="en-US" sz="1000" dirty="0" smtClean="0"/>
              <a:t>비밀번호는 </a:t>
            </a:r>
            <a:r>
              <a:rPr lang="ko-KR" altLang="en-US" sz="1000" dirty="0" err="1" smtClean="0"/>
              <a:t>단방향</a:t>
            </a:r>
            <a:r>
              <a:rPr lang="ko-KR" altLang="en-US" sz="1000" dirty="0" smtClean="0"/>
              <a:t> 암호화</a:t>
            </a:r>
            <a:endParaRPr lang="en-US" altLang="ko-KR" sz="1000" dirty="0" smtClean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7D7B3417-A442-4BD0-ADE7-86BE30D65739}"/>
              </a:ext>
            </a:extLst>
          </p:cNvPr>
          <p:cNvSpPr/>
          <p:nvPr/>
        </p:nvSpPr>
        <p:spPr>
          <a:xfrm>
            <a:off x="4836623" y="3830468"/>
            <a:ext cx="180000" cy="180000"/>
          </a:xfrm>
          <a:prstGeom prst="ellips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1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1">
            <a:extLst>
              <a:ext uri="{FF2B5EF4-FFF2-40B4-BE49-F238E27FC236}">
                <a16:creationId xmlns:a16="http://schemas.microsoft.com/office/drawing/2014/main" xmlns="" id="{DA80FC9B-D9F1-49B3-931A-4F2DA68F7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83834"/>
              </p:ext>
            </p:extLst>
          </p:nvPr>
        </p:nvGraphicFramePr>
        <p:xfrm>
          <a:off x="7698377" y="768263"/>
          <a:ext cx="2142309" cy="3894840"/>
        </p:xfrm>
        <a:graphic>
          <a:graphicData uri="http://schemas.openxmlformats.org/drawingml/2006/table">
            <a:tbl>
              <a:tblPr/>
              <a:tblGrid>
                <a:gridCol w="334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73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900" b="1" kern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공지사항 등록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</a:rPr>
                        <a:t>GVG_003)</a:t>
                      </a:r>
                      <a:r>
                        <a:rPr lang="ko-KR" altLang="en-US" sz="800" smtClean="0"/>
                        <a:t> </a:t>
                      </a:r>
                      <a:r>
                        <a:rPr lang="ko-KR" altLang="en-US" sz="800" dirty="0" smtClean="0"/>
                        <a:t>창으로 이동</a:t>
                      </a:r>
                      <a:r>
                        <a:rPr lang="en-US" altLang="ko-KR" sz="800" dirty="0" smtClean="0"/>
                        <a:t>.</a:t>
                      </a:r>
                      <a:endParaRPr lang="en-US" altLang="ko-KR" sz="800" dirty="0"/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리스트 클릭 시 상세조회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수정 화면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</a:rPr>
                        <a:t>GVG_004)</a:t>
                      </a:r>
                      <a:r>
                        <a:rPr lang="ko-KR" altLang="en-US" sz="800" smtClean="0"/>
                        <a:t>으로 </a:t>
                      </a:r>
                      <a:r>
                        <a:rPr lang="ko-KR" altLang="en-US" sz="800" dirty="0" smtClean="0"/>
                        <a:t>이동</a:t>
                      </a:r>
                      <a:r>
                        <a:rPr lang="en-US" altLang="ko-KR" sz="800" dirty="0" smtClean="0"/>
                        <a:t>.</a:t>
                      </a:r>
                      <a:endParaRPr lang="en-US" altLang="ko-KR" sz="800" dirty="0"/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2035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검색조건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드롭다운으로 선택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9534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800" b="0" kern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40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800" b="0" kern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234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800" b="0" kern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2074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8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8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/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9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/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1324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/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8987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/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7467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792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13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7619520"/>
                  </a:ext>
                </a:extLst>
              </a:tr>
            </a:tbl>
          </a:graphicData>
        </a:graphic>
      </p:graphicFrame>
      <p:sp>
        <p:nvSpPr>
          <p:cNvPr id="45" name="Small Text">
            <a:extLst>
              <a:ext uri="{FF2B5EF4-FFF2-40B4-BE49-F238E27FC236}">
                <a16:creationId xmlns:a16="http://schemas.microsoft.com/office/drawing/2014/main" xmlns="" id="{6EBAB9E6-1C82-47D6-8104-4BF5C74917DA}"/>
              </a:ext>
            </a:extLst>
          </p:cNvPr>
          <p:cNvSpPr txBox="1"/>
          <p:nvPr/>
        </p:nvSpPr>
        <p:spPr>
          <a:xfrm>
            <a:off x="4153122" y="66988"/>
            <a:ext cx="724557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400"/>
              </a:spcAft>
            </a:pPr>
            <a:r>
              <a:rPr lang="ko-KR" altLang="en-US" sz="900" noProof="1" smtClean="0">
                <a:latin typeface="Segoe UI" panose="020B0502040204020203" pitchFamily="34" charset="0"/>
                <a:cs typeface="Segoe UI" panose="020B0502040204020203" pitchFamily="34" charset="0"/>
              </a:rPr>
              <a:t>공지사항 관리</a:t>
            </a:r>
            <a:endParaRPr lang="ko-KR" altLang="en-US" sz="900" noProof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5" name="표 194">
            <a:extLst>
              <a:ext uri="{FF2B5EF4-FFF2-40B4-BE49-F238E27FC236}">
                <a16:creationId xmlns:a16="http://schemas.microsoft.com/office/drawing/2014/main" xmlns="" id="{22D99BBD-8D88-4472-BBB0-892900C06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933625"/>
              </p:ext>
            </p:extLst>
          </p:nvPr>
        </p:nvGraphicFramePr>
        <p:xfrm>
          <a:off x="59023" y="943302"/>
          <a:ext cx="1453253" cy="5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123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70172108"/>
                  </a:ext>
                </a:extLst>
              </a:tr>
            </a:tbl>
          </a:graphicData>
        </a:graphic>
      </p:graphicFrame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411F703A-0327-42A3-BFDE-3B24CE6AF7D4}"/>
              </a:ext>
            </a:extLst>
          </p:cNvPr>
          <p:cNvSpPr txBox="1"/>
          <p:nvPr/>
        </p:nvSpPr>
        <p:spPr>
          <a:xfrm>
            <a:off x="4085082" y="220915"/>
            <a:ext cx="663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</a:rPr>
              <a:t>GVG_002</a:t>
            </a:r>
            <a:endParaRPr lang="ko-KR" altLang="en-US" sz="900" dirty="0">
              <a:latin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787F578-ED51-42E1-A7B2-93068A3BD816}"/>
              </a:ext>
            </a:extLst>
          </p:cNvPr>
          <p:cNvSpPr/>
          <p:nvPr/>
        </p:nvSpPr>
        <p:spPr>
          <a:xfrm>
            <a:off x="1611152" y="1004528"/>
            <a:ext cx="1677171" cy="2010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i="0" dirty="0" smtClean="0">
                <a:solidFill>
                  <a:schemeClr val="tx1"/>
                </a:solidFill>
                <a:effectLst/>
                <a:latin typeface="Noto Sans Regular"/>
              </a:rPr>
              <a:t>공지사항</a:t>
            </a:r>
            <a:endParaRPr lang="ko-KR" altLang="en-US" sz="1000" i="0" dirty="0">
              <a:solidFill>
                <a:schemeClr val="tx1"/>
              </a:solidFill>
              <a:effectLst/>
              <a:latin typeface="Noto Sans Regular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951BB1B-BC1F-4ED3-AF3C-9390021086B5}"/>
              </a:ext>
            </a:extLst>
          </p:cNvPr>
          <p:cNvSpPr/>
          <p:nvPr/>
        </p:nvSpPr>
        <p:spPr>
          <a:xfrm>
            <a:off x="6860779" y="999347"/>
            <a:ext cx="846707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/>
            <a:r>
              <a:rPr lang="ko-KR" altLang="en-US" sz="9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9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endParaRPr lang="ko-KR" altLang="en-US" sz="9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72BC9B11-742C-4EF9-B977-55EB2681CCA4}"/>
              </a:ext>
            </a:extLst>
          </p:cNvPr>
          <p:cNvCxnSpPr>
            <a:cxnSpLocks/>
          </p:cNvCxnSpPr>
          <p:nvPr/>
        </p:nvCxnSpPr>
        <p:spPr>
          <a:xfrm>
            <a:off x="1591408" y="1287760"/>
            <a:ext cx="601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F50DE799-05EC-4DDF-A35D-7D1B7F86C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18698"/>
              </p:ext>
            </p:extLst>
          </p:nvPr>
        </p:nvGraphicFramePr>
        <p:xfrm>
          <a:off x="1576803" y="2325008"/>
          <a:ext cx="6026604" cy="2579076"/>
        </p:xfrm>
        <a:graphic>
          <a:graphicData uri="http://schemas.openxmlformats.org/drawingml/2006/table">
            <a:tbl>
              <a:tblPr/>
              <a:tblGrid>
                <a:gridCol w="6026604">
                  <a:extLst>
                    <a:ext uri="{9D8B030D-6E8A-4147-A177-3AD203B41FA5}">
                      <a16:colId xmlns:a16="http://schemas.microsoft.com/office/drawing/2014/main" xmlns="" val="2566094440"/>
                    </a:ext>
                  </a:extLst>
                </a:gridCol>
              </a:tblGrid>
              <a:tr h="644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제목입니다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: 2022-12-13  </a:t>
                      </a:r>
                      <a:r>
                        <a:rPr lang="ko-KR" altLang="en-US" sz="800" b="1" kern="120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작성자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도경수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내용 입니다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내용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 marL="0" marR="0" marT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제목입니다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: 2022-12-13  </a:t>
                      </a:r>
                      <a:r>
                        <a:rPr lang="ko-KR" altLang="en-US" sz="800" b="1" kern="120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작성자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도경수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내용 입니다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kern="120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내용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 marL="0" marR="0" marT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4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marT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Rectangle 2">
            <a:extLst>
              <a:ext uri="{FF2B5EF4-FFF2-40B4-BE49-F238E27FC236}">
                <a16:creationId xmlns:a16="http://schemas.microsoft.com/office/drawing/2014/main" xmlns="" id="{1CFE84E8-46C9-4C71-BF60-0B4CD67D1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105" y="5278453"/>
            <a:ext cx="6012000" cy="188251"/>
          </a:xfrm>
          <a:prstGeom prst="rect">
            <a:avLst/>
          </a:prstGeom>
          <a:solidFill>
            <a:schemeClr val="bg1">
              <a:lumMod val="95000"/>
            </a:schemeClr>
          </a:solidFill>
          <a:ln w="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lvl="0" indent="0" algn="ctr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◁  ◀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ko-KR" sz="105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2  3  4  5  6  7  8  9 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▶ ▷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AA6BE66-E21F-409C-BA00-C12C68B5BBBB}"/>
              </a:ext>
            </a:extLst>
          </p:cNvPr>
          <p:cNvSpPr/>
          <p:nvPr/>
        </p:nvSpPr>
        <p:spPr>
          <a:xfrm>
            <a:off x="6770789" y="1969399"/>
            <a:ext cx="832618" cy="224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+mj-ea"/>
                <a:ea typeface="+mj-ea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AA328FC5-65F1-4D0C-B986-5C420E7A2705}"/>
              </a:ext>
            </a:extLst>
          </p:cNvPr>
          <p:cNvSpPr/>
          <p:nvPr/>
        </p:nvSpPr>
        <p:spPr>
          <a:xfrm>
            <a:off x="6581685" y="1838087"/>
            <a:ext cx="202506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813F1F02-8583-4324-8BF3-97634846D115}"/>
              </a:ext>
            </a:extLst>
          </p:cNvPr>
          <p:cNvSpPr/>
          <p:nvPr/>
        </p:nvSpPr>
        <p:spPr>
          <a:xfrm>
            <a:off x="1369248" y="2190924"/>
            <a:ext cx="202506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85837" y="1376812"/>
            <a:ext cx="5994401" cy="465365"/>
            <a:chOff x="1585837" y="1376812"/>
            <a:chExt cx="5994401" cy="46536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EB0F6842-9ED8-4DE5-85E7-5498E67FA5B9}"/>
                </a:ext>
              </a:extLst>
            </p:cNvPr>
            <p:cNvSpPr/>
            <p:nvPr/>
          </p:nvSpPr>
          <p:spPr>
            <a:xfrm>
              <a:off x="1585837" y="1376812"/>
              <a:ext cx="5994401" cy="46536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B4A29218-E0A3-48C5-9BF9-764083500373}"/>
                </a:ext>
              </a:extLst>
            </p:cNvPr>
            <p:cNvSpPr/>
            <p:nvPr/>
          </p:nvSpPr>
          <p:spPr>
            <a:xfrm>
              <a:off x="6258514" y="1507597"/>
              <a:ext cx="535112" cy="1993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j-ea"/>
                  <a:ea typeface="+mj-ea"/>
                </a:rPr>
                <a:t>검색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5E6C3A4B-43EF-474F-A35D-3151FAA7C2FA}"/>
                </a:ext>
              </a:extLst>
            </p:cNvPr>
            <p:cNvSpPr/>
            <p:nvPr/>
          </p:nvSpPr>
          <p:spPr>
            <a:xfrm>
              <a:off x="6853119" y="1507597"/>
              <a:ext cx="535112" cy="1993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j-ea"/>
                  <a:ea typeface="+mj-ea"/>
                </a:rPr>
                <a:t>초기화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29E63CE5-60B2-42E5-92EA-51B8C05FF37B}"/>
                </a:ext>
              </a:extLst>
            </p:cNvPr>
            <p:cNvSpPr/>
            <p:nvPr/>
          </p:nvSpPr>
          <p:spPr>
            <a:xfrm>
              <a:off x="3285957" y="1516122"/>
              <a:ext cx="2731997" cy="1806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FE3EB84-F519-4514-BEBD-12089FAB521B}"/>
              </a:ext>
            </a:extLst>
          </p:cNvPr>
          <p:cNvSpPr/>
          <p:nvPr/>
        </p:nvSpPr>
        <p:spPr>
          <a:xfrm>
            <a:off x="1512276" y="1903717"/>
            <a:ext cx="87075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Total :</a:t>
            </a:r>
            <a:r>
              <a:rPr lang="ko-KR" altLang="en-US" sz="800" b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rgbClr val="E50019"/>
                </a:solidFill>
              </a:rPr>
              <a:t>000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lang="en-US" altLang="ko-KR" sz="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787F578-ED51-42E1-A7B2-93068A3BD816}"/>
              </a:ext>
            </a:extLst>
          </p:cNvPr>
          <p:cNvSpPr/>
          <p:nvPr/>
        </p:nvSpPr>
        <p:spPr>
          <a:xfrm>
            <a:off x="1611151" y="627360"/>
            <a:ext cx="1677171" cy="2010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i="0" dirty="0" smtClean="0">
                <a:solidFill>
                  <a:schemeClr val="tx1"/>
                </a:solidFill>
                <a:effectLst/>
                <a:latin typeface="Noto Sans Regular"/>
              </a:rPr>
              <a:t>공지사항</a:t>
            </a:r>
            <a:endParaRPr lang="ko-KR" altLang="en-US" sz="1000" i="0" dirty="0">
              <a:solidFill>
                <a:schemeClr val="tx1"/>
              </a:solidFill>
              <a:effectLst/>
              <a:latin typeface="Noto Sans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49934" y="4770621"/>
            <a:ext cx="2039193" cy="10156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/>
              <a:t>제약사항 </a:t>
            </a:r>
            <a:endParaRPr lang="en-US" altLang="ko-KR" sz="1000" dirty="0"/>
          </a:p>
          <a:p>
            <a:pPr marL="228600" indent="-228600" algn="l">
              <a:buAutoNum type="arabicPeriod"/>
            </a:pPr>
            <a:r>
              <a:rPr lang="ko-KR" altLang="en-US" sz="1000" dirty="0" smtClean="0"/>
              <a:t>검색 시 특정 단어로 전체 검색</a:t>
            </a:r>
            <a:endParaRPr lang="en-US" altLang="ko-KR" sz="1000" dirty="0" smtClean="0"/>
          </a:p>
          <a:p>
            <a:pPr marL="228600" indent="-228600" algn="l">
              <a:buAutoNum type="arabicPeriod"/>
            </a:pPr>
            <a:r>
              <a:rPr lang="ko-KR" altLang="en-US" sz="1000" dirty="0" err="1" smtClean="0"/>
              <a:t>페이징</a:t>
            </a:r>
            <a:r>
              <a:rPr lang="ko-KR" altLang="en-US" sz="1000" dirty="0" smtClean="0"/>
              <a:t> 처리는 </a:t>
            </a:r>
            <a:r>
              <a:rPr lang="en-US" altLang="ko-KR" sz="1000" dirty="0" smtClean="0"/>
              <a:t>10 Row </a:t>
            </a:r>
            <a:r>
              <a:rPr lang="ko-KR" altLang="en-US" sz="1000" smtClean="0"/>
              <a:t>별 처리</a:t>
            </a:r>
            <a:endParaRPr lang="en-US" altLang="ko-KR" sz="1000" dirty="0" smtClean="0"/>
          </a:p>
          <a:p>
            <a:pPr marL="228600" indent="-228600" algn="l">
              <a:buAutoNum type="arabicPeriod"/>
            </a:pPr>
            <a:r>
              <a:rPr lang="ko-KR" altLang="en-US" sz="1000" dirty="0" smtClean="0"/>
              <a:t>내용은 최대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줄까지 표시</a:t>
            </a:r>
            <a:endParaRPr lang="en-US" altLang="ko-KR" sz="1000" dirty="0" smtClean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9952A5AE-0A4D-4266-8138-6A0AF2B61AE5}"/>
              </a:ext>
            </a:extLst>
          </p:cNvPr>
          <p:cNvGrpSpPr/>
          <p:nvPr/>
        </p:nvGrpSpPr>
        <p:grpSpPr>
          <a:xfrm>
            <a:off x="1683100" y="1516122"/>
            <a:ext cx="1533271" cy="180697"/>
            <a:chOff x="2854750" y="2076461"/>
            <a:chExt cx="1533271" cy="18069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04B6F998-F427-4A38-AE3D-DEA82416170C}"/>
                </a:ext>
              </a:extLst>
            </p:cNvPr>
            <p:cNvSpPr/>
            <p:nvPr/>
          </p:nvSpPr>
          <p:spPr>
            <a:xfrm>
              <a:off x="2854750" y="2076461"/>
              <a:ext cx="1440000" cy="1806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미사용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27B49BBC-DDD2-4A55-BF55-F31BF7C4A0B8}"/>
                </a:ext>
              </a:extLst>
            </p:cNvPr>
            <p:cNvSpPr/>
            <p:nvPr/>
          </p:nvSpPr>
          <p:spPr>
            <a:xfrm>
              <a:off x="4208021" y="2076461"/>
              <a:ext cx="180000" cy="1806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813F1F02-8583-4324-8BF3-97634846D115}"/>
              </a:ext>
            </a:extLst>
          </p:cNvPr>
          <p:cNvSpPr/>
          <p:nvPr/>
        </p:nvSpPr>
        <p:spPr>
          <a:xfrm>
            <a:off x="1529162" y="1302976"/>
            <a:ext cx="202506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19" y="1029156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1">
            <a:extLst>
              <a:ext uri="{FF2B5EF4-FFF2-40B4-BE49-F238E27FC236}">
                <a16:creationId xmlns:a16="http://schemas.microsoft.com/office/drawing/2014/main" xmlns="" id="{DA80FC9B-D9F1-49B3-931A-4F2DA68F7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01623"/>
              </p:ext>
            </p:extLst>
          </p:nvPr>
        </p:nvGraphicFramePr>
        <p:xfrm>
          <a:off x="7698377" y="768263"/>
          <a:ext cx="2142309" cy="3311400"/>
        </p:xfrm>
        <a:graphic>
          <a:graphicData uri="http://schemas.openxmlformats.org/drawingml/2006/table">
            <a:tbl>
              <a:tblPr/>
              <a:tblGrid>
                <a:gridCol w="334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73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900" b="1" kern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필수 입력 값 체크 후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메시지 창 확인 후 내용 저장</a:t>
                      </a:r>
                      <a:r>
                        <a:rPr lang="en-US" altLang="ko-KR" sz="800" dirty="0" smtClean="0"/>
                        <a:t>.</a:t>
                      </a:r>
                      <a:endParaRPr lang="en-US" altLang="ko-KR" sz="800" dirty="0"/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공지사항 목록</a:t>
                      </a:r>
                      <a:r>
                        <a:rPr lang="en-US" altLang="ko-KR" sz="800" dirty="0" smtClean="0"/>
                        <a:t>(GVG_002)</a:t>
                      </a:r>
                      <a:r>
                        <a:rPr lang="ko-KR" altLang="en-US" sz="800" smtClean="0"/>
                        <a:t>으로 이동</a:t>
                      </a:r>
                      <a:endParaRPr lang="en-US" altLang="ko-KR" sz="800" dirty="0"/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2035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9534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800" b="0" kern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40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800" b="0" kern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234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800" b="0" kern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2074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8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800" noProof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9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/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1324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/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8987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/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7467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792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13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7619520"/>
                  </a:ext>
                </a:extLst>
              </a:tr>
            </a:tbl>
          </a:graphicData>
        </a:graphic>
      </p:graphicFrame>
      <p:sp>
        <p:nvSpPr>
          <p:cNvPr id="45" name="Small Text">
            <a:extLst>
              <a:ext uri="{FF2B5EF4-FFF2-40B4-BE49-F238E27FC236}">
                <a16:creationId xmlns:a16="http://schemas.microsoft.com/office/drawing/2014/main" xmlns="" id="{6EBAB9E6-1C82-47D6-8104-4BF5C74917DA}"/>
              </a:ext>
            </a:extLst>
          </p:cNvPr>
          <p:cNvSpPr txBox="1"/>
          <p:nvPr/>
        </p:nvSpPr>
        <p:spPr>
          <a:xfrm>
            <a:off x="4153122" y="66988"/>
            <a:ext cx="724557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400"/>
              </a:spcAft>
            </a:pPr>
            <a:r>
              <a:rPr lang="ko-KR" altLang="en-US" sz="900" noProof="1" smtClean="0">
                <a:latin typeface="Segoe UI" panose="020B0502040204020203" pitchFamily="34" charset="0"/>
                <a:cs typeface="Segoe UI" panose="020B0502040204020203" pitchFamily="34" charset="0"/>
              </a:rPr>
              <a:t>공지사항 등록</a:t>
            </a:r>
            <a:endParaRPr lang="ko-KR" altLang="en-US" sz="900" noProof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411F703A-0327-42A3-BFDE-3B24CE6AF7D4}"/>
              </a:ext>
            </a:extLst>
          </p:cNvPr>
          <p:cNvSpPr txBox="1"/>
          <p:nvPr/>
        </p:nvSpPr>
        <p:spPr>
          <a:xfrm>
            <a:off x="4085082" y="220915"/>
            <a:ext cx="663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</a:rPr>
              <a:t>GVG_003</a:t>
            </a:r>
            <a:endParaRPr lang="ko-KR" altLang="en-US" sz="900" dirty="0">
              <a:latin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787F578-ED51-42E1-A7B2-93068A3BD816}"/>
              </a:ext>
            </a:extLst>
          </p:cNvPr>
          <p:cNvSpPr/>
          <p:nvPr/>
        </p:nvSpPr>
        <p:spPr>
          <a:xfrm>
            <a:off x="1611152" y="1004528"/>
            <a:ext cx="1677171" cy="2010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i="0" dirty="0" smtClean="0">
                <a:solidFill>
                  <a:schemeClr val="tx1"/>
                </a:solidFill>
                <a:effectLst/>
                <a:latin typeface="Noto Sans Regular"/>
              </a:rPr>
              <a:t>공지사항</a:t>
            </a:r>
            <a:endParaRPr lang="ko-KR" altLang="en-US" sz="1000" i="0" dirty="0">
              <a:solidFill>
                <a:schemeClr val="tx1"/>
              </a:solidFill>
              <a:effectLst/>
              <a:latin typeface="Noto Sans Regular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951BB1B-BC1F-4ED3-AF3C-9390021086B5}"/>
              </a:ext>
            </a:extLst>
          </p:cNvPr>
          <p:cNvSpPr/>
          <p:nvPr/>
        </p:nvSpPr>
        <p:spPr>
          <a:xfrm>
            <a:off x="6900855" y="999347"/>
            <a:ext cx="806631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/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9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endParaRPr lang="ko-KR" altLang="en-US" sz="9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72BC9B11-742C-4EF9-B977-55EB2681CCA4}"/>
              </a:ext>
            </a:extLst>
          </p:cNvPr>
          <p:cNvCxnSpPr>
            <a:cxnSpLocks/>
          </p:cNvCxnSpPr>
          <p:nvPr/>
        </p:nvCxnSpPr>
        <p:spPr>
          <a:xfrm>
            <a:off x="1591408" y="1287760"/>
            <a:ext cx="601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A5DBD9B3-F806-4C07-9155-F77F080A0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85846"/>
              </p:ext>
            </p:extLst>
          </p:nvPr>
        </p:nvGraphicFramePr>
        <p:xfrm>
          <a:off x="1591408" y="1469844"/>
          <a:ext cx="5994400" cy="2344582"/>
        </p:xfrm>
        <a:graphic>
          <a:graphicData uri="http://schemas.openxmlformats.org/drawingml/2006/table">
            <a:tbl>
              <a:tblPr/>
              <a:tblGrid>
                <a:gridCol w="2299381">
                  <a:extLst>
                    <a:ext uri="{9D8B030D-6E8A-4147-A177-3AD203B41FA5}">
                      <a16:colId xmlns:a16="http://schemas.microsoft.com/office/drawing/2014/main" xmlns="" val="3961083321"/>
                    </a:ext>
                  </a:extLst>
                </a:gridCol>
                <a:gridCol w="3695019">
                  <a:extLst>
                    <a:ext uri="{9D8B030D-6E8A-4147-A177-3AD203B41FA5}">
                      <a16:colId xmlns:a16="http://schemas.microsoft.com/office/drawing/2014/main" xmlns="" val="932033396"/>
                    </a:ext>
                  </a:extLst>
                </a:gridCol>
              </a:tblGrid>
              <a:tr h="253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*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76200" marB="4762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5692443"/>
                  </a:ext>
                </a:extLst>
              </a:tr>
              <a:tr h="308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일자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2023-03-28</a:t>
                      </a:r>
                      <a:endParaRPr lang="en-US" altLang="ko-KR" sz="9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76200" marB="4762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5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*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76200" marB="4762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93442626"/>
                  </a:ext>
                </a:extLst>
              </a:tr>
              <a:tr h="269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첨부파일</a:t>
                      </a:r>
                      <a:endParaRPr lang="ko-KR" altLang="en-US" sz="900" b="1" kern="1200" dirty="0">
                        <a:solidFill>
                          <a:srgbClr val="FF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76200" marB="4762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79563927"/>
                  </a:ext>
                </a:extLst>
              </a:tr>
            </a:tbl>
          </a:graphicData>
        </a:graphic>
      </p:graphicFrame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9C067D3C-4FBA-4571-A2E8-610B91B08447}"/>
              </a:ext>
            </a:extLst>
          </p:cNvPr>
          <p:cNvSpPr/>
          <p:nvPr/>
        </p:nvSpPr>
        <p:spPr>
          <a:xfrm>
            <a:off x="6183722" y="4147536"/>
            <a:ext cx="668867" cy="224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52A081B4-B97D-495A-84BF-EA5476E9B828}"/>
              </a:ext>
            </a:extLst>
          </p:cNvPr>
          <p:cNvSpPr/>
          <p:nvPr/>
        </p:nvSpPr>
        <p:spPr>
          <a:xfrm>
            <a:off x="3952569" y="2102510"/>
            <a:ext cx="3524472" cy="13470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FFF0A525-128E-4242-8A6E-55C97D76028A}"/>
              </a:ext>
            </a:extLst>
          </p:cNvPr>
          <p:cNvSpPr/>
          <p:nvPr/>
        </p:nvSpPr>
        <p:spPr>
          <a:xfrm>
            <a:off x="6916941" y="4147536"/>
            <a:ext cx="668867" cy="22429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목록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52A081B4-B97D-495A-84BF-EA5476E9B828}"/>
              </a:ext>
            </a:extLst>
          </p:cNvPr>
          <p:cNvSpPr/>
          <p:nvPr/>
        </p:nvSpPr>
        <p:spPr>
          <a:xfrm>
            <a:off x="4503877" y="3604227"/>
            <a:ext cx="2973163" cy="1576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5DAECD22-76F9-4533-8A6A-3E8A2609D2B6}"/>
              </a:ext>
            </a:extLst>
          </p:cNvPr>
          <p:cNvSpPr/>
          <p:nvPr/>
        </p:nvSpPr>
        <p:spPr>
          <a:xfrm>
            <a:off x="6132838" y="3919805"/>
            <a:ext cx="198000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8700A75A-46F5-42EB-BC2A-9445AACB0026}"/>
              </a:ext>
            </a:extLst>
          </p:cNvPr>
          <p:cNvSpPr/>
          <p:nvPr/>
        </p:nvSpPr>
        <p:spPr>
          <a:xfrm>
            <a:off x="6852589" y="3911984"/>
            <a:ext cx="198000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="" xmlns:a16="http://schemas.microsoft.com/office/drawing/2014/main" id="{60F57B7C-0066-4254-A5C9-EFD20CA76162}"/>
              </a:ext>
            </a:extLst>
          </p:cNvPr>
          <p:cNvGrpSpPr/>
          <p:nvPr/>
        </p:nvGrpSpPr>
        <p:grpSpPr>
          <a:xfrm>
            <a:off x="4588608" y="5073066"/>
            <a:ext cx="2205184" cy="1336209"/>
            <a:chOff x="527584" y="3966041"/>
            <a:chExt cx="2205184" cy="1336209"/>
          </a:xfrm>
        </p:grpSpPr>
        <p:sp>
          <p:nvSpPr>
            <p:cNvPr id="153" name="Window Outer">
              <a:extLst>
                <a:ext uri="{FF2B5EF4-FFF2-40B4-BE49-F238E27FC236}">
                  <a16:creationId xmlns="" xmlns:a16="http://schemas.microsoft.com/office/drawing/2014/main" id="{AA53E52B-0796-4AB8-B170-6F528A0AC02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7584" y="3966041"/>
              <a:ext cx="2205184" cy="1336209"/>
            </a:xfrm>
            <a:prstGeom prst="roundRect">
              <a:avLst>
                <a:gd name="adj" fmla="val 580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pitchFamily="34" charset="0"/>
                </a:rPr>
                <a:t>저장</a:t>
              </a:r>
              <a:endParaRPr 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endParaRPr>
            </a:p>
          </p:txBody>
        </p:sp>
        <p:sp>
          <p:nvSpPr>
            <p:cNvPr id="154" name="Window Inner">
              <a:extLst>
                <a:ext uri="{FF2B5EF4-FFF2-40B4-BE49-F238E27FC236}">
                  <a16:creationId xmlns="" xmlns:a16="http://schemas.microsoft.com/office/drawing/2014/main" id="{BA9EE6EC-BDDD-41ED-A086-E6FC3F100AB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69075" y="4143553"/>
              <a:ext cx="2123597" cy="11289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endParaRPr>
            </a:p>
          </p:txBody>
        </p:sp>
        <p:grpSp>
          <p:nvGrpSpPr>
            <p:cNvPr id="155" name="Window Buttons">
              <a:extLst>
                <a:ext uri="{FF2B5EF4-FFF2-40B4-BE49-F238E27FC236}">
                  <a16:creationId xmlns="" xmlns:a16="http://schemas.microsoft.com/office/drawing/2014/main" id="{A5A7CD26-087B-43FE-A795-06A7744A91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50588" y="4021204"/>
              <a:ext cx="343169" cy="90614"/>
              <a:chOff x="7983166" y="154831"/>
              <a:chExt cx="877099" cy="138417"/>
            </a:xfrm>
          </p:grpSpPr>
          <p:sp>
            <p:nvSpPr>
              <p:cNvPr id="159" name="Close Button">
                <a:extLst>
                  <a:ext uri="{FF2B5EF4-FFF2-40B4-BE49-F238E27FC236}">
                    <a16:creationId xmlns="" xmlns:a16="http://schemas.microsoft.com/office/drawing/2014/main" id="{CFFE9094-52BF-44AD-BC18-E3B7CA51CB68}"/>
                  </a:ext>
                </a:extLst>
              </p:cNvPr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8634545" y="157900"/>
                <a:ext cx="225720" cy="135347"/>
              </a:xfrm>
              <a:custGeom>
                <a:avLst/>
                <a:gdLst>
                  <a:gd name="T0" fmla="*/ 12 w 246"/>
                  <a:gd name="T1" fmla="*/ 15 h 241"/>
                  <a:gd name="T2" fmla="*/ 12 w 246"/>
                  <a:gd name="T3" fmla="*/ 56 h 241"/>
                  <a:gd name="T4" fmla="*/ 80 w 246"/>
                  <a:gd name="T5" fmla="*/ 122 h 241"/>
                  <a:gd name="T6" fmla="*/ 12 w 246"/>
                  <a:gd name="T7" fmla="*/ 188 h 241"/>
                  <a:gd name="T8" fmla="*/ 12 w 246"/>
                  <a:gd name="T9" fmla="*/ 229 h 241"/>
                  <a:gd name="T10" fmla="*/ 56 w 246"/>
                  <a:gd name="T11" fmla="*/ 229 h 241"/>
                  <a:gd name="T12" fmla="*/ 123 w 246"/>
                  <a:gd name="T13" fmla="*/ 165 h 241"/>
                  <a:gd name="T14" fmla="*/ 190 w 246"/>
                  <a:gd name="T15" fmla="*/ 229 h 241"/>
                  <a:gd name="T16" fmla="*/ 234 w 246"/>
                  <a:gd name="T17" fmla="*/ 229 h 241"/>
                  <a:gd name="T18" fmla="*/ 234 w 246"/>
                  <a:gd name="T19" fmla="*/ 188 h 241"/>
                  <a:gd name="T20" fmla="*/ 167 w 246"/>
                  <a:gd name="T21" fmla="*/ 122 h 241"/>
                  <a:gd name="T22" fmla="*/ 234 w 246"/>
                  <a:gd name="T23" fmla="*/ 56 h 241"/>
                  <a:gd name="T24" fmla="*/ 234 w 246"/>
                  <a:gd name="T25" fmla="*/ 15 h 241"/>
                  <a:gd name="T26" fmla="*/ 190 w 246"/>
                  <a:gd name="T27" fmla="*/ 15 h 241"/>
                  <a:gd name="T28" fmla="*/ 123 w 246"/>
                  <a:gd name="T29" fmla="*/ 79 h 241"/>
                  <a:gd name="T30" fmla="*/ 56 w 246"/>
                  <a:gd name="T31" fmla="*/ 15 h 241"/>
                  <a:gd name="T32" fmla="*/ 12 w 246"/>
                  <a:gd name="T33" fmla="*/ 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6" h="241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pitchFamily="34" charset="0"/>
                </a:endParaRPr>
              </a:p>
            </p:txBody>
          </p:sp>
          <p:sp>
            <p:nvSpPr>
              <p:cNvPr id="160" name="Maximize Button">
                <a:extLst>
                  <a:ext uri="{FF2B5EF4-FFF2-40B4-BE49-F238E27FC236}">
                    <a16:creationId xmlns="" xmlns:a16="http://schemas.microsoft.com/office/drawing/2014/main" id="{40057420-DC8D-47C1-963B-577AAA378B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8302270" y="154831"/>
                <a:ext cx="229383" cy="138417"/>
              </a:xfrm>
              <a:custGeom>
                <a:avLst/>
                <a:gdLst>
                  <a:gd name="T0" fmla="*/ 154 w 250"/>
                  <a:gd name="T1" fmla="*/ 0 h 246"/>
                  <a:gd name="T2" fmla="*/ 86 w 250"/>
                  <a:gd name="T3" fmla="*/ 1 h 246"/>
                  <a:gd name="T4" fmla="*/ 57 w 250"/>
                  <a:gd name="T5" fmla="*/ 28 h 246"/>
                  <a:gd name="T6" fmla="*/ 57 w 250"/>
                  <a:gd name="T7" fmla="*/ 59 h 246"/>
                  <a:gd name="T8" fmla="*/ 28 w 250"/>
                  <a:gd name="T9" fmla="*/ 59 h 246"/>
                  <a:gd name="T10" fmla="*/ 0 w 250"/>
                  <a:gd name="T11" fmla="*/ 86 h 246"/>
                  <a:gd name="T12" fmla="*/ 0 w 250"/>
                  <a:gd name="T13" fmla="*/ 218 h 246"/>
                  <a:gd name="T14" fmla="*/ 28 w 250"/>
                  <a:gd name="T15" fmla="*/ 246 h 246"/>
                  <a:gd name="T16" fmla="*/ 165 w 250"/>
                  <a:gd name="T17" fmla="*/ 246 h 246"/>
                  <a:gd name="T18" fmla="*/ 193 w 250"/>
                  <a:gd name="T19" fmla="*/ 218 h 246"/>
                  <a:gd name="T20" fmla="*/ 193 w 250"/>
                  <a:gd name="T21" fmla="*/ 188 h 246"/>
                  <a:gd name="T22" fmla="*/ 222 w 250"/>
                  <a:gd name="T23" fmla="*/ 188 h 246"/>
                  <a:gd name="T24" fmla="*/ 250 w 250"/>
                  <a:gd name="T25" fmla="*/ 160 h 246"/>
                  <a:gd name="T26" fmla="*/ 250 w 250"/>
                  <a:gd name="T27" fmla="*/ 27 h 246"/>
                  <a:gd name="T28" fmla="*/ 222 w 250"/>
                  <a:gd name="T29" fmla="*/ 0 h 246"/>
                  <a:gd name="T30" fmla="*/ 154 w 250"/>
                  <a:gd name="T31" fmla="*/ 0 h 246"/>
                  <a:gd name="T32" fmla="*/ 109 w 250"/>
                  <a:gd name="T33" fmla="*/ 52 h 246"/>
                  <a:gd name="T34" fmla="*/ 198 w 250"/>
                  <a:gd name="T35" fmla="*/ 52 h 246"/>
                  <a:gd name="T36" fmla="*/ 198 w 250"/>
                  <a:gd name="T37" fmla="*/ 138 h 246"/>
                  <a:gd name="T38" fmla="*/ 193 w 250"/>
                  <a:gd name="T39" fmla="*/ 138 h 246"/>
                  <a:gd name="T40" fmla="*/ 193 w 250"/>
                  <a:gd name="T41" fmla="*/ 85 h 246"/>
                  <a:gd name="T42" fmla="*/ 165 w 250"/>
                  <a:gd name="T43" fmla="*/ 58 h 246"/>
                  <a:gd name="T44" fmla="*/ 109 w 250"/>
                  <a:gd name="T45" fmla="*/ 58 h 246"/>
                  <a:gd name="T46" fmla="*/ 109 w 250"/>
                  <a:gd name="T47" fmla="*/ 52 h 246"/>
                  <a:gd name="T48" fmla="*/ 53 w 250"/>
                  <a:gd name="T49" fmla="*/ 110 h 246"/>
                  <a:gd name="T50" fmla="*/ 141 w 250"/>
                  <a:gd name="T51" fmla="*/ 110 h 246"/>
                  <a:gd name="T52" fmla="*/ 141 w 250"/>
                  <a:gd name="T53" fmla="*/ 196 h 246"/>
                  <a:gd name="T54" fmla="*/ 53 w 250"/>
                  <a:gd name="T55" fmla="*/ 196 h 246"/>
                  <a:gd name="T56" fmla="*/ 53 w 250"/>
                  <a:gd name="T57" fmla="*/ 11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246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pitchFamily="34" charset="0"/>
                </a:endParaRPr>
              </a:p>
            </p:txBody>
          </p:sp>
          <p:sp>
            <p:nvSpPr>
              <p:cNvPr id="161" name="Minimize Button">
                <a:extLst>
                  <a:ext uri="{FF2B5EF4-FFF2-40B4-BE49-F238E27FC236}">
                    <a16:creationId xmlns="" xmlns:a16="http://schemas.microsoft.com/office/drawing/2014/main" id="{0BF6A90F-6630-4165-A3D5-079792714A4C}"/>
                  </a:ext>
                </a:extLst>
              </p:cNvPr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983166" y="260397"/>
                <a:ext cx="216197" cy="32850"/>
              </a:xfrm>
              <a:custGeom>
                <a:avLst/>
                <a:gdLst>
                  <a:gd name="T0" fmla="*/ 32 w 236"/>
                  <a:gd name="T1" fmla="*/ 0 h 59"/>
                  <a:gd name="T2" fmla="*/ 0 w 236"/>
                  <a:gd name="T3" fmla="*/ 30 h 59"/>
                  <a:gd name="T4" fmla="*/ 32 w 236"/>
                  <a:gd name="T5" fmla="*/ 59 h 59"/>
                  <a:gd name="T6" fmla="*/ 205 w 236"/>
                  <a:gd name="T7" fmla="*/ 59 h 59"/>
                  <a:gd name="T8" fmla="*/ 236 w 236"/>
                  <a:gd name="T9" fmla="*/ 30 h 59"/>
                  <a:gd name="T10" fmla="*/ 205 w 236"/>
                  <a:gd name="T11" fmla="*/ 0 h 59"/>
                  <a:gd name="T12" fmla="*/ 32 w 236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9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56" name="직사각형 155">
              <a:extLst>
                <a:ext uri="{FF2B5EF4-FFF2-40B4-BE49-F238E27FC236}">
                  <a16:creationId xmlns="" xmlns:a16="http://schemas.microsoft.com/office/drawing/2014/main" id="{8683D208-6541-4E4D-93F6-7800726AFC40}"/>
                </a:ext>
              </a:extLst>
            </p:cNvPr>
            <p:cNvSpPr/>
            <p:nvPr/>
          </p:nvSpPr>
          <p:spPr>
            <a:xfrm>
              <a:off x="975480" y="4843541"/>
              <a:ext cx="668867" cy="22429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확인</a:t>
              </a: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="" xmlns:a16="http://schemas.microsoft.com/office/drawing/2014/main" id="{80119D3B-6D98-4933-A242-6371257401B8}"/>
                </a:ext>
              </a:extLst>
            </p:cNvPr>
            <p:cNvSpPr/>
            <p:nvPr/>
          </p:nvSpPr>
          <p:spPr>
            <a:xfrm>
              <a:off x="588506" y="4403313"/>
              <a:ext cx="213364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 smtClean="0">
                  <a:solidFill>
                    <a:srgbClr val="000000"/>
                  </a:solidFill>
                  <a:latin typeface="맑은 고딕" pitchFamily="50" charset="-127"/>
                </a:rPr>
                <a:t>저장 하시겠습니까</a:t>
              </a:r>
              <a:r>
                <a:rPr kumimoji="1" lang="en-US" altLang="ko-KR" sz="900" dirty="0">
                  <a:solidFill>
                    <a:srgbClr val="000000"/>
                  </a:solidFill>
                  <a:latin typeface="맑은 고딕" pitchFamily="50" charset="-127"/>
                </a:rPr>
                <a:t>?</a:t>
              </a: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="" xmlns:a16="http://schemas.microsoft.com/office/drawing/2014/main" id="{FFC8237F-EFDA-41D8-9B18-ACE2F9C7C53D}"/>
                </a:ext>
              </a:extLst>
            </p:cNvPr>
            <p:cNvSpPr/>
            <p:nvPr/>
          </p:nvSpPr>
          <p:spPr>
            <a:xfrm>
              <a:off x="1704943" y="4843541"/>
              <a:ext cx="668867" cy="22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취소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62" name="연결선: 꺾임 4">
            <a:extLst>
              <a:ext uri="{FF2B5EF4-FFF2-40B4-BE49-F238E27FC236}">
                <a16:creationId xmlns="" xmlns:a16="http://schemas.microsoft.com/office/drawing/2014/main" id="{0398FDBE-8F7E-48BE-840D-921AA4A61607}"/>
              </a:ext>
            </a:extLst>
          </p:cNvPr>
          <p:cNvCxnSpPr>
            <a:cxnSpLocks/>
          </p:cNvCxnSpPr>
          <p:nvPr/>
        </p:nvCxnSpPr>
        <p:spPr>
          <a:xfrm rot="5400000">
            <a:off x="6070270" y="4490713"/>
            <a:ext cx="457204" cy="39465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52A081B4-B97D-495A-84BF-EA5476E9B828}"/>
              </a:ext>
            </a:extLst>
          </p:cNvPr>
          <p:cNvSpPr/>
          <p:nvPr/>
        </p:nvSpPr>
        <p:spPr>
          <a:xfrm>
            <a:off x="3939757" y="1504294"/>
            <a:ext cx="3537284" cy="198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22D99BBD-8D88-4472-BBB0-892900C06F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023" y="943302"/>
          <a:ext cx="1453253" cy="5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123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70172108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19" y="1029156"/>
            <a:ext cx="152400" cy="152400"/>
          </a:xfrm>
          <a:prstGeom prst="rect">
            <a:avLst/>
          </a:prstGeom>
        </p:spPr>
      </p:pic>
      <p:sp>
        <p:nvSpPr>
          <p:cNvPr id="37" name="AutoShape 1381">
            <a:extLst>
              <a:ext uri="{FF2B5EF4-FFF2-40B4-BE49-F238E27FC236}">
                <a16:creationId xmlns:a16="http://schemas.microsoft.com/office/drawing/2014/main" xmlns="" id="{FBEEB29C-6865-478D-9198-1578BA6B9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800" y="3592313"/>
            <a:ext cx="504000" cy="203414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 w="317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1" kern="0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파일선택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32134" y="4157149"/>
            <a:ext cx="2039193" cy="707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/>
              <a:t>제약사항 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내용은 필수 체크</a:t>
            </a:r>
            <a:endParaRPr lang="en-US" altLang="ko-KR" sz="1000" dirty="0" smtClean="0"/>
          </a:p>
          <a:p>
            <a:pPr marL="228600" indent="-228600" algn="l">
              <a:buAutoNum type="arabicPeriod"/>
            </a:pPr>
            <a:r>
              <a:rPr lang="ko-KR" altLang="en-US" sz="1000" dirty="0" smtClean="0"/>
              <a:t>저장 시 작성자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저장일시 정보도 </a:t>
            </a:r>
            <a:r>
              <a:rPr lang="en-US" altLang="ko-KR" sz="1000" dirty="0" smtClean="0"/>
              <a:t>DB </a:t>
            </a:r>
            <a:r>
              <a:rPr lang="ko-KR" altLang="en-US" sz="1000" smtClean="0"/>
              <a:t>에 저장</a:t>
            </a:r>
            <a:endParaRPr lang="en-US" altLang="ko-KR" sz="1000" dirty="0" smtClean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787F578-ED51-42E1-A7B2-93068A3BD816}"/>
              </a:ext>
            </a:extLst>
          </p:cNvPr>
          <p:cNvSpPr/>
          <p:nvPr/>
        </p:nvSpPr>
        <p:spPr>
          <a:xfrm>
            <a:off x="1611152" y="639433"/>
            <a:ext cx="1677171" cy="2010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i="0" dirty="0" smtClean="0">
                <a:solidFill>
                  <a:schemeClr val="tx1"/>
                </a:solidFill>
                <a:effectLst/>
                <a:latin typeface="Noto Sans Regular"/>
              </a:rPr>
              <a:t>공지사항</a:t>
            </a:r>
            <a:endParaRPr lang="ko-KR" altLang="en-US" sz="1000" i="0" dirty="0">
              <a:solidFill>
                <a:schemeClr val="tx1"/>
              </a:solidFill>
              <a:effectLst/>
              <a:latin typeface="Noto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106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1">
            <a:extLst>
              <a:ext uri="{FF2B5EF4-FFF2-40B4-BE49-F238E27FC236}">
                <a16:creationId xmlns:a16="http://schemas.microsoft.com/office/drawing/2014/main" xmlns="" id="{DA80FC9B-D9F1-49B3-931A-4F2DA68F7B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98377" y="768263"/>
          <a:ext cx="2142309" cy="3311400"/>
        </p:xfrm>
        <a:graphic>
          <a:graphicData uri="http://schemas.openxmlformats.org/drawingml/2006/table">
            <a:tbl>
              <a:tblPr/>
              <a:tblGrid>
                <a:gridCol w="334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73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900" b="1" kern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필수 입력 값 체크 후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메시지 창 확인 후 내용 저장</a:t>
                      </a:r>
                      <a:r>
                        <a:rPr lang="en-US" altLang="ko-KR" sz="800" dirty="0" smtClean="0"/>
                        <a:t>.</a:t>
                      </a:r>
                      <a:endParaRPr lang="en-US" altLang="ko-KR" sz="800" dirty="0"/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공지사항 목록</a:t>
                      </a:r>
                      <a:r>
                        <a:rPr lang="en-US" altLang="ko-KR" sz="800" dirty="0" smtClean="0"/>
                        <a:t>(GVG_002)</a:t>
                      </a:r>
                      <a:r>
                        <a:rPr lang="ko-KR" altLang="en-US" sz="800" smtClean="0"/>
                        <a:t>으로 이동</a:t>
                      </a:r>
                      <a:endParaRPr lang="en-US" altLang="ko-KR" sz="800" dirty="0"/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2035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9534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800" b="0" kern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40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800" b="0" kern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234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800" b="0" kern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2074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8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8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800" noProof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9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/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1324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/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8987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11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/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7467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792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13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83077" marR="83077" marT="46800" marB="468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7619520"/>
                  </a:ext>
                </a:extLst>
              </a:tr>
            </a:tbl>
          </a:graphicData>
        </a:graphic>
      </p:graphicFrame>
      <p:sp>
        <p:nvSpPr>
          <p:cNvPr id="45" name="Small Text">
            <a:extLst>
              <a:ext uri="{FF2B5EF4-FFF2-40B4-BE49-F238E27FC236}">
                <a16:creationId xmlns:a16="http://schemas.microsoft.com/office/drawing/2014/main" xmlns="" id="{6EBAB9E6-1C82-47D6-8104-4BF5C74917DA}"/>
              </a:ext>
            </a:extLst>
          </p:cNvPr>
          <p:cNvSpPr txBox="1"/>
          <p:nvPr/>
        </p:nvSpPr>
        <p:spPr>
          <a:xfrm>
            <a:off x="4153122" y="66988"/>
            <a:ext cx="724557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400"/>
              </a:spcAft>
            </a:pPr>
            <a:r>
              <a:rPr lang="ko-KR" altLang="en-US" sz="900" noProof="1" smtClean="0">
                <a:latin typeface="Segoe UI" panose="020B0502040204020203" pitchFamily="34" charset="0"/>
                <a:cs typeface="Segoe UI" panose="020B0502040204020203" pitchFamily="34" charset="0"/>
              </a:rPr>
              <a:t>공지사항 상세</a:t>
            </a:r>
            <a:endParaRPr lang="ko-KR" altLang="en-US" sz="900" noProof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411F703A-0327-42A3-BFDE-3B24CE6AF7D4}"/>
              </a:ext>
            </a:extLst>
          </p:cNvPr>
          <p:cNvSpPr txBox="1"/>
          <p:nvPr/>
        </p:nvSpPr>
        <p:spPr>
          <a:xfrm>
            <a:off x="4085082" y="220915"/>
            <a:ext cx="663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</a:rPr>
              <a:t>GVG_004</a:t>
            </a:r>
            <a:endParaRPr lang="ko-KR" altLang="en-US" sz="900" dirty="0">
              <a:latin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787F578-ED51-42E1-A7B2-93068A3BD816}"/>
              </a:ext>
            </a:extLst>
          </p:cNvPr>
          <p:cNvSpPr/>
          <p:nvPr/>
        </p:nvSpPr>
        <p:spPr>
          <a:xfrm>
            <a:off x="1611152" y="1004528"/>
            <a:ext cx="1677171" cy="2010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i="0" dirty="0" smtClean="0">
                <a:solidFill>
                  <a:schemeClr val="tx1"/>
                </a:solidFill>
                <a:effectLst/>
                <a:latin typeface="Noto Sans Regular"/>
              </a:rPr>
              <a:t>공지사항</a:t>
            </a:r>
            <a:endParaRPr lang="ko-KR" altLang="en-US" sz="1000" i="0" dirty="0">
              <a:solidFill>
                <a:schemeClr val="tx1"/>
              </a:solidFill>
              <a:effectLst/>
              <a:latin typeface="Noto Sans Regular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951BB1B-BC1F-4ED3-AF3C-9390021086B5}"/>
              </a:ext>
            </a:extLst>
          </p:cNvPr>
          <p:cNvSpPr/>
          <p:nvPr/>
        </p:nvSpPr>
        <p:spPr>
          <a:xfrm>
            <a:off x="6900855" y="999347"/>
            <a:ext cx="806631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/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9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endParaRPr lang="ko-KR" altLang="en-US" sz="9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72BC9B11-742C-4EF9-B977-55EB2681CCA4}"/>
              </a:ext>
            </a:extLst>
          </p:cNvPr>
          <p:cNvCxnSpPr>
            <a:cxnSpLocks/>
          </p:cNvCxnSpPr>
          <p:nvPr/>
        </p:nvCxnSpPr>
        <p:spPr>
          <a:xfrm>
            <a:off x="1591408" y="1287760"/>
            <a:ext cx="601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A5DBD9B3-F806-4C07-9155-F77F080A0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72438"/>
              </p:ext>
            </p:extLst>
          </p:nvPr>
        </p:nvGraphicFramePr>
        <p:xfrm>
          <a:off x="1591408" y="1469844"/>
          <a:ext cx="5994400" cy="2610639"/>
        </p:xfrm>
        <a:graphic>
          <a:graphicData uri="http://schemas.openxmlformats.org/drawingml/2006/table">
            <a:tbl>
              <a:tblPr/>
              <a:tblGrid>
                <a:gridCol w="2299381">
                  <a:extLst>
                    <a:ext uri="{9D8B030D-6E8A-4147-A177-3AD203B41FA5}">
                      <a16:colId xmlns:a16="http://schemas.microsoft.com/office/drawing/2014/main" xmlns="" val="3961083321"/>
                    </a:ext>
                  </a:extLst>
                </a:gridCol>
                <a:gridCol w="3695019">
                  <a:extLst>
                    <a:ext uri="{9D8B030D-6E8A-4147-A177-3AD203B41FA5}">
                      <a16:colId xmlns:a16="http://schemas.microsoft.com/office/drawing/2014/main" xmlns="" val="932033396"/>
                    </a:ext>
                  </a:extLst>
                </a:gridCol>
              </a:tblGrid>
              <a:tr h="253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*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76200" marB="4762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5692443"/>
                  </a:ext>
                </a:extLst>
              </a:tr>
              <a:tr h="308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일자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2023-03-28</a:t>
                      </a:r>
                      <a:endParaRPr lang="en-US" altLang="ko-KR" sz="9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76200" marB="4762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5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*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76200" marB="4762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93442626"/>
                  </a:ext>
                </a:extLst>
              </a:tr>
              <a:tr h="533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첨부파일</a:t>
                      </a:r>
                      <a:endParaRPr lang="ko-KR" altLang="en-US" sz="900" b="1" kern="1200" dirty="0">
                        <a:solidFill>
                          <a:srgbClr val="FF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l"/>
                      <a:endParaRPr lang="en-US" altLang="ko-KR" sz="9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l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file1.png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file2.png</a:t>
                      </a:r>
                      <a:endParaRPr lang="en-US" altLang="ko-KR" sz="9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76200" marB="47625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79563927"/>
                  </a:ext>
                </a:extLst>
              </a:tr>
            </a:tbl>
          </a:graphicData>
        </a:graphic>
      </p:graphicFrame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9C067D3C-4FBA-4571-A2E8-610B91B08447}"/>
              </a:ext>
            </a:extLst>
          </p:cNvPr>
          <p:cNvSpPr/>
          <p:nvPr/>
        </p:nvSpPr>
        <p:spPr>
          <a:xfrm>
            <a:off x="6183722" y="4147536"/>
            <a:ext cx="668867" cy="224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52A081B4-B97D-495A-84BF-EA5476E9B828}"/>
              </a:ext>
            </a:extLst>
          </p:cNvPr>
          <p:cNvSpPr/>
          <p:nvPr/>
        </p:nvSpPr>
        <p:spPr>
          <a:xfrm>
            <a:off x="3952569" y="2102510"/>
            <a:ext cx="3524472" cy="13470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공지 글입니다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FFF0A525-128E-4242-8A6E-55C97D76028A}"/>
              </a:ext>
            </a:extLst>
          </p:cNvPr>
          <p:cNvSpPr/>
          <p:nvPr/>
        </p:nvSpPr>
        <p:spPr>
          <a:xfrm>
            <a:off x="6916941" y="4147536"/>
            <a:ext cx="668867" cy="22429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목록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52A081B4-B97D-495A-84BF-EA5476E9B828}"/>
              </a:ext>
            </a:extLst>
          </p:cNvPr>
          <p:cNvSpPr/>
          <p:nvPr/>
        </p:nvSpPr>
        <p:spPr>
          <a:xfrm>
            <a:off x="4503877" y="3604227"/>
            <a:ext cx="2973163" cy="1576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5DAECD22-76F9-4533-8A6A-3E8A2609D2B6}"/>
              </a:ext>
            </a:extLst>
          </p:cNvPr>
          <p:cNvSpPr/>
          <p:nvPr/>
        </p:nvSpPr>
        <p:spPr>
          <a:xfrm>
            <a:off x="6132838" y="3919805"/>
            <a:ext cx="198000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8700A75A-46F5-42EB-BC2A-9445AACB0026}"/>
              </a:ext>
            </a:extLst>
          </p:cNvPr>
          <p:cNvSpPr/>
          <p:nvPr/>
        </p:nvSpPr>
        <p:spPr>
          <a:xfrm>
            <a:off x="6852589" y="3911984"/>
            <a:ext cx="198000" cy="19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="" xmlns:a16="http://schemas.microsoft.com/office/drawing/2014/main" id="{60F57B7C-0066-4254-A5C9-EFD20CA76162}"/>
              </a:ext>
            </a:extLst>
          </p:cNvPr>
          <p:cNvGrpSpPr/>
          <p:nvPr/>
        </p:nvGrpSpPr>
        <p:grpSpPr>
          <a:xfrm>
            <a:off x="4588608" y="5073066"/>
            <a:ext cx="2205184" cy="1336209"/>
            <a:chOff x="527584" y="3966041"/>
            <a:chExt cx="2205184" cy="1336209"/>
          </a:xfrm>
        </p:grpSpPr>
        <p:sp>
          <p:nvSpPr>
            <p:cNvPr id="153" name="Window Outer">
              <a:extLst>
                <a:ext uri="{FF2B5EF4-FFF2-40B4-BE49-F238E27FC236}">
                  <a16:creationId xmlns="" xmlns:a16="http://schemas.microsoft.com/office/drawing/2014/main" id="{AA53E52B-0796-4AB8-B170-6F528A0AC02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7584" y="3966041"/>
              <a:ext cx="2205184" cy="1336209"/>
            </a:xfrm>
            <a:prstGeom prst="roundRect">
              <a:avLst>
                <a:gd name="adj" fmla="val 580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pitchFamily="34" charset="0"/>
                </a:rPr>
                <a:t>저장</a:t>
              </a:r>
              <a:endParaRPr 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endParaRPr>
            </a:p>
          </p:txBody>
        </p:sp>
        <p:sp>
          <p:nvSpPr>
            <p:cNvPr id="154" name="Window Inner">
              <a:extLst>
                <a:ext uri="{FF2B5EF4-FFF2-40B4-BE49-F238E27FC236}">
                  <a16:creationId xmlns="" xmlns:a16="http://schemas.microsoft.com/office/drawing/2014/main" id="{BA9EE6EC-BDDD-41ED-A086-E6FC3F100AB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69075" y="4143553"/>
              <a:ext cx="2123597" cy="11289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endParaRPr>
            </a:p>
          </p:txBody>
        </p:sp>
        <p:grpSp>
          <p:nvGrpSpPr>
            <p:cNvPr id="155" name="Window Buttons">
              <a:extLst>
                <a:ext uri="{FF2B5EF4-FFF2-40B4-BE49-F238E27FC236}">
                  <a16:creationId xmlns="" xmlns:a16="http://schemas.microsoft.com/office/drawing/2014/main" id="{A5A7CD26-087B-43FE-A795-06A7744A91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50588" y="4021204"/>
              <a:ext cx="343169" cy="90614"/>
              <a:chOff x="7983166" y="154831"/>
              <a:chExt cx="877099" cy="138417"/>
            </a:xfrm>
          </p:grpSpPr>
          <p:sp>
            <p:nvSpPr>
              <p:cNvPr id="159" name="Close Button">
                <a:extLst>
                  <a:ext uri="{FF2B5EF4-FFF2-40B4-BE49-F238E27FC236}">
                    <a16:creationId xmlns="" xmlns:a16="http://schemas.microsoft.com/office/drawing/2014/main" id="{CFFE9094-52BF-44AD-BC18-E3B7CA51CB68}"/>
                  </a:ext>
                </a:extLst>
              </p:cNvPr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8634545" y="157900"/>
                <a:ext cx="225720" cy="135347"/>
              </a:xfrm>
              <a:custGeom>
                <a:avLst/>
                <a:gdLst>
                  <a:gd name="T0" fmla="*/ 12 w 246"/>
                  <a:gd name="T1" fmla="*/ 15 h 241"/>
                  <a:gd name="T2" fmla="*/ 12 w 246"/>
                  <a:gd name="T3" fmla="*/ 56 h 241"/>
                  <a:gd name="T4" fmla="*/ 80 w 246"/>
                  <a:gd name="T5" fmla="*/ 122 h 241"/>
                  <a:gd name="T6" fmla="*/ 12 w 246"/>
                  <a:gd name="T7" fmla="*/ 188 h 241"/>
                  <a:gd name="T8" fmla="*/ 12 w 246"/>
                  <a:gd name="T9" fmla="*/ 229 h 241"/>
                  <a:gd name="T10" fmla="*/ 56 w 246"/>
                  <a:gd name="T11" fmla="*/ 229 h 241"/>
                  <a:gd name="T12" fmla="*/ 123 w 246"/>
                  <a:gd name="T13" fmla="*/ 165 h 241"/>
                  <a:gd name="T14" fmla="*/ 190 w 246"/>
                  <a:gd name="T15" fmla="*/ 229 h 241"/>
                  <a:gd name="T16" fmla="*/ 234 w 246"/>
                  <a:gd name="T17" fmla="*/ 229 h 241"/>
                  <a:gd name="T18" fmla="*/ 234 w 246"/>
                  <a:gd name="T19" fmla="*/ 188 h 241"/>
                  <a:gd name="T20" fmla="*/ 167 w 246"/>
                  <a:gd name="T21" fmla="*/ 122 h 241"/>
                  <a:gd name="T22" fmla="*/ 234 w 246"/>
                  <a:gd name="T23" fmla="*/ 56 h 241"/>
                  <a:gd name="T24" fmla="*/ 234 w 246"/>
                  <a:gd name="T25" fmla="*/ 15 h 241"/>
                  <a:gd name="T26" fmla="*/ 190 w 246"/>
                  <a:gd name="T27" fmla="*/ 15 h 241"/>
                  <a:gd name="T28" fmla="*/ 123 w 246"/>
                  <a:gd name="T29" fmla="*/ 79 h 241"/>
                  <a:gd name="T30" fmla="*/ 56 w 246"/>
                  <a:gd name="T31" fmla="*/ 15 h 241"/>
                  <a:gd name="T32" fmla="*/ 12 w 246"/>
                  <a:gd name="T33" fmla="*/ 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6" h="241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pitchFamily="34" charset="0"/>
                </a:endParaRPr>
              </a:p>
            </p:txBody>
          </p:sp>
          <p:sp>
            <p:nvSpPr>
              <p:cNvPr id="160" name="Maximize Button">
                <a:extLst>
                  <a:ext uri="{FF2B5EF4-FFF2-40B4-BE49-F238E27FC236}">
                    <a16:creationId xmlns="" xmlns:a16="http://schemas.microsoft.com/office/drawing/2014/main" id="{40057420-DC8D-47C1-963B-577AAA378B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8302270" y="154831"/>
                <a:ext cx="229383" cy="138417"/>
              </a:xfrm>
              <a:custGeom>
                <a:avLst/>
                <a:gdLst>
                  <a:gd name="T0" fmla="*/ 154 w 250"/>
                  <a:gd name="T1" fmla="*/ 0 h 246"/>
                  <a:gd name="T2" fmla="*/ 86 w 250"/>
                  <a:gd name="T3" fmla="*/ 1 h 246"/>
                  <a:gd name="T4" fmla="*/ 57 w 250"/>
                  <a:gd name="T5" fmla="*/ 28 h 246"/>
                  <a:gd name="T6" fmla="*/ 57 w 250"/>
                  <a:gd name="T7" fmla="*/ 59 h 246"/>
                  <a:gd name="T8" fmla="*/ 28 w 250"/>
                  <a:gd name="T9" fmla="*/ 59 h 246"/>
                  <a:gd name="T10" fmla="*/ 0 w 250"/>
                  <a:gd name="T11" fmla="*/ 86 h 246"/>
                  <a:gd name="T12" fmla="*/ 0 w 250"/>
                  <a:gd name="T13" fmla="*/ 218 h 246"/>
                  <a:gd name="T14" fmla="*/ 28 w 250"/>
                  <a:gd name="T15" fmla="*/ 246 h 246"/>
                  <a:gd name="T16" fmla="*/ 165 w 250"/>
                  <a:gd name="T17" fmla="*/ 246 h 246"/>
                  <a:gd name="T18" fmla="*/ 193 w 250"/>
                  <a:gd name="T19" fmla="*/ 218 h 246"/>
                  <a:gd name="T20" fmla="*/ 193 w 250"/>
                  <a:gd name="T21" fmla="*/ 188 h 246"/>
                  <a:gd name="T22" fmla="*/ 222 w 250"/>
                  <a:gd name="T23" fmla="*/ 188 h 246"/>
                  <a:gd name="T24" fmla="*/ 250 w 250"/>
                  <a:gd name="T25" fmla="*/ 160 h 246"/>
                  <a:gd name="T26" fmla="*/ 250 w 250"/>
                  <a:gd name="T27" fmla="*/ 27 h 246"/>
                  <a:gd name="T28" fmla="*/ 222 w 250"/>
                  <a:gd name="T29" fmla="*/ 0 h 246"/>
                  <a:gd name="T30" fmla="*/ 154 w 250"/>
                  <a:gd name="T31" fmla="*/ 0 h 246"/>
                  <a:gd name="T32" fmla="*/ 109 w 250"/>
                  <a:gd name="T33" fmla="*/ 52 h 246"/>
                  <a:gd name="T34" fmla="*/ 198 w 250"/>
                  <a:gd name="T35" fmla="*/ 52 h 246"/>
                  <a:gd name="T36" fmla="*/ 198 w 250"/>
                  <a:gd name="T37" fmla="*/ 138 h 246"/>
                  <a:gd name="T38" fmla="*/ 193 w 250"/>
                  <a:gd name="T39" fmla="*/ 138 h 246"/>
                  <a:gd name="T40" fmla="*/ 193 w 250"/>
                  <a:gd name="T41" fmla="*/ 85 h 246"/>
                  <a:gd name="T42" fmla="*/ 165 w 250"/>
                  <a:gd name="T43" fmla="*/ 58 h 246"/>
                  <a:gd name="T44" fmla="*/ 109 w 250"/>
                  <a:gd name="T45" fmla="*/ 58 h 246"/>
                  <a:gd name="T46" fmla="*/ 109 w 250"/>
                  <a:gd name="T47" fmla="*/ 52 h 246"/>
                  <a:gd name="T48" fmla="*/ 53 w 250"/>
                  <a:gd name="T49" fmla="*/ 110 h 246"/>
                  <a:gd name="T50" fmla="*/ 141 w 250"/>
                  <a:gd name="T51" fmla="*/ 110 h 246"/>
                  <a:gd name="T52" fmla="*/ 141 w 250"/>
                  <a:gd name="T53" fmla="*/ 196 h 246"/>
                  <a:gd name="T54" fmla="*/ 53 w 250"/>
                  <a:gd name="T55" fmla="*/ 196 h 246"/>
                  <a:gd name="T56" fmla="*/ 53 w 250"/>
                  <a:gd name="T57" fmla="*/ 11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246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pitchFamily="34" charset="0"/>
                </a:endParaRPr>
              </a:p>
            </p:txBody>
          </p:sp>
          <p:sp>
            <p:nvSpPr>
              <p:cNvPr id="161" name="Minimize Button">
                <a:extLst>
                  <a:ext uri="{FF2B5EF4-FFF2-40B4-BE49-F238E27FC236}">
                    <a16:creationId xmlns="" xmlns:a16="http://schemas.microsoft.com/office/drawing/2014/main" id="{0BF6A90F-6630-4165-A3D5-079792714A4C}"/>
                  </a:ext>
                </a:extLst>
              </p:cNvPr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983166" y="260397"/>
                <a:ext cx="216197" cy="32850"/>
              </a:xfrm>
              <a:custGeom>
                <a:avLst/>
                <a:gdLst>
                  <a:gd name="T0" fmla="*/ 32 w 236"/>
                  <a:gd name="T1" fmla="*/ 0 h 59"/>
                  <a:gd name="T2" fmla="*/ 0 w 236"/>
                  <a:gd name="T3" fmla="*/ 30 h 59"/>
                  <a:gd name="T4" fmla="*/ 32 w 236"/>
                  <a:gd name="T5" fmla="*/ 59 h 59"/>
                  <a:gd name="T6" fmla="*/ 205 w 236"/>
                  <a:gd name="T7" fmla="*/ 59 h 59"/>
                  <a:gd name="T8" fmla="*/ 236 w 236"/>
                  <a:gd name="T9" fmla="*/ 30 h 59"/>
                  <a:gd name="T10" fmla="*/ 205 w 236"/>
                  <a:gd name="T11" fmla="*/ 0 h 59"/>
                  <a:gd name="T12" fmla="*/ 32 w 236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9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56" name="직사각형 155">
              <a:extLst>
                <a:ext uri="{FF2B5EF4-FFF2-40B4-BE49-F238E27FC236}">
                  <a16:creationId xmlns="" xmlns:a16="http://schemas.microsoft.com/office/drawing/2014/main" id="{8683D208-6541-4E4D-93F6-7800726AFC40}"/>
                </a:ext>
              </a:extLst>
            </p:cNvPr>
            <p:cNvSpPr/>
            <p:nvPr/>
          </p:nvSpPr>
          <p:spPr>
            <a:xfrm>
              <a:off x="975480" y="4843541"/>
              <a:ext cx="668867" cy="22429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확인</a:t>
              </a: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="" xmlns:a16="http://schemas.microsoft.com/office/drawing/2014/main" id="{80119D3B-6D98-4933-A242-6371257401B8}"/>
                </a:ext>
              </a:extLst>
            </p:cNvPr>
            <p:cNvSpPr/>
            <p:nvPr/>
          </p:nvSpPr>
          <p:spPr>
            <a:xfrm>
              <a:off x="588506" y="4403313"/>
              <a:ext cx="213364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 smtClean="0">
                  <a:solidFill>
                    <a:srgbClr val="000000"/>
                  </a:solidFill>
                  <a:latin typeface="맑은 고딕" pitchFamily="50" charset="-127"/>
                </a:rPr>
                <a:t>저장 하시겠습니까</a:t>
              </a:r>
              <a:r>
                <a:rPr kumimoji="1" lang="en-US" altLang="ko-KR" sz="900" dirty="0">
                  <a:solidFill>
                    <a:srgbClr val="000000"/>
                  </a:solidFill>
                  <a:latin typeface="맑은 고딕" pitchFamily="50" charset="-127"/>
                </a:rPr>
                <a:t>?</a:t>
              </a: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="" xmlns:a16="http://schemas.microsoft.com/office/drawing/2014/main" id="{FFC8237F-EFDA-41D8-9B18-ACE2F9C7C53D}"/>
                </a:ext>
              </a:extLst>
            </p:cNvPr>
            <p:cNvSpPr/>
            <p:nvPr/>
          </p:nvSpPr>
          <p:spPr>
            <a:xfrm>
              <a:off x="1704943" y="4843541"/>
              <a:ext cx="668867" cy="224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취소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62" name="연결선: 꺾임 4">
            <a:extLst>
              <a:ext uri="{FF2B5EF4-FFF2-40B4-BE49-F238E27FC236}">
                <a16:creationId xmlns="" xmlns:a16="http://schemas.microsoft.com/office/drawing/2014/main" id="{0398FDBE-8F7E-48BE-840D-921AA4A61607}"/>
              </a:ext>
            </a:extLst>
          </p:cNvPr>
          <p:cNvCxnSpPr>
            <a:cxnSpLocks/>
          </p:cNvCxnSpPr>
          <p:nvPr/>
        </p:nvCxnSpPr>
        <p:spPr>
          <a:xfrm rot="5400000">
            <a:off x="6070270" y="4490713"/>
            <a:ext cx="457204" cy="39465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52A081B4-B97D-495A-84BF-EA5476E9B828}"/>
              </a:ext>
            </a:extLst>
          </p:cNvPr>
          <p:cNvSpPr/>
          <p:nvPr/>
        </p:nvSpPr>
        <p:spPr>
          <a:xfrm>
            <a:off x="3939757" y="1504294"/>
            <a:ext cx="3537284" cy="1986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</a:rPr>
              <a:t>공지사항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22D99BBD-8D88-4472-BBB0-892900C06F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023" y="943302"/>
          <a:ext cx="1453253" cy="5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123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70172108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19" y="1029156"/>
            <a:ext cx="152400" cy="152400"/>
          </a:xfrm>
          <a:prstGeom prst="rect">
            <a:avLst/>
          </a:prstGeom>
        </p:spPr>
      </p:pic>
      <p:sp>
        <p:nvSpPr>
          <p:cNvPr id="37" name="AutoShape 1381">
            <a:extLst>
              <a:ext uri="{FF2B5EF4-FFF2-40B4-BE49-F238E27FC236}">
                <a16:creationId xmlns:a16="http://schemas.microsoft.com/office/drawing/2014/main" xmlns="" id="{FBEEB29C-6865-478D-9198-1578BA6B9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800" y="3592313"/>
            <a:ext cx="504000" cy="203414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 w="317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10800" rIns="36000" bIns="1080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1" kern="0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파일선택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32134" y="4157149"/>
            <a:ext cx="2039193" cy="707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/>
              <a:t>제약사항 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내용은 필수 체크</a:t>
            </a:r>
            <a:endParaRPr lang="en-US" altLang="ko-KR" sz="1000" dirty="0" smtClean="0"/>
          </a:p>
          <a:p>
            <a:pPr marL="228600" indent="-228600" algn="l">
              <a:buAutoNum type="arabicPeriod"/>
            </a:pPr>
            <a:r>
              <a:rPr lang="ko-KR" altLang="en-US" sz="1000" dirty="0" smtClean="0"/>
              <a:t>저장 시 작성자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저장일시 정보도 </a:t>
            </a:r>
            <a:r>
              <a:rPr lang="en-US" altLang="ko-KR" sz="1000" dirty="0" smtClean="0"/>
              <a:t>DB </a:t>
            </a:r>
            <a:r>
              <a:rPr lang="ko-KR" altLang="en-US" sz="1000" smtClean="0"/>
              <a:t>에 저장</a:t>
            </a:r>
            <a:endParaRPr lang="en-US" altLang="ko-KR" sz="1000" dirty="0" smtClean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787F578-ED51-42E1-A7B2-93068A3BD816}"/>
              </a:ext>
            </a:extLst>
          </p:cNvPr>
          <p:cNvSpPr/>
          <p:nvPr/>
        </p:nvSpPr>
        <p:spPr>
          <a:xfrm>
            <a:off x="1611152" y="639433"/>
            <a:ext cx="1677171" cy="2010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i="0" dirty="0" smtClean="0">
                <a:solidFill>
                  <a:schemeClr val="tx1"/>
                </a:solidFill>
                <a:effectLst/>
                <a:latin typeface="Noto Sans Regular"/>
              </a:rPr>
              <a:t>공지사항</a:t>
            </a:r>
            <a:endParaRPr lang="ko-KR" altLang="en-US" sz="1000" i="0" dirty="0">
              <a:solidFill>
                <a:schemeClr val="tx1"/>
              </a:solidFill>
              <a:effectLst/>
              <a:latin typeface="Noto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872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산출물표준-파워포인트-가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산출물표준-파워포인트-가로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rgbClr val="EAEAEA"/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산출물표준-파워포인트-가로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출물표준-파워포인트-가로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148855</TotalTime>
  <Words>378</Words>
  <Application>Microsoft Office PowerPoint</Application>
  <PresentationFormat>A4 용지(210x297mm)</PresentationFormat>
  <Paragraphs>175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20" baseType="lpstr">
      <vt:lpstr>HY헤드라인M</vt:lpstr>
      <vt:lpstr>Malgun Gothic Semilight</vt:lpstr>
      <vt:lpstr>Noto Sans Regular</vt:lpstr>
      <vt:lpstr>나눔고딕</vt:lpstr>
      <vt:lpstr>돋움</vt:lpstr>
      <vt:lpstr>맑은 고딕</vt:lpstr>
      <vt:lpstr>함초롬돋움</vt:lpstr>
      <vt:lpstr>Arial</vt:lpstr>
      <vt:lpstr>Calibri</vt:lpstr>
      <vt:lpstr>Segoe UI</vt:lpstr>
      <vt:lpstr>Wingdings</vt:lpstr>
      <vt:lpstr>3_Office 테마</vt:lpstr>
      <vt:lpstr>4_Office 테마</vt:lpstr>
      <vt:lpstr>산출물표준-파워포인트-가로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minji</dc:creator>
  <cp:lastModifiedBy>KTDS</cp:lastModifiedBy>
  <cp:revision>11997</cp:revision>
  <cp:lastPrinted>2021-02-25T07:43:55Z</cp:lastPrinted>
  <dcterms:created xsi:type="dcterms:W3CDTF">2018-06-05T07:40:36Z</dcterms:created>
  <dcterms:modified xsi:type="dcterms:W3CDTF">2023-03-30T00:49:54Z</dcterms:modified>
</cp:coreProperties>
</file>