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59" r:id="rId6"/>
    <p:sldId id="260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F1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94593"/>
  </p:normalViewPr>
  <p:slideViewPr>
    <p:cSldViewPr snapToGrid="0" snapToObjects="1">
      <p:cViewPr varScale="1">
        <p:scale>
          <a:sx n="110" d="100"/>
          <a:sy n="110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6171C-6C02-41F2-841A-16E3B7C9FAF6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8A04-4F30-4D14-A4A3-903948F1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 icons for</a:t>
            </a:r>
            <a:r>
              <a:rPr lang="en-US" baseline="0" dirty="0"/>
              <a:t> each department.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0109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7629"/>
            <a:ext cx="3932237" cy="327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3504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13510" y="2267527"/>
            <a:ext cx="11568343" cy="395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156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10" y="2267527"/>
            <a:ext cx="11568343" cy="3952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51251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2250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9601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68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7472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98632"/>
            <a:ext cx="5157787" cy="2997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227472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3098632"/>
            <a:ext cx="5183188" cy="2997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5765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398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7683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7629"/>
            <a:ext cx="3932237" cy="327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2238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9678"/>
            <a:ext cx="12192000" cy="5747652"/>
          </a:xfrm>
          <a:prstGeom prst="rect">
            <a:avLst/>
          </a:prstGeom>
          <a:solidFill>
            <a:srgbClr val="0C234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6426926"/>
            <a:ext cx="12192000" cy="431074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3"/>
            <a:ext cx="12192000" cy="633549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8592"/>
            <a:ext cx="12192000" cy="0"/>
          </a:xfrm>
          <a:prstGeom prst="line">
            <a:avLst/>
          </a:prstGeom>
          <a:ln w="25400">
            <a:solidFill>
              <a:srgbClr val="F15A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420395"/>
            <a:ext cx="12192000" cy="0"/>
          </a:xfrm>
          <a:prstGeom prst="line">
            <a:avLst/>
          </a:prstGeom>
          <a:ln w="25400">
            <a:solidFill>
              <a:srgbClr val="F15A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9AB2-3694-EC44-96CD-D4B4E5998FB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627613-58B0-1B4B-8093-8AF8E2745F9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8" y="192196"/>
            <a:ext cx="2924219" cy="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6141"/>
            <a:ext cx="12192000" cy="6858000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363" y="3890475"/>
            <a:ext cx="48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Fatemeh Sadat Masoumi (TRF553)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363" y="4395598"/>
            <a:ext cx="4800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Term Project</a:t>
            </a:r>
          </a:p>
          <a:p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Supervisor: Dr. Paul Rad</a:t>
            </a:r>
          </a:p>
          <a:p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/>
                <a:cs typeface="Helvetica"/>
              </a:rPr>
              <a:t>Dec.2024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59451" y="2136149"/>
            <a:ext cx="0" cy="3593475"/>
          </a:xfrm>
          <a:prstGeom prst="line">
            <a:avLst/>
          </a:prstGeom>
          <a:ln w="25400">
            <a:solidFill>
              <a:srgbClr val="F15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448B3D-128B-2D91-8D48-2873E9ED57EE}"/>
              </a:ext>
            </a:extLst>
          </p:cNvPr>
          <p:cNvSpPr txBox="1"/>
          <p:nvPr/>
        </p:nvSpPr>
        <p:spPr>
          <a:xfrm>
            <a:off x="421363" y="2136149"/>
            <a:ext cx="10914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NimbusRomNo9L"/>
              </a:rPr>
              <a:t>Paper:</a:t>
            </a:r>
          </a:p>
          <a:p>
            <a:r>
              <a:rPr lang="en-US" sz="4000" b="1" dirty="0">
                <a:solidFill>
                  <a:schemeClr val="bg1"/>
                </a:solidFill>
                <a:effectLst/>
                <a:latin typeface="NimbusRomNo9L"/>
              </a:rPr>
              <a:t>Text-Driven Image Editing via Learnable Regions</a:t>
            </a:r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305-3505-6C31-F844-9D78F4A7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5" y="726042"/>
            <a:ext cx="3932237" cy="624091"/>
          </a:xfrm>
        </p:spPr>
        <p:txBody>
          <a:bodyPr/>
          <a:lstStyle/>
          <a:p>
            <a:r>
              <a:rPr lang="en-US" sz="4400" b="1" u="sng" dirty="0"/>
              <a:t>Outlines</a:t>
            </a:r>
            <a:r>
              <a:rPr lang="en-US" dirty="0"/>
              <a:t>:</a:t>
            </a:r>
          </a:p>
        </p:txBody>
      </p:sp>
      <p:pic>
        <p:nvPicPr>
          <p:cNvPr id="7" name="Content Placeholder 6" descr="A collage of images and text&#10;&#10;Description automatically generated">
            <a:extLst>
              <a:ext uri="{FF2B5EF4-FFF2-40B4-BE49-F238E27FC236}">
                <a16:creationId xmlns:a16="http://schemas.microsoft.com/office/drawing/2014/main" id="{F1A5396D-5716-54BB-4C7C-6DA2AD6F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971" y="1350133"/>
            <a:ext cx="5985386" cy="42818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D27A0-723A-EEBA-7B95-FB54F20C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7135" y="1545410"/>
            <a:ext cx="3932237" cy="40865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&amp;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Reproducing Result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3CC51-36AD-0F67-C617-F3B95E859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4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5728-4BFE-BD01-31CF-460540A0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BE6D-218A-88F2-86F4-B242E513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5" y="1736563"/>
            <a:ext cx="11568343" cy="466263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Realistic Image Editing Via Text: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Mask-based Approaches</a:t>
            </a:r>
          </a:p>
          <a:p>
            <a:pPr lvl="2"/>
            <a:r>
              <a:rPr lang="en-US" sz="1200" dirty="0"/>
              <a:t>Their Gap:</a:t>
            </a:r>
          </a:p>
          <a:p>
            <a:pPr lvl="3">
              <a:buFont typeface="+mj-lt"/>
              <a:buAutoNum type="arabicPeriod"/>
            </a:pPr>
            <a:r>
              <a:rPr lang="en-US" sz="1000" dirty="0"/>
              <a:t>Laborious</a:t>
            </a:r>
          </a:p>
          <a:p>
            <a:pPr lvl="3">
              <a:buFont typeface="+mj-lt"/>
              <a:buAutoNum type="arabicPeriod"/>
            </a:pPr>
            <a:r>
              <a:rPr lang="en-US" sz="1000" dirty="0"/>
              <a:t>Low user experience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Mask Free Approaches</a:t>
            </a:r>
          </a:p>
          <a:p>
            <a:pPr lvl="2"/>
            <a:r>
              <a:rPr lang="en-US" sz="1200" dirty="0"/>
              <a:t>Their Gap: </a:t>
            </a:r>
          </a:p>
          <a:p>
            <a:pPr lvl="3">
              <a:buFont typeface="+mj-lt"/>
              <a:buAutoNum type="arabicPeriod"/>
            </a:pPr>
            <a:r>
              <a:rPr lang="en-US" sz="1000" dirty="0"/>
              <a:t>The precision of editing relies on accuracy of detailed mask at pixel level</a:t>
            </a:r>
          </a:p>
          <a:p>
            <a:pPr lvl="3">
              <a:buFont typeface="+mj-lt"/>
              <a:buAutoNum type="arabicPeriod"/>
            </a:pPr>
            <a:r>
              <a:rPr lang="en-US" sz="1000" dirty="0"/>
              <a:t>Local modifications come into a headache (when dealing with less accurate mask)</a:t>
            </a:r>
          </a:p>
          <a:p>
            <a:pPr lvl="3">
              <a:buFont typeface="+mj-lt"/>
              <a:buAutoNum type="arabicPeriod"/>
            </a:pPr>
            <a:r>
              <a:rPr lang="en-US" sz="1000" dirty="0"/>
              <a:t>Most current models work with pixel-mask, while some models like MUSE only use box-like mask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Authors’ Aim: </a:t>
            </a:r>
          </a:p>
          <a:p>
            <a:pPr marL="0" indent="0">
              <a:buNone/>
            </a:pPr>
            <a:r>
              <a:rPr lang="en-US" sz="1600" dirty="0"/>
              <a:t>Introducing a component that enables the existing pre-trained mask-based model perform mask freely by incorporating this component (learnable region).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AEF2-AF51-DB1E-BD84-9D821D1D0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5552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CDAB-3D3A-013B-419D-4178F6EE9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5F11-9E15-AD45-3CA9-80B2273E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5" y="762000"/>
            <a:ext cx="10911768" cy="931358"/>
          </a:xfrm>
        </p:spPr>
        <p:txBody>
          <a:bodyPr/>
          <a:lstStyle/>
          <a:p>
            <a:r>
              <a:rPr lang="en-US" b="1" u="sng" dirty="0"/>
              <a:t>Method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8E90F-7E74-A2A1-8B8B-93F18388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621" y="1455478"/>
            <a:ext cx="5553955" cy="4640522"/>
          </a:xfrm>
        </p:spPr>
        <p:txBody>
          <a:bodyPr/>
          <a:lstStyle/>
          <a:p>
            <a:r>
              <a:rPr lang="en-US" sz="2000" b="1" dirty="0"/>
              <a:t>Training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/>
              <a:t>Step 1: Feature Extraction</a:t>
            </a:r>
          </a:p>
          <a:p>
            <a:pPr lvl="1"/>
            <a:r>
              <a:rPr lang="en-US" sz="1200" dirty="0"/>
              <a:t>Input image is processed through a self-supervised learning model (e.g., DINO).</a:t>
            </a:r>
          </a:p>
          <a:p>
            <a:pPr lvl="1"/>
            <a:r>
              <a:rPr lang="en-US" sz="1200" dirty="0"/>
              <a:t>Outputs include an attention map and features for anchor initialization.</a:t>
            </a:r>
          </a:p>
          <a:p>
            <a:pPr marL="0" indent="0">
              <a:buNone/>
            </a:pPr>
            <a:r>
              <a:rPr lang="en-US" sz="1600" dirty="0"/>
              <a:t>Step 2: Region Proposal</a:t>
            </a:r>
          </a:p>
          <a:p>
            <a:pPr lvl="1"/>
            <a:r>
              <a:rPr lang="en-US" sz="1200" dirty="0"/>
              <a:t>Region generation model initializes multiple proposals (e.g., 3 proposals per anchor).</a:t>
            </a:r>
          </a:p>
          <a:p>
            <a:pPr lvl="1"/>
            <a:r>
              <a:rPr lang="en-US" sz="1200" dirty="0"/>
              <a:t>Region Generation Network (RGN) selects the most suitable region.</a:t>
            </a:r>
          </a:p>
          <a:p>
            <a:pPr marL="0" indent="0">
              <a:buNone/>
            </a:pPr>
            <a:r>
              <a:rPr lang="en-US" sz="1600" dirty="0"/>
              <a:t>Step 3: Image Editing</a:t>
            </a:r>
          </a:p>
          <a:p>
            <a:pPr lvl="1"/>
            <a:r>
              <a:rPr lang="en-US" sz="1200" dirty="0"/>
              <a:t>Selected regions and text descriptions are fed into a pre-trained text-to-image model.</a:t>
            </a:r>
          </a:p>
          <a:p>
            <a:pPr lvl="1"/>
            <a:r>
              <a:rPr lang="en-US" sz="1200" dirty="0"/>
              <a:t>Model performs image editing based on the input.</a:t>
            </a:r>
          </a:p>
          <a:p>
            <a:pPr marL="0" indent="0">
              <a:buNone/>
            </a:pPr>
            <a:r>
              <a:rPr lang="en-US" sz="1600" dirty="0"/>
              <a:t>Step 4: Similarity Scoring</a:t>
            </a:r>
          </a:p>
          <a:p>
            <a:pPr lvl="1"/>
            <a:r>
              <a:rPr lang="en-US" sz="1200" dirty="0"/>
              <a:t>CLIP model measures similarity between the text description and the edited image.</a:t>
            </a:r>
          </a:p>
          <a:p>
            <a:pPr lvl="1"/>
            <a:r>
              <a:rPr lang="en-US" sz="1200" dirty="0"/>
              <a:t>The similarity score serves as the training signal for optimizing the region generation model.</a:t>
            </a:r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D0516B-F669-CF1A-3339-D7944370F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Department</a:t>
            </a:r>
          </a:p>
          <a:p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004EFD6-42B6-0997-3249-6AA86D5D93B2}"/>
              </a:ext>
            </a:extLst>
          </p:cNvPr>
          <p:cNvSpPr txBox="1">
            <a:spLocks/>
          </p:cNvSpPr>
          <p:nvPr/>
        </p:nvSpPr>
        <p:spPr>
          <a:xfrm>
            <a:off x="5897920" y="4543825"/>
            <a:ext cx="5553955" cy="1547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2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7D31792E-68B7-21CA-ED49-7D4C3B1D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14"/>
          <a:stretch/>
        </p:blipFill>
        <p:spPr>
          <a:xfrm>
            <a:off x="6585995" y="766264"/>
            <a:ext cx="5028717" cy="24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AABC-BF5E-3AFB-F4AE-C68136FE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C6BE-639D-06EE-7C30-03417243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5" y="762000"/>
            <a:ext cx="10911768" cy="931358"/>
          </a:xfrm>
        </p:spPr>
        <p:txBody>
          <a:bodyPr/>
          <a:lstStyle/>
          <a:p>
            <a:r>
              <a:rPr lang="en-US" b="1" u="sng" dirty="0"/>
              <a:t>Method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1B50B-8B8C-C131-73CF-508463C4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621" y="1455478"/>
            <a:ext cx="5553955" cy="4640522"/>
          </a:xfrm>
        </p:spPr>
        <p:txBody>
          <a:bodyPr/>
          <a:lstStyle/>
          <a:p>
            <a:r>
              <a:rPr lang="en-US" sz="2000" b="1" dirty="0"/>
              <a:t>Training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600" dirty="0"/>
              <a:t>Step 1: Feature Extraction</a:t>
            </a:r>
          </a:p>
          <a:p>
            <a:pPr lvl="1"/>
            <a:r>
              <a:rPr lang="en-US" sz="1200" dirty="0"/>
              <a:t>Input image is processed through a self-supervised learning model (e.g., DINO).</a:t>
            </a:r>
          </a:p>
          <a:p>
            <a:pPr lvl="1"/>
            <a:r>
              <a:rPr lang="en-US" sz="1200" dirty="0"/>
              <a:t>Outputs include an attention map and features for anchor initialization.</a:t>
            </a:r>
          </a:p>
          <a:p>
            <a:pPr marL="0" indent="0">
              <a:buNone/>
            </a:pPr>
            <a:r>
              <a:rPr lang="en-US" sz="1600" dirty="0"/>
              <a:t>Step 2: Region Proposal</a:t>
            </a:r>
          </a:p>
          <a:p>
            <a:pPr lvl="1"/>
            <a:r>
              <a:rPr lang="en-US" sz="1200" dirty="0"/>
              <a:t>Region generation model initializes multiple proposals (e.g., 3 proposals per anchor).</a:t>
            </a:r>
          </a:p>
          <a:p>
            <a:pPr lvl="1"/>
            <a:r>
              <a:rPr lang="en-US" sz="1200" dirty="0"/>
              <a:t>Region Generation Network (RGN) selects the most suitable region.</a:t>
            </a:r>
          </a:p>
          <a:p>
            <a:pPr marL="0" indent="0">
              <a:buNone/>
            </a:pPr>
            <a:r>
              <a:rPr lang="en-US" sz="1600" dirty="0"/>
              <a:t>Step 3: Image Editing</a:t>
            </a:r>
          </a:p>
          <a:p>
            <a:pPr lvl="1"/>
            <a:r>
              <a:rPr lang="en-US" sz="1200" dirty="0"/>
              <a:t>Selected regions and text descriptions are fed into a pre-trained text-to-image model.</a:t>
            </a:r>
          </a:p>
          <a:p>
            <a:pPr lvl="1"/>
            <a:r>
              <a:rPr lang="en-US" sz="1200" dirty="0"/>
              <a:t>Model performs image editing based on the input.</a:t>
            </a:r>
          </a:p>
          <a:p>
            <a:pPr marL="0" indent="0">
              <a:buNone/>
            </a:pPr>
            <a:r>
              <a:rPr lang="en-US" sz="1600" dirty="0"/>
              <a:t>Step 4: Similarity Scoring</a:t>
            </a:r>
          </a:p>
          <a:p>
            <a:pPr lvl="1"/>
            <a:r>
              <a:rPr lang="en-US" sz="1200" dirty="0"/>
              <a:t>CLIP model measures similarity between the text description and the edited image.</a:t>
            </a:r>
          </a:p>
          <a:p>
            <a:pPr lvl="1"/>
            <a:r>
              <a:rPr lang="en-US" sz="1200" dirty="0"/>
              <a:t>The similarity score serves as the training signal for optimizing the region generation model.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86D98-606E-2EC2-9B99-ED11C0659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5995" y="3190517"/>
            <a:ext cx="5357814" cy="3773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Training Objective:</a:t>
            </a:r>
          </a:p>
        </p:txBody>
      </p:sp>
      <p:pic>
        <p:nvPicPr>
          <p:cNvPr id="9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ADC94165-0F90-8A11-CEF7-454BC0A180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9214"/>
          <a:stretch/>
        </p:blipFill>
        <p:spPr>
          <a:xfrm>
            <a:off x="6585995" y="766264"/>
            <a:ext cx="5028717" cy="24403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41E873-51A5-658B-211C-71D047E78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Department</a:t>
            </a:r>
          </a:p>
          <a:p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033FECD-3F15-B083-AD25-3047961EAAC8}"/>
              </a:ext>
            </a:extLst>
          </p:cNvPr>
          <p:cNvSpPr txBox="1">
            <a:spLocks/>
          </p:cNvSpPr>
          <p:nvPr/>
        </p:nvSpPr>
        <p:spPr>
          <a:xfrm>
            <a:off x="5897920" y="4543825"/>
            <a:ext cx="5553955" cy="1547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 descr="A group of math equations&#10;&#10;Description automatically generated">
            <a:extLst>
              <a:ext uri="{FF2B5EF4-FFF2-40B4-BE49-F238E27FC236}">
                <a16:creationId xmlns:a16="http://schemas.microsoft.com/office/drawing/2014/main" id="{DBED048D-DC6B-C3BE-853D-F62C8C84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59"/>
          <a:stretch/>
        </p:blipFill>
        <p:spPr>
          <a:xfrm>
            <a:off x="6625260" y="3550242"/>
            <a:ext cx="3152453" cy="962917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02B4AD-3291-AF74-EE1A-140959535E78}"/>
              </a:ext>
            </a:extLst>
          </p:cNvPr>
          <p:cNvSpPr txBox="1">
            <a:spLocks/>
          </p:cNvSpPr>
          <p:nvPr/>
        </p:nvSpPr>
        <p:spPr>
          <a:xfrm>
            <a:off x="6585995" y="4525327"/>
            <a:ext cx="5357814" cy="37732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Training Setting:</a:t>
            </a:r>
          </a:p>
        </p:txBody>
      </p:sp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5256B77-F4E3-5D1C-D514-5818B79B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95" y="4931970"/>
            <a:ext cx="5457463" cy="12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6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E9608-E0A4-66E1-241F-B0EA21DF8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A0EF-3FC0-A5E5-5D37-256BD6BD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5" y="762000"/>
            <a:ext cx="10911768" cy="931358"/>
          </a:xfrm>
        </p:spPr>
        <p:txBody>
          <a:bodyPr/>
          <a:lstStyle/>
          <a:p>
            <a:r>
              <a:rPr lang="en-US" b="1" u="sng" dirty="0"/>
              <a:t>Method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ED79-D060-FC18-0911-C8D551CB4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621" y="1455478"/>
            <a:ext cx="5553955" cy="4640522"/>
          </a:xfrm>
        </p:spPr>
        <p:txBody>
          <a:bodyPr/>
          <a:lstStyle/>
          <a:p>
            <a:r>
              <a:rPr lang="en-US" sz="2000" b="1" dirty="0"/>
              <a:t>Inference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sz="1600" dirty="0"/>
              <a:t>Define a quality score to rank generated images.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algn="just"/>
            <a:r>
              <a:rPr lang="en-US" sz="1200" dirty="0"/>
              <a:t>Coefficients </a:t>
            </a:r>
            <a:r>
              <a:rPr lang="el-GR" sz="1200" dirty="0"/>
              <a:t>α </a:t>
            </a:r>
            <a:r>
              <a:rPr lang="en-US" sz="1200" dirty="0"/>
              <a:t>and </a:t>
            </a:r>
            <a:r>
              <a:rPr lang="el-GR" sz="1200" dirty="0"/>
              <a:t>β </a:t>
            </a:r>
            <a:r>
              <a:rPr lang="en-US" sz="1200" dirty="0"/>
              <a:t>control the influence of St2i and Si2i. Set </a:t>
            </a:r>
            <a:r>
              <a:rPr lang="el-GR" sz="1200" dirty="0"/>
              <a:t>α=2 </a:t>
            </a:r>
            <a:r>
              <a:rPr lang="en-US" sz="1200" dirty="0"/>
              <a:t>and </a:t>
            </a:r>
            <a:r>
              <a:rPr lang="el-GR" sz="1200" dirty="0"/>
              <a:t>β=1 </a:t>
            </a:r>
            <a:r>
              <a:rPr lang="en-US" sz="1200" dirty="0"/>
              <a:t>to prioritize faithfulness to text descriptions.</a:t>
            </a:r>
          </a:p>
          <a:p>
            <a:pPr lvl="1" algn="just"/>
            <a:r>
              <a:rPr lang="en-US" sz="1200" dirty="0"/>
              <a:t>Use features from the last layer of CLIP encoders for similarity calculation. The image with the highest score S is selected as the final output for the user.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CC6A24-2D75-180F-7DEF-6041B9016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Department</a:t>
            </a:r>
          </a:p>
          <a:p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CCFE9C2-93EF-4811-4FDF-D7D115D3AF3F}"/>
              </a:ext>
            </a:extLst>
          </p:cNvPr>
          <p:cNvSpPr txBox="1">
            <a:spLocks/>
          </p:cNvSpPr>
          <p:nvPr/>
        </p:nvSpPr>
        <p:spPr>
          <a:xfrm>
            <a:off x="5897920" y="4543825"/>
            <a:ext cx="5553955" cy="1547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2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ED81080B-EBC1-DA0E-B180-7BB892FB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14"/>
          <a:stretch/>
        </p:blipFill>
        <p:spPr>
          <a:xfrm>
            <a:off x="6585995" y="766264"/>
            <a:ext cx="5028717" cy="2440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BA2DF-292B-D9BD-4419-3C2BA128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6" y="2386836"/>
            <a:ext cx="4059740" cy="4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3" y="3803829"/>
            <a:ext cx="9143999" cy="505986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+mj-lt"/>
              </a:rPr>
              <a:t>utsa.edu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49"/>
          <a:stretch/>
        </p:blipFill>
        <p:spPr>
          <a:xfrm>
            <a:off x="4769753" y="2785559"/>
            <a:ext cx="2652499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94DF8D-65A7-A44D-A948-ECEBC0E10D05}" vid="{508897A3-098B-224C-B9A3-C5B67EC0D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EEB1A569F5B945847AE8D5F41B0AD6" ma:contentTypeVersion="9" ma:contentTypeDescription="Create a new document." ma:contentTypeScope="" ma:versionID="61150cfd308bc0815f47483aace43543">
  <xsd:schema xmlns:xsd="http://www.w3.org/2001/XMLSchema" xmlns:xs="http://www.w3.org/2001/XMLSchema" xmlns:p="http://schemas.microsoft.com/office/2006/metadata/properties" xmlns:ns2="009da255-3a39-4c37-a648-a96b0720b977" xmlns:ns3="82fe6e00-d737-49ac-bfae-29e51574dafa" targetNamespace="http://schemas.microsoft.com/office/2006/metadata/properties" ma:root="true" ma:fieldsID="cbdbe6721a854787322107e80e0b90bd" ns2:_="" ns3:_="">
    <xsd:import namespace="009da255-3a39-4c37-a648-a96b0720b977"/>
    <xsd:import namespace="82fe6e00-d737-49ac-bfae-29e51574d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da255-3a39-4c37-a648-a96b0720b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e6e00-d737-49ac-bfae-29e51574daf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EF50E-5EFB-405E-AF9A-A4145532C9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1A4200-AA6C-452E-8EFA-BFF3E6BE85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909BBA-B786-4E51-84AE-FB0AA73C5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9da255-3a39-4c37-a648-a96b0720b977"/>
    <ds:schemaRef ds:uri="82fe6e00-d737-49ac-bfae-29e51574d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483</Words>
  <Application>Microsoft Macintosh PowerPoint</Application>
  <PresentationFormat>Widescreen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NimbusRomNo9L</vt:lpstr>
      <vt:lpstr>Wingdings</vt:lpstr>
      <vt:lpstr>Office Theme</vt:lpstr>
      <vt:lpstr>PowerPoint Presentation</vt:lpstr>
      <vt:lpstr>Outlines:</vt:lpstr>
      <vt:lpstr>Introduction and Motivation</vt:lpstr>
      <vt:lpstr>Method </vt:lpstr>
      <vt:lpstr>Method </vt:lpstr>
      <vt:lpstr>Method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Mitzi Shipley</dc:creator>
  <cp:lastModifiedBy>Nadia Masoumi</cp:lastModifiedBy>
  <cp:revision>3</cp:revision>
  <dcterms:created xsi:type="dcterms:W3CDTF">2020-02-12T19:43:58Z</dcterms:created>
  <dcterms:modified xsi:type="dcterms:W3CDTF">2024-12-10T20:39:14Z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0x010100B5EEB1A569F5B945847AE8D5F41B0AD6</vt:lpwstr>
  </property>
</Properties>
</file>