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9" roundtripDataSignature="AMtx7miTOIai+grJDAqlUWqlSxWtiHZT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5FBEBF-CBEE-4B5B-88A4-DB65749FC371}">
  <a:tblStyle styleId="{975FBEBF-CBEE-4B5B-88A4-DB65749FC37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7232CDD-A6F6-48BA-B314-61A3E904AE2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a219c69ed_3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8a219c69ed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a219c69ed_2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8a219c69ed_2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a219c69ed_2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8a219c69ed_2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a219c69ed_2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8a219c69ed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a219c69ed_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8a219c69ed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3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jp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estructura">
  <p:cSld name="Infraestructura">
    <p:spTree>
      <p:nvGrpSpPr>
        <p:cNvPr id="11" name="Shape 11"/>
        <p:cNvGrpSpPr/>
        <p:nvPr/>
      </p:nvGrpSpPr>
      <p:grpSpPr>
        <a:xfrm>
          <a:off x="0" y="0"/>
          <a:ext cx="0" cy="0"/>
          <a:chOff x="0" y="0"/>
          <a:chExt cx="0" cy="0"/>
        </a:xfrm>
      </p:grpSpPr>
      <p:pic>
        <p:nvPicPr>
          <p:cNvPr id="12" name="Google Shape;12;p21"/>
          <p:cNvPicPr preferRelativeResize="0"/>
          <p:nvPr/>
        </p:nvPicPr>
        <p:blipFill rotWithShape="1">
          <a:blip r:embed="rId2">
            <a:alphaModFix/>
          </a:blip>
          <a:srcRect b="0" l="0" r="0" t="0"/>
          <a:stretch/>
        </p:blipFill>
        <p:spPr>
          <a:xfrm>
            <a:off x="27295" y="-40944"/>
            <a:ext cx="9366758" cy="7025068"/>
          </a:xfrm>
          <a:prstGeom prst="rect">
            <a:avLst/>
          </a:prstGeom>
          <a:noFill/>
          <a:ln>
            <a:noFill/>
          </a:ln>
        </p:spPr>
      </p:pic>
      <p:sp>
        <p:nvSpPr>
          <p:cNvPr id="13" name="Google Shape;13;p21"/>
          <p:cNvSpPr/>
          <p:nvPr/>
        </p:nvSpPr>
        <p:spPr>
          <a:xfrm>
            <a:off x="95534" y="137072"/>
            <a:ext cx="9075762"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5" name="Google Shape;15;p21"/>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6" name="Google Shape;16;p21"/>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7" name="Google Shape;17;p21"/>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
        <p:nvSpPr>
          <p:cNvPr id="18" name="Google Shape;18;p21"/>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2">
  <p:cSld name="Formación 2">
    <p:spTree>
      <p:nvGrpSpPr>
        <p:cNvPr id="75" name="Shape 75"/>
        <p:cNvGrpSpPr/>
        <p:nvPr/>
      </p:nvGrpSpPr>
      <p:grpSpPr>
        <a:xfrm>
          <a:off x="0" y="0"/>
          <a:ext cx="0" cy="0"/>
          <a:chOff x="0" y="0"/>
          <a:chExt cx="0" cy="0"/>
        </a:xfrm>
      </p:grpSpPr>
      <p:pic>
        <p:nvPicPr>
          <p:cNvPr id="76" name="Google Shape;76;p30"/>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77" name="Google Shape;77;p30"/>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3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79" name="Google Shape;79;p30"/>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80" name="Google Shape;80;p30"/>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81" name="Google Shape;81;p30"/>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
        <p:nvSpPr>
          <p:cNvPr id="82" name="Google Shape;82;p30"/>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2">
  <p:cSld name="Industrial 2">
    <p:spTree>
      <p:nvGrpSpPr>
        <p:cNvPr id="83" name="Shape 83"/>
        <p:cNvGrpSpPr/>
        <p:nvPr/>
      </p:nvGrpSpPr>
      <p:grpSpPr>
        <a:xfrm>
          <a:off x="0" y="0"/>
          <a:ext cx="0" cy="0"/>
          <a:chOff x="0" y="0"/>
          <a:chExt cx="0" cy="0"/>
        </a:xfrm>
      </p:grpSpPr>
      <p:pic>
        <p:nvPicPr>
          <p:cNvPr id="84" name="Google Shape;84;p31"/>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85" name="Google Shape;85;p31"/>
          <p:cNvGrpSpPr/>
          <p:nvPr/>
        </p:nvGrpSpPr>
        <p:grpSpPr>
          <a:xfrm>
            <a:off x="0" y="0"/>
            <a:ext cx="9144001" cy="6858000"/>
            <a:chOff x="0" y="0"/>
            <a:chExt cx="9144001" cy="6858000"/>
          </a:xfrm>
        </p:grpSpPr>
        <p:sp>
          <p:nvSpPr>
            <p:cNvPr id="86" name="Google Shape;86;p31"/>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7" name="Google Shape;87;p31"/>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88" name="Google Shape;88;p31"/>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89" name="Google Shape;89;p3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90" name="Google Shape;90;p31"/>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
        <p:nvSpPr>
          <p:cNvPr id="91" name="Google Shape;91;p31"/>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ro">
  <p:cSld name="Agro">
    <p:spTree>
      <p:nvGrpSpPr>
        <p:cNvPr id="92" name="Shape 92"/>
        <p:cNvGrpSpPr/>
        <p:nvPr/>
      </p:nvGrpSpPr>
      <p:grpSpPr>
        <a:xfrm>
          <a:off x="0" y="0"/>
          <a:ext cx="0" cy="0"/>
          <a:chOff x="0" y="0"/>
          <a:chExt cx="0" cy="0"/>
        </a:xfrm>
      </p:grpSpPr>
      <p:pic>
        <p:nvPicPr>
          <p:cNvPr id="93" name="Google Shape;93;p32"/>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94" name="Google Shape;94;p32"/>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3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96" name="Google Shape;96;p32"/>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7" name="Google Shape;97;p32"/>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8" name="Google Shape;98;p32"/>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
        <p:nvSpPr>
          <p:cNvPr id="99" name="Google Shape;99;p32"/>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9" name="Shape 19"/>
        <p:cNvGrpSpPr/>
        <p:nvPr/>
      </p:nvGrpSpPr>
      <p:grpSpPr>
        <a:xfrm>
          <a:off x="0" y="0"/>
          <a:ext cx="0" cy="0"/>
          <a:chOff x="0" y="0"/>
          <a:chExt cx="0" cy="0"/>
        </a:xfrm>
      </p:grpSpPr>
      <p:sp>
        <p:nvSpPr>
          <p:cNvPr id="20" name="Google Shape;20;p22"/>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2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2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p:cSld name="Formación">
    <p:spTree>
      <p:nvGrpSpPr>
        <p:cNvPr id="23" name="Shape 23"/>
        <p:cNvGrpSpPr/>
        <p:nvPr/>
      </p:nvGrpSpPr>
      <p:grpSpPr>
        <a:xfrm>
          <a:off x="0" y="0"/>
          <a:ext cx="0" cy="0"/>
          <a:chOff x="0" y="0"/>
          <a:chExt cx="0" cy="0"/>
        </a:xfrm>
      </p:grpSpPr>
      <p:grpSp>
        <p:nvGrpSpPr>
          <p:cNvPr id="24" name="Google Shape;24;p23"/>
          <p:cNvGrpSpPr/>
          <p:nvPr/>
        </p:nvGrpSpPr>
        <p:grpSpPr>
          <a:xfrm>
            <a:off x="0" y="0"/>
            <a:ext cx="9144001" cy="6858000"/>
            <a:chOff x="0" y="0"/>
            <a:chExt cx="9144001" cy="6858000"/>
          </a:xfrm>
        </p:grpSpPr>
        <p:sp>
          <p:nvSpPr>
            <p:cNvPr id="25" name="Google Shape;25;p23"/>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 name="Google Shape;26;p23"/>
            <p:cNvPicPr preferRelativeResize="0"/>
            <p:nvPr/>
          </p:nvPicPr>
          <p:blipFill rotWithShape="1">
            <a:blip r:embed="rId2">
              <a:alphaModFix/>
            </a:blip>
            <a:srcRect b="14561" l="50000" r="-4532" t="14562"/>
            <a:stretch/>
          </p:blipFill>
          <p:spPr>
            <a:xfrm>
              <a:off x="0" y="0"/>
              <a:ext cx="3209130" cy="6858000"/>
            </a:xfrm>
            <a:prstGeom prst="rect">
              <a:avLst/>
            </a:prstGeom>
            <a:noFill/>
            <a:ln>
              <a:noFill/>
            </a:ln>
          </p:spPr>
        </p:pic>
        <p:pic>
          <p:nvPicPr>
            <p:cNvPr id="27" name="Google Shape;27;p23"/>
            <p:cNvPicPr preferRelativeResize="0"/>
            <p:nvPr/>
          </p:nvPicPr>
          <p:blipFill rotWithShape="1">
            <a:blip r:embed="rId3">
              <a:alphaModFix/>
            </a:blip>
            <a:srcRect b="0" l="0" r="17370" t="14312"/>
            <a:stretch/>
          </p:blipFill>
          <p:spPr>
            <a:xfrm>
              <a:off x="6788150" y="0"/>
              <a:ext cx="2355851" cy="6400800"/>
            </a:xfrm>
            <a:prstGeom prst="rect">
              <a:avLst/>
            </a:prstGeom>
            <a:noFill/>
            <a:ln>
              <a:noFill/>
            </a:ln>
          </p:spPr>
        </p:pic>
        <p:pic>
          <p:nvPicPr>
            <p:cNvPr id="28" name="Google Shape;28;p23"/>
            <p:cNvPicPr preferRelativeResize="0"/>
            <p:nvPr/>
          </p:nvPicPr>
          <p:blipFill rotWithShape="1">
            <a:blip r:embed="rId4">
              <a:alphaModFix/>
            </a:blip>
            <a:srcRect b="0" l="0" r="0" t="0"/>
            <a:stretch/>
          </p:blipFill>
          <p:spPr>
            <a:xfrm>
              <a:off x="8061325" y="2782887"/>
              <a:ext cx="573087" cy="550863"/>
            </a:xfrm>
            <a:prstGeom prst="rect">
              <a:avLst/>
            </a:prstGeom>
            <a:noFill/>
            <a:ln>
              <a:noFill/>
            </a:ln>
          </p:spPr>
        </p:pic>
      </p:grpSp>
      <p:sp>
        <p:nvSpPr>
          <p:cNvPr id="29" name="Google Shape;29;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0" name="Google Shape;30;p23"/>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pic>
        <p:nvPicPr>
          <p:cNvPr id="31" name="Google Shape;31;p23"/>
          <p:cNvPicPr preferRelativeResize="0"/>
          <p:nvPr/>
        </p:nvPicPr>
        <p:blipFill rotWithShape="1">
          <a:blip r:embed="rId5">
            <a:alphaModFix/>
          </a:blip>
          <a:srcRect b="0" l="0" r="0" t="0"/>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Portada">
    <p:spTree>
      <p:nvGrpSpPr>
        <p:cNvPr id="32" name="Shape 32"/>
        <p:cNvGrpSpPr/>
        <p:nvPr/>
      </p:nvGrpSpPr>
      <p:grpSpPr>
        <a:xfrm>
          <a:off x="0" y="0"/>
          <a:ext cx="0" cy="0"/>
          <a:chOff x="0" y="0"/>
          <a:chExt cx="0" cy="0"/>
        </a:xfrm>
      </p:grpSpPr>
      <p:pic>
        <p:nvPicPr>
          <p:cNvPr id="33" name="Google Shape;33;p24"/>
          <p:cNvPicPr preferRelativeResize="0"/>
          <p:nvPr/>
        </p:nvPicPr>
        <p:blipFill rotWithShape="1">
          <a:blip r:embed="rId2">
            <a:alphaModFix/>
          </a:blip>
          <a:srcRect b="0" l="0" r="0" t="0"/>
          <a:stretch/>
        </p:blipFill>
        <p:spPr>
          <a:xfrm>
            <a:off x="5870973" y="1889901"/>
            <a:ext cx="3267075" cy="4876800"/>
          </a:xfrm>
          <a:prstGeom prst="rect">
            <a:avLst/>
          </a:prstGeom>
          <a:noFill/>
          <a:ln>
            <a:noFill/>
          </a:ln>
        </p:spPr>
      </p:pic>
      <p:pic>
        <p:nvPicPr>
          <p:cNvPr id="34" name="Google Shape;34;p24"/>
          <p:cNvPicPr preferRelativeResize="0"/>
          <p:nvPr/>
        </p:nvPicPr>
        <p:blipFill rotWithShape="1">
          <a:blip r:embed="rId3">
            <a:alphaModFix/>
          </a:blip>
          <a:srcRect b="22946" l="10521" r="14498" t="17753"/>
          <a:stretch/>
        </p:blipFill>
        <p:spPr>
          <a:xfrm>
            <a:off x="-90899" y="-71436"/>
            <a:ext cx="9270122" cy="6858001"/>
          </a:xfrm>
          <a:prstGeom prst="rect">
            <a:avLst/>
          </a:prstGeom>
          <a:noFill/>
          <a:ln>
            <a:noFill/>
          </a:ln>
        </p:spPr>
      </p:pic>
      <p:pic>
        <p:nvPicPr>
          <p:cNvPr id="35" name="Google Shape;35;p24"/>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36" name="Google Shape;36;p24"/>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7" name="Shape 37"/>
        <p:cNvGrpSpPr/>
        <p:nvPr/>
      </p:nvGrpSpPr>
      <p:grpSpPr>
        <a:xfrm>
          <a:off x="0" y="0"/>
          <a:ext cx="0" cy="0"/>
          <a:chOff x="0" y="0"/>
          <a:chExt cx="0" cy="0"/>
        </a:xfrm>
      </p:grpSpPr>
      <p:sp>
        <p:nvSpPr>
          <p:cNvPr id="38" name="Google Shape;38;p25"/>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25"/>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25"/>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eo">
  <p:cSld name="Empleo">
    <p:spTree>
      <p:nvGrpSpPr>
        <p:cNvPr id="41" name="Shape 41"/>
        <p:cNvGrpSpPr/>
        <p:nvPr/>
      </p:nvGrpSpPr>
      <p:grpSpPr>
        <a:xfrm>
          <a:off x="0" y="0"/>
          <a:ext cx="0" cy="0"/>
          <a:chOff x="0" y="0"/>
          <a:chExt cx="0" cy="0"/>
        </a:xfrm>
      </p:grpSpPr>
      <p:grpSp>
        <p:nvGrpSpPr>
          <p:cNvPr id="42" name="Google Shape;42;p26"/>
          <p:cNvGrpSpPr/>
          <p:nvPr/>
        </p:nvGrpSpPr>
        <p:grpSpPr>
          <a:xfrm>
            <a:off x="-495300" y="-1270341"/>
            <a:ext cx="10278090" cy="9017494"/>
            <a:chOff x="-495300" y="-1270341"/>
            <a:chExt cx="10278090" cy="9017494"/>
          </a:xfrm>
        </p:grpSpPr>
        <p:pic>
          <p:nvPicPr>
            <p:cNvPr descr="D:\Fotos\Empleo\10 Final_22.jpg" id="43" name="Google Shape;43;p26"/>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4" name="Google Shape;44;p26"/>
            <p:cNvSpPr/>
            <p:nvPr/>
          </p:nvSpPr>
          <p:spPr>
            <a:xfrm>
              <a:off x="-495300" y="137072"/>
              <a:ext cx="9639300"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2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6" name="Google Shape;46;p26"/>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47" name="Google Shape;47;p26"/>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48" name="Google Shape;48;p26"/>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
        <p:nvSpPr>
          <p:cNvPr id="49" name="Google Shape;49;p26"/>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chemeClr val="lt1"/>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rendimiento">
  <p:cSld name="Emprendimiento">
    <p:spTree>
      <p:nvGrpSpPr>
        <p:cNvPr id="50" name="Shape 50"/>
        <p:cNvGrpSpPr/>
        <p:nvPr/>
      </p:nvGrpSpPr>
      <p:grpSpPr>
        <a:xfrm>
          <a:off x="0" y="0"/>
          <a:ext cx="0" cy="0"/>
          <a:chOff x="0" y="0"/>
          <a:chExt cx="0" cy="0"/>
        </a:xfrm>
      </p:grpSpPr>
      <p:pic>
        <p:nvPicPr>
          <p:cNvPr descr="D:\Fotos\Fondo Emprender\emprendedores\_MG_4258.jpg" id="51" name="Google Shape;51;p27"/>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2" name="Google Shape;52;p27"/>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2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54" name="Google Shape;54;p27"/>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55" name="Google Shape;55;p27"/>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56" name="Google Shape;56;p27"/>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
        <p:nvSpPr>
          <p:cNvPr id="57" name="Google Shape;57;p27"/>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 Skills">
  <p:cSld name="World Skills">
    <p:spTree>
      <p:nvGrpSpPr>
        <p:cNvPr id="58" name="Shape 58"/>
        <p:cNvGrpSpPr/>
        <p:nvPr/>
      </p:nvGrpSpPr>
      <p:grpSpPr>
        <a:xfrm>
          <a:off x="0" y="0"/>
          <a:ext cx="0" cy="0"/>
          <a:chOff x="0" y="0"/>
          <a:chExt cx="0" cy="0"/>
        </a:xfrm>
      </p:grpSpPr>
      <p:pic>
        <p:nvPicPr>
          <p:cNvPr id="59" name="Google Shape;59;p28"/>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0" name="Google Shape;60;p28"/>
          <p:cNvGrpSpPr/>
          <p:nvPr/>
        </p:nvGrpSpPr>
        <p:grpSpPr>
          <a:xfrm>
            <a:off x="0" y="0"/>
            <a:ext cx="9144001" cy="6858000"/>
            <a:chOff x="0" y="0"/>
            <a:chExt cx="9144001" cy="6858000"/>
          </a:xfrm>
        </p:grpSpPr>
        <p:sp>
          <p:nvSpPr>
            <p:cNvPr id="61" name="Google Shape;61;p28"/>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2" name="Google Shape;62;p28"/>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3" name="Google Shape;63;p28"/>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64" name="Google Shape;64;p2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65" name="Google Shape;65;p28"/>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
        <p:nvSpPr>
          <p:cNvPr id="66" name="Google Shape;66;p28"/>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p:cSld name="Industrial">
    <p:spTree>
      <p:nvGrpSpPr>
        <p:cNvPr id="67" name="Shape 67"/>
        <p:cNvGrpSpPr/>
        <p:nvPr/>
      </p:nvGrpSpPr>
      <p:grpSpPr>
        <a:xfrm>
          <a:off x="0" y="0"/>
          <a:ext cx="0" cy="0"/>
          <a:chOff x="0" y="0"/>
          <a:chExt cx="0" cy="0"/>
        </a:xfrm>
      </p:grpSpPr>
      <p:pic>
        <p:nvPicPr>
          <p:cNvPr id="68" name="Google Shape;68;p29"/>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69" name="Google Shape;69;p29"/>
          <p:cNvSpPr/>
          <p:nvPr/>
        </p:nvSpPr>
        <p:spPr>
          <a:xfrm>
            <a:off x="95534" y="137072"/>
            <a:ext cx="9048466"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2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71" name="Google Shape;71;p29"/>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72" name="Google Shape;72;p29"/>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73" name="Google Shape;73;p29"/>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
        <p:nvSpPr>
          <p:cNvPr id="74" name="Google Shape;74;p29"/>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FFFFF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nvSpPr>
        <p:spPr>
          <a:xfrm>
            <a:off x="7650702" y="6334682"/>
            <a:ext cx="1493298" cy="52331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nvSpPr>
        <p:spPr>
          <a:xfrm>
            <a:off x="1240690" y="402417"/>
            <a:ext cx="5609815" cy="93016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99A5"/>
              </a:buClr>
              <a:buSzPts val="6000"/>
              <a:buFont typeface="Calibri"/>
              <a:buNone/>
            </a:pPr>
            <a:r>
              <a:rPr b="1" i="0" lang="es-ES" sz="6000" u="none" cap="none" strike="noStrike">
                <a:solidFill>
                  <a:srgbClr val="0099A5"/>
                </a:solidFill>
                <a:latin typeface="Calibri"/>
                <a:ea typeface="Calibri"/>
                <a:cs typeface="Calibri"/>
                <a:sym typeface="Calibri"/>
              </a:rPr>
              <a:t>TECNOSCHOOL</a:t>
            </a:r>
            <a:endParaRPr b="1" i="0" sz="6000" u="none" cap="none" strike="noStrike">
              <a:solidFill>
                <a:srgbClr val="0099A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8a219c69ed_3_1"/>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g8a219c69ed_3_1"/>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g8a219c69ed_3_1"/>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g8a219c69ed_3_1"/>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graphicFrame>
        <p:nvGraphicFramePr>
          <p:cNvPr id="247" name="Google Shape;247;g8a219c69ed_3_1"/>
          <p:cNvGraphicFramePr/>
          <p:nvPr/>
        </p:nvGraphicFramePr>
        <p:xfrm>
          <a:off x="207818" y="2510645"/>
          <a:ext cx="3000000" cy="3000000"/>
        </p:xfrm>
        <a:graphic>
          <a:graphicData uri="http://schemas.openxmlformats.org/drawingml/2006/table">
            <a:tbl>
              <a:tblPr>
                <a:noFill/>
                <a:tableStyleId>{07232CDD-A6F6-48BA-B314-61A3E904AE2E}</a:tableStyleId>
              </a:tblPr>
              <a:tblGrid>
                <a:gridCol w="642900"/>
                <a:gridCol w="730575"/>
                <a:gridCol w="1500125"/>
                <a:gridCol w="662400"/>
                <a:gridCol w="594200"/>
                <a:gridCol w="818250"/>
                <a:gridCol w="3876925"/>
              </a:tblGrid>
              <a:tr h="178250">
                <a:tc>
                  <a:txBody>
                    <a:bodyPr/>
                    <a:lstStyle/>
                    <a:p>
                      <a:pPr indent="0" lvl="0" marL="0" marR="0" rtl="0" algn="l">
                        <a:lnSpc>
                          <a:spcPct val="100000"/>
                        </a:lnSpc>
                        <a:spcBef>
                          <a:spcPts val="0"/>
                        </a:spcBef>
                        <a:spcAft>
                          <a:spcPts val="0"/>
                        </a:spcAft>
                        <a:buNone/>
                      </a:pPr>
                      <a:r>
                        <a:rPr b="1" lang="es-ES" sz="1100" u="none" cap="none" strike="noStrike"/>
                        <a:t>Llave</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0D4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Nombre</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30D5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Campo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0D7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Tipo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0D5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Tamaño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0D4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Obligatorio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0D603"/>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100" u="none" cap="none" strike="noStrike"/>
                        <a:t>Descripción</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0D203"/>
                      </a:solidFill>
                      <a:prstDash val="solid"/>
                      <a:round/>
                      <a:headEnd len="sm" w="sm" type="none"/>
                      <a:tailEnd len="sm" w="sm" type="none"/>
                    </a:lnB>
                    <a:solidFill>
                      <a:srgbClr val="C5E0B3"/>
                    </a:solidFill>
                  </a:tcPr>
                </a:tc>
              </a:tr>
              <a:tr h="169275">
                <a:tc>
                  <a:txBody>
                    <a:bodyPr/>
                    <a:lstStyle/>
                    <a:p>
                      <a:pPr indent="0" lvl="0" marL="0" marR="0" rtl="0" algn="l">
                        <a:lnSpc>
                          <a:spcPct val="100000"/>
                        </a:lnSpc>
                        <a:spcBef>
                          <a:spcPts val="0"/>
                        </a:spcBef>
                        <a:spcAft>
                          <a:spcPts val="0"/>
                        </a:spcAft>
                        <a:buNone/>
                      </a:pPr>
                      <a:r>
                        <a:rPr b="1" lang="es-ES" sz="1100" u="none" cap="none" strike="noStrike"/>
                        <a:t>Principal</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B0D4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30D5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0D7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0D5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6</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0D4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0D603"/>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D0D203"/>
                      </a:solidFill>
                      <a:prstDash val="solid"/>
                      <a:round/>
                      <a:headEnd len="sm" w="sm" type="none"/>
                      <a:tailEnd len="sm" w="sm" type="none"/>
                    </a:lnT>
                    <a:lnB cap="flat" cmpd="sng" w="9525">
                      <a:solidFill>
                        <a:srgbClr val="000000"/>
                      </a:solidFill>
                      <a:prstDash val="solid"/>
                      <a:round/>
                      <a:headEnd len="sm" w="sm" type="none"/>
                      <a:tailEnd len="sm" w="sm" type="none"/>
                    </a:lnB>
                  </a:tcPr>
                </a:tc>
              </a:tr>
              <a:tr h="205175">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Id_Docente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Numerico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10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Identificacion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85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Nombre_D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40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Nombre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85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Dirección_D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40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Dirección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85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Correo_D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30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Correo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0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Telefono_D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Numerico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10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Telefono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85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Horario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20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Horario del 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4850">
                <a:tc>
                  <a:txBody>
                    <a:bodyPr/>
                    <a:lstStyle/>
                    <a:p>
                      <a:pPr indent="0" lvl="0" marL="0" marR="0" rtl="0" algn="l">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Asignatura_D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30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Asignatura del docente</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48" name="Google Shape;248;g8a219c69ed_3_1"/>
          <p:cNvGraphicFramePr/>
          <p:nvPr/>
        </p:nvGraphicFramePr>
        <p:xfrm>
          <a:off x="207818" y="4548490"/>
          <a:ext cx="3000000" cy="3000000"/>
        </p:xfrm>
        <a:graphic>
          <a:graphicData uri="http://schemas.openxmlformats.org/drawingml/2006/table">
            <a:tbl>
              <a:tblPr>
                <a:noFill/>
                <a:tableStyleId>{07232CDD-A6F6-48BA-B314-61A3E904AE2E}</a:tableStyleId>
              </a:tblPr>
              <a:tblGrid>
                <a:gridCol w="642900"/>
                <a:gridCol w="730575"/>
                <a:gridCol w="1500125"/>
                <a:gridCol w="662400"/>
                <a:gridCol w="594200"/>
                <a:gridCol w="818250"/>
                <a:gridCol w="3876925"/>
              </a:tblGrid>
              <a:tr h="139700">
                <a:tc>
                  <a:txBody>
                    <a:bodyPr/>
                    <a:lstStyle/>
                    <a:p>
                      <a:pPr indent="0" lvl="0" marL="0" marR="0" rtl="0" algn="l">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Estu-Doce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Codigo_E</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6</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6600">
                <a:tc>
                  <a:txBody>
                    <a:bodyPr/>
                    <a:lstStyle/>
                    <a:p>
                      <a:pPr indent="0" lvl="0" marL="0" marR="0" rtl="0" algn="l">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Doce-Curs</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Codigo_Curso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 del curso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300">
                <a:tc>
                  <a:txBody>
                    <a:bodyPr/>
                    <a:lstStyle/>
                    <a:p>
                      <a:pPr indent="0" lvl="0" marL="0" marR="0" rtl="0" algn="l">
                        <a:lnSpc>
                          <a:spcPct val="100000"/>
                        </a:lnSpc>
                        <a:spcBef>
                          <a:spcPts val="0"/>
                        </a:spcBef>
                        <a:spcAft>
                          <a:spcPts val="0"/>
                        </a:spcAft>
                        <a:buNone/>
                      </a:pPr>
                      <a:r>
                        <a:rPr b="1" lang="es-ES" sz="1100" u="none" cap="none" strike="noStrike"/>
                        <a:t>Foranea</a:t>
                      </a:r>
                      <a:endParaRPr b="1"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Doce-Asig</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Codigo_Asignatura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 de materia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17"/>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17"/>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17"/>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graphicFrame>
        <p:nvGraphicFramePr>
          <p:cNvPr id="257" name="Google Shape;257;p17"/>
          <p:cNvGraphicFramePr/>
          <p:nvPr/>
        </p:nvGraphicFramePr>
        <p:xfrm>
          <a:off x="568037" y="2307143"/>
          <a:ext cx="3000000" cy="3000000"/>
        </p:xfrm>
        <a:graphic>
          <a:graphicData uri="http://schemas.openxmlformats.org/drawingml/2006/table">
            <a:tbl>
              <a:tblPr>
                <a:noFill/>
                <a:tableStyleId>{07232CDD-A6F6-48BA-B314-61A3E904AE2E}</a:tableStyleId>
              </a:tblPr>
              <a:tblGrid>
                <a:gridCol w="596475"/>
                <a:gridCol w="677825"/>
                <a:gridCol w="1391775"/>
                <a:gridCol w="614550"/>
                <a:gridCol w="551300"/>
                <a:gridCol w="759150"/>
                <a:gridCol w="3596950"/>
              </a:tblGrid>
              <a:tr h="128575">
                <a:tc>
                  <a:txBody>
                    <a:bodyPr/>
                    <a:lstStyle/>
                    <a:p>
                      <a:pPr indent="0" lvl="0" marL="0" marR="0" rtl="0" algn="l">
                        <a:lnSpc>
                          <a:spcPct val="100000"/>
                        </a:lnSpc>
                        <a:spcBef>
                          <a:spcPts val="0"/>
                        </a:spcBef>
                        <a:spcAft>
                          <a:spcPts val="0"/>
                        </a:spcAft>
                        <a:buNone/>
                      </a:pPr>
                      <a:r>
                        <a:rPr b="1" lang="es-ES" sz="800" u="none" cap="none" strike="noStrike"/>
                        <a:t>Llave</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2FCC"/>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800" u="none" cap="none" strike="noStrike"/>
                        <a:t>Nombre</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2BCC"/>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800" u="none" cap="none" strike="noStrike">
                          <a:solidFill>
                            <a:srgbClr val="000000"/>
                          </a:solidFill>
                        </a:rPr>
                        <a:t>Campo</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30CC"/>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None/>
                      </a:pPr>
                      <a:r>
                        <a:rPr b="1" lang="es-ES" sz="800" u="none" cap="none" strike="noStrike"/>
                        <a:t>Tipo</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2CCC"/>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800" u="none" cap="none" strike="noStrike"/>
                        <a:t>Tamaño</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402ECC"/>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800" u="none" cap="none" strike="noStrike"/>
                        <a:t>Obligatorio</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2DCC"/>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800" u="none" cap="none" strike="noStrike"/>
                        <a:t>Descripción</a:t>
                      </a:r>
                      <a:endParaRPr/>
                    </a:p>
                  </a:txBody>
                  <a:tcPr marT="0" marB="0" marR="18875" marL="188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402DCC"/>
                      </a:solidFill>
                      <a:prstDash val="solid"/>
                      <a:round/>
                      <a:headEnd len="sm" w="sm" type="none"/>
                      <a:tailEnd len="sm" w="sm" type="none"/>
                    </a:lnB>
                    <a:solidFill>
                      <a:srgbClr val="C5E0B3"/>
                    </a:solidFill>
                  </a:tcPr>
                </a:tc>
              </a:tr>
              <a:tr h="237875">
                <a:tc>
                  <a:txBody>
                    <a:bodyPr/>
                    <a:lstStyle/>
                    <a:p>
                      <a:pPr indent="0" lvl="0" marL="0" marR="0" rtl="0" algn="l">
                        <a:lnSpc>
                          <a:spcPct val="100000"/>
                        </a:lnSpc>
                        <a:spcBef>
                          <a:spcPts val="0"/>
                        </a:spcBef>
                        <a:spcAft>
                          <a:spcPts val="0"/>
                        </a:spcAft>
                        <a:buNone/>
                      </a:pPr>
                      <a:r>
                        <a:rPr b="1" lang="es-ES" sz="800" u="none" cap="none" strike="noStrike"/>
                        <a:t>Principal</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2F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2B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Cod_Padre_F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30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2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7</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02E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2D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Codigo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02DCC"/>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Id_Padre_F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Identificación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b="1"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Nombre_PF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40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Direccion_PF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30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Dirección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Correo_PF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30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Correo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Telefono_PF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b="1"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Cod_Madre_MF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7</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Codigo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Id_Madre_MF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Identificación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b="1"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40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Direccion_MF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30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Dirección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Correo_MF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30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Correo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Telefono_MF</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 del padre de 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Nombre_Acudiente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40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 del 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Telefono_Acudiente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 del 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Nombre_Acudiente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40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Nombre del 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l">
                        <a:lnSpc>
                          <a:spcPct val="100000"/>
                        </a:lnSpc>
                        <a:spcBef>
                          <a:spcPts val="0"/>
                        </a:spcBef>
                        <a:spcAft>
                          <a:spcPts val="0"/>
                        </a:spcAft>
                        <a:buNone/>
                      </a:pPr>
                      <a:r>
                        <a:t/>
                      </a:r>
                      <a:endParaRPr sz="800" u="none" cap="none" strike="noStrike"/>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Padre_de_Familia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Telefono_Acudiente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Numerico</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10</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Telefono del acudiente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575">
                <a:tc>
                  <a:txBody>
                    <a:bodyPr/>
                    <a:lstStyle/>
                    <a:p>
                      <a:pPr indent="0" lvl="0" marL="0" marR="0" rtl="0" algn="l">
                        <a:lnSpc>
                          <a:spcPct val="100000"/>
                        </a:lnSpc>
                        <a:spcBef>
                          <a:spcPts val="0"/>
                        </a:spcBef>
                        <a:spcAft>
                          <a:spcPts val="0"/>
                        </a:spcAft>
                        <a:buNone/>
                      </a:pPr>
                      <a:r>
                        <a:rPr b="1" lang="es-ES" sz="800" u="none" cap="none" strike="noStrike"/>
                        <a:t>Foranea</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solidFill>
                            <a:srgbClr val="000000"/>
                          </a:solidFill>
                        </a:rPr>
                        <a:t>Estu-Pad</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Codigo_Padre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Carácter</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7</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800" u="none" cap="none" strike="noStrike"/>
                        <a:t>si</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800" u="none" cap="none" strike="noStrike"/>
                        <a:t>Codigo del padre del estudiante</a:t>
                      </a:r>
                      <a:endParaRPr/>
                    </a:p>
                  </a:txBody>
                  <a:tcPr marT="0" marB="0" marR="18875" marL="188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33"/>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33"/>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33"/>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graphicFrame>
        <p:nvGraphicFramePr>
          <p:cNvPr id="266" name="Google Shape;266;p33"/>
          <p:cNvGraphicFramePr/>
          <p:nvPr/>
        </p:nvGraphicFramePr>
        <p:xfrm>
          <a:off x="364273" y="2388520"/>
          <a:ext cx="3000000" cy="3000000"/>
        </p:xfrm>
        <a:graphic>
          <a:graphicData uri="http://schemas.openxmlformats.org/drawingml/2006/table">
            <a:tbl>
              <a:tblPr>
                <a:noFill/>
                <a:tableStyleId>{07232CDD-A6F6-48BA-B314-61A3E904AE2E}</a:tableStyleId>
              </a:tblPr>
              <a:tblGrid>
                <a:gridCol w="622425"/>
                <a:gridCol w="707300"/>
                <a:gridCol w="1452325"/>
                <a:gridCol w="641275"/>
                <a:gridCol w="575275"/>
                <a:gridCol w="792175"/>
                <a:gridCol w="3753400"/>
              </a:tblGrid>
              <a:tr h="250250">
                <a:tc>
                  <a:txBody>
                    <a:bodyPr/>
                    <a:lstStyle/>
                    <a:p>
                      <a:pPr indent="0" lvl="0" marL="0" marR="0" rtl="0" algn="l">
                        <a:lnSpc>
                          <a:spcPct val="100000"/>
                        </a:lnSpc>
                        <a:spcBef>
                          <a:spcPts val="0"/>
                        </a:spcBef>
                        <a:spcAft>
                          <a:spcPts val="0"/>
                        </a:spcAft>
                        <a:buNone/>
                      </a:pPr>
                      <a:r>
                        <a:rPr b="1" lang="es-ES" sz="1000" u="none" cap="none" strike="noStrike"/>
                        <a:t>Llave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52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Nombre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057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Campo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57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Tipo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53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Tamaño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057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Obligatorio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54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Descripción</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55B5"/>
                      </a:solidFill>
                      <a:prstDash val="solid"/>
                      <a:round/>
                      <a:headEnd len="sm" w="sm" type="none"/>
                      <a:tailEnd len="sm" w="sm" type="none"/>
                    </a:lnB>
                    <a:solidFill>
                      <a:srgbClr val="C5E0B3"/>
                    </a:solidFill>
                  </a:tcPr>
                </a:tc>
              </a:tr>
              <a:tr h="250250">
                <a:tc>
                  <a:txBody>
                    <a:bodyPr/>
                    <a:lstStyle/>
                    <a:p>
                      <a:pPr indent="0" lvl="0" marL="0" marR="0" rtl="0" algn="l">
                        <a:lnSpc>
                          <a:spcPct val="100000"/>
                        </a:lnSpc>
                        <a:spcBef>
                          <a:spcPts val="0"/>
                        </a:spcBef>
                        <a:spcAft>
                          <a:spcPts val="0"/>
                        </a:spcAft>
                        <a:buNone/>
                      </a:pPr>
                      <a:r>
                        <a:rPr b="1" lang="es-ES" sz="1000" u="none" cap="none" strike="noStrike"/>
                        <a:t>Principal</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52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A057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57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53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7</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057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54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 del curso de la institución</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55B5"/>
                      </a:solidFill>
                      <a:prstDash val="solid"/>
                      <a:round/>
                      <a:headEnd len="sm" w="sm" type="none"/>
                      <a:tailEnd len="sm" w="sm" type="none"/>
                    </a:lnT>
                    <a:lnB cap="flat" cmpd="sng" w="9525">
                      <a:solidFill>
                        <a:srgbClr val="000000"/>
                      </a:solidFill>
                      <a:prstDash val="solid"/>
                      <a:round/>
                      <a:headEnd len="sm" w="sm" type="none"/>
                      <a:tailEnd len="sm" w="sm" type="none"/>
                    </a:lnB>
                  </a:tcPr>
                </a:tc>
              </a:tr>
              <a:tr h="136850">
                <a:tc>
                  <a:txBody>
                    <a:bodyPr/>
                    <a:lstStyle/>
                    <a:p>
                      <a:pPr indent="0" lvl="0" marL="0" marR="0" rtl="0" algn="l">
                        <a:lnSpc>
                          <a:spcPct val="100000"/>
                        </a:lnSpc>
                        <a:spcBef>
                          <a:spcPts val="0"/>
                        </a:spcBef>
                        <a:spcAft>
                          <a:spcPts val="0"/>
                        </a:spcAft>
                        <a:buNone/>
                      </a:pPr>
                      <a:r>
                        <a:t/>
                      </a:r>
                      <a:endParaRPr b="1"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Docente_Grupo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40</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Docente a cargo del 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575">
                <a:tc>
                  <a:txBody>
                    <a:bodyPr/>
                    <a:lstStyle/>
                    <a:p>
                      <a:pPr indent="0" lvl="0" marL="0" marR="0" rtl="0" algn="l">
                        <a:lnSpc>
                          <a:spcPct val="100000"/>
                        </a:lnSpc>
                        <a:spcBef>
                          <a:spcPts val="0"/>
                        </a:spcBef>
                        <a:spcAft>
                          <a:spcPts val="0"/>
                        </a:spcAft>
                        <a:buNone/>
                      </a:pPr>
                      <a:r>
                        <a:t/>
                      </a:r>
                      <a:endParaRPr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Cronograma_Actividades</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500</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Cronogramas a desarrollar del 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6850">
                <a:tc>
                  <a:txBody>
                    <a:bodyPr/>
                    <a:lstStyle/>
                    <a:p>
                      <a:pPr indent="0" lvl="0" marL="0" marR="0" rtl="0" algn="l">
                        <a:lnSpc>
                          <a:spcPct val="100000"/>
                        </a:lnSpc>
                        <a:spcBef>
                          <a:spcPts val="0"/>
                        </a:spcBef>
                        <a:spcAft>
                          <a:spcPts val="0"/>
                        </a:spcAft>
                        <a:buNone/>
                      </a:pPr>
                      <a:r>
                        <a:t/>
                      </a:r>
                      <a:endParaRPr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Horarios_Curso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20</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Horario de los cursos</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6850">
                <a:tc>
                  <a:txBody>
                    <a:bodyPr/>
                    <a:lstStyle/>
                    <a:p>
                      <a:pPr indent="0" lvl="0" marL="0" marR="0" rtl="0" algn="l">
                        <a:lnSpc>
                          <a:spcPct val="100000"/>
                        </a:lnSpc>
                        <a:spcBef>
                          <a:spcPts val="0"/>
                        </a:spcBef>
                        <a:spcAft>
                          <a:spcPts val="0"/>
                        </a:spcAft>
                        <a:buNone/>
                      </a:pPr>
                      <a:r>
                        <a:t/>
                      </a:r>
                      <a:endParaRPr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Duracón_Curso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8</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Tiempo estimado de duración del 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rPr b="1" lang="es-ES" sz="1000" u="none" cap="none" strike="noStrike"/>
                        <a:t>Foranea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Doce-Curs</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7</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 del curso del estudiante</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5975">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rPr b="1" lang="es-ES" sz="1000" u="none" cap="none" strike="noStrike"/>
                        <a:t>Llave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4067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Nombre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068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Campo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64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Tipo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64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Tamaño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62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Obligatorio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061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Descripción</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061B5"/>
                      </a:solidFill>
                      <a:prstDash val="solid"/>
                      <a:round/>
                      <a:headEnd len="sm" w="sm" type="none"/>
                      <a:tailEnd len="sm" w="sm" type="none"/>
                    </a:lnB>
                    <a:solidFill>
                      <a:srgbClr val="C5E0B3"/>
                    </a:solidFill>
                  </a:tcPr>
                </a:tc>
              </a:tr>
              <a:tr h="250250">
                <a:tc>
                  <a:txBody>
                    <a:bodyPr/>
                    <a:lstStyle/>
                    <a:p>
                      <a:pPr indent="0" lvl="0" marL="0" marR="0" rtl="0" algn="l">
                        <a:lnSpc>
                          <a:spcPct val="100000"/>
                        </a:lnSpc>
                        <a:spcBef>
                          <a:spcPts val="0"/>
                        </a:spcBef>
                        <a:spcAft>
                          <a:spcPts val="0"/>
                        </a:spcAft>
                        <a:buNone/>
                      </a:pPr>
                      <a:r>
                        <a:rPr b="1" lang="es-ES" sz="1000" u="none" cap="none" strike="noStrike"/>
                        <a:t>Principal</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4067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068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Codigo_Asignatura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064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64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7</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62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A061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 de la asignatura de la institución</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A061B5"/>
                      </a:solidFill>
                      <a:prstDash val="solid"/>
                      <a:round/>
                      <a:headEnd len="sm" w="sm" type="none"/>
                      <a:tailEnd len="sm" w="sm" type="none"/>
                    </a:lnT>
                    <a:lnB cap="flat" cmpd="sng" w="9525">
                      <a:solidFill>
                        <a:srgbClr val="000000"/>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t/>
                      </a:r>
                      <a:endParaRPr b="1"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Nombre_Mat</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40</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Nombre de la 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t/>
                      </a:r>
                      <a:endParaRPr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Duracón_Curso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8</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Tiempo estimado de duración de la 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t/>
                      </a:r>
                      <a:endParaRPr sz="1000" u="none" cap="none" strike="noStrike"/>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Horarios_Curso</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20</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Horario de las asignaturas</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5975">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rPr b="1" lang="es-ES" sz="1000" u="none" cap="none" strike="noStrike"/>
                        <a:t>Llave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78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Nombre</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8073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Campo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074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Tipo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071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Tamaño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075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Obligatorio</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074B5"/>
                      </a:solidFill>
                      <a:prstDash val="solid"/>
                      <a:round/>
                      <a:headEnd len="sm" w="sm" type="none"/>
                      <a:tailEnd len="sm" w="sm" type="none"/>
                    </a:lnB>
                    <a:solidFill>
                      <a:srgbClr val="C5E0B3"/>
                    </a:solidFill>
                  </a:tcPr>
                </a:tc>
                <a:tc>
                  <a:txBody>
                    <a:bodyPr/>
                    <a:lstStyle/>
                    <a:p>
                      <a:pPr indent="0" lvl="0" marL="0" marR="0" rtl="0" algn="l">
                        <a:lnSpc>
                          <a:spcPct val="100000"/>
                        </a:lnSpc>
                        <a:spcBef>
                          <a:spcPts val="0"/>
                        </a:spcBef>
                        <a:spcAft>
                          <a:spcPts val="0"/>
                        </a:spcAft>
                        <a:buNone/>
                      </a:pPr>
                      <a:r>
                        <a:rPr b="1" lang="es-ES" sz="1000" u="none" cap="none" strike="noStrike"/>
                        <a:t>Descripción</a:t>
                      </a:r>
                      <a:endParaRPr/>
                    </a:p>
                  </a:txBody>
                  <a:tcPr marT="0" marB="0" marR="22950" marL="229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77B5"/>
                      </a:solidFill>
                      <a:prstDash val="solid"/>
                      <a:round/>
                      <a:headEnd len="sm" w="sm" type="none"/>
                      <a:tailEnd len="sm" w="sm" type="none"/>
                    </a:lnB>
                    <a:solidFill>
                      <a:srgbClr val="C5E0B3"/>
                    </a:solidFill>
                  </a:tcPr>
                </a:tc>
              </a:tr>
              <a:tr h="250250">
                <a:tc>
                  <a:txBody>
                    <a:bodyPr/>
                    <a:lstStyle/>
                    <a:p>
                      <a:pPr indent="0" lvl="0" marL="0" marR="0" rtl="0" algn="l">
                        <a:lnSpc>
                          <a:spcPct val="100000"/>
                        </a:lnSpc>
                        <a:spcBef>
                          <a:spcPts val="0"/>
                        </a:spcBef>
                        <a:spcAft>
                          <a:spcPts val="0"/>
                        </a:spcAft>
                        <a:buNone/>
                      </a:pPr>
                      <a:r>
                        <a:rPr b="1" lang="es-ES" sz="1000" u="none" cap="none" strike="noStrike"/>
                        <a:t>Foranea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078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Estu-Asig</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8073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Codigo_Asignatura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A074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071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7</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075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074B5"/>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 de materia del estudiante</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077B5"/>
                      </a:solidFill>
                      <a:prstDash val="solid"/>
                      <a:round/>
                      <a:headEnd len="sm" w="sm" type="none"/>
                      <a:tailEnd len="sm" w="sm" type="none"/>
                    </a:lnT>
                    <a:lnB cap="flat" cmpd="sng" w="9525">
                      <a:solidFill>
                        <a:srgbClr val="000000"/>
                      </a:solidFill>
                      <a:prstDash val="solid"/>
                      <a:round/>
                      <a:headEnd len="sm" w="sm" type="none"/>
                      <a:tailEnd len="sm" w="sm" type="none"/>
                    </a:lnB>
                  </a:tcPr>
                </a:tc>
              </a:tr>
              <a:tr h="250250">
                <a:tc>
                  <a:txBody>
                    <a:bodyPr/>
                    <a:lstStyle/>
                    <a:p>
                      <a:pPr indent="0" lvl="0" marL="0" marR="0" rtl="0" algn="l">
                        <a:lnSpc>
                          <a:spcPct val="100000"/>
                        </a:lnSpc>
                        <a:spcBef>
                          <a:spcPts val="0"/>
                        </a:spcBef>
                        <a:spcAft>
                          <a:spcPts val="0"/>
                        </a:spcAft>
                        <a:buNone/>
                      </a:pPr>
                      <a:r>
                        <a:rPr b="1" lang="es-ES" sz="1000" u="none" cap="none" strike="noStrike"/>
                        <a:t>Foranea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solidFill>
                            <a:srgbClr val="000000"/>
                          </a:solidFill>
                        </a:rPr>
                        <a:t>Doce-Asig</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Codigo_Asignatura</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Carácter</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7</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000" u="none" cap="none" strike="noStrike"/>
                        <a:t>si</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000" u="none" cap="none" strike="noStrike"/>
                        <a:t>Codigo de materia del estudiante</a:t>
                      </a:r>
                      <a:endParaRPr/>
                    </a:p>
                  </a:txBody>
                  <a:tcPr marT="0" marB="0" marR="22950" marL="22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12"/>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12"/>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12"/>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CRONOGRAMA</a:t>
            </a:r>
            <a:endParaRPr b="0" i="0" sz="1400" u="none" cap="none" strike="noStrike">
              <a:solidFill>
                <a:srgbClr val="000000"/>
              </a:solidFill>
              <a:latin typeface="Arial"/>
              <a:ea typeface="Arial"/>
              <a:cs typeface="Arial"/>
              <a:sym typeface="Arial"/>
            </a:endParaRPr>
          </a:p>
        </p:txBody>
      </p:sp>
      <p:graphicFrame>
        <p:nvGraphicFramePr>
          <p:cNvPr id="275" name="Google Shape;275;p12"/>
          <p:cNvGraphicFramePr/>
          <p:nvPr/>
        </p:nvGraphicFramePr>
        <p:xfrm>
          <a:off x="1302327" y="2193664"/>
          <a:ext cx="3000000" cy="3000000"/>
        </p:xfrm>
        <a:graphic>
          <a:graphicData uri="http://schemas.openxmlformats.org/drawingml/2006/table">
            <a:tbl>
              <a:tblPr>
                <a:noFill/>
                <a:tableStyleId>{07232CDD-A6F6-48BA-B314-61A3E904AE2E}</a:tableStyleId>
              </a:tblPr>
              <a:tblGrid>
                <a:gridCol w="2898050"/>
                <a:gridCol w="942125"/>
                <a:gridCol w="819250"/>
                <a:gridCol w="983075"/>
                <a:gridCol w="1024050"/>
                <a:gridCol w="996750"/>
              </a:tblGrid>
              <a:tr h="713600">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ETAPAS</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INICIO</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DURACIÓN</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FINAL</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 COMPLETADO</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DIAS COMPLETADOS</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F75B5"/>
                    </a:solidFill>
                  </a:tcPr>
                </a:tc>
              </a:tr>
              <a:tr h="297325">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Fase de planificación.</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21/04/2020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30/06/2020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100%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Fase de análisis.</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1/07/2020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30/08/2020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100%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Fase de diseño.</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1/09/2020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31/10/2020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48</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Fase de desarrollo.</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1/11/2020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210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30/05/2021</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Fase de integración y periodo de pruebas.</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s-ES" sz="11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INICIO</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21/04/2020</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7875">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FIN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Calibri"/>
                          <a:ea typeface="Calibri"/>
                          <a:cs typeface="Calibri"/>
                          <a:sym typeface="Calibri"/>
                        </a:rPr>
                        <a:t>30/05/2021</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276" name="Google Shape;276;p12"/>
          <p:cNvPicPr preferRelativeResize="0"/>
          <p:nvPr/>
        </p:nvPicPr>
        <p:blipFill rotWithShape="1">
          <a:blip r:embed="rId3">
            <a:alphaModFix/>
          </a:blip>
          <a:srcRect b="0" l="0" r="0" t="0"/>
          <a:stretch/>
        </p:blipFill>
        <p:spPr>
          <a:xfrm>
            <a:off x="0" y="4777874"/>
            <a:ext cx="9144000" cy="17170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13"/>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13"/>
          <p:cNvSpPr/>
          <p:nvPr/>
        </p:nvSpPr>
        <p:spPr>
          <a:xfrm>
            <a:off x="-1002999" y="1"/>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p13"/>
          <p:cNvSpPr txBox="1"/>
          <p:nvPr/>
        </p:nvSpPr>
        <p:spPr>
          <a:xfrm>
            <a:off x="296473" y="395447"/>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PRESUPUESTO</a:t>
            </a:r>
            <a:endParaRPr b="0" i="0" sz="1400" u="none" cap="none" strike="noStrike">
              <a:solidFill>
                <a:srgbClr val="000000"/>
              </a:solidFill>
              <a:latin typeface="Arial"/>
              <a:ea typeface="Arial"/>
              <a:cs typeface="Arial"/>
              <a:sym typeface="Arial"/>
            </a:endParaRPr>
          </a:p>
        </p:txBody>
      </p:sp>
      <p:graphicFrame>
        <p:nvGraphicFramePr>
          <p:cNvPr id="285" name="Google Shape;285;p13"/>
          <p:cNvGraphicFramePr/>
          <p:nvPr/>
        </p:nvGraphicFramePr>
        <p:xfrm>
          <a:off x="1443661" y="2047603"/>
          <a:ext cx="3000000" cy="3000000"/>
        </p:xfrm>
        <a:graphic>
          <a:graphicData uri="http://schemas.openxmlformats.org/drawingml/2006/table">
            <a:tbl>
              <a:tblPr>
                <a:noFill/>
                <a:tableStyleId>{07232CDD-A6F6-48BA-B314-61A3E904AE2E}</a:tableStyleId>
              </a:tblPr>
              <a:tblGrid>
                <a:gridCol w="666750"/>
                <a:gridCol w="3686175"/>
                <a:gridCol w="88800"/>
                <a:gridCol w="1390650"/>
                <a:gridCol w="1504950"/>
              </a:tblGrid>
              <a:tr h="381000">
                <a:tc>
                  <a:txBody>
                    <a:bodyPr/>
                    <a:lstStyle/>
                    <a:p>
                      <a:pPr indent="0" lvl="0" marL="0" marR="0" rtl="0" algn="ctr">
                        <a:lnSpc>
                          <a:spcPct val="100000"/>
                        </a:lnSpc>
                        <a:spcBef>
                          <a:spcPts val="0"/>
                        </a:spcBef>
                        <a:spcAft>
                          <a:spcPts val="0"/>
                        </a:spcAft>
                        <a:buNone/>
                      </a:pPr>
                      <a:r>
                        <a:rPr b="1" lang="es-ES" sz="1400" u="none" cap="none" strike="noStrike">
                          <a:solidFill>
                            <a:srgbClr val="FFFFFF"/>
                          </a:solidFill>
                        </a:rPr>
                        <a:t>Unidad</a:t>
                      </a:r>
                      <a:endParaRPr/>
                    </a:p>
                  </a:txBody>
                  <a:tcPr marT="0" marB="0" marR="28575" marL="2857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70C0"/>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FFFFFF"/>
                          </a:solidFill>
                        </a:rPr>
                        <a:t>Patrimonio Inicial</a:t>
                      </a:r>
                      <a:endParaRPr/>
                    </a:p>
                  </a:txBody>
                  <a:tcPr marT="0" marB="0" marR="28575" marL="2857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70C0"/>
                    </a:solidFill>
                  </a:tcPr>
                </a:tc>
                <a:tc>
                  <a:txBody>
                    <a:bodyPr/>
                    <a:lstStyle/>
                    <a:p>
                      <a:pPr indent="0" lvl="0" marL="0" marR="0" rtl="0" algn="ctr">
                        <a:lnSpc>
                          <a:spcPct val="100000"/>
                        </a:lnSpc>
                        <a:spcBef>
                          <a:spcPts val="0"/>
                        </a:spcBef>
                        <a:spcAft>
                          <a:spcPts val="0"/>
                        </a:spcAft>
                        <a:buNone/>
                      </a:pPr>
                      <a:r>
                        <a:t/>
                      </a:r>
                      <a:endParaRPr b="1" sz="1400" u="none" cap="none" strike="noStrike">
                        <a:solidFill>
                          <a:srgbClr val="FFFFFF"/>
                        </a:solidFill>
                      </a:endParaRPr>
                    </a:p>
                  </a:txBody>
                  <a:tcPr marT="0" marB="0" marR="28575" marL="2857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70C0"/>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FFFFFF"/>
                          </a:solidFill>
                        </a:rPr>
                        <a:t>Valor unitario</a:t>
                      </a:r>
                      <a:endParaRPr/>
                    </a:p>
                  </a:txBody>
                  <a:tcPr marT="0" marB="0" marR="28575" marL="2857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70C0"/>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FFFFFF"/>
                          </a:solidFill>
                        </a:rPr>
                        <a:t>TOTAL</a:t>
                      </a:r>
                      <a:endParaRPr/>
                    </a:p>
                  </a:txBody>
                  <a:tcPr marT="0" marB="0" marR="28575" marL="2857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70C0"/>
                    </a:solidFill>
                  </a:tcPr>
                </a:tc>
              </a:tr>
              <a:tr h="57150">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1</a:t>
                      </a:r>
                      <a:endParaRPr/>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70D27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70D27C"/>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rPr b="1" lang="es-ES" sz="1400" u="none" cap="none" strike="noStrike">
                          <a:solidFill>
                            <a:srgbClr val="0070C0"/>
                          </a:solidFill>
                        </a:rPr>
                        <a:t>Infraestructura Tecnológica</a:t>
                      </a:r>
                      <a:endParaRPr/>
                    </a:p>
                  </a:txBody>
                  <a:tcPr marT="0" marB="0" marR="28575" marL="28575" anchor="ctr">
                    <a:lnL cap="flat" cmpd="sng" w="19050">
                      <a:solidFill>
                        <a:srgbClr val="70D27C"/>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400" u="none" cap="none" strike="noStrike">
                        <a:solidFill>
                          <a:srgbClr val="0070C0"/>
                        </a:solidFill>
                      </a:endParaRPr>
                    </a:p>
                  </a:txBody>
                  <a:tcPr marT="0" marB="0" marR="28575" marL="28575" anchor="ctr">
                    <a:lnL cap="flat" cmpd="sng" w="1905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90D27C"/>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B0DC7C"/>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$ 9.600.000,00</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B0DC7C"/>
                      </a:solidFill>
                      <a:prstDash val="solid"/>
                      <a:round/>
                      <a:headEnd len="sm" w="sm" type="none"/>
                      <a:tailEnd len="sm" w="sm" type="none"/>
                    </a:lnB>
                    <a:solidFill>
                      <a:srgbClr val="EFFEFA"/>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3</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70D2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Computador Portatil</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90D2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$ 1.400.000,00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B0DC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$ 4.200.000,00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B0DC7C"/>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Computador Escritorio</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$ 1.400.000,00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$ 1.400.000,00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Camara web</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60.000,00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$ 60.000,00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Diademas</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75.000,00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$ 300.000,00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Impresora </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450.000,00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$ 1.800.000,00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Escritorios</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$ 800.000,00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Sillas </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$ 260.000,00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$ 1.040.000,00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190500">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tcPr>
                </a:tc>
              </a:tr>
              <a:tr h="190500">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2</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0957C"/>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rPr b="1" lang="es-ES" sz="1400" u="none" cap="none" strike="noStrike">
                          <a:solidFill>
                            <a:srgbClr val="0070C0"/>
                          </a:solidFill>
                        </a:rPr>
                        <a:t>Software</a:t>
                      </a:r>
                      <a:endParaRPr/>
                    </a:p>
                  </a:txBody>
                  <a:tcPr marT="0" marB="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0987C"/>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70917C"/>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0070C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2F2F2"/>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$ 11.839.996,00</a:t>
                      </a:r>
                      <a:endParaRPr/>
                    </a:p>
                  </a:txBody>
                  <a:tcPr marT="0" marB="0" marR="28575" marL="28575" anchor="ctr">
                    <a:lnL cap="flat" cmpd="sng" w="19050">
                      <a:solidFill>
                        <a:srgbClr val="0070C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509C7C"/>
                      </a:solidFill>
                      <a:prstDash val="solid"/>
                      <a:round/>
                      <a:headEnd len="sm" w="sm" type="none"/>
                      <a:tailEnd len="sm" w="sm" type="none"/>
                    </a:lnB>
                    <a:solidFill>
                      <a:srgbClr val="EFFEFA"/>
                    </a:solidFill>
                  </a:tcPr>
                </a:tc>
              </a:tr>
              <a:tr h="190500">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095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Microsoft Office Anual x4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098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70917C"/>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$200.000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509C7C"/>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Licencias de Windows Anual</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$669.999</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$ 2.679.996,00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4</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Visual studio </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$2.000.000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$ 8.000.000,00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GitHub Anual</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$960.000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$ 960.000,00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200025">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1" name="Google Shape;291;p34"/>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4"/>
          <p:cNvSpPr/>
          <p:nvPr/>
        </p:nvSpPr>
        <p:spPr>
          <a:xfrm>
            <a:off x="-1002999" y="1"/>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34"/>
          <p:cNvSpPr txBox="1"/>
          <p:nvPr/>
        </p:nvSpPr>
        <p:spPr>
          <a:xfrm>
            <a:off x="296473" y="395447"/>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PRESUPUESTO</a:t>
            </a:r>
            <a:endParaRPr b="0" i="0" sz="1400" u="none" cap="none" strike="noStrike">
              <a:solidFill>
                <a:srgbClr val="000000"/>
              </a:solidFill>
              <a:latin typeface="Arial"/>
              <a:ea typeface="Arial"/>
              <a:cs typeface="Arial"/>
              <a:sym typeface="Arial"/>
            </a:endParaRPr>
          </a:p>
        </p:txBody>
      </p:sp>
      <p:graphicFrame>
        <p:nvGraphicFramePr>
          <p:cNvPr id="294" name="Google Shape;294;p34"/>
          <p:cNvGraphicFramePr/>
          <p:nvPr/>
        </p:nvGraphicFramePr>
        <p:xfrm>
          <a:off x="1162757" y="2266102"/>
          <a:ext cx="3000000" cy="3000000"/>
        </p:xfrm>
        <a:graphic>
          <a:graphicData uri="http://schemas.openxmlformats.org/drawingml/2006/table">
            <a:tbl>
              <a:tblPr>
                <a:noFill/>
                <a:tableStyleId>{07232CDD-A6F6-48BA-B314-61A3E904AE2E}</a:tableStyleId>
              </a:tblPr>
              <a:tblGrid>
                <a:gridCol w="666750"/>
                <a:gridCol w="3686175"/>
                <a:gridCol w="88800"/>
                <a:gridCol w="1390650"/>
                <a:gridCol w="1504950"/>
              </a:tblGrid>
              <a:tr h="200025">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3</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90D3D3"/>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rPr b="1" lang="es-ES" sz="1400" u="none" cap="none" strike="noStrike">
                          <a:solidFill>
                            <a:srgbClr val="0070C0"/>
                          </a:solidFill>
                        </a:rPr>
                        <a:t>Servidores</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D0D5D3"/>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50D4D3"/>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70D4D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70D4D3"/>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$ 245.600,00</a:t>
                      </a:r>
                      <a:endParaRPr/>
                    </a:p>
                  </a:txBody>
                  <a:tcPr marT="0" marB="0" marR="28575" marL="28575" anchor="ctr">
                    <a:lnL cap="flat" cmpd="sng" w="19050">
                      <a:solidFill>
                        <a:srgbClr val="70D4D3"/>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EFFEFA"/>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90D3D3"/>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Servidor en linea. costos por año</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D0D5D3"/>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50D4D3"/>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70D4D3"/>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$ 200.000,00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Dominio (tecnoschool.com) costo por año</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$ 45.600,00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$ 45.600,00</a:t>
                      </a:r>
                      <a:endParaRPr/>
                    </a:p>
                  </a:txBody>
                  <a:tcPr marT="0" marB="0" marR="28575" marL="28575" anchor="ctr">
                    <a:lnL cap="flat" cmpd="sng" w="19050">
                      <a:solidFill>
                        <a:srgbClr val="0070C0"/>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0070C0"/>
                      </a:solidFill>
                      <a:prstDash val="solid"/>
                      <a:round/>
                      <a:headEnd len="sm" w="sm" type="none"/>
                      <a:tailEnd len="sm" w="sm" type="none"/>
                    </a:lnT>
                    <a:lnB cap="flat" cmpd="sng" w="19050">
                      <a:solidFill>
                        <a:srgbClr val="0070C0"/>
                      </a:solidFill>
                      <a:prstDash val="solid"/>
                      <a:round/>
                      <a:headEnd len="sm" w="sm" type="none"/>
                      <a:tailEnd len="sm" w="sm" type="none"/>
                    </a:lnB>
                    <a:solidFill>
                      <a:srgbClr val="F2F2F2"/>
                    </a:solidFill>
                  </a:tcPr>
                </a:tc>
              </a:tr>
            </a:tbl>
          </a:graphicData>
        </a:graphic>
      </p:graphicFrame>
      <p:graphicFrame>
        <p:nvGraphicFramePr>
          <p:cNvPr id="295" name="Google Shape;295;p34"/>
          <p:cNvGraphicFramePr/>
          <p:nvPr/>
        </p:nvGraphicFramePr>
        <p:xfrm>
          <a:off x="1162757" y="3202391"/>
          <a:ext cx="3000000" cy="3000000"/>
        </p:xfrm>
        <a:graphic>
          <a:graphicData uri="http://schemas.openxmlformats.org/drawingml/2006/table">
            <a:tbl>
              <a:tblPr>
                <a:noFill/>
                <a:tableStyleId>{07232CDD-A6F6-48BA-B314-61A3E904AE2E}</a:tableStyleId>
              </a:tblPr>
              <a:tblGrid>
                <a:gridCol w="666750"/>
                <a:gridCol w="3686175"/>
                <a:gridCol w="111750"/>
                <a:gridCol w="1390650"/>
              </a:tblGrid>
              <a:tr h="200025">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4</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E01C6D"/>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rPr b="1" lang="es-ES" sz="1400" u="none" cap="none" strike="noStrike">
                          <a:solidFill>
                            <a:srgbClr val="0070C0"/>
                          </a:solidFill>
                        </a:rPr>
                        <a:t>Gastos</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C0126D"/>
                      </a:solidFill>
                      <a:prstDash val="solid"/>
                      <a:round/>
                      <a:headEnd len="sm" w="sm" type="none"/>
                      <a:tailEnd len="sm" w="sm" type="none"/>
                    </a:lnB>
                    <a:solidFill>
                      <a:srgbClr val="EFFEFA"/>
                    </a:solidFill>
                  </a:tcPr>
                </a:tc>
                <a:tc>
                  <a:txBody>
                    <a:bodyPr/>
                    <a:lstStyle/>
                    <a:p>
                      <a:pPr indent="0" lvl="0" marL="0" marR="0" rtl="0" algn="ctr">
                        <a:lnSpc>
                          <a:spcPct val="100000"/>
                        </a:lnSpc>
                        <a:spcBef>
                          <a:spcPts val="0"/>
                        </a:spcBef>
                        <a:spcAft>
                          <a:spcPts val="0"/>
                        </a:spcAft>
                        <a:buNone/>
                      </a:pPr>
                      <a:r>
                        <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401F6D"/>
                      </a:solidFill>
                      <a:prstDash val="solid"/>
                      <a:round/>
                      <a:headEnd len="sm" w="sm" type="none"/>
                      <a:tailEnd len="sm" w="sm" type="none"/>
                    </a:lnB>
                    <a:solidFill>
                      <a:srgbClr val="EFFEFA"/>
                    </a:solidFill>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201D6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201D6D"/>
                      </a:solidFill>
                      <a:prstDash val="solid"/>
                      <a:round/>
                      <a:headEnd len="sm" w="sm" type="none"/>
                      <a:tailEnd len="sm" w="sm" type="none"/>
                    </a:lnB>
                    <a:solidFill>
                      <a:srgbClr val="EFFEFA"/>
                    </a:solidFill>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E01C6D"/>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Servicios Públicos (luz, agua)</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C0126D"/>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401F6D"/>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$ 150.000,00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201D6D"/>
                      </a:solidFill>
                      <a:prstDash val="solid"/>
                      <a:round/>
                      <a:headEnd len="sm" w="sm" type="none"/>
                      <a:tailEnd len="sm" w="sm" type="none"/>
                    </a:lnT>
                    <a:lnB cap="flat" cmpd="sng" w="19050">
                      <a:solidFill>
                        <a:srgbClr val="F2F2F2"/>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Arriendo</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solidFill>
                          <a:srgbClr val="595959"/>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$ 800.000,00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2</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Mantenimiento y actualización</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$ 250.000,00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Internet</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$ 100.000,00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1</a:t>
                      </a:r>
                      <a:endParaRPr/>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400" u="none" cap="none" strike="noStrike">
                          <a:solidFill>
                            <a:srgbClr val="595959"/>
                          </a:solidFill>
                        </a:rPr>
                        <a:t>Caja menor</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575" marL="28575" anchor="b">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400" u="none" cap="none" strike="noStrike">
                          <a:solidFill>
                            <a:srgbClr val="595959"/>
                          </a:solidFill>
                        </a:rPr>
                        <a:t>$ 300.000,00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tcPr>
                </a:tc>
              </a:tr>
            </a:tbl>
          </a:graphicData>
        </a:graphic>
      </p:graphicFrame>
      <p:graphicFrame>
        <p:nvGraphicFramePr>
          <p:cNvPr id="296" name="Google Shape;296;p34"/>
          <p:cNvGraphicFramePr/>
          <p:nvPr/>
        </p:nvGraphicFramePr>
        <p:xfrm>
          <a:off x="1162757" y="4805411"/>
          <a:ext cx="3000000" cy="3000000"/>
        </p:xfrm>
        <a:graphic>
          <a:graphicData uri="http://schemas.openxmlformats.org/drawingml/2006/table">
            <a:tbl>
              <a:tblPr>
                <a:noFill/>
                <a:tableStyleId>{07232CDD-A6F6-48BA-B314-61A3E904AE2E}</a:tableStyleId>
              </a:tblPr>
              <a:tblGrid>
                <a:gridCol w="729350"/>
                <a:gridCol w="4032325"/>
                <a:gridCol w="122250"/>
                <a:gridCol w="1521225"/>
              </a:tblGrid>
              <a:tr h="271250">
                <a:tc>
                  <a:txBody>
                    <a:bodyPr/>
                    <a:lstStyle/>
                    <a:p>
                      <a:pPr indent="0" lvl="0" marL="0" marR="0" rtl="0" algn="ctr">
                        <a:lnSpc>
                          <a:spcPct val="100000"/>
                        </a:lnSpc>
                        <a:spcBef>
                          <a:spcPts val="0"/>
                        </a:spcBef>
                        <a:spcAft>
                          <a:spcPts val="0"/>
                        </a:spcAft>
                        <a:buNone/>
                      </a:pPr>
                      <a:r>
                        <a:rPr b="1" lang="es-ES" sz="1400" u="none" cap="none" strike="noStrike">
                          <a:solidFill>
                            <a:srgbClr val="0070C0"/>
                          </a:solidFill>
                        </a:rPr>
                        <a:t>5</a:t>
                      </a:r>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BDAF"/>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rPr b="1" lang="es-ES" sz="1400" u="none" cap="none" strike="noStrike">
                          <a:solidFill>
                            <a:srgbClr val="0070C0"/>
                          </a:solidFill>
                        </a:rPr>
                        <a:t>Ingresos</a:t>
                      </a:r>
                      <a:endParaRPr b="1" sz="1400" u="none" cap="none" strike="noStrike">
                        <a:solidFill>
                          <a:srgbClr val="0070C0"/>
                        </a:solidFill>
                      </a:endParaRPr>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A0C1AF"/>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t/>
                      </a:r>
                      <a:endParaRPr b="1"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A0BBAF"/>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t/>
                      </a:r>
                      <a:endParaRPr b="1" sz="1400" u="none" cap="none" strike="noStrike"/>
                    </a:p>
                  </a:txBody>
                  <a:tcPr marT="0" marB="0" marR="28575" marL="28575" anchor="ctr">
                    <a:lnL cap="flat" cmpd="sng" w="9525">
                      <a:solidFill>
                        <a:srgbClr val="000000">
                          <a:alpha val="0"/>
                        </a:srgbClr>
                      </a:solidFill>
                      <a:prstDash val="solid"/>
                      <a:round/>
                      <a:headEnd len="sm" w="sm" type="none"/>
                      <a:tailEnd len="sm" w="sm" type="none"/>
                    </a:lnL>
                    <a:lnR cap="flat" cmpd="sng" w="19050">
                      <a:solidFill>
                        <a:srgbClr val="A0BBA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A0BBAF"/>
                      </a:solidFill>
                      <a:prstDash val="solid"/>
                      <a:round/>
                      <a:headEnd len="sm" w="sm" type="none"/>
                      <a:tailEnd len="sm" w="sm" type="none"/>
                    </a:lnB>
                    <a:solidFill>
                      <a:srgbClr val="DDD9C3"/>
                    </a:solidFill>
                  </a:tcPr>
                </a:tc>
              </a:tr>
              <a:tr h="271250">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500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60BDAF"/>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rPr b="1" lang="es-ES" sz="1400" u="none" cap="none" strike="noStrike">
                          <a:solidFill>
                            <a:schemeClr val="dk1"/>
                          </a:solidFill>
                        </a:rPr>
                        <a:t>Trimestral</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A0C1AF"/>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ctr">
                        <a:lnSpc>
                          <a:spcPct val="100000"/>
                        </a:lnSpc>
                        <a:spcBef>
                          <a:spcPts val="0"/>
                        </a:spcBef>
                        <a:spcAft>
                          <a:spcPts val="0"/>
                        </a:spcAft>
                        <a:buNone/>
                      </a:pPr>
                      <a:r>
                        <a:t/>
                      </a:r>
                      <a:endParaRPr b="1" sz="1400" u="none" cap="none" strike="noStrike">
                        <a:solidFill>
                          <a:schemeClr val="dk1"/>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A0BBAF"/>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$ 1.106.000,00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A0BBAF"/>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r>
              <a:tr h="271250">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500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rPr b="1" lang="es-ES" sz="1400" u="none" cap="none" strike="noStrike">
                          <a:solidFill>
                            <a:schemeClr val="dk1"/>
                          </a:solidFill>
                        </a:rPr>
                        <a:t>Semestral</a:t>
                      </a:r>
                      <a:endParaRPr b="1" sz="1400" u="none" cap="none" strike="noStrike">
                        <a:solidFill>
                          <a:schemeClr val="dk1"/>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ctr">
                        <a:lnSpc>
                          <a:spcPct val="100000"/>
                        </a:lnSpc>
                        <a:spcBef>
                          <a:spcPts val="0"/>
                        </a:spcBef>
                        <a:spcAft>
                          <a:spcPts val="0"/>
                        </a:spcAft>
                        <a:buNone/>
                      </a:pPr>
                      <a:r>
                        <a:t/>
                      </a:r>
                      <a:endParaRPr b="1" sz="1400" u="none" cap="none" strike="noStrike">
                        <a:solidFill>
                          <a:schemeClr val="dk1"/>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$ 2.200.000,00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r>
              <a:tr h="271250">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500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rPr b="1" lang="es-ES" sz="1400" u="none" cap="none" strike="noStrike">
                          <a:solidFill>
                            <a:schemeClr val="dk1"/>
                          </a:solidFill>
                        </a:rPr>
                        <a:t>Anual</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l">
                        <a:lnSpc>
                          <a:spcPct val="100000"/>
                        </a:lnSpc>
                        <a:spcBef>
                          <a:spcPts val="0"/>
                        </a:spcBef>
                        <a:spcAft>
                          <a:spcPts val="0"/>
                        </a:spcAft>
                        <a:buNone/>
                      </a:pPr>
                      <a:r>
                        <a:t/>
                      </a:r>
                      <a:endParaRPr b="1" sz="1400" u="none" cap="none" strike="noStrike">
                        <a:solidFill>
                          <a:schemeClr val="dk1"/>
                        </a:solidFill>
                      </a:endParaRPr>
                    </a:p>
                  </a:txBody>
                  <a:tcPr marT="0" marB="0" marR="28575" marL="28575" anchor="ctr">
                    <a:lnL cap="flat" cmpd="sng" w="19050">
                      <a:solidFill>
                        <a:srgbClr val="F2F2F2"/>
                      </a:solidFill>
                      <a:prstDash val="solid"/>
                      <a:round/>
                      <a:headEnd len="sm" w="sm" type="none"/>
                      <a:tailEnd len="sm" w="sm" type="none"/>
                    </a:lnL>
                    <a:lnR cap="flat" cmpd="sng" w="19050">
                      <a:solidFill>
                        <a:srgbClr val="F2F2F2"/>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c>
                  <a:txBody>
                    <a:bodyPr/>
                    <a:lstStyle/>
                    <a:p>
                      <a:pPr indent="0" lvl="0" marL="0" marR="0" rtl="0" algn="ctr">
                        <a:lnSpc>
                          <a:spcPct val="100000"/>
                        </a:lnSpc>
                        <a:spcBef>
                          <a:spcPts val="0"/>
                        </a:spcBef>
                        <a:spcAft>
                          <a:spcPts val="0"/>
                        </a:spcAft>
                        <a:buNone/>
                      </a:pPr>
                      <a:r>
                        <a:rPr b="1" lang="es-ES" sz="1400" u="none" cap="none" strike="noStrike">
                          <a:solidFill>
                            <a:schemeClr val="dk1"/>
                          </a:solidFill>
                        </a:rPr>
                        <a:t>$ 4.380.000,00</a:t>
                      </a:r>
                      <a:endParaRPr/>
                    </a:p>
                  </a:txBody>
                  <a:tcPr marT="0" marB="0" marR="28575" marL="28575" anchor="ctr">
                    <a:lnL cap="flat" cmpd="sng" w="19050">
                      <a:solidFill>
                        <a:srgbClr val="F2F2F2"/>
                      </a:solidFill>
                      <a:prstDash val="solid"/>
                      <a:round/>
                      <a:headEnd len="sm" w="sm" type="none"/>
                      <a:tailEnd len="sm" w="sm" type="none"/>
                    </a:lnL>
                    <a:lnR cap="flat" cmpd="sng" w="19050">
                      <a:solidFill>
                        <a:srgbClr val="0070C0"/>
                      </a:solidFill>
                      <a:prstDash val="solid"/>
                      <a:round/>
                      <a:headEnd len="sm" w="sm" type="none"/>
                      <a:tailEnd len="sm" w="sm" type="none"/>
                    </a:lnR>
                    <a:lnT cap="flat" cmpd="sng" w="19050">
                      <a:solidFill>
                        <a:srgbClr val="F2F2F2"/>
                      </a:solidFill>
                      <a:prstDash val="solid"/>
                      <a:round/>
                      <a:headEnd len="sm" w="sm" type="none"/>
                      <a:tailEnd len="sm" w="sm" type="none"/>
                    </a:lnT>
                    <a:lnB cap="flat" cmpd="sng" w="19050">
                      <a:solidFill>
                        <a:srgbClr val="F2F2F2"/>
                      </a:solidFill>
                      <a:prstDash val="solid"/>
                      <a:round/>
                      <a:headEnd len="sm" w="sm" type="none"/>
                      <a:tailEnd len="sm" w="sm" type="none"/>
                    </a:lnB>
                    <a:solidFill>
                      <a:srgbClr val="DDD9C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18"/>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p18"/>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05" name="Google Shape;305;p18"/>
          <p:cNvSpPr txBox="1"/>
          <p:nvPr/>
        </p:nvSpPr>
        <p:spPr>
          <a:xfrm>
            <a:off x="492860" y="395443"/>
            <a:ext cx="4079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6600" u="none" cap="none" strike="noStrike">
                <a:solidFill>
                  <a:schemeClr val="lt1"/>
                </a:solidFill>
                <a:latin typeface="Calibri"/>
                <a:ea typeface="Calibri"/>
                <a:cs typeface="Calibri"/>
                <a:sym typeface="Calibri"/>
              </a:rPr>
              <a:t>MOCKUPS</a:t>
            </a:r>
            <a:endParaRPr b="0" i="0" sz="1800" u="none" cap="none" strike="noStrike">
              <a:solidFill>
                <a:srgbClr val="000000"/>
              </a:solidFill>
              <a:latin typeface="Arial"/>
              <a:ea typeface="Arial"/>
              <a:cs typeface="Arial"/>
              <a:sym typeface="Arial"/>
            </a:endParaRPr>
          </a:p>
        </p:txBody>
      </p:sp>
      <p:sp>
        <p:nvSpPr>
          <p:cNvPr id="306" name="Google Shape;306;p18"/>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3F3F3F"/>
              </a:solidFill>
              <a:latin typeface="Calibri"/>
              <a:ea typeface="Calibri"/>
              <a:cs typeface="Calibri"/>
              <a:sym typeface="Calibri"/>
            </a:endParaRPr>
          </a:p>
        </p:txBody>
      </p:sp>
      <p:sp>
        <p:nvSpPr>
          <p:cNvPr id="307" name="Google Shape;307;p18"/>
          <p:cNvSpPr txBox="1"/>
          <p:nvPr/>
        </p:nvSpPr>
        <p:spPr>
          <a:xfrm>
            <a:off x="1230036" y="5646048"/>
            <a:ext cx="2365200" cy="391800"/>
          </a:xfrm>
          <a:prstGeom prst="rect">
            <a:avLst/>
          </a:prstGeom>
          <a:solidFill>
            <a:srgbClr val="00B0F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PANTALLA INICIO</a:t>
            </a:r>
            <a:endParaRPr b="1" i="0" sz="1400" u="none" cap="none" strike="noStrike">
              <a:solidFill>
                <a:srgbClr val="000000"/>
              </a:solidFill>
              <a:latin typeface="Arial"/>
              <a:ea typeface="Arial"/>
              <a:cs typeface="Arial"/>
              <a:sym typeface="Arial"/>
            </a:endParaRPr>
          </a:p>
        </p:txBody>
      </p:sp>
      <p:sp>
        <p:nvSpPr>
          <p:cNvPr id="308" name="Google Shape;308;p18"/>
          <p:cNvSpPr txBox="1"/>
          <p:nvPr/>
        </p:nvSpPr>
        <p:spPr>
          <a:xfrm>
            <a:off x="5741290" y="2510736"/>
            <a:ext cx="2365200" cy="391800"/>
          </a:xfrm>
          <a:prstGeom prst="rect">
            <a:avLst/>
          </a:prstGeom>
          <a:solidFill>
            <a:srgbClr val="00B0F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LOGIN</a:t>
            </a:r>
            <a:endParaRPr b="1" i="0" sz="1400" u="none" cap="none" strike="noStrike">
              <a:solidFill>
                <a:srgbClr val="000000"/>
              </a:solidFill>
              <a:latin typeface="Arial"/>
              <a:ea typeface="Arial"/>
              <a:cs typeface="Arial"/>
              <a:sym typeface="Arial"/>
            </a:endParaRPr>
          </a:p>
        </p:txBody>
      </p:sp>
      <p:pic>
        <p:nvPicPr>
          <p:cNvPr id="309" name="Google Shape;309;p18"/>
          <p:cNvPicPr preferRelativeResize="0"/>
          <p:nvPr/>
        </p:nvPicPr>
        <p:blipFill rotWithShape="1">
          <a:blip r:embed="rId3">
            <a:alphaModFix/>
          </a:blip>
          <a:srcRect b="0" l="0" r="0" t="0"/>
          <a:stretch/>
        </p:blipFill>
        <p:spPr>
          <a:xfrm>
            <a:off x="4759173" y="3130724"/>
            <a:ext cx="4141479" cy="2935530"/>
          </a:xfrm>
          <a:prstGeom prst="rect">
            <a:avLst/>
          </a:prstGeom>
          <a:noFill/>
          <a:ln>
            <a:noFill/>
          </a:ln>
        </p:spPr>
      </p:pic>
      <p:pic>
        <p:nvPicPr>
          <p:cNvPr id="310" name="Google Shape;310;p18"/>
          <p:cNvPicPr preferRelativeResize="0"/>
          <p:nvPr/>
        </p:nvPicPr>
        <p:blipFill rotWithShape="1">
          <a:blip r:embed="rId4">
            <a:alphaModFix/>
          </a:blip>
          <a:srcRect b="0" l="0" r="0" t="0"/>
          <a:stretch/>
        </p:blipFill>
        <p:spPr>
          <a:xfrm>
            <a:off x="253273" y="2394943"/>
            <a:ext cx="4318727" cy="30879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8a219c69ed_2_31"/>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g8a219c69ed_2_31"/>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g8a219c69ed_2_31"/>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g8a219c69ed_2_31"/>
          <p:cNvSpPr txBox="1"/>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19" name="Google Shape;319;g8a219c69ed_2_31"/>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6600" u="none" cap="none" strike="noStrike">
                <a:solidFill>
                  <a:schemeClr val="lt1"/>
                </a:solidFill>
                <a:latin typeface="Calibri"/>
                <a:ea typeface="Calibri"/>
                <a:cs typeface="Calibri"/>
                <a:sym typeface="Calibri"/>
              </a:rPr>
              <a:t>MOCKUPS</a:t>
            </a:r>
            <a:endParaRPr b="0" i="0" sz="1400" u="none" cap="none" strike="noStrike">
              <a:solidFill>
                <a:srgbClr val="000000"/>
              </a:solidFill>
              <a:latin typeface="Arial"/>
              <a:ea typeface="Arial"/>
              <a:cs typeface="Arial"/>
              <a:sym typeface="Arial"/>
            </a:endParaRPr>
          </a:p>
        </p:txBody>
      </p:sp>
      <p:sp>
        <p:nvSpPr>
          <p:cNvPr id="320" name="Google Shape;320;g8a219c69ed_2_31"/>
          <p:cNvSpPr txBox="1"/>
          <p:nvPr/>
        </p:nvSpPr>
        <p:spPr>
          <a:xfrm>
            <a:off x="918175" y="2375834"/>
            <a:ext cx="3029400" cy="406800"/>
          </a:xfrm>
          <a:prstGeom prst="rect">
            <a:avLst/>
          </a:prstGeom>
          <a:solidFill>
            <a:srgbClr val="92D0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ADMINISTRADOR</a:t>
            </a:r>
            <a:endParaRPr b="1" i="0" sz="1400" u="none" cap="none" strike="noStrike">
              <a:solidFill>
                <a:srgbClr val="000000"/>
              </a:solidFill>
              <a:latin typeface="Arial"/>
              <a:ea typeface="Arial"/>
              <a:cs typeface="Arial"/>
              <a:sym typeface="Arial"/>
            </a:endParaRPr>
          </a:p>
        </p:txBody>
      </p:sp>
      <p:sp>
        <p:nvSpPr>
          <p:cNvPr id="321" name="Google Shape;321;g8a219c69ed_2_31"/>
          <p:cNvSpPr txBox="1"/>
          <p:nvPr/>
        </p:nvSpPr>
        <p:spPr>
          <a:xfrm>
            <a:off x="5375586" y="5601534"/>
            <a:ext cx="3029400" cy="406800"/>
          </a:xfrm>
          <a:prstGeom prst="rect">
            <a:avLst/>
          </a:prstGeom>
          <a:solidFill>
            <a:srgbClr val="92D05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DOCENTE</a:t>
            </a:r>
            <a:endParaRPr b="1" i="0" sz="1400" u="none" cap="none" strike="noStrike">
              <a:solidFill>
                <a:srgbClr val="000000"/>
              </a:solidFill>
              <a:latin typeface="Arial"/>
              <a:ea typeface="Arial"/>
              <a:cs typeface="Arial"/>
              <a:sym typeface="Arial"/>
            </a:endParaRPr>
          </a:p>
        </p:txBody>
      </p:sp>
      <p:pic>
        <p:nvPicPr>
          <p:cNvPr id="322" name="Google Shape;322;g8a219c69ed_2_31"/>
          <p:cNvPicPr preferRelativeResize="0"/>
          <p:nvPr/>
        </p:nvPicPr>
        <p:blipFill rotWithShape="1">
          <a:blip r:embed="rId3">
            <a:alphaModFix/>
          </a:blip>
          <a:srcRect b="0" l="0" r="0" t="0"/>
          <a:stretch/>
        </p:blipFill>
        <p:spPr>
          <a:xfrm>
            <a:off x="4713335" y="2348467"/>
            <a:ext cx="4353903" cy="3097221"/>
          </a:xfrm>
          <a:prstGeom prst="rect">
            <a:avLst/>
          </a:prstGeom>
          <a:noFill/>
          <a:ln>
            <a:noFill/>
          </a:ln>
        </p:spPr>
      </p:pic>
      <p:pic>
        <p:nvPicPr>
          <p:cNvPr id="323" name="Google Shape;323;g8a219c69ed_2_31"/>
          <p:cNvPicPr preferRelativeResize="0"/>
          <p:nvPr/>
        </p:nvPicPr>
        <p:blipFill rotWithShape="1">
          <a:blip r:embed="rId4">
            <a:alphaModFix/>
          </a:blip>
          <a:srcRect b="0" l="0" r="0" t="0"/>
          <a:stretch/>
        </p:blipFill>
        <p:spPr>
          <a:xfrm>
            <a:off x="229178" y="2879660"/>
            <a:ext cx="4407395" cy="31240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8a219c69ed_2_11"/>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g8a219c69ed_2_11"/>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0" name="Google Shape;330;g8a219c69ed_2_11"/>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1" name="Google Shape;331;g8a219c69ed_2_11"/>
          <p:cNvSpPr txBox="1"/>
          <p:nvPr/>
        </p:nvSpPr>
        <p:spPr>
          <a:xfrm>
            <a:off x="364251" y="478230"/>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6600" u="none" cap="none" strike="noStrike">
                <a:solidFill>
                  <a:schemeClr val="lt1"/>
                </a:solidFill>
                <a:latin typeface="Calibri"/>
                <a:ea typeface="Calibri"/>
                <a:cs typeface="Calibri"/>
                <a:sym typeface="Calibri"/>
              </a:rPr>
              <a:t>MOCKUPS</a:t>
            </a:r>
            <a:endParaRPr b="0" i="0" sz="1400" u="none" cap="none" strike="noStrike">
              <a:solidFill>
                <a:srgbClr val="000000"/>
              </a:solidFill>
              <a:latin typeface="Arial"/>
              <a:ea typeface="Arial"/>
              <a:cs typeface="Arial"/>
              <a:sym typeface="Arial"/>
            </a:endParaRPr>
          </a:p>
        </p:txBody>
      </p:sp>
      <p:sp>
        <p:nvSpPr>
          <p:cNvPr id="332" name="Google Shape;332;g8a219c69ed_2_11"/>
          <p:cNvSpPr txBox="1"/>
          <p:nvPr/>
        </p:nvSpPr>
        <p:spPr>
          <a:xfrm>
            <a:off x="899151" y="2070580"/>
            <a:ext cx="8000100" cy="424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3F3F3F"/>
              </a:solidFill>
              <a:latin typeface="Calibri"/>
              <a:ea typeface="Calibri"/>
              <a:cs typeface="Calibri"/>
              <a:sym typeface="Calibri"/>
            </a:endParaRPr>
          </a:p>
        </p:txBody>
      </p:sp>
      <p:sp>
        <p:nvSpPr>
          <p:cNvPr id="333" name="Google Shape;333;g8a219c69ed_2_11"/>
          <p:cNvSpPr txBox="1"/>
          <p:nvPr/>
        </p:nvSpPr>
        <p:spPr>
          <a:xfrm>
            <a:off x="1199110" y="5596372"/>
            <a:ext cx="2481000" cy="342900"/>
          </a:xfrm>
          <a:prstGeom prst="rect">
            <a:avLst/>
          </a:prstGeom>
          <a:solidFill>
            <a:srgbClr val="92D05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ALUMNOS</a:t>
            </a:r>
            <a:endParaRPr b="1" i="0" sz="1400" u="none" cap="none" strike="noStrike">
              <a:solidFill>
                <a:srgbClr val="000000"/>
              </a:solidFill>
              <a:latin typeface="Arial"/>
              <a:ea typeface="Arial"/>
              <a:cs typeface="Arial"/>
              <a:sym typeface="Arial"/>
            </a:endParaRPr>
          </a:p>
        </p:txBody>
      </p:sp>
      <p:sp>
        <p:nvSpPr>
          <p:cNvPr id="334" name="Google Shape;334;g8a219c69ed_2_11"/>
          <p:cNvSpPr txBox="1"/>
          <p:nvPr/>
        </p:nvSpPr>
        <p:spPr>
          <a:xfrm>
            <a:off x="5571152" y="2540335"/>
            <a:ext cx="2481000" cy="342900"/>
          </a:xfrm>
          <a:prstGeom prst="rect">
            <a:avLst/>
          </a:prstGeom>
          <a:solidFill>
            <a:srgbClr val="92D05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PADRES DE FAMILIA</a:t>
            </a:r>
            <a:endParaRPr b="1" i="0" sz="1400" u="none" cap="none" strike="noStrike">
              <a:solidFill>
                <a:srgbClr val="000000"/>
              </a:solidFill>
              <a:latin typeface="Arial"/>
              <a:ea typeface="Arial"/>
              <a:cs typeface="Arial"/>
              <a:sym typeface="Arial"/>
            </a:endParaRPr>
          </a:p>
        </p:txBody>
      </p:sp>
      <p:pic>
        <p:nvPicPr>
          <p:cNvPr id="335" name="Google Shape;335;g8a219c69ed_2_11"/>
          <p:cNvPicPr preferRelativeResize="0"/>
          <p:nvPr/>
        </p:nvPicPr>
        <p:blipFill rotWithShape="1">
          <a:blip r:embed="rId3">
            <a:alphaModFix/>
          </a:blip>
          <a:srcRect b="0" l="0" r="0" t="0"/>
          <a:stretch/>
        </p:blipFill>
        <p:spPr>
          <a:xfrm>
            <a:off x="200881" y="2436405"/>
            <a:ext cx="4376360" cy="3113948"/>
          </a:xfrm>
          <a:prstGeom prst="rect">
            <a:avLst/>
          </a:prstGeom>
          <a:noFill/>
          <a:ln>
            <a:noFill/>
          </a:ln>
        </p:spPr>
      </p:pic>
      <p:pic>
        <p:nvPicPr>
          <p:cNvPr id="336" name="Google Shape;336;g8a219c69ed_2_11"/>
          <p:cNvPicPr preferRelativeResize="0"/>
          <p:nvPr/>
        </p:nvPicPr>
        <p:blipFill rotWithShape="1">
          <a:blip r:embed="rId4">
            <a:alphaModFix/>
          </a:blip>
          <a:srcRect b="0" l="0" r="0" t="0"/>
          <a:stretch/>
        </p:blipFill>
        <p:spPr>
          <a:xfrm>
            <a:off x="4609969" y="3077786"/>
            <a:ext cx="4403367" cy="31435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8a219c69ed_2_21"/>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g8a219c69ed_2_21"/>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g8a219c69ed_2_21"/>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g8a219c69ed_2_21"/>
          <p:cNvSpPr txBox="1"/>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45" name="Google Shape;345;g8a219c69ed_2_21"/>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MOCKUPS</a:t>
            </a:r>
            <a:endParaRPr b="0" i="0" sz="1400" u="none" cap="none" strike="noStrike">
              <a:solidFill>
                <a:srgbClr val="000000"/>
              </a:solidFill>
              <a:latin typeface="Arial"/>
              <a:ea typeface="Arial"/>
              <a:cs typeface="Arial"/>
              <a:sym typeface="Arial"/>
            </a:endParaRPr>
          </a:p>
        </p:txBody>
      </p:sp>
      <p:pic>
        <p:nvPicPr>
          <p:cNvPr id="346" name="Google Shape;346;g8a219c69ed_2_21"/>
          <p:cNvPicPr preferRelativeResize="0"/>
          <p:nvPr/>
        </p:nvPicPr>
        <p:blipFill rotWithShape="1">
          <a:blip r:embed="rId3">
            <a:alphaModFix/>
          </a:blip>
          <a:srcRect b="0" l="0" r="0" t="0"/>
          <a:stretch/>
        </p:blipFill>
        <p:spPr>
          <a:xfrm>
            <a:off x="5435047" y="1762653"/>
            <a:ext cx="3589565" cy="2566608"/>
          </a:xfrm>
          <a:prstGeom prst="rect">
            <a:avLst/>
          </a:prstGeom>
          <a:noFill/>
          <a:ln>
            <a:noFill/>
          </a:ln>
        </p:spPr>
      </p:pic>
      <p:pic>
        <p:nvPicPr>
          <p:cNvPr id="347" name="Google Shape;347;g8a219c69ed_2_21"/>
          <p:cNvPicPr preferRelativeResize="0"/>
          <p:nvPr/>
        </p:nvPicPr>
        <p:blipFill rotWithShape="1">
          <a:blip r:embed="rId4">
            <a:alphaModFix/>
          </a:blip>
          <a:srcRect b="0" l="0" r="0" t="0"/>
          <a:stretch/>
        </p:blipFill>
        <p:spPr>
          <a:xfrm>
            <a:off x="138265" y="2469952"/>
            <a:ext cx="5158517" cy="3693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ES" sz="5400" u="none" cap="none" strike="noStrike">
                <a:solidFill>
                  <a:schemeClr val="lt1"/>
                </a:solidFill>
                <a:latin typeface="Calibri"/>
                <a:ea typeface="Calibri"/>
                <a:cs typeface="Calibri"/>
                <a:sym typeface="Calibri"/>
              </a:rPr>
              <a:t>Integrantes</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3290706" y="4103574"/>
            <a:ext cx="5503200" cy="215868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56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Iris Alicia Alarcón Macias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Nader Montenegro Fontalvo</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Johan Camilo Celis Valdes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Cristian Camilo Roa Quiroga</a:t>
            </a:r>
            <a:endParaRPr b="0" i="0" sz="2800" u="none" cap="none" strike="noStrike">
              <a:solidFill>
                <a:schemeClr val="dk1"/>
              </a:solidFill>
              <a:latin typeface="Calibri"/>
              <a:ea typeface="Calibri"/>
              <a:cs typeface="Calibri"/>
              <a:sym typeface="Calibri"/>
            </a:endParaRPr>
          </a:p>
        </p:txBody>
      </p:sp>
      <p:pic>
        <p:nvPicPr>
          <p:cNvPr id="112" name="Google Shape;112;p2"/>
          <p:cNvPicPr preferRelativeResize="0"/>
          <p:nvPr/>
        </p:nvPicPr>
        <p:blipFill rotWithShape="1">
          <a:blip r:embed="rId3">
            <a:alphaModFix/>
          </a:blip>
          <a:srcRect b="0" l="0" r="0" t="0"/>
          <a:stretch/>
        </p:blipFill>
        <p:spPr>
          <a:xfrm>
            <a:off x="798992" y="2559695"/>
            <a:ext cx="1973249" cy="27595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8a219c69ed_6_0"/>
          <p:cNvSpPr/>
          <p:nvPr/>
        </p:nvSpPr>
        <p:spPr>
          <a:xfrm rot="-803312">
            <a:off x="-1033164" y="-310845"/>
            <a:ext cx="10665361" cy="160854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3" name="Google Shape;353;g8a219c69ed_6_0"/>
          <p:cNvSpPr/>
          <p:nvPr/>
        </p:nvSpPr>
        <p:spPr>
          <a:xfrm rot="-358621">
            <a:off x="-1002994" y="180907"/>
            <a:ext cx="10630993" cy="1316657"/>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4" name="Google Shape;354;g8a219c69ed_6_0"/>
          <p:cNvSpPr/>
          <p:nvPr/>
        </p:nvSpPr>
        <p:spPr>
          <a:xfrm>
            <a:off x="-968311" y="198126"/>
            <a:ext cx="10631100" cy="1425900"/>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g8a219c69ed_6_0"/>
          <p:cNvSpPr txBox="1"/>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56" name="Google Shape;356;g8a219c69ed_6_0"/>
          <p:cNvSpPr txBox="1"/>
          <p:nvPr/>
        </p:nvSpPr>
        <p:spPr>
          <a:xfrm>
            <a:off x="364273" y="324984"/>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MOCKUPS</a:t>
            </a:r>
            <a:endParaRPr b="0" i="0" sz="1400" u="none" cap="none" strike="noStrike">
              <a:solidFill>
                <a:srgbClr val="000000"/>
              </a:solidFill>
              <a:latin typeface="Arial"/>
              <a:ea typeface="Arial"/>
              <a:cs typeface="Arial"/>
              <a:sym typeface="Arial"/>
            </a:endParaRPr>
          </a:p>
        </p:txBody>
      </p:sp>
      <p:sp>
        <p:nvSpPr>
          <p:cNvPr id="357" name="Google Shape;357;g8a219c69ed_6_0"/>
          <p:cNvSpPr txBox="1"/>
          <p:nvPr/>
        </p:nvSpPr>
        <p:spPr>
          <a:xfrm>
            <a:off x="2926050" y="1676015"/>
            <a:ext cx="3291900" cy="329100"/>
          </a:xfrm>
          <a:prstGeom prst="rect">
            <a:avLst/>
          </a:prstGeom>
          <a:solidFill>
            <a:srgbClr val="FFC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INTERACCIÓN PADRES DE FAMILIA</a:t>
            </a:r>
            <a:endParaRPr b="1" i="0" sz="1400" u="none" cap="none" strike="noStrike">
              <a:solidFill>
                <a:srgbClr val="000000"/>
              </a:solidFill>
              <a:latin typeface="Arial"/>
              <a:ea typeface="Arial"/>
              <a:cs typeface="Arial"/>
              <a:sym typeface="Arial"/>
            </a:endParaRPr>
          </a:p>
        </p:txBody>
      </p:sp>
      <p:pic>
        <p:nvPicPr>
          <p:cNvPr id="358" name="Google Shape;358;g8a219c69ed_6_0"/>
          <p:cNvPicPr preferRelativeResize="0"/>
          <p:nvPr/>
        </p:nvPicPr>
        <p:blipFill rotWithShape="1">
          <a:blip r:embed="rId3">
            <a:alphaModFix/>
          </a:blip>
          <a:srcRect b="0" l="0" r="0" t="0"/>
          <a:stretch/>
        </p:blipFill>
        <p:spPr>
          <a:xfrm>
            <a:off x="145902" y="2506782"/>
            <a:ext cx="4259843" cy="3038069"/>
          </a:xfrm>
          <a:prstGeom prst="rect">
            <a:avLst/>
          </a:prstGeom>
          <a:noFill/>
          <a:ln>
            <a:noFill/>
          </a:ln>
        </p:spPr>
      </p:pic>
      <p:pic>
        <p:nvPicPr>
          <p:cNvPr id="359" name="Google Shape;359;g8a219c69ed_6_0"/>
          <p:cNvPicPr preferRelativeResize="0"/>
          <p:nvPr/>
        </p:nvPicPr>
        <p:blipFill rotWithShape="1">
          <a:blip r:embed="rId4">
            <a:alphaModFix/>
          </a:blip>
          <a:srcRect b="0" l="0" r="0" t="0"/>
          <a:stretch/>
        </p:blipFill>
        <p:spPr>
          <a:xfrm>
            <a:off x="4548268" y="3301209"/>
            <a:ext cx="4453209" cy="31645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4"/>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14"/>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6" name="Google Shape;366;p14"/>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14"/>
          <p:cNvSpPr txBox="1"/>
          <p:nvPr/>
        </p:nvSpPr>
        <p:spPr>
          <a:xfrm>
            <a:off x="350548" y="467309"/>
            <a:ext cx="90699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DIAGRAMA DE DISTRIBUCIÓN</a:t>
            </a:r>
            <a:endParaRPr b="0" i="0" sz="1400" u="none" cap="none" strike="noStrike">
              <a:solidFill>
                <a:srgbClr val="000000"/>
              </a:solidFill>
              <a:latin typeface="Arial"/>
              <a:ea typeface="Arial"/>
              <a:cs typeface="Arial"/>
              <a:sym typeface="Arial"/>
            </a:endParaRPr>
          </a:p>
        </p:txBody>
      </p:sp>
      <p:pic>
        <p:nvPicPr>
          <p:cNvPr id="368" name="Google Shape;368;p14"/>
          <p:cNvPicPr preferRelativeResize="0"/>
          <p:nvPr/>
        </p:nvPicPr>
        <p:blipFill>
          <a:blip r:embed="rId3">
            <a:alphaModFix/>
          </a:blip>
          <a:stretch>
            <a:fillRect/>
          </a:stretch>
        </p:blipFill>
        <p:spPr>
          <a:xfrm>
            <a:off x="937488" y="2425711"/>
            <a:ext cx="7896028" cy="40424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19"/>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374" name="Google Shape;374;p19"/>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5400"/>
              <a:buFont typeface="Calibri"/>
              <a:buNone/>
            </a:pPr>
            <a:r>
              <a:rPr b="1" i="0" lang="es-ES" sz="5400" u="none" cap="none" strike="noStrike">
                <a:solidFill>
                  <a:srgbClr val="FFC000"/>
                </a:solidFill>
                <a:latin typeface="Calibri"/>
                <a:ea typeface="Calibri"/>
                <a:cs typeface="Calibri"/>
                <a:sym typeface="Calibri"/>
              </a:rPr>
              <a:t>GRACIAS</a:t>
            </a:r>
            <a:endParaRPr b="0" i="0" sz="5400" u="none" cap="none" strike="noStrike">
              <a:solidFill>
                <a:srgbClr val="FFC000"/>
              </a:solidFill>
              <a:latin typeface="Calibri"/>
              <a:ea typeface="Calibri"/>
              <a:cs typeface="Calibri"/>
              <a:sym typeface="Calibri"/>
            </a:endParaRPr>
          </a:p>
        </p:txBody>
      </p:sp>
      <p:pic>
        <p:nvPicPr>
          <p:cNvPr id="375" name="Google Shape;375;p19"/>
          <p:cNvPicPr preferRelativeResize="0"/>
          <p:nvPr/>
        </p:nvPicPr>
        <p:blipFill rotWithShape="1">
          <a:blip r:embed="rId4">
            <a:alphaModFix/>
          </a:blip>
          <a:srcRect b="17500" l="50000" r="-3743" t="11628"/>
          <a:stretch/>
        </p:blipFill>
        <p:spPr>
          <a:xfrm>
            <a:off x="0"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8" name="Google Shape;118;p3"/>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ES" sz="4400" u="none" cap="none" strike="noStrike">
                <a:solidFill>
                  <a:schemeClr val="lt1"/>
                </a:solidFill>
                <a:latin typeface="Calibri"/>
                <a:ea typeface="Calibri"/>
                <a:cs typeface="Calibri"/>
                <a:sym typeface="Calibri"/>
              </a:rPr>
              <a:t>PLANTEAMIENTO DEL PROBLEMA</a:t>
            </a:r>
            <a:endParaRPr b="0" i="0" sz="4400" u="none" cap="none" strike="noStrike">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ES" sz="5400" u="none" cap="none" strike="noStrike">
                <a:solidFill>
                  <a:schemeClr val="lt1"/>
                </a:solidFill>
                <a:latin typeface="Calibri"/>
                <a:ea typeface="Calibri"/>
                <a:cs typeface="Calibri"/>
                <a:sym typeface="Calibri"/>
              </a:rPr>
              <a:t>Planteamiento del problema</a:t>
            </a:r>
            <a:endParaRPr b="0" i="0" sz="5400" u="none" cap="none" strike="noStrike">
              <a:solidFill>
                <a:schemeClr val="lt1"/>
              </a:solidFill>
              <a:latin typeface="Calibri"/>
              <a:ea typeface="Calibri"/>
              <a:cs typeface="Calibri"/>
              <a:sym typeface="Calibri"/>
            </a:endParaRPr>
          </a:p>
        </p:txBody>
      </p:sp>
      <p:sp>
        <p:nvSpPr>
          <p:cNvPr id="129" name="Google Shape;129;p4"/>
          <p:cNvSpPr txBox="1"/>
          <p:nvPr/>
        </p:nvSpPr>
        <p:spPr>
          <a:xfrm>
            <a:off x="899151" y="2070580"/>
            <a:ext cx="8000150" cy="42400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3200"/>
              <a:buFont typeface="Arial"/>
              <a:buNone/>
            </a:pPr>
            <a:r>
              <a:rPr b="0" i="0" lang="es-ES" sz="3200" u="none" cap="none" strike="noStrike">
                <a:solidFill>
                  <a:srgbClr val="3F3F3F"/>
                </a:solidFill>
                <a:latin typeface="Calibri"/>
                <a:ea typeface="Calibri"/>
                <a:cs typeface="Calibri"/>
                <a:sym typeface="Calibri"/>
              </a:rPr>
              <a:t>Algunas entidades educativas no cuentan con plataformas tecnológicas propias, que le permitan llevar el control y hacer seguimiento a todos los procesos educativos en línea, resaltamos la importancia de contar hoy y en un futuro con estas herramientas de forma permanente para garantizar una educación de calidad.</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5" name="Google Shape;135;p7"/>
          <p:cNvSpPr txBox="1"/>
          <p:nvPr>
            <p:ph type="title"/>
          </p:nvPr>
        </p:nvSpPr>
        <p:spPr>
          <a:xfrm>
            <a:off x="2720975" y="4808538"/>
            <a:ext cx="6423025" cy="1592262"/>
          </a:xfrm>
          <a:prstGeom prst="rect">
            <a:avLst/>
          </a:prstGeom>
          <a:solidFill>
            <a:srgbClr val="8A8A8A"/>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4400"/>
              <a:buFont typeface="Calibri"/>
              <a:buNone/>
            </a:pPr>
            <a:r>
              <a:rPr b="1" i="0" lang="es-ES" sz="4400" u="none" cap="none" strike="noStrike">
                <a:solidFill>
                  <a:schemeClr val="lt1"/>
                </a:solidFill>
                <a:latin typeface="Calibri"/>
                <a:ea typeface="Calibri"/>
                <a:cs typeface="Calibri"/>
                <a:sym typeface="Calibri"/>
              </a:rPr>
              <a:t>OBJETIVOS</a:t>
            </a:r>
            <a:endParaRPr b="0" i="0" sz="4400" u="none" cap="none" strike="noStrike">
              <a:solidFill>
                <a:schemeClr val="lt1"/>
              </a:solidFill>
              <a:latin typeface="Calibri"/>
              <a:ea typeface="Calibri"/>
              <a:cs typeface="Calibri"/>
              <a:sym typeface="Calibri"/>
            </a:endParaRPr>
          </a:p>
        </p:txBody>
      </p:sp>
      <p:pic>
        <p:nvPicPr>
          <p:cNvPr id="136" name="Google Shape;136;p7"/>
          <p:cNvPicPr preferRelativeResize="0"/>
          <p:nvPr/>
        </p:nvPicPr>
        <p:blipFill rotWithShape="1">
          <a:blip r:embed="rId3">
            <a:alphaModFix/>
          </a:blip>
          <a:srcRect b="0" l="0" r="0" t="0"/>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8"/>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5" name="Google Shape;145;p8"/>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ES" sz="5400" u="none" cap="none" strike="noStrike">
                <a:solidFill>
                  <a:schemeClr val="lt1"/>
                </a:solidFill>
                <a:latin typeface="Calibri"/>
                <a:ea typeface="Calibri"/>
                <a:cs typeface="Calibri"/>
                <a:sym typeface="Calibri"/>
              </a:rPr>
              <a:t>OBJETIVO GENERAL</a:t>
            </a:r>
            <a:endParaRPr b="0" i="0" sz="5400" u="none" cap="none" strike="noStrike">
              <a:solidFill>
                <a:schemeClr val="lt1"/>
              </a:solidFill>
              <a:latin typeface="Calibri"/>
              <a:ea typeface="Calibri"/>
              <a:cs typeface="Calibri"/>
              <a:sym typeface="Calibri"/>
            </a:endParaRPr>
          </a:p>
        </p:txBody>
      </p:sp>
      <p:sp>
        <p:nvSpPr>
          <p:cNvPr id="146" name="Google Shape;146;p8"/>
          <p:cNvSpPr txBox="1"/>
          <p:nvPr/>
        </p:nvSpPr>
        <p:spPr>
          <a:xfrm>
            <a:off x="899151" y="2070580"/>
            <a:ext cx="8000100" cy="424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3200"/>
              <a:buFont typeface="Arial"/>
              <a:buNone/>
            </a:pPr>
            <a:r>
              <a:rPr b="0" i="0" lang="es-ES" sz="3200" u="none" cap="none" strike="noStrike">
                <a:solidFill>
                  <a:srgbClr val="3F3F3F"/>
                </a:solidFill>
                <a:latin typeface="Calibri"/>
                <a:ea typeface="Calibri"/>
                <a:cs typeface="Calibri"/>
                <a:sym typeface="Calibri"/>
              </a:rPr>
              <a:t>Permitir la comunicación entre profesores y estudiantes, a través de un aplicativo exclusivo para uso educativo, en la cual tanto docentes como estudiantes tendrán la posibilidad de compartir archivos, mensajes, calendarios, tareas, trabajos, encuestas, entre otras actividades propias de la malla académica, además de poder participar en foros y clases virtuales.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6"/>
          <p:cNvSpPr txBox="1"/>
          <p:nvPr/>
        </p:nvSpPr>
        <p:spPr>
          <a:xfrm>
            <a:off x="364275" y="324978"/>
            <a:ext cx="9069900" cy="59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ES" sz="5400" u="none" cap="none" strike="noStrike">
                <a:solidFill>
                  <a:schemeClr val="lt1"/>
                </a:solidFill>
                <a:latin typeface="Calibri"/>
                <a:ea typeface="Calibri"/>
                <a:cs typeface="Calibri"/>
                <a:sym typeface="Calibri"/>
              </a:rPr>
              <a:t>DIAGRAMA DE CLASES</a:t>
            </a:r>
            <a:endParaRPr b="0" i="0" sz="5400" u="none" cap="none" strike="noStrike">
              <a:solidFill>
                <a:schemeClr val="lt1"/>
              </a:solidFill>
              <a:latin typeface="Calibri"/>
              <a:ea typeface="Calibri"/>
              <a:cs typeface="Calibri"/>
              <a:sym typeface="Calibri"/>
            </a:endParaRPr>
          </a:p>
        </p:txBody>
      </p:sp>
      <p:pic>
        <p:nvPicPr>
          <p:cNvPr id="155" name="Google Shape;155;p6"/>
          <p:cNvPicPr preferRelativeResize="0"/>
          <p:nvPr/>
        </p:nvPicPr>
        <p:blipFill>
          <a:blip r:embed="rId3">
            <a:alphaModFix/>
          </a:blip>
          <a:stretch>
            <a:fillRect/>
          </a:stretch>
        </p:blipFill>
        <p:spPr>
          <a:xfrm>
            <a:off x="1738224" y="1513625"/>
            <a:ext cx="7182924" cy="5191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9"/>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4" name="Google Shape;164;p9"/>
          <p:cNvSpPr txBox="1"/>
          <p:nvPr/>
        </p:nvSpPr>
        <p:spPr>
          <a:xfrm>
            <a:off x="364273" y="324984"/>
            <a:ext cx="9069906"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ES" sz="5400" u="none" cap="none" strike="noStrike">
                <a:solidFill>
                  <a:schemeClr val="lt1"/>
                </a:solidFill>
                <a:latin typeface="Calibri"/>
                <a:ea typeface="Calibri"/>
                <a:cs typeface="Calibri"/>
                <a:sym typeface="Calibri"/>
              </a:rPr>
              <a:t>MODELO ENTIDAD RELACIÓN</a:t>
            </a:r>
            <a:endParaRPr b="0" i="0" sz="5400" u="none" cap="none" strike="noStrike">
              <a:solidFill>
                <a:schemeClr val="lt1"/>
              </a:solidFill>
              <a:latin typeface="Calibri"/>
              <a:ea typeface="Calibri"/>
              <a:cs typeface="Calibri"/>
              <a:sym typeface="Calibri"/>
            </a:endParaRPr>
          </a:p>
        </p:txBody>
      </p:sp>
      <p:graphicFrame>
        <p:nvGraphicFramePr>
          <p:cNvPr id="165" name="Google Shape;165;p9"/>
          <p:cNvGraphicFramePr/>
          <p:nvPr/>
        </p:nvGraphicFramePr>
        <p:xfrm>
          <a:off x="697143" y="2005179"/>
          <a:ext cx="3000000" cy="3000000"/>
        </p:xfrm>
        <a:graphic>
          <a:graphicData uri="http://schemas.openxmlformats.org/drawingml/2006/table">
            <a:tbl>
              <a:tblPr>
                <a:noFill/>
                <a:tableStyleId>{975FBEBF-CBEE-4B5B-88A4-DB65749FC371}</a:tableStyleId>
              </a:tblPr>
              <a:tblGrid>
                <a:gridCol w="1247775"/>
              </a:tblGrid>
              <a:tr h="214125">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CURSO</a:t>
                      </a:r>
                      <a:endParaRPr/>
                    </a:p>
                  </a:txBody>
                  <a:tcPr marT="7150" marB="0" marR="7150" marL="7150" anchor="b">
                    <a:solidFill>
                      <a:srgbClr val="FDE9D8"/>
                    </a:solidFill>
                  </a:tcPr>
                </a:tc>
              </a:tr>
              <a:tr h="144300">
                <a:tc>
                  <a:txBody>
                    <a:bodyPr/>
                    <a:lstStyle/>
                    <a:p>
                      <a:pPr indent="0" lvl="0" marL="0" marR="0" rtl="0" algn="l">
                        <a:lnSpc>
                          <a:spcPct val="100000"/>
                        </a:lnSpc>
                        <a:spcBef>
                          <a:spcPts val="0"/>
                        </a:spcBef>
                        <a:spcAft>
                          <a:spcPts val="0"/>
                        </a:spcAft>
                        <a:buNone/>
                      </a:pPr>
                      <a:r>
                        <a:rPr b="1" lang="es-ES" sz="900" u="none" cap="none" strike="noStrike">
                          <a:solidFill>
                            <a:schemeClr val="lt1"/>
                          </a:solidFill>
                        </a:rPr>
                        <a:t>Codigo_Curso</a:t>
                      </a:r>
                      <a:endParaRPr b="1" i="0" sz="900" u="none" cap="none" strike="noStrike">
                        <a:solidFill>
                          <a:schemeClr val="lt1"/>
                        </a:solidFill>
                        <a:latin typeface="Arial"/>
                        <a:ea typeface="Arial"/>
                        <a:cs typeface="Arial"/>
                        <a:sym typeface="Arial"/>
                      </a:endParaRPr>
                    </a:p>
                  </a:txBody>
                  <a:tcPr marT="7150" marB="0" marR="7150" marL="7150" anchor="b">
                    <a:solidFill>
                      <a:srgbClr val="205867"/>
                    </a:solidFill>
                  </a:tcPr>
                </a:tc>
              </a:tr>
              <a:tr h="144300">
                <a:tc>
                  <a:txBody>
                    <a:bodyPr/>
                    <a:lstStyle/>
                    <a:p>
                      <a:pPr indent="0" lvl="0" marL="0" marR="0" rtl="0" algn="l">
                        <a:lnSpc>
                          <a:spcPct val="100000"/>
                        </a:lnSpc>
                        <a:spcBef>
                          <a:spcPts val="0"/>
                        </a:spcBef>
                        <a:spcAft>
                          <a:spcPts val="0"/>
                        </a:spcAft>
                        <a:buNone/>
                      </a:pPr>
                      <a:r>
                        <a:rPr lang="es-ES" sz="900" u="none" cap="none" strike="noStrike"/>
                        <a:t>Docente_Grupo</a:t>
                      </a:r>
                      <a:endParaRPr b="0" i="0" sz="900" u="none" cap="none" strike="noStrike">
                        <a:solidFill>
                          <a:srgbClr val="000000"/>
                        </a:solidFill>
                        <a:latin typeface="Arial"/>
                        <a:ea typeface="Arial"/>
                        <a:cs typeface="Arial"/>
                        <a:sym typeface="Arial"/>
                      </a:endParaRPr>
                    </a:p>
                  </a:txBody>
                  <a:tcPr marT="7150" marB="0" marR="7150" marL="7150" anchor="b"/>
                </a:tc>
              </a:tr>
              <a:tr h="281475">
                <a:tc>
                  <a:txBody>
                    <a:bodyPr/>
                    <a:lstStyle/>
                    <a:p>
                      <a:pPr indent="0" lvl="0" marL="0" marR="0" rtl="0" algn="l">
                        <a:lnSpc>
                          <a:spcPct val="100000"/>
                        </a:lnSpc>
                        <a:spcBef>
                          <a:spcPts val="0"/>
                        </a:spcBef>
                        <a:spcAft>
                          <a:spcPts val="0"/>
                        </a:spcAft>
                        <a:buNone/>
                      </a:pPr>
                      <a:r>
                        <a:rPr lang="es-ES" sz="900" u="none" cap="none" strike="noStrike"/>
                        <a:t>Cronograma_Actividades</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Horarios_Curso</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Duracón_Curso</a:t>
                      </a:r>
                      <a:endParaRPr/>
                    </a:p>
                  </a:txBody>
                  <a:tcPr marT="7150" marB="0" marR="7150" marL="7150" anchor="b"/>
                </a:tc>
              </a:tr>
            </a:tbl>
          </a:graphicData>
        </a:graphic>
      </p:graphicFrame>
      <p:cxnSp>
        <p:nvCxnSpPr>
          <p:cNvPr id="166" name="Google Shape;166;p9"/>
          <p:cNvCxnSpPr/>
          <p:nvPr/>
        </p:nvCxnSpPr>
        <p:spPr>
          <a:xfrm rot="10800000">
            <a:off x="1321003" y="2940920"/>
            <a:ext cx="2858400" cy="624900"/>
          </a:xfrm>
          <a:prstGeom prst="bentConnector3">
            <a:avLst>
              <a:gd fmla="val 0" name="adj1"/>
            </a:avLst>
          </a:prstGeom>
          <a:noFill/>
          <a:ln cap="flat" cmpd="sng" w="28575">
            <a:solidFill>
              <a:srgbClr val="F5913F"/>
            </a:solidFill>
            <a:prstDash val="solid"/>
            <a:round/>
            <a:headEnd len="sm" w="sm" type="none"/>
            <a:tailEnd len="sm" w="sm" type="none"/>
          </a:ln>
        </p:spPr>
      </p:cxnSp>
      <p:sp>
        <p:nvSpPr>
          <p:cNvPr id="167" name="Google Shape;167;p9"/>
          <p:cNvSpPr txBox="1"/>
          <p:nvPr/>
        </p:nvSpPr>
        <p:spPr>
          <a:xfrm>
            <a:off x="3892694" y="3319861"/>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N</a:t>
            </a:r>
            <a:endParaRPr/>
          </a:p>
        </p:txBody>
      </p:sp>
      <p:sp>
        <p:nvSpPr>
          <p:cNvPr id="168" name="Google Shape;168;p9"/>
          <p:cNvSpPr txBox="1"/>
          <p:nvPr/>
        </p:nvSpPr>
        <p:spPr>
          <a:xfrm>
            <a:off x="1086756" y="2943524"/>
            <a:ext cx="555276"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1    1      </a:t>
            </a:r>
            <a:endParaRPr/>
          </a:p>
        </p:txBody>
      </p:sp>
      <p:cxnSp>
        <p:nvCxnSpPr>
          <p:cNvPr id="169" name="Google Shape;169;p9"/>
          <p:cNvCxnSpPr/>
          <p:nvPr/>
        </p:nvCxnSpPr>
        <p:spPr>
          <a:xfrm flipH="1" rot="10800000">
            <a:off x="4908799" y="3030250"/>
            <a:ext cx="2088300" cy="1411800"/>
          </a:xfrm>
          <a:prstGeom prst="bentConnector3">
            <a:avLst>
              <a:gd fmla="val 49997" name="adj1"/>
            </a:avLst>
          </a:prstGeom>
          <a:noFill/>
          <a:ln cap="flat" cmpd="sng" w="28575">
            <a:solidFill>
              <a:srgbClr val="F5913F"/>
            </a:solidFill>
            <a:prstDash val="solid"/>
            <a:round/>
            <a:headEnd len="sm" w="sm" type="none"/>
            <a:tailEnd len="sm" w="sm" type="none"/>
          </a:ln>
        </p:spPr>
      </p:cxnSp>
      <p:sp>
        <p:nvSpPr>
          <p:cNvPr id="170" name="Google Shape;170;p9"/>
          <p:cNvSpPr txBox="1"/>
          <p:nvPr/>
        </p:nvSpPr>
        <p:spPr>
          <a:xfrm>
            <a:off x="4859143" y="4136701"/>
            <a:ext cx="246516"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a:t>
            </a:r>
            <a:endParaRPr/>
          </a:p>
          <a:p>
            <a:pPr indent="0" lvl="0" marL="0" marR="0" rtl="0" algn="l">
              <a:lnSpc>
                <a:spcPct val="100000"/>
              </a:lnSpc>
              <a:spcBef>
                <a:spcPts val="0"/>
              </a:spcBef>
              <a:spcAft>
                <a:spcPts val="0"/>
              </a:spcAft>
              <a:buNone/>
            </a:pPr>
            <a:r>
              <a:t/>
            </a:r>
            <a:endParaRPr b="0" i="0" sz="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a:t>
            </a:r>
            <a:endParaRPr/>
          </a:p>
        </p:txBody>
      </p:sp>
      <p:sp>
        <p:nvSpPr>
          <p:cNvPr id="171" name="Google Shape;171;p9"/>
          <p:cNvSpPr txBox="1"/>
          <p:nvPr/>
        </p:nvSpPr>
        <p:spPr>
          <a:xfrm>
            <a:off x="6747419" y="2743006"/>
            <a:ext cx="256508"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a:t>
            </a:r>
            <a:br>
              <a:rPr b="0" i="0" lang="es-ES" sz="1050" u="none" cap="none" strike="noStrike">
                <a:solidFill>
                  <a:srgbClr val="000000"/>
                </a:solidFill>
                <a:latin typeface="Arial"/>
                <a:ea typeface="Arial"/>
                <a:cs typeface="Arial"/>
                <a:sym typeface="Arial"/>
              </a:rPr>
            </a:br>
            <a:r>
              <a:rPr b="0" i="0" lang="es-ES" sz="750" u="none" cap="none" strike="noStrike">
                <a:solidFill>
                  <a:srgbClr val="000000"/>
                </a:solidFill>
                <a:latin typeface="Arial"/>
                <a:ea typeface="Arial"/>
                <a:cs typeface="Arial"/>
                <a:sym typeface="Arial"/>
              </a:rPr>
              <a:t> </a:t>
            </a:r>
            <a:br>
              <a:rPr b="0" i="0" lang="es-ES" sz="1050" u="none" cap="none" strike="noStrike">
                <a:solidFill>
                  <a:srgbClr val="000000"/>
                </a:solidFill>
                <a:latin typeface="Arial"/>
                <a:ea typeface="Arial"/>
                <a:cs typeface="Arial"/>
                <a:sym typeface="Arial"/>
              </a:rPr>
            </a:br>
            <a:r>
              <a:rPr b="0" i="0" lang="es-ES" sz="1050" u="none" cap="none" strike="noStrike">
                <a:solidFill>
                  <a:srgbClr val="000000"/>
                </a:solidFill>
                <a:latin typeface="Arial"/>
                <a:ea typeface="Arial"/>
                <a:cs typeface="Arial"/>
                <a:sym typeface="Arial"/>
              </a:rPr>
              <a:t>N</a:t>
            </a:r>
            <a:endParaRPr/>
          </a:p>
        </p:txBody>
      </p:sp>
      <p:cxnSp>
        <p:nvCxnSpPr>
          <p:cNvPr id="172" name="Google Shape;172;p9"/>
          <p:cNvCxnSpPr/>
          <p:nvPr/>
        </p:nvCxnSpPr>
        <p:spPr>
          <a:xfrm flipH="1">
            <a:off x="1466128" y="4215186"/>
            <a:ext cx="1998900" cy="1453500"/>
          </a:xfrm>
          <a:prstGeom prst="bentConnector3">
            <a:avLst>
              <a:gd fmla="val 49996" name="adj1"/>
            </a:avLst>
          </a:prstGeom>
          <a:noFill/>
          <a:ln cap="flat" cmpd="sng" w="28575">
            <a:solidFill>
              <a:srgbClr val="F5913F"/>
            </a:solidFill>
            <a:prstDash val="solid"/>
            <a:round/>
            <a:headEnd len="sm" w="sm" type="none"/>
            <a:tailEnd len="sm" w="sm" type="none"/>
          </a:ln>
        </p:spPr>
      </p:cxnSp>
      <p:sp>
        <p:nvSpPr>
          <p:cNvPr id="173" name="Google Shape;173;p9"/>
          <p:cNvSpPr txBox="1"/>
          <p:nvPr/>
        </p:nvSpPr>
        <p:spPr>
          <a:xfrm>
            <a:off x="1466261" y="5363572"/>
            <a:ext cx="246516"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a:t>
            </a:r>
            <a:endParaRPr/>
          </a:p>
          <a:p>
            <a:pPr indent="0" lvl="0" marL="0" marR="0" rtl="0" algn="l">
              <a:lnSpc>
                <a:spcPct val="100000"/>
              </a:lnSpc>
              <a:spcBef>
                <a:spcPts val="0"/>
              </a:spcBef>
              <a:spcAft>
                <a:spcPts val="0"/>
              </a:spcAft>
              <a:buNone/>
            </a:pPr>
            <a:r>
              <a:t/>
            </a:r>
            <a:endParaRPr b="0" i="0" sz="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      </a:t>
            </a:r>
            <a:endParaRPr/>
          </a:p>
        </p:txBody>
      </p:sp>
      <p:sp>
        <p:nvSpPr>
          <p:cNvPr id="174" name="Google Shape;174;p9"/>
          <p:cNvSpPr txBox="1"/>
          <p:nvPr/>
        </p:nvSpPr>
        <p:spPr>
          <a:xfrm>
            <a:off x="3885005" y="4838678"/>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      1</a:t>
            </a:r>
            <a:endParaRPr/>
          </a:p>
        </p:txBody>
      </p:sp>
      <p:sp>
        <p:nvSpPr>
          <p:cNvPr id="175" name="Google Shape;175;p9"/>
          <p:cNvSpPr/>
          <p:nvPr/>
        </p:nvSpPr>
        <p:spPr>
          <a:xfrm>
            <a:off x="2432297" y="3036071"/>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76" name="Google Shape;176;p9"/>
          <p:cNvSpPr txBox="1"/>
          <p:nvPr/>
        </p:nvSpPr>
        <p:spPr>
          <a:xfrm>
            <a:off x="2475707" y="3112138"/>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1:N</a:t>
            </a:r>
            <a:endParaRPr/>
          </a:p>
        </p:txBody>
      </p:sp>
      <p:sp>
        <p:nvSpPr>
          <p:cNvPr id="177" name="Google Shape;177;p9"/>
          <p:cNvSpPr/>
          <p:nvPr/>
        </p:nvSpPr>
        <p:spPr>
          <a:xfrm>
            <a:off x="5658810" y="3494605"/>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aphicFrame>
        <p:nvGraphicFramePr>
          <p:cNvPr id="178" name="Google Shape;178;p9"/>
          <p:cNvGraphicFramePr/>
          <p:nvPr/>
        </p:nvGraphicFramePr>
        <p:xfrm>
          <a:off x="6463083" y="4097033"/>
          <a:ext cx="3000000" cy="3000000"/>
        </p:xfrm>
        <a:graphic>
          <a:graphicData uri="http://schemas.openxmlformats.org/drawingml/2006/table">
            <a:tbl>
              <a:tblPr>
                <a:noFill/>
                <a:tableStyleId>{975FBEBF-CBEE-4B5B-88A4-DB65749FC371}</a:tableStyleId>
              </a:tblPr>
              <a:tblGrid>
                <a:gridCol w="801300"/>
              </a:tblGrid>
              <a:tr h="201450">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Codigo_E</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r h="201450">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Codigo_D</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bl>
          </a:graphicData>
        </a:graphic>
      </p:graphicFrame>
      <p:pic>
        <p:nvPicPr>
          <p:cNvPr id="179" name="Google Shape;179;p9"/>
          <p:cNvPicPr preferRelativeResize="0"/>
          <p:nvPr/>
        </p:nvPicPr>
        <p:blipFill rotWithShape="1">
          <a:blip r:embed="rId3">
            <a:alphaModFix/>
          </a:blip>
          <a:srcRect b="0" l="0" r="0" t="0"/>
          <a:stretch/>
        </p:blipFill>
        <p:spPr>
          <a:xfrm>
            <a:off x="6100393" y="4063955"/>
            <a:ext cx="346566" cy="178058"/>
          </a:xfrm>
          <a:prstGeom prst="rect">
            <a:avLst/>
          </a:prstGeom>
          <a:noFill/>
          <a:ln>
            <a:noFill/>
          </a:ln>
        </p:spPr>
      </p:pic>
      <p:pic>
        <p:nvPicPr>
          <p:cNvPr id="180" name="Google Shape;180;p9"/>
          <p:cNvPicPr preferRelativeResize="0"/>
          <p:nvPr/>
        </p:nvPicPr>
        <p:blipFill rotWithShape="1">
          <a:blip r:embed="rId3">
            <a:alphaModFix/>
          </a:blip>
          <a:srcRect b="0" l="0" r="0" t="0"/>
          <a:stretch/>
        </p:blipFill>
        <p:spPr>
          <a:xfrm>
            <a:off x="6100393" y="4315944"/>
            <a:ext cx="346566" cy="178058"/>
          </a:xfrm>
          <a:prstGeom prst="rect">
            <a:avLst/>
          </a:prstGeom>
          <a:noFill/>
          <a:ln>
            <a:noFill/>
          </a:ln>
        </p:spPr>
      </p:pic>
      <p:cxnSp>
        <p:nvCxnSpPr>
          <p:cNvPr id="181" name="Google Shape;181;p9"/>
          <p:cNvCxnSpPr>
            <a:stCxn id="179" idx="0"/>
            <a:endCxn id="182" idx="2"/>
          </p:cNvCxnSpPr>
          <p:nvPr/>
        </p:nvCxnSpPr>
        <p:spPr>
          <a:xfrm rot="10800000">
            <a:off x="6065476" y="3828155"/>
            <a:ext cx="208200" cy="235800"/>
          </a:xfrm>
          <a:prstGeom prst="straightConnector1">
            <a:avLst/>
          </a:prstGeom>
          <a:noFill/>
          <a:ln cap="flat" cmpd="sng" w="9525">
            <a:solidFill>
              <a:srgbClr val="F5913F"/>
            </a:solidFill>
            <a:prstDash val="solid"/>
            <a:round/>
            <a:headEnd len="sm" w="sm" type="none"/>
            <a:tailEnd len="sm" w="sm" type="none"/>
          </a:ln>
        </p:spPr>
      </p:cxnSp>
      <p:cxnSp>
        <p:nvCxnSpPr>
          <p:cNvPr id="183" name="Google Shape;183;p9"/>
          <p:cNvCxnSpPr>
            <a:stCxn id="180" idx="1"/>
            <a:endCxn id="177" idx="2"/>
          </p:cNvCxnSpPr>
          <p:nvPr/>
        </p:nvCxnSpPr>
        <p:spPr>
          <a:xfrm rot="10800000">
            <a:off x="5948293" y="3925273"/>
            <a:ext cx="152100" cy="479700"/>
          </a:xfrm>
          <a:prstGeom prst="straightConnector1">
            <a:avLst/>
          </a:prstGeom>
          <a:noFill/>
          <a:ln cap="flat" cmpd="sng" w="9525">
            <a:solidFill>
              <a:srgbClr val="F5913F"/>
            </a:solidFill>
            <a:prstDash val="solid"/>
            <a:round/>
            <a:headEnd len="sm" w="sm" type="none"/>
            <a:tailEnd len="sm" w="sm" type="none"/>
          </a:ln>
        </p:spPr>
      </p:cxnSp>
      <p:sp>
        <p:nvSpPr>
          <p:cNvPr id="182" name="Google Shape;182;p9"/>
          <p:cNvSpPr txBox="1"/>
          <p:nvPr/>
        </p:nvSpPr>
        <p:spPr>
          <a:xfrm>
            <a:off x="5677273" y="3574372"/>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N:M</a:t>
            </a:r>
            <a:endParaRPr/>
          </a:p>
        </p:txBody>
      </p:sp>
      <p:sp>
        <p:nvSpPr>
          <p:cNvPr id="184" name="Google Shape;184;p9"/>
          <p:cNvSpPr/>
          <p:nvPr/>
        </p:nvSpPr>
        <p:spPr>
          <a:xfrm>
            <a:off x="2178618" y="4443505"/>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aphicFrame>
        <p:nvGraphicFramePr>
          <p:cNvPr id="185" name="Google Shape;185;p9"/>
          <p:cNvGraphicFramePr/>
          <p:nvPr/>
        </p:nvGraphicFramePr>
        <p:xfrm>
          <a:off x="756304" y="3965934"/>
          <a:ext cx="3000000" cy="3000000"/>
        </p:xfrm>
        <a:graphic>
          <a:graphicData uri="http://schemas.openxmlformats.org/drawingml/2006/table">
            <a:tbl>
              <a:tblPr>
                <a:noFill/>
                <a:tableStyleId>{975FBEBF-CBEE-4B5B-88A4-DB65749FC371}</a:tableStyleId>
              </a:tblPr>
              <a:tblGrid>
                <a:gridCol w="937600"/>
              </a:tblGrid>
              <a:tr h="201450">
                <a:tc>
                  <a:txBody>
                    <a:bodyPr/>
                    <a:lstStyle/>
                    <a:p>
                      <a:pPr indent="0" lvl="0" marL="0" marR="0" rtl="0" algn="l">
                        <a:lnSpc>
                          <a:spcPct val="100000"/>
                        </a:lnSpc>
                        <a:spcBef>
                          <a:spcPts val="0"/>
                        </a:spcBef>
                        <a:spcAft>
                          <a:spcPts val="0"/>
                        </a:spcAft>
                        <a:buClr>
                          <a:srgbClr val="000000"/>
                        </a:buClr>
                        <a:buSzPts val="900"/>
                        <a:buFont typeface="Arial"/>
                        <a:buNone/>
                      </a:pPr>
                      <a:r>
                        <a:rPr b="1" lang="es-ES" sz="900" u="none" cap="none" strike="noStrike"/>
                        <a:t>Codigo_E</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b="1" lang="es-ES" sz="900" u="none" cap="none" strike="noStrike"/>
                        <a:t>Cod_Padre</a:t>
                      </a:r>
                      <a:endParaRPr/>
                    </a:p>
                  </a:txBody>
                  <a:tcPr marT="7150" marB="0" marR="7150" marL="7150" anchor="b"/>
                </a:tc>
              </a:tr>
            </a:tbl>
          </a:graphicData>
        </a:graphic>
      </p:graphicFrame>
      <p:pic>
        <p:nvPicPr>
          <p:cNvPr id="186" name="Google Shape;186;p9"/>
          <p:cNvPicPr preferRelativeResize="0"/>
          <p:nvPr/>
        </p:nvPicPr>
        <p:blipFill rotWithShape="1">
          <a:blip r:embed="rId3">
            <a:alphaModFix/>
          </a:blip>
          <a:srcRect b="0" l="0" r="0" t="0"/>
          <a:stretch/>
        </p:blipFill>
        <p:spPr>
          <a:xfrm>
            <a:off x="1740963" y="3945082"/>
            <a:ext cx="346566" cy="178058"/>
          </a:xfrm>
          <a:prstGeom prst="rect">
            <a:avLst/>
          </a:prstGeom>
          <a:noFill/>
          <a:ln>
            <a:noFill/>
          </a:ln>
        </p:spPr>
      </p:pic>
      <p:pic>
        <p:nvPicPr>
          <p:cNvPr id="187" name="Google Shape;187;p9"/>
          <p:cNvPicPr preferRelativeResize="0"/>
          <p:nvPr/>
        </p:nvPicPr>
        <p:blipFill rotWithShape="1">
          <a:blip r:embed="rId3">
            <a:alphaModFix/>
          </a:blip>
          <a:srcRect b="0" l="0" r="0" t="0"/>
          <a:stretch/>
        </p:blipFill>
        <p:spPr>
          <a:xfrm>
            <a:off x="1759608" y="4148168"/>
            <a:ext cx="346566" cy="178058"/>
          </a:xfrm>
          <a:prstGeom prst="rect">
            <a:avLst/>
          </a:prstGeom>
          <a:noFill/>
          <a:ln>
            <a:noFill/>
          </a:ln>
        </p:spPr>
      </p:pic>
      <p:cxnSp>
        <p:nvCxnSpPr>
          <p:cNvPr id="188" name="Google Shape;188;p9"/>
          <p:cNvCxnSpPr>
            <a:endCxn id="186" idx="3"/>
          </p:cNvCxnSpPr>
          <p:nvPr/>
        </p:nvCxnSpPr>
        <p:spPr>
          <a:xfrm rot="10800000">
            <a:off x="2087529" y="4034111"/>
            <a:ext cx="297600" cy="489300"/>
          </a:xfrm>
          <a:prstGeom prst="straightConnector1">
            <a:avLst/>
          </a:prstGeom>
          <a:noFill/>
          <a:ln cap="flat" cmpd="sng" w="9525">
            <a:solidFill>
              <a:srgbClr val="F5913F"/>
            </a:solidFill>
            <a:prstDash val="solid"/>
            <a:round/>
            <a:headEnd len="sm" w="sm" type="none"/>
            <a:tailEnd len="sm" w="sm" type="none"/>
          </a:ln>
        </p:spPr>
      </p:cxnSp>
      <p:cxnSp>
        <p:nvCxnSpPr>
          <p:cNvPr id="189" name="Google Shape;189;p9"/>
          <p:cNvCxnSpPr>
            <a:endCxn id="187" idx="3"/>
          </p:cNvCxnSpPr>
          <p:nvPr/>
        </p:nvCxnSpPr>
        <p:spPr>
          <a:xfrm rot="10800000">
            <a:off x="2106174" y="4237197"/>
            <a:ext cx="92400" cy="430500"/>
          </a:xfrm>
          <a:prstGeom prst="straightConnector1">
            <a:avLst/>
          </a:prstGeom>
          <a:noFill/>
          <a:ln cap="flat" cmpd="sng" w="9525">
            <a:solidFill>
              <a:srgbClr val="F5913F"/>
            </a:solidFill>
            <a:prstDash val="solid"/>
            <a:round/>
            <a:headEnd len="sm" w="sm" type="none"/>
            <a:tailEnd len="sm" w="sm" type="none"/>
          </a:ln>
        </p:spPr>
      </p:cxnSp>
      <p:sp>
        <p:nvSpPr>
          <p:cNvPr id="190" name="Google Shape;190;p9"/>
          <p:cNvSpPr txBox="1"/>
          <p:nvPr/>
        </p:nvSpPr>
        <p:spPr>
          <a:xfrm>
            <a:off x="2205005" y="4510436"/>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N:M</a:t>
            </a:r>
            <a:endParaRPr/>
          </a:p>
        </p:txBody>
      </p:sp>
      <p:graphicFrame>
        <p:nvGraphicFramePr>
          <p:cNvPr id="191" name="Google Shape;191;p9"/>
          <p:cNvGraphicFramePr/>
          <p:nvPr/>
        </p:nvGraphicFramePr>
        <p:xfrm>
          <a:off x="3465027" y="3565820"/>
          <a:ext cx="3000000" cy="3000000"/>
        </p:xfrm>
        <a:graphic>
          <a:graphicData uri="http://schemas.openxmlformats.org/drawingml/2006/table">
            <a:tbl>
              <a:tblPr>
                <a:noFill/>
                <a:tableStyleId>{975FBEBF-CBEE-4B5B-88A4-DB65749FC371}</a:tableStyleId>
              </a:tblPr>
              <a:tblGrid>
                <a:gridCol w="1428750"/>
              </a:tblGrid>
              <a:tr h="144300">
                <a:tc>
                  <a:txBody>
                    <a:bodyPr/>
                    <a:lstStyle/>
                    <a:p>
                      <a:pPr indent="0" lvl="0" marL="0" marR="0" rtl="0" algn="l">
                        <a:lnSpc>
                          <a:spcPct val="100000"/>
                        </a:lnSpc>
                        <a:spcBef>
                          <a:spcPts val="0"/>
                        </a:spcBef>
                        <a:spcAft>
                          <a:spcPts val="0"/>
                        </a:spcAft>
                        <a:buNone/>
                      </a:pPr>
                      <a:r>
                        <a:rPr b="1" lang="es-ES" sz="900" u="none" cap="none" strike="noStrike"/>
                        <a:t>ESTUDIANTE</a:t>
                      </a:r>
                      <a:endParaRPr b="1" i="0" sz="900" u="none" cap="none" strike="noStrike">
                        <a:solidFill>
                          <a:srgbClr val="000000"/>
                        </a:solidFill>
                        <a:latin typeface="Arial"/>
                        <a:ea typeface="Arial"/>
                        <a:cs typeface="Arial"/>
                        <a:sym typeface="Arial"/>
                      </a:endParaRPr>
                    </a:p>
                  </a:txBody>
                  <a:tcPr marT="7150" marB="0" marR="7150" marL="7150" anchor="b">
                    <a:solidFill>
                      <a:srgbClr val="FDE9D8"/>
                    </a:solidFill>
                  </a:tcPr>
                </a:tc>
              </a:tr>
              <a:tr h="144300">
                <a:tc>
                  <a:txBody>
                    <a:bodyPr/>
                    <a:lstStyle/>
                    <a:p>
                      <a:pPr indent="0" lvl="0" marL="0" marR="0" rtl="0" algn="l">
                        <a:lnSpc>
                          <a:spcPct val="100000"/>
                        </a:lnSpc>
                        <a:spcBef>
                          <a:spcPts val="0"/>
                        </a:spcBef>
                        <a:spcAft>
                          <a:spcPts val="0"/>
                        </a:spcAft>
                        <a:buNone/>
                      </a:pPr>
                      <a:r>
                        <a:rPr b="1" lang="es-ES" sz="900" u="none" cap="none" strike="noStrike">
                          <a:solidFill>
                            <a:schemeClr val="lt1"/>
                          </a:solidFill>
                        </a:rPr>
                        <a:t>Codigo_E</a:t>
                      </a:r>
                      <a:endParaRPr b="1" i="0" sz="900" u="none" cap="none" strike="noStrike">
                        <a:solidFill>
                          <a:schemeClr val="lt1"/>
                        </a:solidFill>
                        <a:latin typeface="Arial"/>
                        <a:ea typeface="Arial"/>
                        <a:cs typeface="Arial"/>
                        <a:sym typeface="Arial"/>
                      </a:endParaRPr>
                    </a:p>
                  </a:txBody>
                  <a:tcPr marT="7150" marB="0" marR="7150" marL="7150" anchor="b">
                    <a:solidFill>
                      <a:srgbClr val="205867"/>
                    </a:solidFill>
                  </a:tcPr>
                </a:tc>
              </a:tr>
              <a:tr h="144300">
                <a:tc>
                  <a:txBody>
                    <a:bodyPr/>
                    <a:lstStyle/>
                    <a:p>
                      <a:pPr indent="0" lvl="0" marL="0" marR="0" rtl="0" algn="l">
                        <a:lnSpc>
                          <a:spcPct val="100000"/>
                        </a:lnSpc>
                        <a:spcBef>
                          <a:spcPts val="0"/>
                        </a:spcBef>
                        <a:spcAft>
                          <a:spcPts val="0"/>
                        </a:spcAft>
                        <a:buNone/>
                      </a:pPr>
                      <a:r>
                        <a:rPr lang="es-ES" sz="900" u="none" cap="none" strike="noStrike"/>
                        <a:t>Identificacion_E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Codigo_Curso</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Nombre_E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Correro_E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Dirección_E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Aula_Clase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Horario</a:t>
                      </a:r>
                      <a:endParaRPr b="0" i="0" sz="900" u="none" cap="none" strike="noStrike">
                        <a:solidFill>
                          <a:srgbClr val="000000"/>
                        </a:solidFill>
                        <a:latin typeface="Arial"/>
                        <a:ea typeface="Arial"/>
                        <a:cs typeface="Arial"/>
                        <a:sym typeface="Arial"/>
                      </a:endParaRPr>
                    </a:p>
                  </a:txBody>
                  <a:tcPr marT="7150" marB="0" marR="7150" marL="7150" anchor="b"/>
                </a:tc>
              </a:tr>
            </a:tbl>
          </a:graphicData>
        </a:graphic>
      </p:graphicFrame>
      <p:graphicFrame>
        <p:nvGraphicFramePr>
          <p:cNvPr id="192" name="Google Shape;192;p9"/>
          <p:cNvGraphicFramePr/>
          <p:nvPr/>
        </p:nvGraphicFramePr>
        <p:xfrm>
          <a:off x="6974409" y="1919519"/>
          <a:ext cx="3000000" cy="3000000"/>
        </p:xfrm>
        <a:graphic>
          <a:graphicData uri="http://schemas.openxmlformats.org/drawingml/2006/table">
            <a:tbl>
              <a:tblPr>
                <a:noFill/>
                <a:tableStyleId>{975FBEBF-CBEE-4B5B-88A4-DB65749FC371}</a:tableStyleId>
              </a:tblPr>
              <a:tblGrid>
                <a:gridCol w="1247775"/>
              </a:tblGrid>
              <a:tr h="144300">
                <a:tc>
                  <a:txBody>
                    <a:bodyPr/>
                    <a:lstStyle/>
                    <a:p>
                      <a:pPr indent="0" lvl="0" marL="0" marR="0" rtl="0" algn="l">
                        <a:lnSpc>
                          <a:spcPct val="100000"/>
                        </a:lnSpc>
                        <a:spcBef>
                          <a:spcPts val="0"/>
                        </a:spcBef>
                        <a:spcAft>
                          <a:spcPts val="0"/>
                        </a:spcAft>
                        <a:buNone/>
                      </a:pPr>
                      <a:r>
                        <a:rPr b="1" lang="es-ES" sz="900" u="none" cap="none" strike="noStrike"/>
                        <a:t>DOCENTES</a:t>
                      </a:r>
                      <a:endParaRPr b="1" i="0" sz="900" u="none" cap="none" strike="noStrike">
                        <a:solidFill>
                          <a:srgbClr val="000000"/>
                        </a:solidFill>
                        <a:latin typeface="Arial"/>
                        <a:ea typeface="Arial"/>
                        <a:cs typeface="Arial"/>
                        <a:sym typeface="Arial"/>
                      </a:endParaRPr>
                    </a:p>
                  </a:txBody>
                  <a:tcPr marT="7150" marB="0" marR="7150" marL="7150" anchor="b">
                    <a:solidFill>
                      <a:srgbClr val="FDE9D8"/>
                    </a:solidFill>
                  </a:tcPr>
                </a:tc>
              </a:tr>
              <a:tr h="144300">
                <a:tc>
                  <a:txBody>
                    <a:bodyPr/>
                    <a:lstStyle/>
                    <a:p>
                      <a:pPr indent="0" lvl="0" marL="0" marR="0" rtl="0" algn="l">
                        <a:lnSpc>
                          <a:spcPct val="100000"/>
                        </a:lnSpc>
                        <a:spcBef>
                          <a:spcPts val="0"/>
                        </a:spcBef>
                        <a:spcAft>
                          <a:spcPts val="0"/>
                        </a:spcAft>
                        <a:buNone/>
                      </a:pPr>
                      <a:r>
                        <a:rPr b="1" lang="es-ES" sz="900" u="none" cap="none" strike="noStrike">
                          <a:solidFill>
                            <a:schemeClr val="lt1"/>
                          </a:solidFill>
                        </a:rPr>
                        <a:t>Codigo_D</a:t>
                      </a:r>
                      <a:endParaRPr b="1" i="0" sz="900" u="none" cap="none" strike="noStrike">
                        <a:solidFill>
                          <a:schemeClr val="lt1"/>
                        </a:solidFill>
                        <a:latin typeface="Arial"/>
                        <a:ea typeface="Arial"/>
                        <a:cs typeface="Arial"/>
                        <a:sym typeface="Arial"/>
                      </a:endParaRPr>
                    </a:p>
                  </a:txBody>
                  <a:tcPr marT="7150" marB="0" marR="7150" marL="7150" anchor="b">
                    <a:solidFill>
                      <a:srgbClr val="205867"/>
                    </a:solidFill>
                  </a:tcPr>
                </a:tc>
              </a:tr>
              <a:tr h="144300">
                <a:tc>
                  <a:txBody>
                    <a:bodyPr/>
                    <a:lstStyle/>
                    <a:p>
                      <a:pPr indent="0" lvl="0" marL="0" marR="0" rtl="0" algn="l">
                        <a:lnSpc>
                          <a:spcPct val="100000"/>
                        </a:lnSpc>
                        <a:spcBef>
                          <a:spcPts val="0"/>
                        </a:spcBef>
                        <a:spcAft>
                          <a:spcPts val="0"/>
                        </a:spcAft>
                        <a:buNone/>
                      </a:pPr>
                      <a:r>
                        <a:rPr lang="es-ES" sz="900" u="none" cap="none" strike="noStrike"/>
                        <a:t>Id_Docente</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Nombre_D</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Dirección_D</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Correo_D</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Telefono_D</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Horario</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Asignatura_D</a:t>
                      </a:r>
                      <a:endParaRPr b="0" i="0" sz="900" u="none" cap="none" strike="noStrike">
                        <a:solidFill>
                          <a:srgbClr val="000000"/>
                        </a:solidFill>
                        <a:latin typeface="Arial"/>
                        <a:ea typeface="Arial"/>
                        <a:cs typeface="Arial"/>
                        <a:sym typeface="Arial"/>
                      </a:endParaRPr>
                    </a:p>
                  </a:txBody>
                  <a:tcPr marT="7150" marB="0" marR="7150" marL="7150" anchor="b"/>
                </a:tc>
              </a:tr>
            </a:tbl>
          </a:graphicData>
        </a:graphic>
      </p:graphicFrame>
      <p:pic>
        <p:nvPicPr>
          <p:cNvPr id="193" name="Google Shape;193;p9"/>
          <p:cNvPicPr preferRelativeResize="0"/>
          <p:nvPr/>
        </p:nvPicPr>
        <p:blipFill rotWithShape="1">
          <a:blip r:embed="rId4">
            <a:alphaModFix/>
          </a:blip>
          <a:srcRect b="0" l="0" r="0" t="0"/>
          <a:stretch/>
        </p:blipFill>
        <p:spPr>
          <a:xfrm>
            <a:off x="3312190" y="3772111"/>
            <a:ext cx="127185" cy="55201"/>
          </a:xfrm>
          <a:prstGeom prst="rect">
            <a:avLst/>
          </a:prstGeom>
          <a:noFill/>
          <a:ln>
            <a:noFill/>
          </a:ln>
        </p:spPr>
      </p:pic>
      <p:pic>
        <p:nvPicPr>
          <p:cNvPr id="194" name="Google Shape;194;p9"/>
          <p:cNvPicPr preferRelativeResize="0"/>
          <p:nvPr/>
        </p:nvPicPr>
        <p:blipFill rotWithShape="1">
          <a:blip r:embed="rId4">
            <a:alphaModFix/>
          </a:blip>
          <a:srcRect b="0" l="0" r="0" t="0"/>
          <a:stretch/>
        </p:blipFill>
        <p:spPr>
          <a:xfrm>
            <a:off x="8237716" y="2116580"/>
            <a:ext cx="127185" cy="55201"/>
          </a:xfrm>
          <a:prstGeom prst="rect">
            <a:avLst/>
          </a:prstGeom>
          <a:noFill/>
          <a:ln>
            <a:noFill/>
          </a:ln>
        </p:spPr>
      </p:pic>
      <p:pic>
        <p:nvPicPr>
          <p:cNvPr id="195" name="Google Shape;195;p9"/>
          <p:cNvPicPr preferRelativeResize="0"/>
          <p:nvPr/>
        </p:nvPicPr>
        <p:blipFill rotWithShape="1">
          <a:blip r:embed="rId4">
            <a:alphaModFix/>
          </a:blip>
          <a:srcRect b="0" l="0" r="0" t="0"/>
          <a:stretch/>
        </p:blipFill>
        <p:spPr>
          <a:xfrm>
            <a:off x="505533" y="2258781"/>
            <a:ext cx="127185" cy="55201"/>
          </a:xfrm>
          <a:prstGeom prst="rect">
            <a:avLst/>
          </a:prstGeom>
          <a:noFill/>
          <a:ln>
            <a:noFill/>
          </a:ln>
        </p:spPr>
      </p:pic>
      <p:cxnSp>
        <p:nvCxnSpPr>
          <p:cNvPr id="196" name="Google Shape;196;p9"/>
          <p:cNvCxnSpPr/>
          <p:nvPr/>
        </p:nvCxnSpPr>
        <p:spPr>
          <a:xfrm flipH="1">
            <a:off x="1944955" y="2223115"/>
            <a:ext cx="5043000" cy="153900"/>
          </a:xfrm>
          <a:prstGeom prst="bentConnector3">
            <a:avLst>
              <a:gd fmla="val 50000" name="adj1"/>
            </a:avLst>
          </a:prstGeom>
          <a:noFill/>
          <a:ln cap="flat" cmpd="sng" w="28575">
            <a:solidFill>
              <a:srgbClr val="F5913F"/>
            </a:solidFill>
            <a:prstDash val="solid"/>
            <a:round/>
            <a:headEnd len="sm" w="sm" type="none"/>
            <a:tailEnd len="sm" w="sm" type="none"/>
          </a:ln>
        </p:spPr>
      </p:cxnSp>
      <p:sp>
        <p:nvSpPr>
          <p:cNvPr id="197" name="Google Shape;197;p9"/>
          <p:cNvSpPr/>
          <p:nvPr/>
        </p:nvSpPr>
        <p:spPr>
          <a:xfrm>
            <a:off x="4102254" y="2106210"/>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8" name="Google Shape;198;p9"/>
          <p:cNvSpPr txBox="1"/>
          <p:nvPr/>
        </p:nvSpPr>
        <p:spPr>
          <a:xfrm>
            <a:off x="4150547" y="2200162"/>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N:M</a:t>
            </a:r>
            <a:endParaRPr/>
          </a:p>
        </p:txBody>
      </p:sp>
      <p:sp>
        <p:nvSpPr>
          <p:cNvPr id="199" name="Google Shape;199;p9"/>
          <p:cNvSpPr txBox="1"/>
          <p:nvPr/>
        </p:nvSpPr>
        <p:spPr>
          <a:xfrm>
            <a:off x="1946708" y="2083953"/>
            <a:ext cx="255602"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a:t>
            </a:r>
            <a:br>
              <a:rPr b="0" i="0" lang="es-ES" sz="1050" u="none" cap="none" strike="noStrike">
                <a:solidFill>
                  <a:srgbClr val="000000"/>
                </a:solidFill>
                <a:latin typeface="Arial"/>
                <a:ea typeface="Arial"/>
                <a:cs typeface="Arial"/>
                <a:sym typeface="Arial"/>
              </a:rPr>
            </a:br>
            <a:r>
              <a:rPr b="0" i="0" lang="es-ES" sz="750" u="none" cap="none" strike="noStrike">
                <a:solidFill>
                  <a:srgbClr val="000000"/>
                </a:solidFill>
                <a:latin typeface="Arial"/>
                <a:ea typeface="Arial"/>
                <a:cs typeface="Arial"/>
                <a:sym typeface="Arial"/>
              </a:rPr>
              <a:t> </a:t>
            </a:r>
            <a:br>
              <a:rPr b="0" i="0" lang="es-ES" sz="1050" u="none" cap="none" strike="noStrike">
                <a:solidFill>
                  <a:srgbClr val="000000"/>
                </a:solidFill>
                <a:latin typeface="Arial"/>
                <a:ea typeface="Arial"/>
                <a:cs typeface="Arial"/>
                <a:sym typeface="Arial"/>
              </a:rPr>
            </a:br>
            <a:r>
              <a:rPr b="0" i="0" lang="es-ES" sz="1050" u="none" cap="none" strike="noStrike">
                <a:solidFill>
                  <a:srgbClr val="000000"/>
                </a:solidFill>
                <a:latin typeface="Arial"/>
                <a:ea typeface="Arial"/>
                <a:cs typeface="Arial"/>
                <a:sym typeface="Arial"/>
              </a:rPr>
              <a:t>N</a:t>
            </a:r>
            <a:endParaRPr/>
          </a:p>
        </p:txBody>
      </p:sp>
      <p:sp>
        <p:nvSpPr>
          <p:cNvPr id="200" name="Google Shape;200;p9"/>
          <p:cNvSpPr txBox="1"/>
          <p:nvPr/>
        </p:nvSpPr>
        <p:spPr>
          <a:xfrm>
            <a:off x="6756177" y="1919519"/>
            <a:ext cx="246516"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a:t>
            </a:r>
            <a:endParaRPr/>
          </a:p>
          <a:p>
            <a:pPr indent="0" lvl="0" marL="0" marR="0" rtl="0" algn="l">
              <a:lnSpc>
                <a:spcPct val="100000"/>
              </a:lnSpc>
              <a:spcBef>
                <a:spcPts val="0"/>
              </a:spcBef>
              <a:spcAft>
                <a:spcPts val="0"/>
              </a:spcAft>
              <a:buNone/>
            </a:pPr>
            <a:r>
              <a:t/>
            </a:r>
            <a:endParaRPr b="0" i="0" sz="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a:t>
            </a:r>
            <a:endParaRPr/>
          </a:p>
        </p:txBody>
      </p:sp>
      <p:graphicFrame>
        <p:nvGraphicFramePr>
          <p:cNvPr id="201" name="Google Shape;201;p9"/>
          <p:cNvGraphicFramePr/>
          <p:nvPr/>
        </p:nvGraphicFramePr>
        <p:xfrm>
          <a:off x="4865274" y="2690955"/>
          <a:ext cx="3000000" cy="3000000"/>
        </p:xfrm>
        <a:graphic>
          <a:graphicData uri="http://schemas.openxmlformats.org/drawingml/2006/table">
            <a:tbl>
              <a:tblPr>
                <a:noFill/>
                <a:tableStyleId>{975FBEBF-CBEE-4B5B-88A4-DB65749FC371}</a:tableStyleId>
              </a:tblPr>
              <a:tblGrid>
                <a:gridCol w="801300"/>
              </a:tblGrid>
              <a:tr h="338625">
                <a:tc>
                  <a:txBody>
                    <a:bodyPr/>
                    <a:lstStyle/>
                    <a:p>
                      <a:pPr indent="0" lvl="0" marL="0" marR="0" rtl="0" algn="l">
                        <a:lnSpc>
                          <a:spcPct val="100000"/>
                        </a:lnSpc>
                        <a:spcBef>
                          <a:spcPts val="0"/>
                        </a:spcBef>
                        <a:spcAft>
                          <a:spcPts val="0"/>
                        </a:spcAft>
                        <a:buNone/>
                      </a:pPr>
                      <a:r>
                        <a:rPr b="1" lang="es-ES" sz="900" u="none" cap="none" strike="noStrike"/>
                        <a:t>Codigo_Curso</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r h="201450">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Codigo_D1</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bl>
          </a:graphicData>
        </a:graphic>
      </p:graphicFrame>
      <p:pic>
        <p:nvPicPr>
          <p:cNvPr id="202" name="Google Shape;202;p9"/>
          <p:cNvPicPr preferRelativeResize="0"/>
          <p:nvPr/>
        </p:nvPicPr>
        <p:blipFill rotWithShape="1">
          <a:blip r:embed="rId3">
            <a:alphaModFix/>
          </a:blip>
          <a:srcRect b="0" l="0" r="0" t="0"/>
          <a:stretch/>
        </p:blipFill>
        <p:spPr>
          <a:xfrm>
            <a:off x="4468794" y="2695372"/>
            <a:ext cx="346566" cy="178058"/>
          </a:xfrm>
          <a:prstGeom prst="rect">
            <a:avLst/>
          </a:prstGeom>
          <a:noFill/>
          <a:ln>
            <a:noFill/>
          </a:ln>
        </p:spPr>
      </p:pic>
      <p:pic>
        <p:nvPicPr>
          <p:cNvPr id="203" name="Google Shape;203;p9"/>
          <p:cNvPicPr preferRelativeResize="0"/>
          <p:nvPr/>
        </p:nvPicPr>
        <p:blipFill rotWithShape="1">
          <a:blip r:embed="rId3">
            <a:alphaModFix/>
          </a:blip>
          <a:srcRect b="0" l="0" r="0" t="0"/>
          <a:stretch/>
        </p:blipFill>
        <p:spPr>
          <a:xfrm>
            <a:off x="4427955" y="2892409"/>
            <a:ext cx="346566" cy="178058"/>
          </a:xfrm>
          <a:prstGeom prst="rect">
            <a:avLst/>
          </a:prstGeom>
          <a:noFill/>
          <a:ln>
            <a:noFill/>
          </a:ln>
        </p:spPr>
      </p:pic>
      <p:cxnSp>
        <p:nvCxnSpPr>
          <p:cNvPr id="204" name="Google Shape;204;p9"/>
          <p:cNvCxnSpPr/>
          <p:nvPr/>
        </p:nvCxnSpPr>
        <p:spPr>
          <a:xfrm rot="10800000">
            <a:off x="4493000" y="2484225"/>
            <a:ext cx="85850" cy="279002"/>
          </a:xfrm>
          <a:prstGeom prst="straightConnector1">
            <a:avLst/>
          </a:prstGeom>
          <a:noFill/>
          <a:ln cap="flat" cmpd="sng" w="9525">
            <a:solidFill>
              <a:srgbClr val="F5913F"/>
            </a:solidFill>
            <a:prstDash val="solid"/>
            <a:round/>
            <a:headEnd len="sm" w="sm" type="none"/>
            <a:tailEnd len="sm" w="sm" type="none"/>
          </a:ln>
        </p:spPr>
      </p:cxnSp>
      <p:cxnSp>
        <p:nvCxnSpPr>
          <p:cNvPr id="205" name="Google Shape;205;p9"/>
          <p:cNvCxnSpPr/>
          <p:nvPr/>
        </p:nvCxnSpPr>
        <p:spPr>
          <a:xfrm rot="10800000">
            <a:off x="4320149" y="2497671"/>
            <a:ext cx="148645" cy="517430"/>
          </a:xfrm>
          <a:prstGeom prst="straightConnector1">
            <a:avLst/>
          </a:prstGeom>
          <a:noFill/>
          <a:ln cap="flat" cmpd="sng" w="9525">
            <a:solidFill>
              <a:srgbClr val="F5913F"/>
            </a:solidFill>
            <a:prstDash val="solid"/>
            <a:round/>
            <a:headEnd len="sm" w="sm" type="none"/>
            <a:tailEnd len="sm" w="sm" type="none"/>
          </a:ln>
        </p:spPr>
      </p:cxnSp>
      <p:graphicFrame>
        <p:nvGraphicFramePr>
          <p:cNvPr id="206" name="Google Shape;206;p9"/>
          <p:cNvGraphicFramePr/>
          <p:nvPr/>
        </p:nvGraphicFramePr>
        <p:xfrm>
          <a:off x="5962975" y="5954174"/>
          <a:ext cx="3000000" cy="3000000"/>
        </p:xfrm>
        <a:graphic>
          <a:graphicData uri="http://schemas.openxmlformats.org/drawingml/2006/table">
            <a:tbl>
              <a:tblPr>
                <a:noFill/>
                <a:tableStyleId>{975FBEBF-CBEE-4B5B-88A4-DB65749FC371}</a:tableStyleId>
              </a:tblPr>
              <a:tblGrid>
                <a:gridCol w="1047750"/>
              </a:tblGrid>
              <a:tr h="144300">
                <a:tc>
                  <a:txBody>
                    <a:bodyPr/>
                    <a:lstStyle/>
                    <a:p>
                      <a:pPr indent="0" lvl="0" marL="0" marR="0" rtl="0" algn="l">
                        <a:lnSpc>
                          <a:spcPct val="100000"/>
                        </a:lnSpc>
                        <a:spcBef>
                          <a:spcPts val="0"/>
                        </a:spcBef>
                        <a:spcAft>
                          <a:spcPts val="0"/>
                        </a:spcAft>
                        <a:buNone/>
                      </a:pPr>
                      <a:r>
                        <a:rPr b="1" lang="es-ES" sz="900" u="none" cap="none" strike="noStrike"/>
                        <a:t>ASIGNATURA</a:t>
                      </a:r>
                      <a:endParaRPr b="1" i="0" sz="900" u="none" cap="none" strike="noStrike">
                        <a:solidFill>
                          <a:srgbClr val="000000"/>
                        </a:solidFill>
                        <a:latin typeface="Arial"/>
                        <a:ea typeface="Arial"/>
                        <a:cs typeface="Arial"/>
                        <a:sym typeface="Arial"/>
                      </a:endParaRPr>
                    </a:p>
                  </a:txBody>
                  <a:tcPr marT="7150" marB="0" marR="7150" marL="7150" anchor="b">
                    <a:solidFill>
                      <a:srgbClr val="FDE9D8"/>
                    </a:solidFill>
                  </a:tcPr>
                </a:tc>
              </a:tr>
              <a:tr h="281475">
                <a:tc>
                  <a:txBody>
                    <a:bodyPr/>
                    <a:lstStyle/>
                    <a:p>
                      <a:pPr indent="0" lvl="0" marL="0" marR="0" rtl="0" algn="l">
                        <a:lnSpc>
                          <a:spcPct val="100000"/>
                        </a:lnSpc>
                        <a:spcBef>
                          <a:spcPts val="0"/>
                        </a:spcBef>
                        <a:spcAft>
                          <a:spcPts val="0"/>
                        </a:spcAft>
                        <a:buNone/>
                      </a:pPr>
                      <a:r>
                        <a:rPr b="1" lang="es-ES" sz="900" u="none" cap="none" strike="noStrike">
                          <a:solidFill>
                            <a:schemeClr val="lt1"/>
                          </a:solidFill>
                        </a:rPr>
                        <a:t>Codigo_Asignatura</a:t>
                      </a:r>
                      <a:endParaRPr b="1" i="0" sz="900" u="none" cap="none" strike="noStrike">
                        <a:solidFill>
                          <a:schemeClr val="lt1"/>
                        </a:solidFill>
                        <a:latin typeface="Arial"/>
                        <a:ea typeface="Arial"/>
                        <a:cs typeface="Arial"/>
                        <a:sym typeface="Arial"/>
                      </a:endParaRPr>
                    </a:p>
                  </a:txBody>
                  <a:tcPr marT="7150" marB="0" marR="7150" marL="7150" anchor="b">
                    <a:solidFill>
                      <a:srgbClr val="205867"/>
                    </a:solidFill>
                  </a:tcPr>
                </a:tc>
              </a:tr>
              <a:tr h="144300">
                <a:tc>
                  <a:txBody>
                    <a:bodyPr/>
                    <a:lstStyle/>
                    <a:p>
                      <a:pPr indent="0" lvl="0" marL="0" marR="0" rtl="0" algn="l">
                        <a:lnSpc>
                          <a:spcPct val="100000"/>
                        </a:lnSpc>
                        <a:spcBef>
                          <a:spcPts val="0"/>
                        </a:spcBef>
                        <a:spcAft>
                          <a:spcPts val="0"/>
                        </a:spcAft>
                        <a:buNone/>
                      </a:pPr>
                      <a:r>
                        <a:rPr lang="es-ES" sz="900" u="none" cap="none" strike="noStrike"/>
                        <a:t>Nombre_Mat</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Duracion_Mat</a:t>
                      </a:r>
                      <a:endParaRPr b="0" i="0" sz="900" u="none" cap="none" strike="noStrike">
                        <a:solidFill>
                          <a:srgbClr val="000000"/>
                        </a:solidFill>
                        <a:latin typeface="Arial"/>
                        <a:ea typeface="Arial"/>
                        <a:cs typeface="Arial"/>
                        <a:sym typeface="Arial"/>
                      </a:endParaRPr>
                    </a:p>
                  </a:txBody>
                  <a:tcPr marT="7150" marB="0" marR="7150" marL="7150" anchor="b"/>
                </a:tc>
              </a:tr>
              <a:tr h="144300">
                <a:tc>
                  <a:txBody>
                    <a:bodyPr/>
                    <a:lstStyle/>
                    <a:p>
                      <a:pPr indent="0" lvl="0" marL="0" marR="0" rtl="0" algn="l">
                        <a:lnSpc>
                          <a:spcPct val="100000"/>
                        </a:lnSpc>
                        <a:spcBef>
                          <a:spcPts val="0"/>
                        </a:spcBef>
                        <a:spcAft>
                          <a:spcPts val="0"/>
                        </a:spcAft>
                        <a:buNone/>
                      </a:pPr>
                      <a:r>
                        <a:rPr lang="es-ES" sz="900" u="none" cap="none" strike="noStrike"/>
                        <a:t>Horario_Mat</a:t>
                      </a:r>
                      <a:endParaRPr b="0" i="0" sz="900" u="none" cap="none" strike="noStrike">
                        <a:solidFill>
                          <a:srgbClr val="000000"/>
                        </a:solidFill>
                        <a:latin typeface="Arial"/>
                        <a:ea typeface="Arial"/>
                        <a:cs typeface="Arial"/>
                        <a:sym typeface="Arial"/>
                      </a:endParaRPr>
                    </a:p>
                  </a:txBody>
                  <a:tcPr marT="7150" marB="0" marR="7150" marL="7150" anchor="b"/>
                </a:tc>
              </a:tr>
            </a:tbl>
          </a:graphicData>
        </a:graphic>
      </p:graphicFrame>
      <p:cxnSp>
        <p:nvCxnSpPr>
          <p:cNvPr id="207" name="Google Shape;207;p9"/>
          <p:cNvCxnSpPr/>
          <p:nvPr/>
        </p:nvCxnSpPr>
        <p:spPr>
          <a:xfrm>
            <a:off x="4179402" y="4864554"/>
            <a:ext cx="1783500" cy="1450500"/>
          </a:xfrm>
          <a:prstGeom prst="bentConnector2">
            <a:avLst/>
          </a:prstGeom>
          <a:noFill/>
          <a:ln cap="flat" cmpd="sng" w="28575">
            <a:solidFill>
              <a:srgbClr val="F5913F"/>
            </a:solidFill>
            <a:prstDash val="solid"/>
            <a:round/>
            <a:headEnd len="sm" w="sm" type="none"/>
            <a:tailEnd len="sm" w="sm" type="none"/>
          </a:ln>
        </p:spPr>
      </p:cxnSp>
      <p:sp>
        <p:nvSpPr>
          <p:cNvPr id="208" name="Google Shape;208;p9"/>
          <p:cNvSpPr txBox="1"/>
          <p:nvPr/>
        </p:nvSpPr>
        <p:spPr>
          <a:xfrm>
            <a:off x="5563835" y="6010454"/>
            <a:ext cx="296514" cy="6924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a:t>
            </a:r>
            <a:br>
              <a:rPr b="0" i="0" lang="es-ES" sz="1050" u="none" cap="none" strike="noStrike">
                <a:solidFill>
                  <a:srgbClr val="000000"/>
                </a:solidFill>
                <a:latin typeface="Arial"/>
                <a:ea typeface="Arial"/>
                <a:cs typeface="Arial"/>
                <a:sym typeface="Arial"/>
              </a:rPr>
            </a:br>
            <a:r>
              <a:rPr b="0" i="0" lang="es-ES" sz="750" u="none" cap="none" strike="noStrike">
                <a:solidFill>
                  <a:srgbClr val="000000"/>
                </a:solidFill>
                <a:latin typeface="Arial"/>
                <a:ea typeface="Arial"/>
                <a:cs typeface="Arial"/>
                <a:sym typeface="Arial"/>
              </a:rPr>
              <a:t> </a:t>
            </a:r>
            <a:br>
              <a:rPr b="0" i="0" lang="es-ES" sz="750" u="none" cap="none" strike="noStrike">
                <a:solidFill>
                  <a:srgbClr val="000000"/>
                </a:solidFill>
                <a:latin typeface="Arial"/>
                <a:ea typeface="Arial"/>
                <a:cs typeface="Arial"/>
                <a:sym typeface="Arial"/>
              </a:rPr>
            </a:br>
            <a:r>
              <a:rPr b="0" i="0" lang="es-ES" sz="1050" u="none" cap="none" strike="noStrike">
                <a:solidFill>
                  <a:srgbClr val="000000"/>
                </a:solidFill>
                <a:latin typeface="Arial"/>
                <a:ea typeface="Arial"/>
                <a:cs typeface="Arial"/>
                <a:sym typeface="Arial"/>
              </a:rPr>
              <a:t>1</a:t>
            </a:r>
            <a:br>
              <a:rPr b="0" i="0" lang="es-ES" sz="1050" u="none" cap="none" strike="noStrike">
                <a:solidFill>
                  <a:srgbClr val="000000"/>
                </a:solidFill>
                <a:latin typeface="Arial"/>
                <a:ea typeface="Arial"/>
                <a:cs typeface="Arial"/>
                <a:sym typeface="Arial"/>
              </a:rPr>
            </a:br>
            <a:endParaRPr b="0" i="0" sz="1050" u="none" cap="none" strike="noStrike">
              <a:solidFill>
                <a:srgbClr val="000000"/>
              </a:solidFill>
              <a:latin typeface="Arial"/>
              <a:ea typeface="Arial"/>
              <a:cs typeface="Arial"/>
              <a:sym typeface="Arial"/>
            </a:endParaRPr>
          </a:p>
        </p:txBody>
      </p:sp>
      <p:sp>
        <p:nvSpPr>
          <p:cNvPr id="209" name="Google Shape;209;p9"/>
          <p:cNvSpPr/>
          <p:nvPr/>
        </p:nvSpPr>
        <p:spPr>
          <a:xfrm>
            <a:off x="3880662" y="6076308"/>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aphicFrame>
        <p:nvGraphicFramePr>
          <p:cNvPr id="210" name="Google Shape;210;p9"/>
          <p:cNvGraphicFramePr/>
          <p:nvPr/>
        </p:nvGraphicFramePr>
        <p:xfrm>
          <a:off x="2849184" y="5735001"/>
          <a:ext cx="3000000" cy="3000000"/>
        </p:xfrm>
        <a:graphic>
          <a:graphicData uri="http://schemas.openxmlformats.org/drawingml/2006/table">
            <a:tbl>
              <a:tblPr>
                <a:noFill/>
                <a:tableStyleId>{975FBEBF-CBEE-4B5B-88A4-DB65749FC371}</a:tableStyleId>
              </a:tblPr>
              <a:tblGrid>
                <a:gridCol w="801300"/>
              </a:tblGrid>
              <a:tr h="338625">
                <a:tc>
                  <a:txBody>
                    <a:bodyPr/>
                    <a:lstStyle/>
                    <a:p>
                      <a:pPr indent="0" lvl="0" marL="0" marR="0" rtl="0" algn="l">
                        <a:lnSpc>
                          <a:spcPct val="100000"/>
                        </a:lnSpc>
                        <a:spcBef>
                          <a:spcPts val="0"/>
                        </a:spcBef>
                        <a:spcAft>
                          <a:spcPts val="0"/>
                        </a:spcAft>
                        <a:buNone/>
                      </a:pPr>
                      <a:r>
                        <a:rPr b="1" lang="es-ES" sz="900" u="none" cap="none" strike="noStrike"/>
                        <a:t>Codigo_Materia</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r h="201450">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Codigo_E1</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bl>
          </a:graphicData>
        </a:graphic>
      </p:graphicFrame>
      <p:pic>
        <p:nvPicPr>
          <p:cNvPr id="211" name="Google Shape;211;p9"/>
          <p:cNvPicPr preferRelativeResize="0"/>
          <p:nvPr/>
        </p:nvPicPr>
        <p:blipFill rotWithShape="1">
          <a:blip r:embed="rId3">
            <a:alphaModFix/>
          </a:blip>
          <a:srcRect b="0" l="0" r="0" t="0"/>
          <a:stretch/>
        </p:blipFill>
        <p:spPr>
          <a:xfrm>
            <a:off x="3690606" y="5740530"/>
            <a:ext cx="346566" cy="178058"/>
          </a:xfrm>
          <a:prstGeom prst="rect">
            <a:avLst/>
          </a:prstGeom>
          <a:noFill/>
          <a:ln>
            <a:noFill/>
          </a:ln>
        </p:spPr>
      </p:pic>
      <p:pic>
        <p:nvPicPr>
          <p:cNvPr id="212" name="Google Shape;212;p9"/>
          <p:cNvPicPr preferRelativeResize="0"/>
          <p:nvPr/>
        </p:nvPicPr>
        <p:blipFill rotWithShape="1">
          <a:blip r:embed="rId3">
            <a:alphaModFix/>
          </a:blip>
          <a:srcRect b="0" l="0" r="0" t="0"/>
          <a:stretch/>
        </p:blipFill>
        <p:spPr>
          <a:xfrm>
            <a:off x="3695852" y="5967032"/>
            <a:ext cx="346566" cy="178058"/>
          </a:xfrm>
          <a:prstGeom prst="rect">
            <a:avLst/>
          </a:prstGeom>
          <a:noFill/>
          <a:ln>
            <a:noFill/>
          </a:ln>
        </p:spPr>
      </p:pic>
      <p:cxnSp>
        <p:nvCxnSpPr>
          <p:cNvPr id="213" name="Google Shape;213;p9"/>
          <p:cNvCxnSpPr>
            <a:stCxn id="209" idx="0"/>
            <a:endCxn id="211" idx="3"/>
          </p:cNvCxnSpPr>
          <p:nvPr/>
        </p:nvCxnSpPr>
        <p:spPr>
          <a:xfrm rot="10800000">
            <a:off x="4037183" y="5829708"/>
            <a:ext cx="132900" cy="246600"/>
          </a:xfrm>
          <a:prstGeom prst="straightConnector1">
            <a:avLst/>
          </a:prstGeom>
          <a:noFill/>
          <a:ln cap="flat" cmpd="sng" w="9525">
            <a:solidFill>
              <a:srgbClr val="F5913F"/>
            </a:solidFill>
            <a:prstDash val="solid"/>
            <a:round/>
            <a:headEnd len="sm" w="sm" type="none"/>
            <a:tailEnd len="sm" w="sm" type="none"/>
          </a:ln>
        </p:spPr>
      </p:cxnSp>
      <p:cxnSp>
        <p:nvCxnSpPr>
          <p:cNvPr id="214" name="Google Shape;214;p9"/>
          <p:cNvCxnSpPr>
            <a:stCxn id="212" idx="3"/>
          </p:cNvCxnSpPr>
          <p:nvPr/>
        </p:nvCxnSpPr>
        <p:spPr>
          <a:xfrm>
            <a:off x="4042418" y="6056061"/>
            <a:ext cx="27000" cy="105300"/>
          </a:xfrm>
          <a:prstGeom prst="straightConnector1">
            <a:avLst/>
          </a:prstGeom>
          <a:noFill/>
          <a:ln cap="flat" cmpd="sng" w="9525">
            <a:solidFill>
              <a:srgbClr val="F5913F"/>
            </a:solidFill>
            <a:prstDash val="solid"/>
            <a:round/>
            <a:headEnd len="sm" w="sm" type="none"/>
            <a:tailEnd len="sm" w="sm" type="none"/>
          </a:ln>
        </p:spPr>
      </p:cxnSp>
      <p:sp>
        <p:nvSpPr>
          <p:cNvPr id="215" name="Google Shape;215;p9"/>
          <p:cNvSpPr txBox="1"/>
          <p:nvPr/>
        </p:nvSpPr>
        <p:spPr>
          <a:xfrm>
            <a:off x="3906855" y="6153640"/>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N:M</a:t>
            </a:r>
            <a:endParaRPr/>
          </a:p>
        </p:txBody>
      </p:sp>
      <p:pic>
        <p:nvPicPr>
          <p:cNvPr id="216" name="Google Shape;216;p9"/>
          <p:cNvPicPr preferRelativeResize="0"/>
          <p:nvPr/>
        </p:nvPicPr>
        <p:blipFill rotWithShape="1">
          <a:blip r:embed="rId4">
            <a:alphaModFix/>
          </a:blip>
          <a:srcRect b="0" l="0" r="0" t="0"/>
          <a:stretch/>
        </p:blipFill>
        <p:spPr>
          <a:xfrm>
            <a:off x="5812360" y="6162694"/>
            <a:ext cx="127185" cy="55201"/>
          </a:xfrm>
          <a:prstGeom prst="rect">
            <a:avLst/>
          </a:prstGeom>
          <a:noFill/>
          <a:ln>
            <a:noFill/>
          </a:ln>
        </p:spPr>
      </p:pic>
      <p:sp>
        <p:nvSpPr>
          <p:cNvPr id="217" name="Google Shape;217;p9"/>
          <p:cNvSpPr txBox="1"/>
          <p:nvPr/>
        </p:nvSpPr>
        <p:spPr>
          <a:xfrm>
            <a:off x="3202371" y="3915105"/>
            <a:ext cx="246516"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a:t>
            </a:r>
            <a:endParaRPr/>
          </a:p>
        </p:txBody>
      </p:sp>
      <p:cxnSp>
        <p:nvCxnSpPr>
          <p:cNvPr id="218" name="Google Shape;218;p9"/>
          <p:cNvCxnSpPr/>
          <p:nvPr/>
        </p:nvCxnSpPr>
        <p:spPr>
          <a:xfrm rot="5400000">
            <a:off x="5756148" y="4472703"/>
            <a:ext cx="3096600" cy="587700"/>
          </a:xfrm>
          <a:prstGeom prst="bentConnector2">
            <a:avLst/>
          </a:prstGeom>
          <a:noFill/>
          <a:ln cap="flat" cmpd="sng" w="28575">
            <a:solidFill>
              <a:srgbClr val="F5913F"/>
            </a:solidFill>
            <a:prstDash val="solid"/>
            <a:round/>
            <a:headEnd len="sm" w="sm" type="none"/>
            <a:tailEnd len="sm" w="sm" type="none"/>
          </a:ln>
        </p:spPr>
      </p:cxnSp>
      <p:sp>
        <p:nvSpPr>
          <p:cNvPr id="219" name="Google Shape;219;p9"/>
          <p:cNvSpPr/>
          <p:nvPr/>
        </p:nvSpPr>
        <p:spPr>
          <a:xfrm>
            <a:off x="7327917" y="4353582"/>
            <a:ext cx="578841" cy="430699"/>
          </a:xfrm>
          <a:prstGeom prst="diamond">
            <a:avLst/>
          </a:prstGeom>
          <a:solidFill>
            <a:schemeClr val="lt1"/>
          </a:solidFill>
          <a:ln cap="flat" cmpd="sng" w="28575">
            <a:solidFill>
              <a:srgbClr val="70AD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220" name="Google Shape;220;p9"/>
          <p:cNvSpPr txBox="1"/>
          <p:nvPr/>
        </p:nvSpPr>
        <p:spPr>
          <a:xfrm>
            <a:off x="7354964" y="4412341"/>
            <a:ext cx="776288"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 N:M</a:t>
            </a:r>
            <a:endParaRPr/>
          </a:p>
        </p:txBody>
      </p:sp>
      <p:sp>
        <p:nvSpPr>
          <p:cNvPr id="221" name="Google Shape;221;p9"/>
          <p:cNvSpPr txBox="1"/>
          <p:nvPr/>
        </p:nvSpPr>
        <p:spPr>
          <a:xfrm>
            <a:off x="7002693" y="6012065"/>
            <a:ext cx="246516" cy="530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N</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a:t>
            </a:r>
            <a:endParaRPr/>
          </a:p>
        </p:txBody>
      </p:sp>
      <p:sp>
        <p:nvSpPr>
          <p:cNvPr id="222" name="Google Shape;222;p9"/>
          <p:cNvSpPr txBox="1"/>
          <p:nvPr/>
        </p:nvSpPr>
        <p:spPr>
          <a:xfrm>
            <a:off x="7354965" y="3235819"/>
            <a:ext cx="555276"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1    N      </a:t>
            </a:r>
            <a:endParaRPr/>
          </a:p>
        </p:txBody>
      </p:sp>
      <p:graphicFrame>
        <p:nvGraphicFramePr>
          <p:cNvPr id="223" name="Google Shape;223;p9"/>
          <p:cNvGraphicFramePr/>
          <p:nvPr/>
        </p:nvGraphicFramePr>
        <p:xfrm>
          <a:off x="8237716" y="4698981"/>
          <a:ext cx="3000000" cy="3000000"/>
        </p:xfrm>
        <a:graphic>
          <a:graphicData uri="http://schemas.openxmlformats.org/drawingml/2006/table">
            <a:tbl>
              <a:tblPr>
                <a:noFill/>
                <a:tableStyleId>{975FBEBF-CBEE-4B5B-88A4-DB65749FC371}</a:tableStyleId>
              </a:tblPr>
              <a:tblGrid>
                <a:gridCol w="801300"/>
              </a:tblGrid>
              <a:tr h="201450">
                <a:tc>
                  <a:txBody>
                    <a:bodyPr/>
                    <a:lstStyle/>
                    <a:p>
                      <a:pPr indent="0" lvl="0" marL="0" marR="0" rtl="0" algn="l">
                        <a:lnSpc>
                          <a:spcPct val="100000"/>
                        </a:lnSpc>
                        <a:spcBef>
                          <a:spcPts val="0"/>
                        </a:spcBef>
                        <a:spcAft>
                          <a:spcPts val="0"/>
                        </a:spcAft>
                        <a:buNone/>
                      </a:pPr>
                      <a:r>
                        <a:rPr b="1" lang="es-ES" sz="900" u="none" cap="none" strike="noStrike"/>
                        <a:t>Codigo_D</a:t>
                      </a:r>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r h="201450">
                <a:tc>
                  <a:txBody>
                    <a:bodyPr/>
                    <a:lstStyle/>
                    <a:p>
                      <a:pPr indent="0" lvl="0" marL="0" marR="0" rtl="0" algn="l">
                        <a:lnSpc>
                          <a:spcPct val="100000"/>
                        </a:lnSpc>
                        <a:spcBef>
                          <a:spcPts val="0"/>
                        </a:spcBef>
                        <a:spcAft>
                          <a:spcPts val="0"/>
                        </a:spcAft>
                        <a:buNone/>
                      </a:pPr>
                      <a:r>
                        <a:rPr b="1" i="0" lang="es-ES" sz="900" u="none" cap="none" strike="noStrike">
                          <a:solidFill>
                            <a:srgbClr val="000000"/>
                          </a:solidFill>
                          <a:latin typeface="Arial"/>
                          <a:ea typeface="Arial"/>
                          <a:cs typeface="Arial"/>
                          <a:sym typeface="Arial"/>
                        </a:rPr>
                        <a:t>Codigo_A</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400" u="none" cap="none" strike="noStrike">
                        <a:solidFill>
                          <a:srgbClr val="000000"/>
                        </a:solidFill>
                        <a:latin typeface="Arial"/>
                        <a:ea typeface="Arial"/>
                        <a:cs typeface="Arial"/>
                        <a:sym typeface="Arial"/>
                      </a:endParaRPr>
                    </a:p>
                  </a:txBody>
                  <a:tcPr marT="7150" marB="0" marR="7150" marL="7150" anchor="b"/>
                </a:tc>
              </a:tr>
            </a:tbl>
          </a:graphicData>
        </a:graphic>
      </p:graphicFrame>
      <p:pic>
        <p:nvPicPr>
          <p:cNvPr id="224" name="Google Shape;224;p9"/>
          <p:cNvPicPr preferRelativeResize="0"/>
          <p:nvPr/>
        </p:nvPicPr>
        <p:blipFill rotWithShape="1">
          <a:blip r:embed="rId3">
            <a:alphaModFix/>
          </a:blip>
          <a:srcRect b="0" l="0" r="0" t="0"/>
          <a:stretch/>
        </p:blipFill>
        <p:spPr>
          <a:xfrm>
            <a:off x="7871770" y="4900434"/>
            <a:ext cx="346566" cy="178058"/>
          </a:xfrm>
          <a:prstGeom prst="rect">
            <a:avLst/>
          </a:prstGeom>
          <a:noFill/>
          <a:ln>
            <a:noFill/>
          </a:ln>
        </p:spPr>
      </p:pic>
      <p:pic>
        <p:nvPicPr>
          <p:cNvPr id="225" name="Google Shape;225;p9"/>
          <p:cNvPicPr preferRelativeResize="0"/>
          <p:nvPr/>
        </p:nvPicPr>
        <p:blipFill rotWithShape="1">
          <a:blip r:embed="rId3">
            <a:alphaModFix/>
          </a:blip>
          <a:srcRect b="0" l="0" r="0" t="0"/>
          <a:stretch/>
        </p:blipFill>
        <p:spPr>
          <a:xfrm>
            <a:off x="7852435" y="4695252"/>
            <a:ext cx="346566" cy="178058"/>
          </a:xfrm>
          <a:prstGeom prst="rect">
            <a:avLst/>
          </a:prstGeom>
          <a:noFill/>
          <a:ln>
            <a:noFill/>
          </a:ln>
        </p:spPr>
      </p:pic>
      <p:cxnSp>
        <p:nvCxnSpPr>
          <p:cNvPr id="226" name="Google Shape;226;p9"/>
          <p:cNvCxnSpPr>
            <a:endCxn id="224" idx="1"/>
          </p:cNvCxnSpPr>
          <p:nvPr/>
        </p:nvCxnSpPr>
        <p:spPr>
          <a:xfrm>
            <a:off x="7722370" y="4734463"/>
            <a:ext cx="149400" cy="255000"/>
          </a:xfrm>
          <a:prstGeom prst="straightConnector1">
            <a:avLst/>
          </a:prstGeom>
          <a:noFill/>
          <a:ln cap="flat" cmpd="sng" w="9525">
            <a:solidFill>
              <a:srgbClr val="F5913F"/>
            </a:solidFill>
            <a:prstDash val="solid"/>
            <a:round/>
            <a:headEnd len="sm" w="sm" type="none"/>
            <a:tailEnd len="sm" w="sm" type="none"/>
          </a:ln>
        </p:spPr>
      </p:cxnSp>
      <p:cxnSp>
        <p:nvCxnSpPr>
          <p:cNvPr id="227" name="Google Shape;227;p9"/>
          <p:cNvCxnSpPr>
            <a:stCxn id="225" idx="1"/>
          </p:cNvCxnSpPr>
          <p:nvPr/>
        </p:nvCxnSpPr>
        <p:spPr>
          <a:xfrm rot="10800000">
            <a:off x="7808035" y="4630981"/>
            <a:ext cx="44400" cy="153300"/>
          </a:xfrm>
          <a:prstGeom prst="straightConnector1">
            <a:avLst/>
          </a:prstGeom>
          <a:noFill/>
          <a:ln cap="flat" cmpd="sng" w="9525">
            <a:solidFill>
              <a:srgbClr val="F5913F"/>
            </a:solidFill>
            <a:prstDash val="solid"/>
            <a:round/>
            <a:headEnd len="sm" w="sm" type="none"/>
            <a:tailEnd len="sm" w="sm" type="none"/>
          </a:ln>
        </p:spPr>
      </p:cxnSp>
      <p:graphicFrame>
        <p:nvGraphicFramePr>
          <p:cNvPr id="228" name="Google Shape;228;p9"/>
          <p:cNvGraphicFramePr/>
          <p:nvPr/>
        </p:nvGraphicFramePr>
        <p:xfrm>
          <a:off x="267372" y="4539240"/>
          <a:ext cx="3000000" cy="3000000"/>
        </p:xfrm>
        <a:graphic>
          <a:graphicData uri="http://schemas.openxmlformats.org/drawingml/2006/table">
            <a:tbl>
              <a:tblPr>
                <a:noFill/>
                <a:tableStyleId>{975FBEBF-CBEE-4B5B-88A4-DB65749FC371}</a:tableStyleId>
              </a:tblPr>
              <a:tblGrid>
                <a:gridCol w="1204450"/>
              </a:tblGrid>
              <a:tr h="157175">
                <a:tc>
                  <a:txBody>
                    <a:bodyPr/>
                    <a:lstStyle/>
                    <a:p>
                      <a:pPr indent="0" lvl="0" marL="0" marR="0" rtl="0" algn="l">
                        <a:lnSpc>
                          <a:spcPct val="100000"/>
                        </a:lnSpc>
                        <a:spcBef>
                          <a:spcPts val="0"/>
                        </a:spcBef>
                        <a:spcAft>
                          <a:spcPts val="0"/>
                        </a:spcAft>
                        <a:buNone/>
                      </a:pPr>
                      <a:r>
                        <a:rPr lang="es-ES" sz="900" u="none" cap="none" strike="noStrike"/>
                        <a:t>PADRES DE FAMILIA</a:t>
                      </a:r>
                      <a:endParaRPr b="1" i="0" sz="900" u="none" cap="none" strike="noStrike">
                        <a:solidFill>
                          <a:srgbClr val="000000"/>
                        </a:solidFill>
                        <a:latin typeface="Calibri"/>
                        <a:ea typeface="Calibri"/>
                        <a:cs typeface="Calibri"/>
                        <a:sym typeface="Calibri"/>
                      </a:endParaRPr>
                    </a:p>
                  </a:txBody>
                  <a:tcPr marT="7150" marB="0" marR="7150" marL="7150" anchor="b">
                    <a:solidFill>
                      <a:srgbClr val="FDE9D8"/>
                    </a:solidFill>
                  </a:tcPr>
                </a:tc>
              </a:tr>
              <a:tr h="157175">
                <a:tc>
                  <a:txBody>
                    <a:bodyPr/>
                    <a:lstStyle/>
                    <a:p>
                      <a:pPr indent="0" lvl="0" marL="0" marR="0" rtl="0" algn="l">
                        <a:lnSpc>
                          <a:spcPct val="100000"/>
                        </a:lnSpc>
                        <a:spcBef>
                          <a:spcPts val="0"/>
                        </a:spcBef>
                        <a:spcAft>
                          <a:spcPts val="0"/>
                        </a:spcAft>
                        <a:buNone/>
                      </a:pPr>
                      <a:r>
                        <a:rPr lang="es-ES" sz="900" u="none" cap="none" strike="noStrike">
                          <a:solidFill>
                            <a:schemeClr val="lt1"/>
                          </a:solidFill>
                        </a:rPr>
                        <a:t>Cod_Padre_PF</a:t>
                      </a:r>
                      <a:endParaRPr b="1" i="0" sz="900" u="none" cap="none" strike="noStrike">
                        <a:solidFill>
                          <a:schemeClr val="lt1"/>
                        </a:solidFill>
                        <a:latin typeface="Calibri"/>
                        <a:ea typeface="Calibri"/>
                        <a:cs typeface="Calibri"/>
                        <a:sym typeface="Calibri"/>
                      </a:endParaRPr>
                    </a:p>
                  </a:txBody>
                  <a:tcPr marT="7150" marB="0" marR="7150" marL="7150" anchor="b">
                    <a:solidFill>
                      <a:srgbClr val="366092"/>
                    </a:solidFill>
                  </a:tcPr>
                </a:tc>
              </a:tr>
              <a:tr h="157175">
                <a:tc>
                  <a:txBody>
                    <a:bodyPr/>
                    <a:lstStyle/>
                    <a:p>
                      <a:pPr indent="0" lvl="0" marL="0" marR="0" rtl="0" algn="l">
                        <a:lnSpc>
                          <a:spcPct val="100000"/>
                        </a:lnSpc>
                        <a:spcBef>
                          <a:spcPts val="0"/>
                        </a:spcBef>
                        <a:spcAft>
                          <a:spcPts val="0"/>
                        </a:spcAft>
                        <a:buNone/>
                      </a:pPr>
                      <a:r>
                        <a:rPr lang="es-ES" sz="900" u="none" cap="none" strike="noStrike"/>
                        <a:t>Nombre_PF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Dirección_PF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Correo_PF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Telefono_PF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Nombre_MF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Dirección_MF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Correo_MF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Telefono_MF</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Nombre_Acudiente</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Id_Acudiente</a:t>
                      </a:r>
                      <a:endParaRPr b="0" i="0" sz="900" u="none" cap="none" strike="noStrike">
                        <a:solidFill>
                          <a:srgbClr val="000000"/>
                        </a:solidFill>
                        <a:latin typeface="Calibri"/>
                        <a:ea typeface="Calibri"/>
                        <a:cs typeface="Calibri"/>
                        <a:sym typeface="Calibri"/>
                      </a:endParaRPr>
                    </a:p>
                  </a:txBody>
                  <a:tcPr marT="7150" marB="0" marR="7150" marL="7150" anchor="b"/>
                </a:tc>
              </a:tr>
              <a:tr h="157175">
                <a:tc>
                  <a:txBody>
                    <a:bodyPr/>
                    <a:lstStyle/>
                    <a:p>
                      <a:pPr indent="0" lvl="0" marL="0" marR="0" rtl="0" algn="l">
                        <a:lnSpc>
                          <a:spcPct val="100000"/>
                        </a:lnSpc>
                        <a:spcBef>
                          <a:spcPts val="0"/>
                        </a:spcBef>
                        <a:spcAft>
                          <a:spcPts val="0"/>
                        </a:spcAft>
                        <a:buNone/>
                      </a:pPr>
                      <a:r>
                        <a:rPr lang="es-ES" sz="900" u="none" cap="none" strike="noStrike"/>
                        <a:t>Telefono_Acudiente</a:t>
                      </a:r>
                      <a:endParaRPr b="0" i="0" sz="900" u="none" cap="none" strike="noStrike">
                        <a:solidFill>
                          <a:srgbClr val="000000"/>
                        </a:solidFill>
                        <a:latin typeface="Calibri"/>
                        <a:ea typeface="Calibri"/>
                        <a:cs typeface="Calibri"/>
                        <a:sym typeface="Calibri"/>
                      </a:endParaRPr>
                    </a:p>
                  </a:txBody>
                  <a:tcPr marT="7150" marB="0" marR="7150" marL="7150"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aphicFrame>
        <p:nvGraphicFramePr>
          <p:cNvPr id="233" name="Google Shape;233;p11"/>
          <p:cNvGraphicFramePr/>
          <p:nvPr/>
        </p:nvGraphicFramePr>
        <p:xfrm>
          <a:off x="96982" y="2950783"/>
          <a:ext cx="3000000" cy="3000000"/>
        </p:xfrm>
        <a:graphic>
          <a:graphicData uri="http://schemas.openxmlformats.org/drawingml/2006/table">
            <a:tbl>
              <a:tblPr>
                <a:noFill/>
                <a:tableStyleId>{07232CDD-A6F6-48BA-B314-61A3E904AE2E}</a:tableStyleId>
              </a:tblPr>
              <a:tblGrid>
                <a:gridCol w="649975"/>
                <a:gridCol w="738600"/>
                <a:gridCol w="1516600"/>
                <a:gridCol w="669675"/>
                <a:gridCol w="600725"/>
                <a:gridCol w="827225"/>
                <a:gridCol w="3919525"/>
              </a:tblGrid>
              <a:tr h="200425">
                <a:tc>
                  <a:txBody>
                    <a:bodyPr/>
                    <a:lstStyle/>
                    <a:p>
                      <a:pPr indent="0" lvl="0" marL="0" marR="0" rtl="0" algn="ctr">
                        <a:lnSpc>
                          <a:spcPct val="100000"/>
                        </a:lnSpc>
                        <a:spcBef>
                          <a:spcPts val="0"/>
                        </a:spcBef>
                        <a:spcAft>
                          <a:spcPts val="0"/>
                        </a:spcAft>
                        <a:buNone/>
                      </a:pPr>
                      <a:r>
                        <a:rPr b="1" lang="es-ES" sz="1100" u="none" cap="none" strike="noStrike"/>
                        <a:t>Llave</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67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Nombre</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65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Campo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69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Tipo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67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Tamaño</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66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Obligatorio</a:t>
                      </a:r>
                      <a:endParaRPr b="1" sz="1100" u="none" cap="none" strike="noStrike"/>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063CE"/>
                      </a:solidFill>
                      <a:prstDash val="solid"/>
                      <a:round/>
                      <a:headEnd len="sm" w="sm" type="none"/>
                      <a:tailEnd len="sm" w="sm" type="none"/>
                    </a:lnB>
                    <a:solidFill>
                      <a:srgbClr val="C5E0B3"/>
                    </a:solidFill>
                  </a:tcPr>
                </a:tc>
                <a:tc>
                  <a:txBody>
                    <a:bodyPr/>
                    <a:lstStyle/>
                    <a:p>
                      <a:pPr indent="0" lvl="0" marL="0" marR="0" rtl="0" algn="ctr">
                        <a:lnSpc>
                          <a:spcPct val="100000"/>
                        </a:lnSpc>
                        <a:spcBef>
                          <a:spcPts val="0"/>
                        </a:spcBef>
                        <a:spcAft>
                          <a:spcPts val="0"/>
                        </a:spcAft>
                        <a:buNone/>
                      </a:pPr>
                      <a:r>
                        <a:rPr b="1" lang="es-ES" sz="1100" u="none" cap="none" strike="noStrike"/>
                        <a:t>Descripción</a:t>
                      </a:r>
                      <a:endParaRPr/>
                    </a:p>
                  </a:txBody>
                  <a:tcPr marT="0" marB="0" marR="26125" marL="261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061CE"/>
                      </a:solidFill>
                      <a:prstDash val="solid"/>
                      <a:round/>
                      <a:headEnd len="sm" w="sm" type="none"/>
                      <a:tailEnd len="sm" w="sm" type="none"/>
                    </a:lnB>
                    <a:solidFill>
                      <a:srgbClr val="C5E0B3"/>
                    </a:solidFill>
                  </a:tcPr>
                </a:tc>
              </a:tr>
              <a:tr h="200425">
                <a:tc>
                  <a:txBody>
                    <a:bodyPr/>
                    <a:lstStyle/>
                    <a:p>
                      <a:pPr indent="0" lvl="0" marL="0" marR="0" rtl="0" algn="ctr">
                        <a:lnSpc>
                          <a:spcPct val="100000"/>
                        </a:lnSpc>
                        <a:spcBef>
                          <a:spcPts val="0"/>
                        </a:spcBef>
                        <a:spcAft>
                          <a:spcPts val="0"/>
                        </a:spcAft>
                        <a:buNone/>
                      </a:pPr>
                      <a:r>
                        <a:rPr b="1" lang="es-ES" sz="1100" u="none" cap="none" strike="noStrike"/>
                        <a:t>Principal</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067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65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Codigo_E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69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6067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066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063C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Codigo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A061CE"/>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Identificacion_E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Numerico</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10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Tarjeta de Identidad ó Cedula de ciudadania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Curso-E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Numerico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6</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Curso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Nombre_E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40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Nombre de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Correo_E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30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Correo de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Dirección_E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40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Dirección de estudiante</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Aula_Clase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6</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Aula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t/>
                      </a:r>
                      <a:endParaRPr sz="1100" u="none" cap="none" strike="noStrike"/>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Horario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20</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no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Horario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425">
                <a:tc>
                  <a:txBody>
                    <a:bodyPr/>
                    <a:lstStyle/>
                    <a:p>
                      <a:pPr indent="0" lvl="0" marL="0" marR="0" rtl="0" algn="ctr">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solidFill>
                            <a:srgbClr val="000000"/>
                          </a:solidFill>
                        </a:rPr>
                        <a:t>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Codigo_Curso</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Codigo del curso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p11"/>
          <p:cNvSpPr/>
          <p:nvPr/>
        </p:nvSpPr>
        <p:spPr>
          <a:xfrm rot="-803363">
            <a:off x="-1033229" y="-310908"/>
            <a:ext cx="10665350"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11"/>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11"/>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11"/>
          <p:cNvSpPr txBox="1"/>
          <p:nvPr/>
        </p:nvSpPr>
        <p:spPr>
          <a:xfrm>
            <a:off x="364273" y="524274"/>
            <a:ext cx="9069906"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ES" sz="54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graphicFrame>
        <p:nvGraphicFramePr>
          <p:cNvPr id="238" name="Google Shape;238;p11"/>
          <p:cNvGraphicFramePr/>
          <p:nvPr/>
        </p:nvGraphicFramePr>
        <p:xfrm>
          <a:off x="96982" y="5281222"/>
          <a:ext cx="3000000" cy="3000000"/>
        </p:xfrm>
        <a:graphic>
          <a:graphicData uri="http://schemas.openxmlformats.org/drawingml/2006/table">
            <a:tbl>
              <a:tblPr>
                <a:noFill/>
                <a:tableStyleId>{07232CDD-A6F6-48BA-B314-61A3E904AE2E}</a:tableStyleId>
              </a:tblPr>
              <a:tblGrid>
                <a:gridCol w="649975"/>
                <a:gridCol w="738600"/>
                <a:gridCol w="1516600"/>
                <a:gridCol w="669675"/>
                <a:gridCol w="600725"/>
                <a:gridCol w="827225"/>
                <a:gridCol w="3919525"/>
              </a:tblGrid>
              <a:tr h="205325">
                <a:tc>
                  <a:txBody>
                    <a:bodyPr/>
                    <a:lstStyle/>
                    <a:p>
                      <a:pPr indent="0" lvl="0" marL="0" marR="0" rtl="0" algn="l">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Estu-Asig</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Codigo_Asignatura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Código de materia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325">
                <a:tc>
                  <a:txBody>
                    <a:bodyPr/>
                    <a:lstStyle/>
                    <a:p>
                      <a:pPr indent="0" lvl="0" marL="0" marR="0" rtl="0" algn="l">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Estu-Pad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Codigo_Padre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Código del padre del estudiante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5325">
                <a:tc>
                  <a:txBody>
                    <a:bodyPr/>
                    <a:lstStyle/>
                    <a:p>
                      <a:pPr indent="0" lvl="0" marL="0" marR="0" rtl="0" algn="l">
                        <a:lnSpc>
                          <a:spcPct val="100000"/>
                        </a:lnSpc>
                        <a:spcBef>
                          <a:spcPts val="0"/>
                        </a:spcBef>
                        <a:spcAft>
                          <a:spcPts val="0"/>
                        </a:spcAft>
                        <a:buNone/>
                      </a:pPr>
                      <a:r>
                        <a:rPr b="1" lang="es-ES" sz="1100" u="none" cap="none" strike="noStrike"/>
                        <a:t>Foranea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solidFill>
                            <a:srgbClr val="000000"/>
                          </a:solidFill>
                        </a:rPr>
                        <a:t>Estu-Doce</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Codigo_D</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Carácter</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7</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ES" sz="1100" u="none" cap="none" strike="noStrike"/>
                        <a:t>si</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ES" sz="1100" u="none" cap="none" strike="noStrike"/>
                        <a:t>Código del docente de la materia</a:t>
                      </a:r>
                      <a:endParaRPr/>
                    </a:p>
                  </a:txBody>
                  <a:tcPr marT="0" marB="0" marR="26125" marL="261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2015-08-06T22:24:59Z</dcterms:created>
  <dc:creator>Administrador</dc:creator>
</cp:coreProperties>
</file>