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6858000" cx="9144000"/>
  <p:notesSz cx="6858000" cy="9144000"/>
  <p:embeddedFontLst>
    <p:embeddedFont>
      <p:font typeface="Helvetica Neue"/>
      <p:regular r:id="rId25"/>
      <p:bold r:id="rId26"/>
      <p:italic r:id="rId27"/>
      <p:boldItalic r:id="rId28"/>
    </p:embeddedFont>
    <p:embeddedFont>
      <p:font typeface="Helvetica Neue 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DE352D-D8CD-42DE-B1B0-326F4A9E7228}">
  <a:tblStyle styleId="{63DE352D-D8CD-42DE-B1B0-326F4A9E72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HelveticaNeueLight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HelveticaNeueLight-italic.fntdata"/><Relationship Id="rId30" Type="http://schemas.openxmlformats.org/officeDocument/2006/relationships/font" Target="fonts/HelveticaNeueLight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schemas.openxmlformats.org/officeDocument/2006/relationships/font" Target="fonts/HelveticaNeueLight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lab.research.google.com/drive/1bw4oJ8iKHy3MkUq4WXgpQD8iU3V3fV0i#scrollTo=-pBHyXmf_rwv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6c08fda6e_0_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86c08fda6e_0_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365df0297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4365df0297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365df0297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4365df0297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954b9e7ca_7_1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write something on google colab</a:t>
            </a:r>
            <a:endParaRPr/>
          </a:p>
        </p:txBody>
      </p:sp>
      <p:sp>
        <p:nvSpPr>
          <p:cNvPr id="191" name="Google Shape;191;g8954b9e7ca_7_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209b85ad6_0_1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8209b85ad6_0_1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954b9e7ca_7_1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8954b9e7ca_7_1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365df0297_0_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4365df0297_0_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365df0297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14365df0297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365df0297_0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4365df0297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6c08fda6e_0_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https://colab.research.google.com/drive/1bw4oJ8iKHy3MkUq4WXgpQD8iU3V3fV0i#scrollTo=-pBHyXmf_rwv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JupyterLab es parte de una non-profit Proyecto Jupyter que promueve análisis de datos a través de varios lenguajes de programación</a:t>
            </a:r>
            <a:endParaRPr/>
          </a:p>
        </p:txBody>
      </p:sp>
      <p:sp>
        <p:nvSpPr>
          <p:cNvPr id="116" name="Google Shape;116;g86c08fda6e_0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954b9e7ca_7_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8954b9e7ca_7_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209b85ad6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8209b85ad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209b85ad6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8209b85ad6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209b85ad6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8209b85ad6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209b85ad6_0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8209b85ad6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209b85ad6_0_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8209b85ad6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ab8dbc9bf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8ab8dbc9bf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  <a:noFill/>
          <a:ln>
            <a:noFill/>
          </a:ln>
        </p:spPr>
        <p:txBody>
          <a:bodyPr anchorCtr="0" anchor="b" bIns="35725" lIns="35725" spcFirstLastPara="1" rIns="35725" wrap="square" tIns="35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spcFirstLastPara="1" rIns="35725" wrap="square" tIns="357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 Light"/>
              <a:buNone/>
              <a:defRPr sz="23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 Light"/>
              <a:buNone/>
              <a:defRPr sz="23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 Light"/>
              <a:buNone/>
              <a:defRPr sz="23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 Light"/>
              <a:buNone/>
              <a:defRPr sz="23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 Light"/>
              <a:buNone/>
              <a:defRPr sz="2300"/>
            </a:lvl5pPr>
            <a:lvl6pPr indent="-285750" lvl="5" marL="27432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37983" y="6509742"/>
            <a:ext cx="259104" cy="267891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spcFirstLastPara="1" rIns="35725" wrap="square" tIns="357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15"/>
          <p:cNvGrpSpPr/>
          <p:nvPr/>
        </p:nvGrpSpPr>
        <p:grpSpPr>
          <a:xfrm>
            <a:off x="-6663" y="-398289"/>
            <a:ext cx="9157326" cy="1933901"/>
            <a:chOff x="0" y="0"/>
            <a:chExt cx="13023751" cy="2750436"/>
          </a:xfrm>
        </p:grpSpPr>
        <p:sp>
          <p:nvSpPr>
            <p:cNvPr id="60" name="Google Shape;60;p15"/>
            <p:cNvSpPr/>
            <p:nvPr/>
          </p:nvSpPr>
          <p:spPr>
            <a:xfrm>
              <a:off x="0" y="548099"/>
              <a:ext cx="13023751" cy="1687414"/>
            </a:xfrm>
            <a:prstGeom prst="rect">
              <a:avLst/>
            </a:prstGeom>
            <a:solidFill>
              <a:srgbClr val="00397A">
                <a:alpha val="72941"/>
              </a:srgbClr>
            </a:solidFill>
            <a:ln>
              <a:noFill/>
            </a:ln>
          </p:spPr>
          <p:txBody>
            <a:bodyPr anchorCtr="0" anchor="ctr" bIns="35725" lIns="35725" spcFirstLastPara="1" rIns="35725" wrap="square" tIns="357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Helvetica Neue Light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pic>
          <p:nvPicPr>
            <p:cNvPr descr="TheCarpentries-opengraph.png" id="61" name="Google Shape;61;p1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44064" y="0"/>
              <a:ext cx="5238926" cy="27504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4437983" y="6509742"/>
            <a:ext cx="259104" cy="267891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spcFirstLastPara="1" rIns="35725" wrap="square" tIns="357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>
            <p:ph idx="2" type="pic"/>
          </p:nvPr>
        </p:nvSpPr>
        <p:spPr>
          <a:xfrm>
            <a:off x="-455414" y="348258"/>
            <a:ext cx="8697517" cy="4318972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892969" y="4723805"/>
            <a:ext cx="7358063" cy="100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892969" y="5759648"/>
            <a:ext cx="7358063" cy="794742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spcFirstLastPara="1" rIns="35725" wrap="square" tIns="357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 Light"/>
              <a:buNone/>
              <a:defRPr sz="23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 Light"/>
              <a:buNone/>
              <a:defRPr sz="23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 Light"/>
              <a:buNone/>
              <a:defRPr sz="23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 Light"/>
              <a:buNone/>
              <a:defRPr sz="23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 Light"/>
              <a:buNone/>
              <a:defRPr sz="2300"/>
            </a:lvl5pPr>
            <a:lvl6pPr indent="-285750" lvl="5" marL="27432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4437983" y="6509742"/>
            <a:ext cx="259104" cy="267891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spcFirstLastPara="1" rIns="35725" wrap="square" tIns="357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>
  <p:cSld name="Title - Cent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92969" y="2268141"/>
            <a:ext cx="7358063" cy="2321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4437983" y="6509742"/>
            <a:ext cx="259104" cy="267891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spcFirstLastPara="1" rIns="35725" wrap="square" tIns="357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>
            <p:ph idx="2" type="pic"/>
          </p:nvPr>
        </p:nvSpPr>
        <p:spPr>
          <a:xfrm>
            <a:off x="1728031" y="-97382"/>
            <a:ext cx="9495442" cy="633029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3" name="Google Shape;73;p18"/>
          <p:cNvSpPr txBox="1"/>
          <p:nvPr>
            <p:ph type="title"/>
          </p:nvPr>
        </p:nvSpPr>
        <p:spPr>
          <a:xfrm>
            <a:off x="669727" y="446484"/>
            <a:ext cx="3750469" cy="2803922"/>
          </a:xfrm>
          <a:prstGeom prst="rect">
            <a:avLst/>
          </a:prstGeom>
          <a:noFill/>
          <a:ln>
            <a:noFill/>
          </a:ln>
        </p:spPr>
        <p:txBody>
          <a:bodyPr anchorCtr="0" anchor="b" bIns="35725" lIns="35725" spcFirstLastPara="1" rIns="35725" wrap="square" tIns="35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669727" y="3348633"/>
            <a:ext cx="3750469" cy="2893219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spcFirstLastPara="1" rIns="35725" wrap="square" tIns="357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 Light"/>
              <a:buNone/>
              <a:defRPr sz="23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 Light"/>
              <a:buNone/>
              <a:defRPr sz="23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 Light"/>
              <a:buNone/>
              <a:defRPr sz="23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 Light"/>
              <a:buNone/>
              <a:defRPr sz="23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 Light"/>
              <a:buNone/>
              <a:defRPr sz="2300"/>
            </a:lvl5pPr>
            <a:lvl6pPr indent="-285750" lvl="5" marL="27432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4437983" y="6509742"/>
            <a:ext cx="259104" cy="267891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spcFirstLastPara="1" rIns="35725" wrap="square" tIns="357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669727" y="178594"/>
            <a:ext cx="7804547" cy="1518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4437983" y="6509742"/>
            <a:ext cx="259104" cy="267891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spcFirstLastPara="1" rIns="35725" wrap="square" tIns="357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669727" y="178594"/>
            <a:ext cx="7804547" cy="1518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669727" y="1821656"/>
            <a:ext cx="7804547" cy="4420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noAutofit/>
          </a:bodyPr>
          <a:lstStyle>
            <a:lvl1pPr indent="-285750" lvl="0" marL="4572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4437983" y="6509742"/>
            <a:ext cx="259104" cy="267891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spcFirstLastPara="1" rIns="35725" wrap="square" tIns="357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>
            <p:ph idx="2" type="pic"/>
          </p:nvPr>
        </p:nvSpPr>
        <p:spPr>
          <a:xfrm>
            <a:off x="3145482" y="1428750"/>
            <a:ext cx="7233047" cy="482203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type="title"/>
          </p:nvPr>
        </p:nvSpPr>
        <p:spPr>
          <a:xfrm>
            <a:off x="669727" y="178594"/>
            <a:ext cx="7804547" cy="1518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669727" y="1821656"/>
            <a:ext cx="3750469" cy="4420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/>
            </a:lvl1pPr>
            <a:lvl2pPr indent="-323850" lvl="1" marL="91440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/>
            </a:lvl2pPr>
            <a:lvl3pPr indent="-323850" lvl="2" marL="137160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/>
            </a:lvl3pPr>
            <a:lvl4pPr indent="-323850" lvl="3" marL="182880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/>
            </a:lvl4pPr>
            <a:lvl5pPr indent="-323850" lvl="4" marL="228600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/>
            </a:lvl5pPr>
            <a:lvl6pPr indent="-285750" lvl="5" marL="27432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4437983" y="6509742"/>
            <a:ext cx="259104" cy="267891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spcFirstLastPara="1" rIns="35725" wrap="square" tIns="357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669727" y="892969"/>
            <a:ext cx="7804547" cy="507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noAutofit/>
          </a:bodyPr>
          <a:lstStyle>
            <a:lvl1pPr indent="-285750" lvl="0" marL="4572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4437983" y="6509742"/>
            <a:ext cx="259104" cy="267891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spcFirstLastPara="1" rIns="35725" wrap="square" tIns="357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/>
          <p:nvPr>
            <p:ph idx="2" type="pic"/>
          </p:nvPr>
        </p:nvSpPr>
        <p:spPr>
          <a:xfrm>
            <a:off x="4518422" y="3491508"/>
            <a:ext cx="4138910" cy="275927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93" name="Google Shape;93;p23"/>
          <p:cNvSpPr/>
          <p:nvPr>
            <p:ph idx="3" type="pic"/>
          </p:nvPr>
        </p:nvSpPr>
        <p:spPr>
          <a:xfrm>
            <a:off x="4737199" y="449461"/>
            <a:ext cx="4134445" cy="2756297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94" name="Google Shape;94;p23"/>
          <p:cNvSpPr/>
          <p:nvPr>
            <p:ph idx="4" type="pic"/>
          </p:nvPr>
        </p:nvSpPr>
        <p:spPr>
          <a:xfrm>
            <a:off x="-2390924" y="-89297"/>
            <a:ext cx="9510117" cy="6340078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95" name="Google Shape;95;p23"/>
          <p:cNvSpPr txBox="1"/>
          <p:nvPr>
            <p:ph idx="12" type="sldNum"/>
          </p:nvPr>
        </p:nvSpPr>
        <p:spPr>
          <a:xfrm>
            <a:off x="4437983" y="6509742"/>
            <a:ext cx="259104" cy="267891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spcFirstLastPara="1" rIns="35725" wrap="square" tIns="357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892969" y="4473773"/>
            <a:ext cx="7358063" cy="33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spcFirstLastPara="1" rIns="35725" wrap="square" tIns="357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i="1" sz="1700"/>
            </a:lvl1pPr>
            <a:lvl2pPr indent="-285750" lvl="1" marL="9144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2" type="body"/>
          </p:nvPr>
        </p:nvSpPr>
        <p:spPr>
          <a:xfrm>
            <a:off x="892969" y="3000375"/>
            <a:ext cx="7358063" cy="482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/>
            </a:lvl1pPr>
            <a:lvl2pPr indent="-285750" lvl="1" marL="9144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4437983" y="6509742"/>
            <a:ext cx="259104" cy="267891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spcFirstLastPara="1" rIns="35725" wrap="square" tIns="357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/>
          <p:nvPr>
            <p:ph idx="2" type="pic"/>
          </p:nvPr>
        </p:nvSpPr>
        <p:spPr>
          <a:xfrm>
            <a:off x="-655862" y="-8930"/>
            <a:ext cx="11637968" cy="775864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02" name="Google Shape;102;p25"/>
          <p:cNvSpPr txBox="1"/>
          <p:nvPr>
            <p:ph idx="12" type="sldNum"/>
          </p:nvPr>
        </p:nvSpPr>
        <p:spPr>
          <a:xfrm>
            <a:off x="4437983" y="6509742"/>
            <a:ext cx="259104" cy="267891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spcFirstLastPara="1" rIns="35725" wrap="square" tIns="357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 1">
  <p:cSld name="TITLE_AND_BODY_1">
    <p:bg>
      <p:bgPr>
        <a:solidFill>
          <a:srgbClr val="000000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title"/>
          </p:nvPr>
        </p:nvSpPr>
        <p:spPr>
          <a:xfrm>
            <a:off x="892969" y="1151930"/>
            <a:ext cx="73581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35725" lIns="35725" spcFirstLastPara="1" rIns="35725" wrap="square" tIns="357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 Light"/>
              <a:buNone/>
              <a:defRPr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" type="body"/>
          </p:nvPr>
        </p:nvSpPr>
        <p:spPr>
          <a:xfrm>
            <a:off x="892969" y="3536156"/>
            <a:ext cx="73581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spcFirstLastPara="1" rIns="35725" wrap="square" tIns="357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 Light"/>
              <a:buNone/>
              <a:defRPr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 Light"/>
              <a:buNone/>
              <a:defRPr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 Light"/>
              <a:buNone/>
              <a:defRPr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 Light"/>
              <a:buNone/>
              <a:defRPr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 Light"/>
              <a:buNone/>
              <a:defRPr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2" type="sldNum"/>
          </p:nvPr>
        </p:nvSpPr>
        <p:spPr>
          <a:xfrm>
            <a:off x="4437983" y="6509742"/>
            <a:ext cx="2592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spcFirstLastPara="1" rIns="35725" wrap="square" tIns="357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sz="1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69727" y="178594"/>
            <a:ext cx="7804547" cy="1518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 Light"/>
              <a:buNone/>
              <a:defRPr b="0" i="0" sz="5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 Light"/>
              <a:buNone/>
              <a:defRPr b="0" i="0" sz="5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 Light"/>
              <a:buNone/>
              <a:defRPr b="0" i="0" sz="5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 Light"/>
              <a:buNone/>
              <a:defRPr b="0" i="0" sz="5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 Light"/>
              <a:buNone/>
              <a:defRPr b="0" i="0" sz="5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 Light"/>
              <a:buNone/>
              <a:defRPr b="0" i="0" sz="5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 Light"/>
              <a:buNone/>
              <a:defRPr b="0" i="0" sz="5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 Light"/>
              <a:buNone/>
              <a:defRPr b="0" i="0" sz="5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 Light"/>
              <a:buNone/>
              <a:defRPr b="0" i="0" sz="5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69727" y="1821656"/>
            <a:ext cx="7804547" cy="4420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Char char="•"/>
              <a:defRPr b="0" i="0" sz="27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37983" y="6509742"/>
            <a:ext cx="259104" cy="267891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spcFirstLastPara="1" rIns="35725" wrap="square" tIns="357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b="0" i="0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b="0" i="0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b="0" i="0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b="0" i="0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b="0" i="0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b="0" i="0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b="0" i="0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b="0" i="0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b="0" i="0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/>
        </p:nvSpPr>
        <p:spPr>
          <a:xfrm>
            <a:off x="1805375" y="1926000"/>
            <a:ext cx="5697000" cy="20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352"/>
              </a:buClr>
              <a:buSzPts val="3400"/>
              <a:buFont typeface="Helvetica Neue"/>
              <a:buNone/>
            </a:pPr>
            <a:r>
              <a:rPr b="1" lang="en" sz="4500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Introducción a Python</a:t>
            </a:r>
            <a:endParaRPr sz="2100"/>
          </a:p>
        </p:txBody>
      </p:sp>
      <p:sp>
        <p:nvSpPr>
          <p:cNvPr id="112" name="Google Shape;112;p27"/>
          <p:cNvSpPr txBox="1"/>
          <p:nvPr/>
        </p:nvSpPr>
        <p:spPr>
          <a:xfrm>
            <a:off x="1161150" y="4389750"/>
            <a:ext cx="6858000" cy="18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352"/>
              </a:buClr>
              <a:buSzPts val="3400"/>
              <a:buFont typeface="Helvetica Neue"/>
              <a:buNone/>
            </a:pPr>
            <a:r>
              <a:t/>
            </a:r>
            <a:endParaRPr sz="3400">
              <a:solidFill>
                <a:srgbClr val="00235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352"/>
              </a:buClr>
              <a:buSzPts val="3400"/>
              <a:buFont typeface="Helvetica Neue"/>
              <a:buNone/>
            </a:pPr>
            <a:r>
              <a:rPr lang="en" sz="3400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Agosto/8/2022</a:t>
            </a:r>
            <a:endParaRPr sz="3400">
              <a:solidFill>
                <a:srgbClr val="00235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352"/>
              </a:buClr>
              <a:buSzPts val="3400"/>
              <a:buFont typeface="Helvetica Neue"/>
              <a:buNone/>
            </a:pPr>
            <a:r>
              <a:rPr lang="en" sz="3400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Instructor: Alma </a:t>
            </a:r>
            <a:r>
              <a:rPr b="1" lang="en" sz="3400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Carolina</a:t>
            </a:r>
            <a:r>
              <a:rPr lang="en" sz="3400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Castillo Trujillo</a:t>
            </a:r>
            <a:endParaRPr sz="3400">
              <a:solidFill>
                <a:srgbClr val="00235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3" name="Google Shape;1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0400" y="228600"/>
            <a:ext cx="1965980" cy="162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6"/>
          <p:cNvSpPr txBox="1"/>
          <p:nvPr/>
        </p:nvSpPr>
        <p:spPr>
          <a:xfrm>
            <a:off x="2913446" y="390990"/>
            <a:ext cx="3600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352"/>
              </a:buClr>
              <a:buSzPts val="3400"/>
              <a:buFont typeface="Helvetica Neue"/>
              <a:buNone/>
            </a:pPr>
            <a:r>
              <a:rPr b="1" lang="en" sz="3400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Empezando …</a:t>
            </a:r>
            <a:endParaRPr sz="1000"/>
          </a:p>
        </p:txBody>
      </p:sp>
      <p:sp>
        <p:nvSpPr>
          <p:cNvPr id="181" name="Google Shape;181;p36"/>
          <p:cNvSpPr txBox="1"/>
          <p:nvPr/>
        </p:nvSpPr>
        <p:spPr>
          <a:xfrm>
            <a:off x="212861" y="1290183"/>
            <a:ext cx="87183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352"/>
              </a:buClr>
              <a:buSzPts val="1500"/>
              <a:buFont typeface="Helvetica Neue"/>
              <a:buNone/>
            </a:pPr>
            <a:r>
              <a:rPr lang="en" sz="1500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Usaremos Jupyter Notebook/ Jupyter Lab</a:t>
            </a:r>
            <a:endParaRPr b="0" i="0" sz="1500" u="none" cap="none" strike="noStrike">
              <a:solidFill>
                <a:srgbClr val="00235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JupyterLab es parte de una non-profit Proyecto Jupyter que promueve análisis de datos a través de varios lenguajes de programación</a:t>
            </a:r>
            <a:endParaRPr sz="1000"/>
          </a:p>
        </p:txBody>
      </p:sp>
      <p:pic>
        <p:nvPicPr>
          <p:cNvPr id="182" name="Google Shape;1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191" y="2322477"/>
            <a:ext cx="7005627" cy="416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/>
          <p:nvPr/>
        </p:nvSpPr>
        <p:spPr>
          <a:xfrm>
            <a:off x="2913446" y="390990"/>
            <a:ext cx="3600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352"/>
              </a:buClr>
              <a:buSzPts val="3400"/>
              <a:buFont typeface="Helvetica Neue"/>
              <a:buNone/>
            </a:pPr>
            <a:r>
              <a:rPr b="1" lang="en" sz="3400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Jupyter Lab/Notebook</a:t>
            </a:r>
            <a:endParaRPr sz="1000"/>
          </a:p>
        </p:txBody>
      </p:sp>
      <p:pic>
        <p:nvPicPr>
          <p:cNvPr id="188" name="Google Shape;18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3233"/>
            <a:ext cx="8839204" cy="3953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8"/>
          <p:cNvSpPr txBox="1"/>
          <p:nvPr/>
        </p:nvSpPr>
        <p:spPr>
          <a:xfrm>
            <a:off x="342652" y="420832"/>
            <a:ext cx="30075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352"/>
              </a:buClr>
              <a:buSzPts val="3400"/>
              <a:buFont typeface="Helvetica Neue"/>
              <a:buNone/>
            </a:pPr>
            <a:r>
              <a:rPr b="1" lang="en" sz="3400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Ejercicio:</a:t>
            </a:r>
            <a:endParaRPr sz="1000"/>
          </a:p>
        </p:txBody>
      </p:sp>
      <p:sp>
        <p:nvSpPr>
          <p:cNvPr id="194" name="Google Shape;194;p38"/>
          <p:cNvSpPr txBox="1"/>
          <p:nvPr/>
        </p:nvSpPr>
        <p:spPr>
          <a:xfrm>
            <a:off x="2594025" y="2703500"/>
            <a:ext cx="4247700" cy="23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masa</a:t>
            </a:r>
            <a:r>
              <a:rPr lang="en" sz="26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600">
                <a:solidFill>
                  <a:srgbClr val="666666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6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600">
                <a:solidFill>
                  <a:srgbClr val="666666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47.5</a:t>
            </a:r>
            <a:endParaRPr sz="26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edad </a:t>
            </a:r>
            <a:r>
              <a:rPr lang="en" sz="2600">
                <a:solidFill>
                  <a:srgbClr val="666666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6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600">
                <a:solidFill>
                  <a:srgbClr val="666666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122</a:t>
            </a:r>
            <a:endParaRPr sz="26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masa </a:t>
            </a:r>
            <a:r>
              <a:rPr lang="en" sz="2600">
                <a:solidFill>
                  <a:srgbClr val="666666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6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masa </a:t>
            </a:r>
            <a:r>
              <a:rPr lang="en" sz="2600">
                <a:solidFill>
                  <a:srgbClr val="666666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26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600">
                <a:solidFill>
                  <a:srgbClr val="666666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2.0</a:t>
            </a:r>
            <a:endParaRPr sz="26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edad </a:t>
            </a:r>
            <a:r>
              <a:rPr lang="en" sz="2600">
                <a:solidFill>
                  <a:srgbClr val="666666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6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edad </a:t>
            </a:r>
            <a:r>
              <a:rPr lang="en" sz="2600">
                <a:solidFill>
                  <a:srgbClr val="666666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26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600">
                <a:solidFill>
                  <a:srgbClr val="666666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26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8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26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(mass, age)</a:t>
            </a:r>
            <a:endParaRPr sz="26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38"/>
          <p:cNvSpPr txBox="1"/>
          <p:nvPr/>
        </p:nvSpPr>
        <p:spPr>
          <a:xfrm>
            <a:off x="202575" y="1230325"/>
            <a:ext cx="9030600" cy="1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0800" marR="5080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205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</a:t>
            </a:r>
            <a:r>
              <a:rPr lang="en" sz="205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valores </a:t>
            </a:r>
            <a:r>
              <a:rPr lang="en" sz="205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tendrán</a:t>
            </a:r>
            <a:r>
              <a:rPr lang="en" sz="205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las variables </a:t>
            </a:r>
            <a:r>
              <a:rPr lang="en" sz="205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950">
                <a:solidFill>
                  <a:srgbClr val="006CAD"/>
                </a:solidFill>
                <a:highlight>
                  <a:srgbClr val="E7E7E7"/>
                </a:highlight>
                <a:latin typeface="Courier New"/>
                <a:ea typeface="Courier New"/>
                <a:cs typeface="Courier New"/>
                <a:sym typeface="Courier New"/>
              </a:rPr>
              <a:t>masa</a:t>
            </a:r>
            <a:r>
              <a:rPr lang="en" sz="205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</a:t>
            </a:r>
            <a:r>
              <a:rPr lang="en" sz="1950">
                <a:solidFill>
                  <a:srgbClr val="006CAD"/>
                </a:solidFill>
                <a:highlight>
                  <a:srgbClr val="E7E7E7"/>
                </a:highlight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lang="en" sz="205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después de este programa?</a:t>
            </a:r>
            <a:endParaRPr sz="2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9"/>
          <p:cNvSpPr txBox="1"/>
          <p:nvPr/>
        </p:nvSpPr>
        <p:spPr>
          <a:xfrm>
            <a:off x="2556575" y="1455500"/>
            <a:ext cx="39312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-317500" lvl="0" marL="317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352"/>
              </a:buClr>
              <a:buSzPts val="2200"/>
              <a:buFont typeface="Helvetica Neue"/>
              <a:buNone/>
            </a:pPr>
            <a:r>
              <a:rPr lang="en" sz="2200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mi_nombre = 'DouglasAdams’'</a:t>
            </a:r>
            <a:endParaRPr sz="1000"/>
          </a:p>
        </p:txBody>
      </p:sp>
      <p:sp>
        <p:nvSpPr>
          <p:cNvPr id="201" name="Google Shape;201;p39"/>
          <p:cNvSpPr txBox="1"/>
          <p:nvPr/>
        </p:nvSpPr>
        <p:spPr>
          <a:xfrm>
            <a:off x="322275" y="475050"/>
            <a:ext cx="63639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352"/>
              </a:buClr>
              <a:buSzPts val="3400"/>
              <a:buFont typeface="Helvetica Neue"/>
              <a:buNone/>
            </a:pPr>
            <a:r>
              <a:rPr b="1" lang="en" sz="3400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Cómo</a:t>
            </a:r>
            <a:r>
              <a:rPr b="1" lang="en" sz="3400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contar en Python?</a:t>
            </a:r>
            <a:endParaRPr sz="1000"/>
          </a:p>
        </p:txBody>
      </p:sp>
      <p:sp>
        <p:nvSpPr>
          <p:cNvPr id="202" name="Google Shape;202;p39"/>
          <p:cNvSpPr txBox="1"/>
          <p:nvPr/>
        </p:nvSpPr>
        <p:spPr>
          <a:xfrm>
            <a:off x="322275" y="2127875"/>
            <a:ext cx="48009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352"/>
              </a:buClr>
              <a:buSzPts val="3400"/>
              <a:buFont typeface="Helvetica Neue"/>
              <a:buNone/>
            </a:pPr>
            <a:r>
              <a:rPr b="1" lang="en" sz="2200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Python empieza a contar desde 0!!!</a:t>
            </a:r>
            <a:endParaRPr sz="100"/>
          </a:p>
        </p:txBody>
      </p:sp>
      <p:graphicFrame>
        <p:nvGraphicFramePr>
          <p:cNvPr id="203" name="Google Shape;203;p39"/>
          <p:cNvGraphicFramePr/>
          <p:nvPr/>
        </p:nvGraphicFramePr>
        <p:xfrm>
          <a:off x="1181075" y="3968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{63DE352D-D8CD-42DE-B1B0-326F4A9E7228}</a:tableStyleId>
              </a:tblPr>
              <a:tblGrid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3200">
                          <a:solidFill>
                            <a:schemeClr val="dk1"/>
                          </a:solidFill>
                        </a:rPr>
                        <a:t>D</a:t>
                      </a:r>
                      <a:endParaRPr b="1" sz="32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/>
                        <a:t>o</a:t>
                      </a:r>
                      <a:endParaRPr b="1" sz="32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/>
                        <a:t>u</a:t>
                      </a:r>
                      <a:endParaRPr b="1" sz="32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/>
                        <a:t>g</a:t>
                      </a:r>
                      <a:endParaRPr b="1" sz="32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/>
                        <a:t>l</a:t>
                      </a:r>
                      <a:endParaRPr b="1" sz="32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/>
                        <a:t>a</a:t>
                      </a:r>
                      <a:endParaRPr b="1" sz="32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/>
                        <a:t>s</a:t>
                      </a:r>
                      <a:endParaRPr b="1" sz="32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/>
                        <a:t>A</a:t>
                      </a:r>
                      <a:endParaRPr b="1" sz="32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/>
                        <a:t>d</a:t>
                      </a:r>
                      <a:endParaRPr b="1" sz="32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/>
                        <a:t>a</a:t>
                      </a:r>
                      <a:endParaRPr b="1" sz="32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/>
                        <a:t>m</a:t>
                      </a:r>
                      <a:endParaRPr b="1" sz="32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3200">
                          <a:solidFill>
                            <a:schemeClr val="dk1"/>
                          </a:solidFill>
                        </a:rPr>
                        <a:t>s</a:t>
                      </a:r>
                      <a:endParaRPr b="1" sz="32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4" name="Google Shape;204;p39"/>
          <p:cNvGraphicFramePr/>
          <p:nvPr/>
        </p:nvGraphicFramePr>
        <p:xfrm>
          <a:off x="1181075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{63DE352D-D8CD-42DE-B1B0-326F4A9E7228}</a:tableStyleId>
              </a:tblPr>
              <a:tblGrid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0000"/>
                          </a:solidFill>
                        </a:rPr>
                        <a:t>0</a:t>
                      </a:r>
                      <a:endParaRPr b="1"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0000"/>
                          </a:solidFill>
                        </a:rPr>
                        <a:t>1</a:t>
                      </a:r>
                      <a:endParaRPr b="1"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0000"/>
                          </a:solidFill>
                        </a:rPr>
                        <a:t>2</a:t>
                      </a:r>
                      <a:endParaRPr b="1"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0000"/>
                          </a:solidFill>
                        </a:rPr>
                        <a:t>3</a:t>
                      </a:r>
                      <a:endParaRPr b="1"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0000"/>
                          </a:solidFill>
                        </a:rPr>
                        <a:t>4</a:t>
                      </a:r>
                      <a:endParaRPr b="1"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0000"/>
                          </a:solidFill>
                        </a:rPr>
                        <a:t>5</a:t>
                      </a:r>
                      <a:endParaRPr b="1"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0000"/>
                          </a:solidFill>
                        </a:rPr>
                        <a:t>6</a:t>
                      </a:r>
                      <a:endParaRPr b="1"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0000"/>
                          </a:solidFill>
                        </a:rPr>
                        <a:t>7</a:t>
                      </a:r>
                      <a:endParaRPr b="1"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0000"/>
                          </a:solidFill>
                        </a:rPr>
                        <a:t>8</a:t>
                      </a:r>
                      <a:endParaRPr b="1"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0000"/>
                          </a:solidFill>
                        </a:rPr>
                        <a:t>9</a:t>
                      </a:r>
                      <a:endParaRPr b="1"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0000"/>
                          </a:solidFill>
                        </a:rPr>
                        <a:t>10</a:t>
                      </a:r>
                      <a:endParaRPr b="1"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0000"/>
                          </a:solidFill>
                        </a:rPr>
                        <a:t>11</a:t>
                      </a:r>
                      <a:endParaRPr b="1"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5" name="Google Shape;205;p39"/>
          <p:cNvGraphicFramePr/>
          <p:nvPr/>
        </p:nvGraphicFramePr>
        <p:xfrm>
          <a:off x="1193100" y="468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{63DE352D-D8CD-42DE-B1B0-326F4A9E7228}</a:tableStyleId>
              </a:tblPr>
              <a:tblGrid>
                <a:gridCol w="563150"/>
                <a:gridCol w="563150"/>
                <a:gridCol w="563150"/>
                <a:gridCol w="563150"/>
                <a:gridCol w="563150"/>
                <a:gridCol w="563150"/>
                <a:gridCol w="563150"/>
                <a:gridCol w="563150"/>
                <a:gridCol w="563150"/>
                <a:gridCol w="563150"/>
                <a:gridCol w="563150"/>
                <a:gridCol w="563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4A86E8"/>
                          </a:solidFill>
                        </a:rPr>
                        <a:t>1</a:t>
                      </a:r>
                      <a:endParaRPr b="1" sz="2400"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4A86E8"/>
                          </a:solidFill>
                        </a:rPr>
                        <a:t>2</a:t>
                      </a:r>
                      <a:endParaRPr b="1" sz="2400"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4A86E8"/>
                          </a:solidFill>
                        </a:rPr>
                        <a:t>3</a:t>
                      </a:r>
                      <a:endParaRPr b="1" sz="2400"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4A86E8"/>
                          </a:solidFill>
                        </a:rPr>
                        <a:t>4</a:t>
                      </a:r>
                      <a:endParaRPr b="1" sz="2400"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4A86E8"/>
                          </a:solidFill>
                        </a:rPr>
                        <a:t>5</a:t>
                      </a:r>
                      <a:endParaRPr b="1" sz="2400"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4A86E8"/>
                          </a:solidFill>
                        </a:rPr>
                        <a:t>6</a:t>
                      </a:r>
                      <a:endParaRPr b="1" sz="2400"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4A86E8"/>
                          </a:solidFill>
                        </a:rPr>
                        <a:t>7</a:t>
                      </a:r>
                      <a:endParaRPr b="1" sz="2400"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4A86E8"/>
                          </a:solidFill>
                        </a:rPr>
                        <a:t>8</a:t>
                      </a:r>
                      <a:endParaRPr b="1" sz="2400"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4A86E8"/>
                          </a:solidFill>
                        </a:rPr>
                        <a:t>9</a:t>
                      </a:r>
                      <a:endParaRPr b="1" sz="2400"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4A86E8"/>
                          </a:solidFill>
                        </a:rPr>
                        <a:t>10</a:t>
                      </a:r>
                      <a:endParaRPr b="1" sz="2400"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4A86E8"/>
                          </a:solidFill>
                        </a:rPr>
                        <a:t>11</a:t>
                      </a:r>
                      <a:endParaRPr b="1" sz="2400"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4A86E8"/>
                          </a:solidFill>
                        </a:rPr>
                        <a:t>12</a:t>
                      </a:r>
                      <a:endParaRPr b="1" sz="2400"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6" name="Google Shape;206;p39"/>
          <p:cNvCxnSpPr/>
          <p:nvPr/>
        </p:nvCxnSpPr>
        <p:spPr>
          <a:xfrm flipH="1" rot="10800000">
            <a:off x="7561500" y="2958900"/>
            <a:ext cx="745800" cy="470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39"/>
          <p:cNvSpPr txBox="1"/>
          <p:nvPr/>
        </p:nvSpPr>
        <p:spPr>
          <a:xfrm>
            <a:off x="7306425" y="2344675"/>
            <a:ext cx="14868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indices</a:t>
            </a:r>
            <a:endParaRPr b="1" sz="26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atomoreillycomsourceoreillyimages1346880.png" id="212" name="Google Shape;21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5235" y="2415099"/>
            <a:ext cx="4711807" cy="419319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0"/>
          <p:cNvSpPr txBox="1"/>
          <p:nvPr/>
        </p:nvSpPr>
        <p:spPr>
          <a:xfrm>
            <a:off x="3068252" y="1314737"/>
            <a:ext cx="3007496" cy="589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352"/>
              </a:buClr>
              <a:buSzPts val="3400"/>
              <a:buFont typeface="Helvetica Neue"/>
              <a:buNone/>
            </a:pPr>
            <a:r>
              <a:rPr b="1" i="0" lang="en" sz="3400" u="none" cap="none" strike="noStrike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Numpy arrays</a:t>
            </a:r>
            <a:endParaRPr sz="1000"/>
          </a:p>
        </p:txBody>
      </p:sp>
      <p:sp>
        <p:nvSpPr>
          <p:cNvPr id="214" name="Google Shape;214;p40"/>
          <p:cNvSpPr txBox="1"/>
          <p:nvPr/>
        </p:nvSpPr>
        <p:spPr>
          <a:xfrm>
            <a:off x="292013" y="2353356"/>
            <a:ext cx="3649757" cy="625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352"/>
              </a:buClr>
              <a:buSzPts val="1800"/>
              <a:buFont typeface="Helvetica Neue Light"/>
              <a:buNone/>
            </a:pPr>
            <a:r>
              <a:rPr lang="en" sz="1800">
                <a:solidFill>
                  <a:srgbClr val="00235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Tienen el atributo “shape”</a:t>
            </a:r>
            <a:endParaRPr sz="1000"/>
          </a:p>
        </p:txBody>
      </p:sp>
      <p:sp>
        <p:nvSpPr>
          <p:cNvPr id="215" name="Google Shape;215;p40"/>
          <p:cNvSpPr txBox="1"/>
          <p:nvPr/>
        </p:nvSpPr>
        <p:spPr>
          <a:xfrm>
            <a:off x="292013" y="3148529"/>
            <a:ext cx="3649757" cy="625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352"/>
              </a:buClr>
              <a:buSzPts val="1800"/>
              <a:buFont typeface="Helvetica Neue"/>
              <a:buNone/>
            </a:pPr>
            <a:r>
              <a:rPr b="1" i="1" lang="en" sz="1800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“Shape” te da las dimensions de ;a matriz/array</a:t>
            </a:r>
            <a:endParaRPr sz="1000"/>
          </a:p>
        </p:txBody>
      </p:sp>
      <p:sp>
        <p:nvSpPr>
          <p:cNvPr id="216" name="Google Shape;216;p40"/>
          <p:cNvSpPr txBox="1"/>
          <p:nvPr/>
        </p:nvSpPr>
        <p:spPr>
          <a:xfrm>
            <a:off x="503191" y="4111737"/>
            <a:ext cx="2411644" cy="392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352"/>
              </a:buClr>
              <a:buSzPts val="2100"/>
              <a:buFont typeface="Helvetica Neue"/>
              <a:buNone/>
            </a:pPr>
            <a:r>
              <a:rPr b="1" i="1" lang="en" sz="2100" u="none" cap="none" strike="noStrike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b="1" i="1" lang="en" sz="2100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renglones</a:t>
            </a:r>
            <a:r>
              <a:rPr b="1" i="1" lang="en" sz="2100" u="none" cap="none" strike="noStrike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x co</a:t>
            </a:r>
            <a:r>
              <a:rPr b="1" i="1" lang="en" sz="2100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lumnas</a:t>
            </a:r>
            <a:endParaRPr sz="1000"/>
          </a:p>
        </p:txBody>
      </p:sp>
      <p:sp>
        <p:nvSpPr>
          <p:cNvPr id="217" name="Google Shape;217;p40"/>
          <p:cNvSpPr txBox="1"/>
          <p:nvPr/>
        </p:nvSpPr>
        <p:spPr>
          <a:xfrm>
            <a:off x="201809" y="4842766"/>
            <a:ext cx="3401210" cy="14555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352"/>
              </a:buClr>
              <a:buSzPts val="1800"/>
              <a:buFont typeface="Helvetica Neue Light"/>
              <a:buNone/>
            </a:pPr>
            <a:r>
              <a:rPr lang="en" sz="1800">
                <a:solidFill>
                  <a:srgbClr val="00235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seleccionar el </a:t>
            </a:r>
            <a:r>
              <a:rPr b="1" i="0" lang="en" sz="1800" u="none" cap="none" strike="noStrike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</a:t>
            </a:r>
            <a:r>
              <a:rPr b="1" lang="en" sz="1800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</a:t>
            </a:r>
            <a:r>
              <a:rPr b="1" i="0" lang="en" sz="1800" u="none" cap="none" strike="noStrike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800">
                <a:solidFill>
                  <a:srgbClr val="00235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una matriz</a:t>
            </a:r>
            <a:r>
              <a:rPr b="0" i="0" lang="en" sz="1800" u="none" cap="none" strike="noStrike">
                <a:solidFill>
                  <a:srgbClr val="00235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" sz="1800">
                <a:solidFill>
                  <a:srgbClr val="00235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una posicón específica:</a:t>
            </a:r>
            <a:r>
              <a:rPr b="0" i="0" lang="en" sz="1800" u="none" cap="none" strike="noStrike">
                <a:solidFill>
                  <a:srgbClr val="00235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352"/>
              </a:buClr>
              <a:buSzPts val="1800"/>
              <a:buFont typeface="Helvetica Neue Light"/>
              <a:buNone/>
            </a:pPr>
            <a:r>
              <a:t/>
            </a:r>
            <a:endParaRPr b="0" i="0" sz="1800" u="none" cap="none" strike="noStrike">
              <a:solidFill>
                <a:srgbClr val="00235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352"/>
              </a:buClr>
              <a:buSzPts val="1800"/>
              <a:buFont typeface="Helvetica Neue"/>
              <a:buNone/>
            </a:pPr>
            <a:r>
              <a:rPr b="1" i="0" lang="en" sz="1800" u="none" cap="none" strike="noStrike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data[1, 2 ]</a:t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/>
        </p:nvSpPr>
        <p:spPr>
          <a:xfrm>
            <a:off x="3068252" y="1314737"/>
            <a:ext cx="30075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352"/>
              </a:buClr>
              <a:buSzPts val="3400"/>
              <a:buFont typeface="Helvetica Neue"/>
              <a:buNone/>
            </a:pPr>
            <a:r>
              <a:rPr b="1" i="0" lang="en" sz="3400" u="none" cap="none" strike="noStrike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Numpy arrays</a:t>
            </a:r>
            <a:endParaRPr sz="1000"/>
          </a:p>
        </p:txBody>
      </p:sp>
      <p:pic>
        <p:nvPicPr>
          <p:cNvPr id="223" name="Google Shape;22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23541"/>
            <a:ext cx="9144003" cy="1509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/>
        </p:nvSpPr>
        <p:spPr>
          <a:xfrm>
            <a:off x="3068252" y="431712"/>
            <a:ext cx="30075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352"/>
              </a:buClr>
              <a:buSzPts val="3400"/>
              <a:buFont typeface="Helvetica Neue"/>
              <a:buNone/>
            </a:pPr>
            <a:r>
              <a:rPr b="1" i="0" lang="en" sz="3400" u="none" cap="none" strike="noStrike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Numpy arrays</a:t>
            </a:r>
            <a:endParaRPr sz="1000"/>
          </a:p>
        </p:txBody>
      </p:sp>
      <p:pic>
        <p:nvPicPr>
          <p:cNvPr id="229" name="Google Shape;22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75" y="1674012"/>
            <a:ext cx="8079098" cy="464896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2"/>
          <p:cNvSpPr txBox="1"/>
          <p:nvPr/>
        </p:nvSpPr>
        <p:spPr>
          <a:xfrm>
            <a:off x="299575" y="2281875"/>
            <a:ext cx="12381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Latitud 1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1" name="Google Shape;231;p42"/>
          <p:cNvSpPr txBox="1"/>
          <p:nvPr/>
        </p:nvSpPr>
        <p:spPr>
          <a:xfrm>
            <a:off x="299575" y="2814600"/>
            <a:ext cx="12381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Latitud 2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2" name="Google Shape;232;p42"/>
          <p:cNvSpPr txBox="1"/>
          <p:nvPr/>
        </p:nvSpPr>
        <p:spPr>
          <a:xfrm>
            <a:off x="299575" y="3347325"/>
            <a:ext cx="12381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Latitud 3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3" name="Google Shape;233;p42"/>
          <p:cNvSpPr txBox="1"/>
          <p:nvPr/>
        </p:nvSpPr>
        <p:spPr>
          <a:xfrm>
            <a:off x="299575" y="3880050"/>
            <a:ext cx="12381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Latitud 4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4" name="Google Shape;234;p42"/>
          <p:cNvSpPr txBox="1"/>
          <p:nvPr/>
        </p:nvSpPr>
        <p:spPr>
          <a:xfrm>
            <a:off x="1800325" y="4809600"/>
            <a:ext cx="1879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Max de cada longitud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5" name="Google Shape;235;p42"/>
          <p:cNvSpPr txBox="1"/>
          <p:nvPr/>
        </p:nvSpPr>
        <p:spPr>
          <a:xfrm>
            <a:off x="1613025" y="1674000"/>
            <a:ext cx="4209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elvetica Neue Light"/>
                <a:ea typeface="Helvetica Neue Light"/>
                <a:cs typeface="Helvetica Neue Light"/>
                <a:sym typeface="Helvetica Neue Light"/>
              </a:rPr>
              <a:t>Lon</a:t>
            </a:r>
            <a:endParaRPr sz="11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elvetica Neue Light"/>
                <a:ea typeface="Helvetica Neue Light"/>
                <a:cs typeface="Helvetica Neue Light"/>
                <a:sym typeface="Helvetica Neue Light"/>
              </a:rPr>
              <a:t>1</a:t>
            </a:r>
            <a:endParaRPr sz="11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6" name="Google Shape;236;p42"/>
          <p:cNvSpPr txBox="1"/>
          <p:nvPr/>
        </p:nvSpPr>
        <p:spPr>
          <a:xfrm>
            <a:off x="2071325" y="1674000"/>
            <a:ext cx="4209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elvetica Neue Light"/>
                <a:ea typeface="Helvetica Neue Light"/>
                <a:cs typeface="Helvetica Neue Light"/>
                <a:sym typeface="Helvetica Neue Light"/>
              </a:rPr>
              <a:t>Lon</a:t>
            </a:r>
            <a:endParaRPr sz="11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elvetica Neue Light"/>
                <a:ea typeface="Helvetica Neue Light"/>
                <a:cs typeface="Helvetica Neue Light"/>
                <a:sym typeface="Helvetica Neue Light"/>
              </a:rPr>
              <a:t>2</a:t>
            </a:r>
            <a:endParaRPr sz="11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7" name="Google Shape;237;p42"/>
          <p:cNvSpPr txBox="1"/>
          <p:nvPr/>
        </p:nvSpPr>
        <p:spPr>
          <a:xfrm>
            <a:off x="2529625" y="1674000"/>
            <a:ext cx="4209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elvetica Neue Light"/>
                <a:ea typeface="Helvetica Neue Light"/>
                <a:cs typeface="Helvetica Neue Light"/>
                <a:sym typeface="Helvetica Neue Light"/>
              </a:rPr>
              <a:t>Lon</a:t>
            </a:r>
            <a:endParaRPr sz="11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elvetica Neue Light"/>
                <a:ea typeface="Helvetica Neue Light"/>
                <a:cs typeface="Helvetica Neue Light"/>
                <a:sym typeface="Helvetica Neue Light"/>
              </a:rPr>
              <a:t>3</a:t>
            </a:r>
            <a:endParaRPr sz="11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8" name="Google Shape;238;p42"/>
          <p:cNvSpPr txBox="1"/>
          <p:nvPr/>
        </p:nvSpPr>
        <p:spPr>
          <a:xfrm>
            <a:off x="3803125" y="1528750"/>
            <a:ext cx="694500" cy="69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elvetica Neue Light"/>
                <a:ea typeface="Helvetica Neue Light"/>
                <a:cs typeface="Helvetica Neue Light"/>
                <a:sym typeface="Helvetica Neue Light"/>
              </a:rPr>
              <a:t>Max de cada longitud</a:t>
            </a:r>
            <a:endParaRPr sz="11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9" name="Google Shape;239;p42"/>
          <p:cNvSpPr txBox="1"/>
          <p:nvPr/>
        </p:nvSpPr>
        <p:spPr>
          <a:xfrm>
            <a:off x="4809625" y="2814600"/>
            <a:ext cx="9261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Latitud 2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0" name="Google Shape;240;p42"/>
          <p:cNvSpPr txBox="1"/>
          <p:nvPr/>
        </p:nvSpPr>
        <p:spPr>
          <a:xfrm>
            <a:off x="4809625" y="3228900"/>
            <a:ext cx="9261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Latitud 3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1" name="Google Shape;241;p42"/>
          <p:cNvSpPr txBox="1"/>
          <p:nvPr/>
        </p:nvSpPr>
        <p:spPr>
          <a:xfrm>
            <a:off x="4809625" y="3798388"/>
            <a:ext cx="9261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Latitud 4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2" name="Google Shape;242;p42"/>
          <p:cNvSpPr txBox="1"/>
          <p:nvPr/>
        </p:nvSpPr>
        <p:spPr>
          <a:xfrm>
            <a:off x="4809625" y="2400300"/>
            <a:ext cx="9261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Latitud 1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3" name="Google Shape;243;p42"/>
          <p:cNvSpPr txBox="1"/>
          <p:nvPr/>
        </p:nvSpPr>
        <p:spPr>
          <a:xfrm>
            <a:off x="5808525" y="1674000"/>
            <a:ext cx="4209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elvetica Neue Light"/>
                <a:ea typeface="Helvetica Neue Light"/>
                <a:cs typeface="Helvetica Neue Light"/>
                <a:sym typeface="Helvetica Neue Light"/>
              </a:rPr>
              <a:t>Lon</a:t>
            </a:r>
            <a:endParaRPr sz="11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elvetica Neue Light"/>
                <a:ea typeface="Helvetica Neue Light"/>
                <a:cs typeface="Helvetica Neue Light"/>
                <a:sym typeface="Helvetica Neue Light"/>
              </a:rPr>
              <a:t>1</a:t>
            </a:r>
            <a:endParaRPr sz="11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4" name="Google Shape;244;p42"/>
          <p:cNvSpPr txBox="1"/>
          <p:nvPr/>
        </p:nvSpPr>
        <p:spPr>
          <a:xfrm>
            <a:off x="6266825" y="1674000"/>
            <a:ext cx="4209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elvetica Neue Light"/>
                <a:ea typeface="Helvetica Neue Light"/>
                <a:cs typeface="Helvetica Neue Light"/>
                <a:sym typeface="Helvetica Neue Light"/>
              </a:rPr>
              <a:t>Lon</a:t>
            </a:r>
            <a:endParaRPr sz="11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elvetica Neue Light"/>
                <a:ea typeface="Helvetica Neue Light"/>
                <a:cs typeface="Helvetica Neue Light"/>
                <a:sym typeface="Helvetica Neue Light"/>
              </a:rPr>
              <a:t>2</a:t>
            </a:r>
            <a:endParaRPr sz="11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5" name="Google Shape;245;p42"/>
          <p:cNvSpPr txBox="1"/>
          <p:nvPr/>
        </p:nvSpPr>
        <p:spPr>
          <a:xfrm>
            <a:off x="6725125" y="1674000"/>
            <a:ext cx="4209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elvetica Neue Light"/>
                <a:ea typeface="Helvetica Neue Light"/>
                <a:cs typeface="Helvetica Neue Light"/>
                <a:sym typeface="Helvetica Neue Light"/>
              </a:rPr>
              <a:t>Lon</a:t>
            </a:r>
            <a:endParaRPr sz="11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elvetica Neue Light"/>
                <a:ea typeface="Helvetica Neue Light"/>
                <a:cs typeface="Helvetica Neue Light"/>
                <a:sym typeface="Helvetica Neue Light"/>
              </a:rPr>
              <a:t>3</a:t>
            </a:r>
            <a:endParaRPr sz="11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42"/>
          <p:cNvSpPr txBox="1"/>
          <p:nvPr/>
        </p:nvSpPr>
        <p:spPr>
          <a:xfrm>
            <a:off x="5386775" y="5588900"/>
            <a:ext cx="21810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Helvetica Neue Light"/>
                <a:ea typeface="Helvetica Neue Light"/>
                <a:cs typeface="Helvetica Neue Light"/>
                <a:sym typeface="Helvetica Neue Light"/>
              </a:rPr>
              <a:t>Promedio de cada Lat</a:t>
            </a:r>
            <a:endParaRPr sz="1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7" name="Google Shape;247;p42"/>
          <p:cNvSpPr txBox="1"/>
          <p:nvPr/>
        </p:nvSpPr>
        <p:spPr>
          <a:xfrm>
            <a:off x="4809625" y="5096300"/>
            <a:ext cx="926100" cy="4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Helvetica Neue Light"/>
                <a:ea typeface="Helvetica Neue Light"/>
                <a:cs typeface="Helvetica Neue Light"/>
                <a:sym typeface="Helvetica Neue Light"/>
              </a:rPr>
              <a:t>Promedio de cada Lat</a:t>
            </a:r>
            <a:endParaRPr sz="1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ython-flowchart-conditional.png" id="252" name="Google Shape;25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3557" y="2575338"/>
            <a:ext cx="4089617" cy="3242656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3"/>
          <p:cNvSpPr txBox="1"/>
          <p:nvPr/>
        </p:nvSpPr>
        <p:spPr>
          <a:xfrm>
            <a:off x="733383" y="3464431"/>
            <a:ext cx="3048000" cy="14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5494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E5494"/>
                </a:solidFill>
                <a:latin typeface="Arial"/>
                <a:ea typeface="Arial"/>
                <a:cs typeface="Arial"/>
                <a:sym typeface="Arial"/>
              </a:rPr>
              <a:t>num </a:t>
            </a:r>
            <a:r>
              <a:rPr b="0" i="0" lang="en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" sz="1600" u="none" cap="none" strike="noStrike">
                <a:solidFill>
                  <a:srgbClr val="6E549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37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18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" sz="1600" u="none" cap="none" strike="noStrike">
                <a:solidFill>
                  <a:srgbClr val="6E5494"/>
                </a:solidFill>
                <a:latin typeface="Arial"/>
                <a:ea typeface="Arial"/>
                <a:cs typeface="Arial"/>
                <a:sym typeface="Arial"/>
              </a:rPr>
              <a:t> num </a:t>
            </a:r>
            <a:r>
              <a:rPr b="0" i="0" lang="en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n" sz="1600" u="none" cap="none" strike="noStrike">
                <a:solidFill>
                  <a:srgbClr val="6E549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b="0" i="0" lang="en" sz="1600" u="none" cap="none" strike="noStrike">
                <a:solidFill>
                  <a:srgbClr val="6E5494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5494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E549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" sz="1600" u="none" cap="none" strike="noStrike">
                <a:solidFill>
                  <a:srgbClr val="01800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" sz="1600" u="none" cap="none" strike="noStrike">
                <a:solidFill>
                  <a:srgbClr val="6E549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1600" u="none" cap="none" strike="noStrike">
                <a:solidFill>
                  <a:srgbClr val="BA2122"/>
                </a:solidFill>
                <a:latin typeface="Arial"/>
                <a:ea typeface="Arial"/>
                <a:cs typeface="Arial"/>
                <a:sym typeface="Arial"/>
              </a:rPr>
              <a:t>'greater'</a:t>
            </a:r>
            <a:r>
              <a:rPr b="0" i="0" lang="en" sz="1600" u="none" cap="none" strike="noStrike">
                <a:solidFill>
                  <a:srgbClr val="6E549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500" u="none" cap="none" strike="noStrike">
              <a:solidFill>
                <a:srgbClr val="6E5494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1800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0" i="0" lang="en" sz="1600" u="none" cap="none" strike="noStrike">
                <a:solidFill>
                  <a:srgbClr val="6E5494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2500" u="none" cap="none" strike="noStrike">
              <a:solidFill>
                <a:srgbClr val="6E5494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5494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E549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" sz="1600" u="none" cap="none" strike="noStrike">
                <a:solidFill>
                  <a:srgbClr val="01800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" sz="1600" u="none" cap="none" strike="noStrike">
                <a:solidFill>
                  <a:srgbClr val="6E549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1600" u="none" cap="none" strike="noStrike">
                <a:solidFill>
                  <a:srgbClr val="BA2122"/>
                </a:solidFill>
                <a:latin typeface="Arial"/>
                <a:ea typeface="Arial"/>
                <a:cs typeface="Arial"/>
                <a:sym typeface="Arial"/>
              </a:rPr>
              <a:t>'not greater'</a:t>
            </a:r>
            <a:r>
              <a:rPr b="0" i="0" lang="en" sz="1600" u="none" cap="none" strike="noStrike">
                <a:solidFill>
                  <a:srgbClr val="6E549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500" u="none" cap="none" strike="noStrike">
              <a:solidFill>
                <a:srgbClr val="6E5494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1800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" sz="1600" u="none" cap="none" strike="noStrike">
                <a:solidFill>
                  <a:srgbClr val="6E549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1600" u="none" cap="none" strike="noStrike">
                <a:solidFill>
                  <a:srgbClr val="BA2122"/>
                </a:solidFill>
                <a:latin typeface="Arial"/>
                <a:ea typeface="Arial"/>
                <a:cs typeface="Arial"/>
                <a:sym typeface="Arial"/>
              </a:rPr>
              <a:t>'done'</a:t>
            </a:r>
            <a:r>
              <a:rPr b="0" i="0" lang="en" sz="1600" u="none" cap="none" strike="noStrike">
                <a:solidFill>
                  <a:srgbClr val="6E549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000"/>
          </a:p>
        </p:txBody>
      </p:sp>
      <p:sp>
        <p:nvSpPr>
          <p:cNvPr id="254" name="Google Shape;254;p43"/>
          <p:cNvSpPr txBox="1"/>
          <p:nvPr/>
        </p:nvSpPr>
        <p:spPr>
          <a:xfrm>
            <a:off x="252101" y="1560912"/>
            <a:ext cx="86397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352"/>
              </a:buClr>
              <a:buSzPts val="3000"/>
              <a:buFont typeface="Helvetica Neue"/>
              <a:buNone/>
            </a:pPr>
            <a:r>
              <a:rPr b="1" i="0" lang="en" sz="3000" u="none" cap="none" strike="noStrike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conditional statements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2913446" y="390990"/>
            <a:ext cx="3600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352"/>
              </a:buClr>
              <a:buSzPts val="3400"/>
              <a:buFont typeface="Helvetica Neue"/>
              <a:buNone/>
            </a:pPr>
            <a:r>
              <a:rPr b="1" lang="en" sz="3400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Empezando …</a:t>
            </a:r>
            <a:endParaRPr sz="1000"/>
          </a:p>
        </p:txBody>
      </p:sp>
      <p:sp>
        <p:nvSpPr>
          <p:cNvPr id="119" name="Google Shape;119;p28"/>
          <p:cNvSpPr txBox="1"/>
          <p:nvPr/>
        </p:nvSpPr>
        <p:spPr>
          <a:xfrm>
            <a:off x="212861" y="1290183"/>
            <a:ext cx="87183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352"/>
              </a:buClr>
              <a:buSzPts val="1500"/>
              <a:buFont typeface="Helvetica Neue"/>
              <a:buNone/>
            </a:pPr>
            <a:r>
              <a:rPr lang="en" sz="1500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Usaremos Jupyter Notebook/ Jupyter Lab</a:t>
            </a:r>
            <a:endParaRPr b="0" i="0" sz="1500" u="none" cap="none" strike="noStrike">
              <a:solidFill>
                <a:srgbClr val="00235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JupyterLab es parte de una non-profit Proyecto Jupyter que promueve análisis de datos a través de varios lenguajes de programación</a:t>
            </a:r>
            <a:endParaRPr sz="1000"/>
          </a:p>
        </p:txBody>
      </p:sp>
      <p:pic>
        <p:nvPicPr>
          <p:cNvPr id="120" name="Google Shape;1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191" y="2322477"/>
            <a:ext cx="7005627" cy="416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/>
          <p:nvPr/>
        </p:nvSpPr>
        <p:spPr>
          <a:xfrm>
            <a:off x="438825" y="677675"/>
            <a:ext cx="80235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352"/>
              </a:buClr>
              <a:buSzPts val="1500"/>
              <a:buFont typeface="Helvetica Neue"/>
              <a:buNone/>
            </a:pPr>
            <a:r>
              <a:t/>
            </a:r>
            <a:endParaRPr b="0" i="0" sz="1500" u="none" cap="none" strike="noStrike">
              <a:solidFill>
                <a:srgbClr val="00235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352"/>
              </a:buClr>
              <a:buSzPts val="1500"/>
              <a:buFont typeface="Helvetica Neue"/>
              <a:buNone/>
            </a:pPr>
            <a:r>
              <a:rPr b="1" i="0" lang="en" sz="1500" u="none" cap="none" strike="noStrike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1" lang="en" sz="1500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clave para programar es descomponer problemas complejos en muchos problemitas </a:t>
            </a:r>
            <a:r>
              <a:rPr b="1" lang="en" sz="1500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sencillos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352"/>
              </a:buClr>
              <a:buSzPts val="1500"/>
              <a:buFont typeface="Helvetica Neue"/>
              <a:buNone/>
            </a:pPr>
            <a:r>
              <a:t/>
            </a:r>
            <a:endParaRPr b="1" i="0" sz="1500" u="none" cap="none" strike="noStrike">
              <a:solidFill>
                <a:srgbClr val="00235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352"/>
              </a:buClr>
              <a:buSzPts val="1500"/>
              <a:buFont typeface="Helvetica Neue"/>
              <a:buNone/>
            </a:pPr>
            <a:r>
              <a:rPr b="1" i="0" lang="en" sz="1500" u="none" cap="none" strike="noStrike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Questions</a:t>
            </a:r>
            <a:endParaRPr b="0" i="0" sz="2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317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352"/>
              </a:buClr>
              <a:buSzPts val="1500"/>
              <a:buFont typeface="Helvetica Neue"/>
              <a:buNone/>
            </a:pPr>
            <a:r>
              <a:rPr b="0" i="0" lang="en" sz="1500" u="none" cap="none" strike="noStrike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•	</a:t>
            </a:r>
            <a:r>
              <a:rPr lang="en" sz="1500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Cómo</a:t>
            </a:r>
            <a:r>
              <a:rPr lang="en" sz="1500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procesar “tablas/matrices/datos”en Python?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352"/>
              </a:buClr>
              <a:buSzPts val="1500"/>
              <a:buFont typeface="Helvetica Neue"/>
              <a:buNone/>
            </a:pPr>
            <a:r>
              <a:t/>
            </a:r>
            <a:endParaRPr b="0" i="0" sz="1500" u="none" cap="none" strike="noStrike">
              <a:solidFill>
                <a:srgbClr val="00235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352"/>
              </a:buClr>
              <a:buSzPts val="1500"/>
              <a:buFont typeface="Helvetica Neue"/>
              <a:buNone/>
            </a:pPr>
            <a:r>
              <a:rPr b="1" i="0" lang="en" sz="1500" u="none" cap="none" strike="noStrike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</a:t>
            </a:r>
            <a:r>
              <a:rPr b="1" lang="en" sz="1500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bjetivos</a:t>
            </a:r>
            <a:endParaRPr b="0" i="0" sz="2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317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352"/>
              </a:buClr>
              <a:buSzPts val="1500"/>
              <a:buFont typeface="Helvetica Neue"/>
              <a:buNone/>
            </a:pPr>
            <a:r>
              <a:rPr b="0" i="0" lang="en" sz="1500" u="none" cap="none" strike="noStrike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•	</a:t>
            </a:r>
            <a:r>
              <a:rPr lang="en" sz="1500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</a:t>
            </a:r>
            <a:r>
              <a:rPr lang="en" sz="1500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es una </a:t>
            </a:r>
            <a:r>
              <a:rPr lang="en" sz="1500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librería</a:t>
            </a:r>
            <a:r>
              <a:rPr lang="en" sz="1500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para </a:t>
            </a:r>
            <a:r>
              <a:rPr lang="en" sz="1500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qué</a:t>
            </a:r>
            <a:r>
              <a:rPr lang="en" sz="1500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sirven?</a:t>
            </a:r>
            <a:endParaRPr sz="1000"/>
          </a:p>
          <a:p>
            <a:pPr indent="-317500" lvl="0" marL="317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352"/>
              </a:buClr>
              <a:buSzPts val="1500"/>
              <a:buFont typeface="Helvetica Neue"/>
              <a:buNone/>
            </a:pPr>
            <a:r>
              <a:rPr b="0" i="0" lang="en" sz="1500" u="none" cap="none" strike="noStrike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•	</a:t>
            </a:r>
            <a:r>
              <a:rPr lang="en" sz="1500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Importar una </a:t>
            </a:r>
            <a:r>
              <a:rPr lang="en" sz="1500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Librería</a:t>
            </a:r>
            <a:r>
              <a:rPr lang="en" sz="1500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 Python y utilizar sus funciones</a:t>
            </a:r>
            <a:r>
              <a:rPr b="0" i="0" lang="en" sz="1500" u="none" cap="none" strike="noStrike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000"/>
          </a:p>
          <a:p>
            <a:pPr indent="-317500" lvl="0" marL="317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352"/>
              </a:buClr>
              <a:buSzPts val="1500"/>
              <a:buFont typeface="Helvetica Neue"/>
              <a:buNone/>
            </a:pPr>
            <a:r>
              <a:rPr b="0" i="0" lang="en" sz="1500" u="none" cap="none" strike="noStrike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•	</a:t>
            </a:r>
            <a:r>
              <a:rPr lang="en" sz="1500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Lear tablas en Python</a:t>
            </a:r>
            <a:r>
              <a:rPr b="0" i="0" lang="en" sz="1500" u="none" cap="none" strike="noStrike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000"/>
          </a:p>
          <a:p>
            <a:pPr indent="-317500" lvl="0" marL="317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352"/>
              </a:buClr>
              <a:buSzPts val="1500"/>
              <a:buFont typeface="Helvetica Neue"/>
              <a:buNone/>
            </a:pPr>
            <a:r>
              <a:rPr b="0" i="0" lang="en" sz="1500" u="none" cap="none" strike="noStrike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•</a:t>
            </a:r>
            <a:r>
              <a:rPr lang="en" sz="1500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Asignar valores a variables</a:t>
            </a:r>
            <a:endParaRPr sz="1000"/>
          </a:p>
          <a:p>
            <a:pPr indent="-317500" lvl="0" marL="317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352"/>
              </a:buClr>
              <a:buSzPts val="1500"/>
              <a:buFont typeface="Helvetica Neue"/>
              <a:buNone/>
            </a:pPr>
            <a:r>
              <a:rPr b="0" i="0" lang="en" sz="1500" u="none" cap="none" strike="noStrike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•	S</a:t>
            </a:r>
            <a:r>
              <a:rPr lang="en" sz="1500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eleccionar partes de una matriz/tabla/datos “GRANDES”</a:t>
            </a:r>
            <a:r>
              <a:rPr b="0" i="0" lang="en" sz="1500" u="none" cap="none" strike="noStrike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000"/>
          </a:p>
          <a:p>
            <a:pPr indent="-317500" lvl="0" marL="317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352"/>
              </a:buClr>
              <a:buSzPts val="1500"/>
              <a:buFont typeface="Helvetica Neue"/>
              <a:buNone/>
            </a:pPr>
            <a:r>
              <a:rPr b="0" i="0" lang="en" sz="1500" u="none" cap="none" strike="noStrike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•	</a:t>
            </a:r>
            <a:r>
              <a:rPr lang="en" sz="1500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Realizar operaciones “matemáticas”  en matrices</a:t>
            </a:r>
            <a:r>
              <a:rPr b="0" i="0" lang="en" sz="1500" u="none" cap="none" strike="noStrike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000"/>
          </a:p>
          <a:p>
            <a:pPr indent="-317500" lvl="0" marL="317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352"/>
              </a:buClr>
              <a:buSzPts val="1500"/>
              <a:buFont typeface="Helvetica Neue"/>
              <a:buNone/>
            </a:pPr>
            <a:r>
              <a:rPr b="0" i="0" lang="en" sz="1500" u="none" cap="none" strike="noStrike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•	</a:t>
            </a:r>
            <a:r>
              <a:rPr lang="en" sz="1500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Graficar datos.</a:t>
            </a:r>
            <a:r>
              <a:rPr b="0" i="0" lang="en" sz="1500" u="none" cap="none" strike="noStrike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000"/>
          </a:p>
        </p:txBody>
      </p:sp>
      <p:pic>
        <p:nvPicPr>
          <p:cNvPr id="126" name="Google Shape;1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9775" y="4773274"/>
            <a:ext cx="2429175" cy="18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/>
        </p:nvSpPr>
        <p:spPr>
          <a:xfrm>
            <a:off x="396849" y="1694850"/>
            <a:ext cx="46614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352"/>
              </a:buClr>
              <a:buSzPts val="3400"/>
              <a:buFont typeface="Helvetica Neue"/>
              <a:buNone/>
            </a:pPr>
            <a:r>
              <a:rPr b="1" lang="en" sz="3400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Python en la cocina</a:t>
            </a:r>
            <a:r>
              <a:rPr b="1" i="0" lang="en" sz="3400" u="none" cap="none" strike="noStrike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sz="1000"/>
          </a:p>
        </p:txBody>
      </p:sp>
      <p:pic>
        <p:nvPicPr>
          <p:cNvPr id="132" name="Google Shape;1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93425"/>
            <a:ext cx="8839200" cy="2969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0"/>
          <p:cNvPicPr preferRelativeResize="0"/>
          <p:nvPr/>
        </p:nvPicPr>
        <p:blipFill rotWithShape="1">
          <a:blip r:embed="rId4">
            <a:alphaModFix/>
          </a:blip>
          <a:srcRect b="54502" l="0" r="0" t="0"/>
          <a:stretch/>
        </p:blipFill>
        <p:spPr>
          <a:xfrm>
            <a:off x="175400" y="145000"/>
            <a:ext cx="5728900" cy="1549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93425"/>
            <a:ext cx="8839200" cy="2969419"/>
          </a:xfrm>
          <a:prstGeom prst="rect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9" name="Google Shape;139;p31"/>
          <p:cNvCxnSpPr/>
          <p:nvPr/>
        </p:nvCxnSpPr>
        <p:spPr>
          <a:xfrm flipH="1">
            <a:off x="6501300" y="2029850"/>
            <a:ext cx="737700" cy="6567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31"/>
          <p:cNvSpPr txBox="1"/>
          <p:nvPr/>
        </p:nvSpPr>
        <p:spPr>
          <a:xfrm>
            <a:off x="5184850" y="1193900"/>
            <a:ext cx="41115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352"/>
              </a:buClr>
              <a:buSzPts val="3400"/>
              <a:buFont typeface="Helvetica Neue"/>
              <a:buNone/>
            </a:pPr>
            <a:r>
              <a:rPr b="1" lang="en" sz="29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Python en tu computadora</a:t>
            </a:r>
            <a:endParaRPr sz="500">
              <a:solidFill>
                <a:srgbClr val="FF0000"/>
              </a:solidFill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4">
            <a:alphaModFix/>
          </a:blip>
          <a:srcRect b="54502" l="0" r="0" t="0"/>
          <a:stretch/>
        </p:blipFill>
        <p:spPr>
          <a:xfrm>
            <a:off x="175400" y="145000"/>
            <a:ext cx="5728900" cy="1549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750" y="2404350"/>
            <a:ext cx="5878750" cy="403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2"/>
          <p:cNvPicPr preferRelativeResize="0"/>
          <p:nvPr/>
        </p:nvPicPr>
        <p:blipFill rotWithShape="1">
          <a:blip r:embed="rId4">
            <a:alphaModFix/>
          </a:blip>
          <a:srcRect b="54502" l="0" r="0" t="0"/>
          <a:stretch/>
        </p:blipFill>
        <p:spPr>
          <a:xfrm>
            <a:off x="175400" y="145000"/>
            <a:ext cx="5728900" cy="1549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750" y="2404350"/>
            <a:ext cx="5878750" cy="403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6550" y="2517825"/>
            <a:ext cx="2230876" cy="2230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33"/>
          <p:cNvCxnSpPr/>
          <p:nvPr/>
        </p:nvCxnSpPr>
        <p:spPr>
          <a:xfrm flipH="1">
            <a:off x="5204225" y="2284350"/>
            <a:ext cx="1070100" cy="9240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33"/>
          <p:cNvSpPr txBox="1"/>
          <p:nvPr/>
        </p:nvSpPr>
        <p:spPr>
          <a:xfrm>
            <a:off x="5565350" y="1694850"/>
            <a:ext cx="17952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352"/>
              </a:buClr>
              <a:buSzPts val="3400"/>
              <a:buFont typeface="Helvetica Neue"/>
              <a:buNone/>
            </a:pPr>
            <a:r>
              <a:rPr b="1" lang="en" sz="36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Libreria</a:t>
            </a:r>
            <a:endParaRPr sz="1200">
              <a:solidFill>
                <a:srgbClr val="FF0000"/>
              </a:solidFill>
            </a:endParaRPr>
          </a:p>
        </p:txBody>
      </p:sp>
      <p:pic>
        <p:nvPicPr>
          <p:cNvPr id="156" name="Google Shape;156;p33"/>
          <p:cNvPicPr preferRelativeResize="0"/>
          <p:nvPr/>
        </p:nvPicPr>
        <p:blipFill rotWithShape="1">
          <a:blip r:embed="rId5">
            <a:alphaModFix/>
          </a:blip>
          <a:srcRect b="54502" l="0" r="0" t="0"/>
          <a:stretch/>
        </p:blipFill>
        <p:spPr>
          <a:xfrm>
            <a:off x="175400" y="145000"/>
            <a:ext cx="5728900" cy="1549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850" y="1444525"/>
            <a:ext cx="5171876" cy="5171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34"/>
          <p:cNvCxnSpPr/>
          <p:nvPr/>
        </p:nvCxnSpPr>
        <p:spPr>
          <a:xfrm flipH="1">
            <a:off x="5204225" y="1979550"/>
            <a:ext cx="1070100" cy="9240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34"/>
          <p:cNvSpPr txBox="1"/>
          <p:nvPr/>
        </p:nvSpPr>
        <p:spPr>
          <a:xfrm>
            <a:off x="5757575" y="1444525"/>
            <a:ext cx="17952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352"/>
              </a:buClr>
              <a:buSzPts val="3400"/>
              <a:buFont typeface="Helvetica Neue"/>
              <a:buNone/>
            </a:pPr>
            <a:r>
              <a:rPr b="1" lang="en" sz="36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Libreria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164" name="Google Shape;164;p34"/>
          <p:cNvCxnSpPr/>
          <p:nvPr/>
        </p:nvCxnSpPr>
        <p:spPr>
          <a:xfrm>
            <a:off x="2187075" y="4912425"/>
            <a:ext cx="1412100" cy="5025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34"/>
          <p:cNvSpPr txBox="1"/>
          <p:nvPr/>
        </p:nvSpPr>
        <p:spPr>
          <a:xfrm>
            <a:off x="294575" y="4322925"/>
            <a:ext cx="23805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352"/>
              </a:buClr>
              <a:buSzPts val="3400"/>
              <a:buFont typeface="Helvetica Neue"/>
              <a:buNone/>
            </a:pPr>
            <a:r>
              <a:rPr b="1" lang="en" sz="36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Funciones</a:t>
            </a:r>
            <a:endParaRPr sz="1200">
              <a:solidFill>
                <a:srgbClr val="FF0000"/>
              </a:solidFill>
            </a:endParaRPr>
          </a:p>
        </p:txBody>
      </p:sp>
      <p:pic>
        <p:nvPicPr>
          <p:cNvPr id="166" name="Google Shape;166;p34"/>
          <p:cNvPicPr preferRelativeResize="0"/>
          <p:nvPr/>
        </p:nvPicPr>
        <p:blipFill rotWithShape="1">
          <a:blip r:embed="rId4">
            <a:alphaModFix/>
          </a:blip>
          <a:srcRect b="54502" l="0" r="0" t="0"/>
          <a:stretch/>
        </p:blipFill>
        <p:spPr>
          <a:xfrm>
            <a:off x="28675" y="120150"/>
            <a:ext cx="5728900" cy="1549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3350" y="4212575"/>
            <a:ext cx="2097626" cy="208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noFill/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/>
          <p:nvPr/>
        </p:nvSpPr>
        <p:spPr>
          <a:xfrm>
            <a:off x="1589450" y="2646375"/>
            <a:ext cx="56967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-317500" lvl="0" marL="317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352"/>
              </a:buClr>
              <a:buSzPts val="2200"/>
              <a:buFont typeface="Helvetica Neue"/>
              <a:buNone/>
            </a:pPr>
            <a:r>
              <a:rPr b="0" i="0" lang="en" sz="2200" u="none" cap="none" strike="noStrike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first, second = 'temperature', 'salinity' </a:t>
            </a:r>
            <a:endParaRPr sz="1000"/>
          </a:p>
          <a:p>
            <a:pPr indent="-317500" lvl="0" marL="317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352"/>
              </a:buClr>
              <a:buSzPts val="2200"/>
              <a:buFont typeface="Helvetica Neue"/>
              <a:buNone/>
            </a:pPr>
            <a:r>
              <a:rPr b="0" i="0" lang="en" sz="2200" u="none" cap="none" strike="noStrike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third, fourth = second, first</a:t>
            </a:r>
            <a:endParaRPr sz="1000"/>
          </a:p>
        </p:txBody>
      </p:sp>
      <p:sp>
        <p:nvSpPr>
          <p:cNvPr id="173" name="Google Shape;173;p35"/>
          <p:cNvSpPr txBox="1"/>
          <p:nvPr/>
        </p:nvSpPr>
        <p:spPr>
          <a:xfrm>
            <a:off x="1256851" y="1786350"/>
            <a:ext cx="69291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-317500" lvl="0" marL="317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352"/>
              </a:buClr>
              <a:buSzPts val="2200"/>
              <a:buFont typeface="Helvetica Neue"/>
              <a:buNone/>
            </a:pPr>
            <a:r>
              <a:rPr b="0" i="0" lang="en" sz="2200" u="none" cap="none" strike="noStrike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does </a:t>
            </a:r>
            <a:r>
              <a:rPr b="0" i="1" lang="en" sz="2200" u="none" cap="none" strike="noStrike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print(third, fourth) </a:t>
            </a:r>
            <a:r>
              <a:rPr b="0" i="0" lang="en" sz="2200" u="none" cap="none" strike="noStrike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shows after you run:</a:t>
            </a:r>
            <a:endParaRPr sz="1000"/>
          </a:p>
        </p:txBody>
      </p:sp>
      <p:sp>
        <p:nvSpPr>
          <p:cNvPr id="174" name="Google Shape;174;p35"/>
          <p:cNvSpPr txBox="1"/>
          <p:nvPr/>
        </p:nvSpPr>
        <p:spPr>
          <a:xfrm>
            <a:off x="396852" y="556382"/>
            <a:ext cx="30075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352"/>
              </a:buClr>
              <a:buSzPts val="3400"/>
              <a:buFont typeface="Helvetica Neue"/>
              <a:buNone/>
            </a:pPr>
            <a:r>
              <a:rPr b="1" lang="en" sz="3400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Pop </a:t>
            </a:r>
            <a:r>
              <a:rPr b="1" lang="en" sz="3400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quiz</a:t>
            </a:r>
            <a:r>
              <a:rPr b="1" i="0" lang="en" sz="3400" u="none" cap="none" strike="noStrike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sz="1000"/>
          </a:p>
        </p:txBody>
      </p:sp>
      <p:sp>
        <p:nvSpPr>
          <p:cNvPr id="175" name="Google Shape;175;p35"/>
          <p:cNvSpPr txBox="1"/>
          <p:nvPr/>
        </p:nvSpPr>
        <p:spPr>
          <a:xfrm>
            <a:off x="4100225" y="4151325"/>
            <a:ext cx="41943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352"/>
              </a:buClr>
              <a:buSzPts val="3400"/>
              <a:buFont typeface="Helvetica Neue"/>
              <a:buNone/>
            </a:pPr>
            <a:r>
              <a:rPr b="1" lang="en" sz="3400">
                <a:solidFill>
                  <a:srgbClr val="0023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Zoom Poll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