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5"/>
  </p:notesMasterIdLst>
  <p:handoutMasterIdLst>
    <p:handoutMasterId r:id="rId26"/>
  </p:handoutMasterIdLst>
  <p:sldIdLst>
    <p:sldId id="260" r:id="rId3"/>
    <p:sldId id="261" r:id="rId4"/>
    <p:sldId id="262" r:id="rId5"/>
    <p:sldId id="275" r:id="rId6"/>
    <p:sldId id="264" r:id="rId7"/>
    <p:sldId id="263" r:id="rId8"/>
    <p:sldId id="265" r:id="rId9"/>
    <p:sldId id="274" r:id="rId10"/>
    <p:sldId id="266" r:id="rId11"/>
    <p:sldId id="271" r:id="rId12"/>
    <p:sldId id="272" r:id="rId13"/>
    <p:sldId id="267" r:id="rId14"/>
    <p:sldId id="268" r:id="rId15"/>
    <p:sldId id="269" r:id="rId16"/>
    <p:sldId id="270" r:id="rId17"/>
    <p:sldId id="280" r:id="rId18"/>
    <p:sldId id="276" r:id="rId19"/>
    <p:sldId id="282" r:id="rId20"/>
    <p:sldId id="281" r:id="rId21"/>
    <p:sldId id="279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  <a:srgbClr val="2B7ABC"/>
    <a:srgbClr val="038CDB"/>
    <a:srgbClr val="231F20"/>
    <a:srgbClr val="FFFFFF"/>
    <a:srgbClr val="39393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3" autoAdjust="0"/>
    <p:restoredTop sz="94648" autoAdjust="0"/>
  </p:normalViewPr>
  <p:slideViewPr>
    <p:cSldViewPr>
      <p:cViewPr>
        <p:scale>
          <a:sx n="70" d="100"/>
          <a:sy n="70" d="100"/>
        </p:scale>
        <p:origin x="10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4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DBF899-F55D-4C9A-8127-2D33048A65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544512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6165850"/>
            <a:ext cx="6048375" cy="503238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rgbClr val="080808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80175" y="115888"/>
            <a:ext cx="1908175" cy="63357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5572125" cy="63357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A673-E159-4534-A7CE-B98FF5CA08A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6545-7BC4-41AF-8B91-C9F9B9DF498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011C2-870E-4874-8918-FDDCC48A0A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62614-570D-4A76-B4C4-CA9C28ECDDE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D0565-55F2-45C7-9B59-8C660B63452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FC065-D78E-4DEB-8D26-56C7439549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2D239-5398-4BDC-90B9-D5E8A4DECAA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088" y="980728"/>
            <a:ext cx="7632700" cy="508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088" y="1916832"/>
            <a:ext cx="7488237" cy="45347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559AB-E41A-48E1-A2FD-ECE9F26C16E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A0415-7563-4BC2-9F13-11CD169BA4F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30B27-68A4-4EBC-AF6D-148449BACC9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6425" y="274638"/>
            <a:ext cx="173037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63713" y="274638"/>
            <a:ext cx="50403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D9298-41BC-422F-BB7A-AF275FD96CF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088" y="980728"/>
            <a:ext cx="7632700" cy="508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089" y="1916832"/>
            <a:ext cx="4609008" cy="45347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8965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27088" y="836613"/>
            <a:ext cx="3667125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668712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15888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836613"/>
            <a:ext cx="7488237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0"/>
            <a:r>
              <a:rPr lang="ru-RU" smtClean="0"/>
              <a:t>Third level</a:t>
            </a:r>
          </a:p>
          <a:p>
            <a:pPr lvl="1"/>
            <a:r>
              <a:rPr lang="ru-RU" smtClean="0"/>
              <a:t>Fourth level</a:t>
            </a:r>
          </a:p>
          <a:p>
            <a:pPr lvl="2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2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550A5B-0F62-4ADA-9C61-E7290E8E7A8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uphy/polargraphcontroller/releases/tag/2017-11-01-20-3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403" y="4653136"/>
            <a:ext cx="6048375" cy="750888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Polar Graph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403" y="5640908"/>
            <a:ext cx="8964488" cy="1460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1800" dirty="0" smtClean="0"/>
              <a:t>Nour </a:t>
            </a:r>
            <a:r>
              <a:rPr lang="en-GB" sz="1800" dirty="0" smtClean="0"/>
              <a:t>El Dine </a:t>
            </a:r>
            <a:r>
              <a:rPr lang="en-GB" sz="1800" dirty="0" smtClean="0"/>
              <a:t>Morsy </a:t>
            </a:r>
            <a:r>
              <a:rPr lang="en-GB" sz="1800" dirty="0" smtClean="0"/>
              <a:t>- Mohamed Sameh</a:t>
            </a:r>
            <a:r>
              <a:rPr lang="en-GB" sz="1800" dirty="0"/>
              <a:t> </a:t>
            </a:r>
            <a:r>
              <a:rPr lang="en-GB" sz="1800" dirty="0" smtClean="0"/>
              <a:t>- Nada </a:t>
            </a:r>
            <a:r>
              <a:rPr lang="en-GB" sz="1800" dirty="0" smtClean="0"/>
              <a:t>Samir</a:t>
            </a:r>
          </a:p>
          <a:p>
            <a:pPr>
              <a:spcBef>
                <a:spcPts val="0"/>
              </a:spcBef>
            </a:pPr>
            <a:r>
              <a:rPr lang="en-GB" sz="1800" dirty="0" smtClean="0"/>
              <a:t>Arab Academy for Science and Technology</a:t>
            </a:r>
            <a:endParaRPr lang="en-GB" sz="1800" dirty="0"/>
          </a:p>
          <a:p>
            <a:pPr>
              <a:spcBef>
                <a:spcPts val="0"/>
              </a:spcBef>
            </a:pPr>
            <a:r>
              <a:rPr lang="en-GB" sz="1800" dirty="0" smtClean="0"/>
              <a:t>College of Artificial Intelligence</a:t>
            </a:r>
            <a:endParaRPr lang="en-GB" sz="1800" dirty="0" smtClean="0"/>
          </a:p>
          <a:p>
            <a:pPr algn="l">
              <a:spcBef>
                <a:spcPts val="0"/>
              </a:spcBef>
            </a:pPr>
            <a:r>
              <a:rPr lang="en-GB" sz="1800" dirty="0" smtClean="0"/>
              <a:t>Supervised </a:t>
            </a:r>
            <a:r>
              <a:rPr lang="en-GB" sz="1800" dirty="0"/>
              <a:t>B</a:t>
            </a:r>
            <a:r>
              <a:rPr lang="en-GB" sz="1800" dirty="0" smtClean="0"/>
              <a:t>y: Eng Osama Hesham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805"/>
            <a:ext cx="1373024" cy="132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SVG format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>
                <a:solidFill>
                  <a:srgbClr val="080808"/>
                </a:solidFill>
              </a:rPr>
              <a:t>Software Vector Graphics Format: 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GB" b="0" dirty="0" smtClean="0">
                <a:solidFill>
                  <a:srgbClr val="080808"/>
                </a:solidFill>
              </a:rPr>
              <a:t>Mathematical equations, to draw images, that are translated into points.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GB" b="0" dirty="0" smtClean="0">
                <a:solidFill>
                  <a:srgbClr val="080808"/>
                </a:solidFill>
              </a:rPr>
              <a:t>Points are connected by lines or curves (vector paths)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GB" b="0" dirty="0">
                <a:solidFill>
                  <a:srgbClr val="080808"/>
                </a:solidFill>
              </a:rPr>
              <a:t>A</a:t>
            </a:r>
            <a:r>
              <a:rPr lang="en-GB" b="0" dirty="0" smtClean="0">
                <a:solidFill>
                  <a:srgbClr val="080808"/>
                </a:solidFill>
              </a:rPr>
              <a:t>ble </a:t>
            </a:r>
            <a:r>
              <a:rPr lang="en-GB" b="0" dirty="0">
                <a:solidFill>
                  <a:srgbClr val="080808"/>
                </a:solidFill>
              </a:rPr>
              <a:t>to be scaled and manipulated at any size with clarity.</a:t>
            </a:r>
            <a:endParaRPr lang="en-US" b="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Gray scale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7088" y="1916832"/>
            <a:ext cx="5329087" cy="4534768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>
                <a:solidFill>
                  <a:srgbClr val="080808"/>
                </a:solidFill>
              </a:rPr>
              <a:t>Drawing more </a:t>
            </a:r>
            <a:r>
              <a:rPr lang="en-GB" dirty="0" smtClean="0">
                <a:solidFill>
                  <a:srgbClr val="080808"/>
                </a:solidFill>
              </a:rPr>
              <a:t>stipples </a:t>
            </a:r>
            <a:r>
              <a:rPr lang="en-GB" dirty="0">
                <a:solidFill>
                  <a:srgbClr val="080808"/>
                </a:solidFill>
              </a:rPr>
              <a:t>in darker regions of the image and fewer where the image is </a:t>
            </a:r>
            <a:r>
              <a:rPr lang="en-GB" dirty="0" smtClean="0">
                <a:solidFill>
                  <a:srgbClr val="080808"/>
                </a:solidFill>
              </a:rPr>
              <a:t>lighted.</a:t>
            </a:r>
          </a:p>
          <a:p>
            <a:pPr algn="just"/>
            <a:r>
              <a:rPr lang="en-GB" dirty="0">
                <a:solidFill>
                  <a:srgbClr val="080808"/>
                </a:solidFill>
              </a:rPr>
              <a:t>An image's grayscale tonal quality is reproduced by drawing. </a:t>
            </a:r>
            <a:endParaRPr lang="en-GB" dirty="0">
              <a:solidFill>
                <a:srgbClr val="080808"/>
              </a:solidFill>
            </a:endParaRPr>
          </a:p>
        </p:txBody>
      </p:sp>
      <p:pic>
        <p:nvPicPr>
          <p:cNvPr id="5" name="Picture 2" descr="TSP art - Evil Mad Scientist Wik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0" r="25565"/>
          <a:stretch/>
        </p:blipFill>
        <p:spPr bwMode="auto">
          <a:xfrm>
            <a:off x="6859865" y="2780928"/>
            <a:ext cx="144016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SP art - Evil Mad Scientist Wik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4"/>
          <a:stretch/>
        </p:blipFill>
        <p:spPr bwMode="auto">
          <a:xfrm>
            <a:off x="6777837" y="2780928"/>
            <a:ext cx="1522189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SP art - Evil Mad Scientist Wik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8" r="50122"/>
          <a:stretch/>
        </p:blipFill>
        <p:spPr bwMode="auto">
          <a:xfrm>
            <a:off x="6777837" y="2780927"/>
            <a:ext cx="1512169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SP art - Evil Mad Scientist Wik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76"/>
          <a:stretch/>
        </p:blipFill>
        <p:spPr bwMode="auto">
          <a:xfrm>
            <a:off x="6802352" y="2774066"/>
            <a:ext cx="1555186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6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1: Stippling &amp; vector path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19183"/>
            <a:ext cx="4058216" cy="3305636"/>
          </a:xfr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13160" y="1988840"/>
            <a:ext cx="4418879" cy="323586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080808"/>
                </a:solidFill>
              </a:rPr>
              <a:t>Stippling is the production of continuous graduations of light and shade through the use of small, discrete dots or </a:t>
            </a:r>
            <a:r>
              <a:rPr lang="en-GB" sz="2400" dirty="0" smtClean="0">
                <a:solidFill>
                  <a:srgbClr val="080808"/>
                </a:solidFill>
              </a:rPr>
              <a:t>strokes:</a:t>
            </a:r>
          </a:p>
          <a:p>
            <a:pPr lvl="1"/>
            <a:r>
              <a:rPr lang="en-US" sz="2200" dirty="0" smtClean="0">
                <a:solidFill>
                  <a:srgbClr val="080808"/>
                </a:solidFill>
              </a:rPr>
              <a:t>Algorithm</a:t>
            </a:r>
            <a:r>
              <a:rPr lang="en-US" sz="2200" dirty="0">
                <a:solidFill>
                  <a:srgbClr val="080808"/>
                </a:solidFill>
              </a:rPr>
              <a:t>: Lloyd’s method</a:t>
            </a:r>
            <a:endParaRPr lang="en-GB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1: Stippling &amp; vector path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852936"/>
            <a:ext cx="3043662" cy="2110166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922153" y="1916832"/>
            <a:ext cx="4418879" cy="432048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400" dirty="0" smtClean="0">
                <a:solidFill>
                  <a:srgbClr val="080808"/>
                </a:solidFill>
              </a:rPr>
              <a:t>Vector </a:t>
            </a:r>
            <a:r>
              <a:rPr lang="en-GB" sz="2400" dirty="0">
                <a:solidFill>
                  <a:srgbClr val="080808"/>
                </a:solidFill>
              </a:rPr>
              <a:t>path generated by connecting all of the dots in a stipple diagram</a:t>
            </a:r>
            <a:r>
              <a:rPr lang="en-GB" sz="2400" dirty="0" smtClean="0">
                <a:solidFill>
                  <a:srgbClr val="080808"/>
                </a:solidFill>
              </a:rPr>
              <a:t>.</a:t>
            </a:r>
          </a:p>
          <a:p>
            <a:pPr algn="just"/>
            <a:r>
              <a:rPr lang="en-GB" sz="2400" dirty="0">
                <a:solidFill>
                  <a:srgbClr val="080808"/>
                </a:solidFill>
              </a:rPr>
              <a:t>Vector paths are very efficient as they create an end-to-end path with a definite start point and endpoint.</a:t>
            </a:r>
            <a:endParaRPr lang="en-GB" sz="2400" dirty="0" smtClean="0">
              <a:solidFill>
                <a:srgbClr val="080808"/>
              </a:solidFill>
            </a:endParaRPr>
          </a:p>
          <a:p>
            <a:pPr lvl="1" algn="just"/>
            <a:r>
              <a:rPr lang="en-US" sz="2200" dirty="0" smtClean="0">
                <a:solidFill>
                  <a:srgbClr val="080808"/>
                </a:solidFill>
              </a:rPr>
              <a:t>Algorithm: </a:t>
            </a:r>
            <a:r>
              <a:rPr lang="en-GB" sz="2200" dirty="0">
                <a:solidFill>
                  <a:srgbClr val="080808"/>
                </a:solidFill>
              </a:rPr>
              <a:t>“nearest neighbour” path selection which create extensive duplicate paths.</a:t>
            </a:r>
          </a:p>
        </p:txBody>
      </p:sp>
    </p:spTree>
    <p:extLst>
      <p:ext uri="{BB962C8B-B14F-4D97-AF65-F5344CB8AC3E}">
        <p14:creationId xmlns:p14="http://schemas.microsoft.com/office/powerpoint/2010/main" val="24862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2: TSP solver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400" dirty="0">
                <a:solidFill>
                  <a:srgbClr val="080808"/>
                </a:solidFill>
              </a:rPr>
              <a:t>TSP or travelling salesman solver calculates an optimal route that visits each stipple exactly </a:t>
            </a:r>
            <a:r>
              <a:rPr lang="en-GB" sz="2400" dirty="0" smtClean="0">
                <a:solidFill>
                  <a:srgbClr val="080808"/>
                </a:solidFill>
              </a:rPr>
              <a:t>once and then returns to the starting point.</a:t>
            </a:r>
          </a:p>
          <a:p>
            <a:pPr algn="just"/>
            <a:r>
              <a:rPr lang="en-GB" sz="2400" dirty="0">
                <a:solidFill>
                  <a:srgbClr val="080808"/>
                </a:solidFill>
              </a:rPr>
              <a:t>Drawing continuous paths, and preferably as few distinct paths as </a:t>
            </a:r>
            <a:r>
              <a:rPr lang="en-GB" sz="2400" dirty="0" smtClean="0">
                <a:solidFill>
                  <a:srgbClr val="080808"/>
                </a:solidFill>
              </a:rPr>
              <a:t>possible</a:t>
            </a:r>
            <a:endParaRPr lang="en-GB" sz="2400" dirty="0">
              <a:solidFill>
                <a:srgbClr val="080808"/>
              </a:solidFill>
            </a:endParaRPr>
          </a:p>
          <a:p>
            <a:pPr algn="just"/>
            <a:r>
              <a:rPr lang="en-GB" sz="2400" dirty="0">
                <a:solidFill>
                  <a:srgbClr val="080808"/>
                </a:solidFill>
              </a:rPr>
              <a:t> The core software is used to create the corresponding stepper commands and are store in a queue. 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13160" y="2513257"/>
            <a:ext cx="4878969" cy="27114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729" y="2928199"/>
            <a:ext cx="3043663" cy="211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3: Path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400" dirty="0">
                <a:solidFill>
                  <a:srgbClr val="080808"/>
                </a:solidFill>
              </a:rPr>
              <a:t>A greedy algorithm is used to remove redundant glyphs and optimize the drawing plan. </a:t>
            </a:r>
          </a:p>
          <a:p>
            <a:pPr algn="just"/>
            <a:r>
              <a:rPr lang="en-GB" sz="2400" dirty="0">
                <a:solidFill>
                  <a:srgbClr val="080808"/>
                </a:solidFill>
              </a:rPr>
              <a:t>By removing a node, if a Pen lift or pen down operation can be eliminated to generate a shorter path. </a:t>
            </a:r>
          </a:p>
          <a:p>
            <a:pPr algn="just"/>
            <a:r>
              <a:rPr lang="en-GB" sz="2400" dirty="0">
                <a:solidFill>
                  <a:srgbClr val="080808"/>
                </a:solidFill>
              </a:rPr>
              <a:t>The reordered stepper commands are sent serially over to the Arduino for execution.</a:t>
            </a:r>
          </a:p>
          <a:p>
            <a:pPr algn="just"/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13160" y="2513257"/>
            <a:ext cx="4878969" cy="27114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61"/>
          <a:stretch/>
        </p:blipFill>
        <p:spPr>
          <a:xfrm>
            <a:off x="5964822" y="2173068"/>
            <a:ext cx="2207362" cy="1766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3"/>
          <a:stretch/>
        </p:blipFill>
        <p:spPr>
          <a:xfrm>
            <a:off x="5956782" y="4184216"/>
            <a:ext cx="2215402" cy="165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software code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13160" y="2513257"/>
            <a:ext cx="4878969" cy="27114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61"/>
          <a:stretch/>
        </p:blipFill>
        <p:spPr>
          <a:xfrm>
            <a:off x="5964822" y="2173068"/>
            <a:ext cx="2207362" cy="1766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3"/>
          <a:stretch/>
        </p:blipFill>
        <p:spPr>
          <a:xfrm>
            <a:off x="5956782" y="4184216"/>
            <a:ext cx="2215402" cy="1650437"/>
          </a:xfrm>
          <a:prstGeom prst="rect">
            <a:avLst/>
          </a:prstGeom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922153" y="1916832"/>
            <a:ext cx="4469976" cy="432048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400" dirty="0" smtClean="0">
                <a:solidFill>
                  <a:srgbClr val="080808"/>
                </a:solidFill>
              </a:rPr>
              <a:t>Libraries used: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80808"/>
                </a:solidFill>
              </a:rPr>
              <a:t>ControlP5: used in serial communication between processing program and Arduino.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80808"/>
                </a:solidFill>
              </a:rPr>
              <a:t>Geomerative:  used in displaying shapes as curves, lines, …, etc. in processing program.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80808"/>
                </a:solidFill>
              </a:rPr>
              <a:t>Diewaldcv kit: computer vision libraries using in mapping movements by TSP and greedy algorithms</a:t>
            </a:r>
            <a:r>
              <a:rPr lang="en-GB" dirty="0" smtClean="0">
                <a:solidFill>
                  <a:srgbClr val="080808"/>
                </a:solidFill>
              </a:rPr>
              <a:t>.</a:t>
            </a:r>
            <a:endParaRPr lang="en-GB" sz="2400" dirty="0" smtClean="0">
              <a:solidFill>
                <a:srgbClr val="080808"/>
              </a:solidFill>
            </a:endParaRPr>
          </a:p>
          <a:p>
            <a:pPr algn="just"/>
            <a:r>
              <a:rPr lang="en-GB" sz="2400" dirty="0" smtClean="0">
                <a:solidFill>
                  <a:srgbClr val="080808"/>
                </a:solidFill>
              </a:rPr>
              <a:t>Source code:</a:t>
            </a:r>
          </a:p>
          <a:p>
            <a:pPr marL="0" indent="0" algn="just">
              <a:buNone/>
            </a:pPr>
            <a:r>
              <a:rPr lang="en-GB" sz="2400" dirty="0" smtClean="0">
                <a:solidFill>
                  <a:srgbClr val="080808"/>
                </a:solidFill>
                <a:hlinkClick r:id="rId3"/>
              </a:rPr>
              <a:t>https://github.com/euphy/polargraphcontroller/releases/tag/2017-11-01-20-30</a:t>
            </a:r>
            <a:endParaRPr lang="en-GB" sz="2400" dirty="0" smtClean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2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7089" y="1916832"/>
            <a:ext cx="4032944" cy="4534768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>
                <a:solidFill>
                  <a:srgbClr val="000000"/>
                </a:solidFill>
              </a:rPr>
              <a:t>Variety of applications due to its scalability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b="0" dirty="0" smtClean="0">
                <a:solidFill>
                  <a:srgbClr val="000000"/>
                </a:solidFill>
              </a:rPr>
              <a:t>Architectural drawings.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b="0" dirty="0" smtClean="0">
                <a:solidFill>
                  <a:srgbClr val="000000"/>
                </a:solidFill>
              </a:rPr>
              <a:t>Maps.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b="0" dirty="0">
                <a:solidFill>
                  <a:srgbClr val="000000"/>
                </a:solidFill>
              </a:rPr>
              <a:t>L</a:t>
            </a:r>
            <a:r>
              <a:rPr lang="en-GB" b="0" dirty="0" smtClean="0">
                <a:solidFill>
                  <a:srgbClr val="000000"/>
                </a:solidFill>
              </a:rPr>
              <a:t>arge </a:t>
            </a:r>
            <a:r>
              <a:rPr lang="en-GB" b="0" dirty="0">
                <a:solidFill>
                  <a:srgbClr val="000000"/>
                </a:solidFill>
              </a:rPr>
              <a:t>signs or POP advertisements in shops and </a:t>
            </a:r>
            <a:r>
              <a:rPr lang="en-GB" b="0" dirty="0" smtClean="0">
                <a:solidFill>
                  <a:srgbClr val="000000"/>
                </a:solidFill>
              </a:rPr>
              <a:t>supermarkets</a:t>
            </a:r>
            <a:r>
              <a:rPr lang="en-GB" b="0" dirty="0">
                <a:solidFill>
                  <a:srgbClr val="000000"/>
                </a:solidFill>
              </a:rPr>
              <a:t>.</a:t>
            </a:r>
            <a:endParaRPr lang="en-GB" b="0" dirty="0" smtClean="0">
              <a:solidFill>
                <a:srgbClr val="00000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b="0" dirty="0">
                <a:solidFill>
                  <a:srgbClr val="000000"/>
                </a:solidFill>
              </a:rPr>
              <a:t>A</a:t>
            </a:r>
            <a:r>
              <a:rPr lang="en-GB" b="0" dirty="0" smtClean="0">
                <a:solidFill>
                  <a:srgbClr val="000000"/>
                </a:solidFill>
              </a:rPr>
              <a:t>rt </a:t>
            </a:r>
            <a:r>
              <a:rPr lang="en-GB" b="0" dirty="0">
                <a:solidFill>
                  <a:srgbClr val="000000"/>
                </a:solidFill>
              </a:rPr>
              <a:t>gallery prints or large </a:t>
            </a:r>
            <a:r>
              <a:rPr lang="en-GB" b="0" dirty="0" smtClean="0">
                <a:solidFill>
                  <a:srgbClr val="000000"/>
                </a:solidFill>
              </a:rPr>
              <a:t>photographs.</a:t>
            </a:r>
            <a:endParaRPr lang="en-GB" b="0" dirty="0" smtClean="0">
              <a:solidFill>
                <a:srgbClr val="000000"/>
              </a:solidFill>
            </a:endParaRPr>
          </a:p>
        </p:txBody>
      </p:sp>
      <p:pic>
        <p:nvPicPr>
          <p:cNvPr id="4098" name="Picture 2" descr="Vector illustration of the architectural design. In the style of... |  Layout architecture, Architecture concept drawings, Architecture drawing  sketchboo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58442"/>
            <a:ext cx="3998173" cy="345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Life Demo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3" y="2564904"/>
            <a:ext cx="4032250" cy="3283721"/>
          </a:xfrm>
        </p:spPr>
      </p:pic>
    </p:spTree>
    <p:extLst>
      <p:ext uri="{BB962C8B-B14F-4D97-AF65-F5344CB8AC3E}">
        <p14:creationId xmlns:p14="http://schemas.microsoft.com/office/powerpoint/2010/main" val="227848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Life Demo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73157"/>
            <a:ext cx="3503446" cy="350344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3152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GB" dirty="0" smtClean="0"/>
              <a:t>Project goal</a:t>
            </a:r>
          </a:p>
          <a:p>
            <a:r>
              <a:rPr lang="en-GB" dirty="0" smtClean="0"/>
              <a:t>Project components</a:t>
            </a:r>
          </a:p>
          <a:p>
            <a:r>
              <a:rPr lang="en-GB" dirty="0" smtClean="0"/>
              <a:t>Design</a:t>
            </a:r>
          </a:p>
          <a:p>
            <a:r>
              <a:rPr lang="en-GB" dirty="0" smtClean="0"/>
              <a:t>Program software code</a:t>
            </a:r>
          </a:p>
          <a:p>
            <a:r>
              <a:rPr lang="en-GB" dirty="0" smtClean="0"/>
              <a:t>Applications</a:t>
            </a:r>
          </a:p>
          <a:p>
            <a:r>
              <a:rPr lang="en-GB" dirty="0" smtClean="0"/>
              <a:t>Life Demo</a:t>
            </a:r>
          </a:p>
          <a:p>
            <a:r>
              <a:rPr lang="en-GB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Life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069683"/>
            <a:ext cx="2376264" cy="232570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996952"/>
            <a:ext cx="2974030" cy="259228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7" y="4005064"/>
            <a:ext cx="281925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Results </a:t>
            </a:r>
            <a:r>
              <a:rPr lang="en-GB" dirty="0"/>
              <a:t>show up to a 5 times reduction in plotting time than normal </a:t>
            </a:r>
            <a:r>
              <a:rPr lang="en-GB" dirty="0" smtClean="0"/>
              <a:t>plotting when implementing these algorithms.</a:t>
            </a:r>
          </a:p>
          <a:p>
            <a:pPr algn="just"/>
            <a:r>
              <a:rPr lang="en-GB" dirty="0" smtClean="0"/>
              <a:t>In </a:t>
            </a:r>
            <a:r>
              <a:rPr lang="en-GB" dirty="0"/>
              <a:t>future, the technique can be built </a:t>
            </a:r>
            <a:r>
              <a:rPr lang="en-GB" dirty="0" smtClean="0"/>
              <a:t>on </a:t>
            </a:r>
            <a:r>
              <a:rPr lang="en-GB" dirty="0"/>
              <a:t>a cloud machine with great computational capabilities, </a:t>
            </a:r>
            <a:r>
              <a:rPr lang="en-GB" dirty="0" smtClean="0"/>
              <a:t>so vertical </a:t>
            </a:r>
            <a:r>
              <a:rPr lang="en-GB" dirty="0"/>
              <a:t>plotters </a:t>
            </a:r>
            <a:r>
              <a:rPr lang="en-GB" dirty="0" smtClean="0"/>
              <a:t>could replace </a:t>
            </a:r>
            <a:r>
              <a:rPr lang="en-GB" dirty="0"/>
              <a:t>many other drawing </a:t>
            </a:r>
            <a:r>
              <a:rPr lang="en-GB" dirty="0" smtClean="0"/>
              <a:t>machines.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91679" y="1484784"/>
            <a:ext cx="6048375" cy="750888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Thank you</a:t>
            </a:r>
            <a:br>
              <a:rPr lang="en-GB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type="subTitle" idx="1"/>
          </p:nvPr>
        </p:nvSpPr>
        <p:spPr>
          <a:xfrm>
            <a:off x="1691680" y="5805264"/>
            <a:ext cx="6048375" cy="503238"/>
          </a:xfrm>
        </p:spPr>
        <p:txBody>
          <a:bodyPr>
            <a:normAutofit/>
          </a:bodyPr>
          <a:lstStyle/>
          <a:p>
            <a:r>
              <a:rPr lang="en-GB" dirty="0" smtClean="0"/>
              <a:t>Any questions?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503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00579" y="943787"/>
            <a:ext cx="7632700" cy="50800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7088" y="1916832"/>
            <a:ext cx="5217353" cy="453476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GB" dirty="0" smtClean="0">
                <a:solidFill>
                  <a:srgbClr val="000000"/>
                </a:solidFill>
              </a:rPr>
              <a:t>Polar-graph is capable of </a:t>
            </a:r>
            <a:r>
              <a:rPr lang="en-US" dirty="0" smtClean="0">
                <a:solidFill>
                  <a:srgbClr val="000000"/>
                </a:solidFill>
              </a:rPr>
              <a:t>drawing </a:t>
            </a:r>
            <a:r>
              <a:rPr lang="en-US" dirty="0" smtClean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any </a:t>
            </a:r>
            <a:r>
              <a:rPr lang="en-US" dirty="0" smtClean="0">
                <a:solidFill>
                  <a:srgbClr val="000000"/>
                </a:solidFill>
              </a:rPr>
              <a:t>surface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Software </a:t>
            </a:r>
            <a:r>
              <a:rPr lang="en-US" dirty="0" smtClean="0">
                <a:solidFill>
                  <a:srgbClr val="000000"/>
                </a:solidFill>
              </a:rPr>
              <a:t>image to be stimulated.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</a:rPr>
              <a:t>Algorithm generates control signals to desired position.</a:t>
            </a:r>
            <a:endParaRPr lang="en-US" dirty="0" smtClean="0">
              <a:solidFill>
                <a:srgbClr val="000000"/>
              </a:solidFill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Electric </a:t>
            </a:r>
            <a:r>
              <a:rPr lang="en-US" dirty="0" smtClean="0">
                <a:solidFill>
                  <a:srgbClr val="000000"/>
                </a:solidFill>
              </a:rPr>
              <a:t>motors generates </a:t>
            </a:r>
            <a:r>
              <a:rPr lang="en-US" dirty="0">
                <a:solidFill>
                  <a:srgbClr val="000000"/>
                </a:solidFill>
              </a:rPr>
              <a:t>discrete angular </a:t>
            </a:r>
            <a:r>
              <a:rPr lang="en-US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ovement to get to the position.</a:t>
            </a:r>
            <a:endParaRPr lang="en-US" dirty="0" smtClean="0">
              <a:solidFill>
                <a:srgbClr val="000000"/>
              </a:solidFill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Movement of the belt attached </a:t>
            </a:r>
            <a:r>
              <a:rPr lang="en-US" dirty="0">
                <a:solidFill>
                  <a:srgbClr val="000000"/>
                </a:solidFill>
              </a:rPr>
              <a:t>with the </a:t>
            </a:r>
            <a:r>
              <a:rPr lang="en-US" dirty="0" smtClean="0">
                <a:solidFill>
                  <a:srgbClr val="000000"/>
                </a:solidFill>
              </a:rPr>
              <a:t>motors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GB" dirty="0" smtClean="0">
                <a:solidFill>
                  <a:srgbClr val="000000"/>
                </a:solidFill>
              </a:rPr>
              <a:t>Drawing image we wanted to stimulate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38923"/>
            <a:ext cx="2049931" cy="30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goal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7088" y="1916832"/>
            <a:ext cx="7129287" cy="453476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80808"/>
                </a:solidFill>
              </a:rPr>
              <a:t>Creates </a:t>
            </a:r>
            <a:r>
              <a:rPr lang="en-GB" dirty="0">
                <a:solidFill>
                  <a:srgbClr val="080808"/>
                </a:solidFill>
              </a:rPr>
              <a:t>artistic, high resolution drawings </a:t>
            </a:r>
            <a:r>
              <a:rPr lang="en-GB" dirty="0" smtClean="0">
                <a:solidFill>
                  <a:srgbClr val="080808"/>
                </a:solidFill>
              </a:rPr>
              <a:t>over </a:t>
            </a:r>
            <a:r>
              <a:rPr lang="en-GB" dirty="0">
                <a:solidFill>
                  <a:srgbClr val="080808"/>
                </a:solidFill>
              </a:rPr>
              <a:t>large </a:t>
            </a:r>
            <a:r>
              <a:rPr lang="en-GB" dirty="0" smtClean="0">
                <a:solidFill>
                  <a:srgbClr val="080808"/>
                </a:solidFill>
              </a:rPr>
              <a:t>areas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GB" dirty="0" smtClean="0">
                <a:solidFill>
                  <a:srgbClr val="080808"/>
                </a:solidFill>
              </a:rPr>
              <a:t>( distinguishing feature).</a:t>
            </a:r>
          </a:p>
          <a:p>
            <a:r>
              <a:rPr lang="en-GB" dirty="0" smtClean="0">
                <a:solidFill>
                  <a:srgbClr val="080808"/>
                </a:solidFill>
              </a:rPr>
              <a:t>Helps Engineers and Art</a:t>
            </a:r>
            <a:r>
              <a:rPr lang="en-GB" dirty="0" smtClean="0">
                <a:solidFill>
                  <a:srgbClr val="080808"/>
                </a:solidFill>
              </a:rPr>
              <a:t>ist</a:t>
            </a:r>
            <a:r>
              <a:rPr lang="en-GB" dirty="0" smtClean="0">
                <a:solidFill>
                  <a:srgbClr val="080808"/>
                </a:solidFill>
              </a:rPr>
              <a:t>s</a:t>
            </a:r>
            <a:r>
              <a:rPr lang="en-US" dirty="0" smtClean="0">
                <a:solidFill>
                  <a:srgbClr val="080808"/>
                </a:solidFill>
              </a:rPr>
              <a:t>.</a:t>
            </a:r>
            <a:endParaRPr lang="en-GB" dirty="0" smtClean="0">
              <a:solidFill>
                <a:srgbClr val="080808"/>
              </a:solidFill>
            </a:endParaRPr>
          </a:p>
        </p:txBody>
      </p:sp>
      <p:pic>
        <p:nvPicPr>
          <p:cNvPr id="1026" name="Picture 2" descr="9 Polargraph ideas | drawing machine, drawings, colossal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45024"/>
            <a:ext cx="2645385" cy="198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awing Machine &amp;quot;Polargraph&amp;quot; - Mona Lisa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284" y="3645024"/>
            <a:ext cx="3527183" cy="198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4" t="6317" r="20037" b="4001"/>
          <a:stretch/>
        </p:blipFill>
        <p:spPr>
          <a:xfrm>
            <a:off x="6228184" y="1877881"/>
            <a:ext cx="2232248" cy="230425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1028" y="992200"/>
            <a:ext cx="7632700" cy="508000"/>
          </a:xfrm>
        </p:spPr>
        <p:txBody>
          <a:bodyPr/>
          <a:lstStyle/>
          <a:p>
            <a:r>
              <a:rPr lang="en-GB" dirty="0" smtClean="0"/>
              <a:t>Project components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7089" y="1916833"/>
            <a:ext cx="4201114" cy="557788"/>
          </a:xfrm>
        </p:spPr>
        <p:txBody>
          <a:bodyPr/>
          <a:lstStyle/>
          <a:p>
            <a:r>
              <a:rPr lang="en-GB" sz="2400" dirty="0" smtClean="0">
                <a:solidFill>
                  <a:srgbClr val="080808"/>
                </a:solidFill>
              </a:rPr>
              <a:t>Microcontroller </a:t>
            </a:r>
            <a:r>
              <a:rPr lang="en-GB" sz="2400" dirty="0" smtClean="0">
                <a:solidFill>
                  <a:srgbClr val="080808"/>
                </a:solidFill>
              </a:rPr>
              <a:t>(</a:t>
            </a:r>
            <a:r>
              <a:rPr lang="en-GB" sz="2400" dirty="0" smtClean="0">
                <a:solidFill>
                  <a:srgbClr val="080808"/>
                </a:solidFill>
              </a:rPr>
              <a:t>Arduino)</a:t>
            </a:r>
            <a:endParaRPr lang="en-GB" sz="2400" dirty="0" smtClean="0">
              <a:solidFill>
                <a:srgbClr val="080808"/>
              </a:solidFill>
            </a:endParaRPr>
          </a:p>
        </p:txBody>
      </p:sp>
      <p:pic>
        <p:nvPicPr>
          <p:cNvPr id="6146" name="Picture 2" descr="Timing belt 16 V 173 teeth, 34,50 €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58" y="3918530"/>
            <a:ext cx="2383044" cy="238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5mm Bore Aluminum Timing Pulley 2mm Pitch 16 Teeth 6mm Wide Belt Groove for  3D print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58" y="3835213"/>
            <a:ext cx="1563409" cy="156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TOWER PRO SG90 9G - Miniature Servo Motor (&amp;quot;SRV-0016&amp;quot;,&amp;quot;SERVO-01K&amp;quot;,&amp;quot;Odseven  SG90&amp;quot;,&amp;quot;SER0006&amp;quot;,&amp;quot;)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71" y="2542804"/>
            <a:ext cx="2430993" cy="182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velopment kit Arduino Mega 2560 R3 - 100% clone | GM electronic COM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1" b="10122"/>
          <a:stretch/>
        </p:blipFill>
        <p:spPr bwMode="auto">
          <a:xfrm>
            <a:off x="5744378" y="1813068"/>
            <a:ext cx="286708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14291" y="24773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80808"/>
                </a:solidFill>
              </a:rPr>
              <a:t>Stepper</a:t>
            </a:r>
            <a:endParaRPr lang="en-GB" sz="2400" dirty="0">
              <a:solidFill>
                <a:srgbClr val="080808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4096" y="311831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80808"/>
                </a:solidFill>
              </a:rPr>
              <a:t>Servo</a:t>
            </a:r>
            <a:endParaRPr lang="en-GB" sz="2400" dirty="0">
              <a:solidFill>
                <a:srgbClr val="080808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4096" y="376924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80808"/>
                </a:solidFill>
              </a:rPr>
              <a:t>Motor </a:t>
            </a:r>
            <a:r>
              <a:rPr lang="en-GB" sz="2400" dirty="0" smtClean="0">
                <a:solidFill>
                  <a:srgbClr val="080808"/>
                </a:solidFill>
              </a:rPr>
              <a:t>Shield</a:t>
            </a:r>
            <a:endParaRPr lang="en-GB" sz="2400" dirty="0">
              <a:solidFill>
                <a:srgbClr val="080808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8587" y="436875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80808"/>
                </a:solidFill>
              </a:rPr>
              <a:t>Teeth</a:t>
            </a:r>
            <a:endParaRPr lang="en-GB" sz="2400" dirty="0">
              <a:solidFill>
                <a:srgbClr val="08080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8587" y="500972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80808"/>
                </a:solidFill>
              </a:rPr>
              <a:t>Belt</a:t>
            </a:r>
            <a:endParaRPr lang="en-GB" sz="2400" dirty="0">
              <a:solidFill>
                <a:srgbClr val="08080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4096" y="5650692"/>
            <a:ext cx="326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80808"/>
                </a:solidFill>
              </a:rPr>
              <a:t>Gondola &amp; Brackets</a:t>
            </a:r>
            <a:endParaRPr lang="en-GB" sz="2400" dirty="0">
              <a:solidFill>
                <a:srgbClr val="080808"/>
              </a:solidFill>
            </a:endParaRPr>
          </a:p>
        </p:txBody>
      </p:sp>
      <p:pic>
        <p:nvPicPr>
          <p:cNvPr id="1038" name="Picture 14" descr="PolargraphSD: The gondola | Polargraph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B0B7C1"/>
              </a:clrFrom>
              <a:clrTo>
                <a:srgbClr val="B0B7C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94" y="5110052"/>
            <a:ext cx="1327647" cy="132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764" y="3177889"/>
            <a:ext cx="2650668" cy="183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3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980728"/>
            <a:ext cx="7632700" cy="508000"/>
          </a:xfrm>
        </p:spPr>
        <p:txBody>
          <a:bodyPr/>
          <a:lstStyle/>
          <a:p>
            <a:r>
              <a:rPr lang="en-GB" dirty="0" smtClean="0"/>
              <a:t>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7088" y="1916832"/>
            <a:ext cx="4403259" cy="4534768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>
                <a:solidFill>
                  <a:srgbClr val="080808"/>
                </a:solidFill>
              </a:rPr>
              <a:t>Used 2 bipolar stepper motors.</a:t>
            </a:r>
          </a:p>
          <a:p>
            <a:pPr algn="just"/>
            <a:r>
              <a:rPr lang="en-GB" dirty="0" smtClean="0">
                <a:solidFill>
                  <a:srgbClr val="080808"/>
                </a:solidFill>
              </a:rPr>
              <a:t>The pen is hanged by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GB" dirty="0" smtClean="0">
                <a:solidFill>
                  <a:srgbClr val="080808"/>
                </a:solidFill>
              </a:rPr>
              <a:t>GT2 timing belt attached to teeth.</a:t>
            </a:r>
          </a:p>
          <a:p>
            <a:pPr algn="just"/>
            <a:r>
              <a:rPr lang="en-GB" dirty="0" smtClean="0">
                <a:solidFill>
                  <a:srgbClr val="080808"/>
                </a:solidFill>
              </a:rPr>
              <a:t>Stepper </a:t>
            </a:r>
            <a:r>
              <a:rPr lang="en-GB" dirty="0">
                <a:solidFill>
                  <a:srgbClr val="080808"/>
                </a:solidFill>
              </a:rPr>
              <a:t>motors connected to an Arduino using </a:t>
            </a:r>
            <a:r>
              <a:rPr lang="en-GB" dirty="0" smtClean="0">
                <a:solidFill>
                  <a:srgbClr val="080808"/>
                </a:solidFill>
              </a:rPr>
              <a:t>stepper motor </a:t>
            </a:r>
            <a:r>
              <a:rPr lang="en-GB" dirty="0">
                <a:solidFill>
                  <a:srgbClr val="080808"/>
                </a:solidFill>
              </a:rPr>
              <a:t>driver </a:t>
            </a:r>
            <a:r>
              <a:rPr lang="en-GB" dirty="0" smtClean="0">
                <a:solidFill>
                  <a:srgbClr val="080808"/>
                </a:solidFill>
              </a:rPr>
              <a:t>l293d.</a:t>
            </a:r>
            <a:endParaRPr lang="en-US" dirty="0">
              <a:solidFill>
                <a:srgbClr val="080808"/>
              </a:solidFill>
            </a:endParaRPr>
          </a:p>
        </p:txBody>
      </p:sp>
      <p:pic>
        <p:nvPicPr>
          <p:cNvPr id="5" name="Picture 2" descr="Raspberry Pi Driven Polargraph Exhibits High Precision Drawing Ability |  Hackad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56163"/>
            <a:ext cx="3158003" cy="202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077072"/>
            <a:ext cx="3158003" cy="218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7088" y="980728"/>
            <a:ext cx="7632700" cy="508000"/>
          </a:xfrm>
        </p:spPr>
        <p:txBody>
          <a:bodyPr/>
          <a:lstStyle/>
          <a:p>
            <a:r>
              <a:rPr lang="en-GB" dirty="0" smtClean="0"/>
              <a:t>Hardware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7088" y="1948106"/>
            <a:ext cx="4229199" cy="450349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rgbClr val="080808"/>
                </a:solidFill>
              </a:rPr>
              <a:t>Entering machine variables: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0" dirty="0" smtClean="0">
                <a:solidFill>
                  <a:srgbClr val="080808"/>
                </a:solidFill>
              </a:rPr>
              <a:t>Machine height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0" dirty="0" smtClean="0">
                <a:solidFill>
                  <a:srgbClr val="080808"/>
                </a:solidFill>
              </a:rPr>
              <a:t>Machine width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0" dirty="0" smtClean="0">
                <a:solidFill>
                  <a:srgbClr val="080808"/>
                </a:solidFill>
              </a:rPr>
              <a:t>Home point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0" dirty="0" smtClean="0">
                <a:solidFill>
                  <a:srgbClr val="080808"/>
                </a:solidFill>
              </a:rPr>
              <a:t>Stepper specifications</a:t>
            </a:r>
          </a:p>
          <a:p>
            <a:pPr algn="just"/>
            <a:r>
              <a:rPr lang="en-GB" dirty="0" smtClean="0">
                <a:solidFill>
                  <a:srgbClr val="080808"/>
                </a:solidFill>
              </a:rPr>
              <a:t>Degree of rotation to desired position is calculated</a:t>
            </a:r>
          </a:p>
          <a:p>
            <a:pPr algn="just"/>
            <a:r>
              <a:rPr lang="en-GB" dirty="0" smtClean="0">
                <a:solidFill>
                  <a:srgbClr val="080808"/>
                </a:solidFill>
              </a:rPr>
              <a:t>The </a:t>
            </a:r>
            <a:r>
              <a:rPr lang="en-GB" dirty="0">
                <a:solidFill>
                  <a:srgbClr val="080808"/>
                </a:solidFill>
              </a:rPr>
              <a:t>device has to maintain, between the drawing area and machine size. </a:t>
            </a:r>
            <a:endParaRPr lang="en-US" dirty="0">
              <a:solidFill>
                <a:srgbClr val="08080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511" y="3933056"/>
            <a:ext cx="2443504" cy="1836200"/>
          </a:xfrm>
          <a:prstGeom prst="rect">
            <a:avLst/>
          </a:prstGeom>
        </p:spPr>
      </p:pic>
      <p:pic>
        <p:nvPicPr>
          <p:cNvPr id="8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87" y="1948106"/>
            <a:ext cx="3567955" cy="18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9" y="1916832"/>
            <a:ext cx="3240856" cy="4534768"/>
          </a:xfrm>
        </p:spPr>
        <p:txBody>
          <a:bodyPr/>
          <a:lstStyle/>
          <a:p>
            <a:pPr algn="just"/>
            <a:r>
              <a:rPr lang="en-GB" sz="2400" dirty="0" smtClean="0">
                <a:solidFill>
                  <a:srgbClr val="080808"/>
                </a:solidFill>
              </a:rPr>
              <a:t>Stimulates the image</a:t>
            </a:r>
          </a:p>
          <a:p>
            <a:pPr algn="just"/>
            <a:r>
              <a:rPr lang="en-GB" sz="2400" dirty="0" smtClean="0">
                <a:solidFill>
                  <a:srgbClr val="080808"/>
                </a:solidFill>
              </a:rPr>
              <a:t>Segmenting lines</a:t>
            </a:r>
          </a:p>
          <a:p>
            <a:pPr algn="just"/>
            <a:r>
              <a:rPr lang="en-GB" sz="2400" dirty="0" smtClean="0">
                <a:solidFill>
                  <a:srgbClr val="080808"/>
                </a:solidFill>
              </a:rPr>
              <a:t>Calculating the angle </a:t>
            </a:r>
            <a:r>
              <a:rPr lang="en-GB" sz="2400" dirty="0" smtClean="0">
                <a:solidFill>
                  <a:srgbClr val="080808"/>
                </a:solidFill>
              </a:rPr>
              <a:t>expected </a:t>
            </a:r>
            <a:r>
              <a:rPr lang="en-GB" sz="2400" dirty="0" smtClean="0">
                <a:solidFill>
                  <a:srgbClr val="080808"/>
                </a:solidFill>
              </a:rPr>
              <a:t>to </a:t>
            </a:r>
            <a:r>
              <a:rPr lang="en-GB" sz="2400" dirty="0" smtClean="0">
                <a:solidFill>
                  <a:srgbClr val="080808"/>
                </a:solidFill>
              </a:rPr>
              <a:t>get</a:t>
            </a:r>
          </a:p>
          <a:p>
            <a:pPr algn="just"/>
            <a:r>
              <a:rPr lang="en-GB" sz="2400" dirty="0" smtClean="0">
                <a:solidFill>
                  <a:srgbClr val="080808"/>
                </a:solidFill>
              </a:rPr>
              <a:t>Sending calculated coordinates to micro-controller</a:t>
            </a:r>
            <a:endParaRPr lang="en-GB" sz="2400" dirty="0" smtClean="0">
              <a:solidFill>
                <a:srgbClr val="080808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80808"/>
              </a:solidFill>
            </a:endParaRPr>
          </a:p>
        </p:txBody>
      </p:sp>
      <p:pic>
        <p:nvPicPr>
          <p:cNvPr id="4102" name="Picture 6" descr="New zoomier controller software preview | Polar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852936"/>
            <a:ext cx="4880049" cy="2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Phases of optimization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dirty="0" smtClean="0">
                <a:solidFill>
                  <a:srgbClr val="080808"/>
                </a:solidFill>
              </a:rPr>
              <a:t>First phase: stippling input image using Lloyd’s algorithm getting SVG Format.</a:t>
            </a:r>
          </a:p>
          <a:p>
            <a:pPr algn="just"/>
            <a:r>
              <a:rPr lang="en-GB" dirty="0" smtClean="0">
                <a:solidFill>
                  <a:srgbClr val="080808"/>
                </a:solidFill>
              </a:rPr>
              <a:t>Second phase: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0" dirty="0" smtClean="0">
                <a:solidFill>
                  <a:srgbClr val="080808"/>
                </a:solidFill>
              </a:rPr>
              <a:t>Stippling and TSP solver algorithm to obtain optimized vector path.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b="0" dirty="0" smtClean="0">
                <a:solidFill>
                  <a:srgbClr val="080808"/>
                </a:solidFill>
              </a:rPr>
              <a:t>The </a:t>
            </a:r>
            <a:r>
              <a:rPr lang="en-GB" b="0" dirty="0">
                <a:solidFill>
                  <a:srgbClr val="080808"/>
                </a:solidFill>
              </a:rPr>
              <a:t>core software </a:t>
            </a:r>
            <a:r>
              <a:rPr lang="en-GB" b="0" dirty="0" smtClean="0">
                <a:solidFill>
                  <a:srgbClr val="080808"/>
                </a:solidFill>
              </a:rPr>
              <a:t>“processing” </a:t>
            </a:r>
            <a:r>
              <a:rPr lang="ar-EG" b="0" dirty="0" smtClean="0">
                <a:solidFill>
                  <a:srgbClr val="080808"/>
                </a:solidFill>
              </a:rPr>
              <a:t>)</a:t>
            </a:r>
            <a:r>
              <a:rPr lang="en-GB" b="0" dirty="0" smtClean="0">
                <a:solidFill>
                  <a:srgbClr val="080808"/>
                </a:solidFill>
              </a:rPr>
              <a:t>converts SVG image to G-code), maps positions, and generates </a:t>
            </a:r>
            <a:r>
              <a:rPr lang="en-GB" b="0" dirty="0">
                <a:solidFill>
                  <a:srgbClr val="080808"/>
                </a:solidFill>
              </a:rPr>
              <a:t>the necessary stepper </a:t>
            </a:r>
            <a:r>
              <a:rPr lang="en-GB" b="0" dirty="0" smtClean="0">
                <a:solidFill>
                  <a:srgbClr val="080808"/>
                </a:solidFill>
              </a:rPr>
              <a:t>commands`. </a:t>
            </a:r>
            <a:endParaRPr lang="en-GB" b="0" dirty="0">
              <a:solidFill>
                <a:srgbClr val="080808"/>
              </a:solidFill>
            </a:endParaRPr>
          </a:p>
          <a:p>
            <a:pPr algn="just"/>
            <a:r>
              <a:rPr lang="en-GB" dirty="0" smtClean="0">
                <a:solidFill>
                  <a:srgbClr val="080808"/>
                </a:solidFill>
              </a:rPr>
              <a:t>Third phase: </a:t>
            </a:r>
            <a:r>
              <a:rPr lang="en-GB" dirty="0">
                <a:solidFill>
                  <a:srgbClr val="080808"/>
                </a:solidFill>
              </a:rPr>
              <a:t>greedy </a:t>
            </a:r>
            <a:r>
              <a:rPr lang="en-GB" dirty="0" smtClean="0">
                <a:solidFill>
                  <a:srgbClr val="080808"/>
                </a:solidFill>
              </a:rPr>
              <a:t>algorithm to </a:t>
            </a:r>
            <a:r>
              <a:rPr lang="en-GB" dirty="0">
                <a:solidFill>
                  <a:srgbClr val="080808"/>
                </a:solidFill>
              </a:rPr>
              <a:t>reorder drawing plan </a:t>
            </a:r>
            <a:r>
              <a:rPr lang="en-GB" dirty="0" smtClean="0">
                <a:solidFill>
                  <a:srgbClr val="080808"/>
                </a:solidFill>
              </a:rPr>
              <a:t>(command queue) and </a:t>
            </a:r>
            <a:r>
              <a:rPr lang="en-GB" dirty="0">
                <a:solidFill>
                  <a:srgbClr val="080808"/>
                </a:solidFill>
              </a:rPr>
              <a:t>remove duplicate </a:t>
            </a:r>
            <a:r>
              <a:rPr lang="en-GB" dirty="0" smtClean="0">
                <a:solidFill>
                  <a:srgbClr val="080808"/>
                </a:solidFill>
              </a:rPr>
              <a:t>glyphs.</a:t>
            </a:r>
            <a:endParaRPr lang="en-GB" dirty="0" smtClean="0">
              <a:solidFill>
                <a:srgbClr val="08080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81" y="2060848"/>
            <a:ext cx="3007939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704</Words>
  <Application>Microsoft Office PowerPoint</Application>
  <PresentationFormat>On-screen Show (4:3)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Wingdings</vt:lpstr>
      <vt:lpstr>Wingdings 3</vt:lpstr>
      <vt:lpstr>template</vt:lpstr>
      <vt:lpstr>Custom Design</vt:lpstr>
      <vt:lpstr>Polar Graph</vt:lpstr>
      <vt:lpstr>Content</vt:lpstr>
      <vt:lpstr>Introduction</vt:lpstr>
      <vt:lpstr>Project goal</vt:lpstr>
      <vt:lpstr>Project components</vt:lpstr>
      <vt:lpstr>Design</vt:lpstr>
      <vt:lpstr>Hardware Design</vt:lpstr>
      <vt:lpstr>Processing program</vt:lpstr>
      <vt:lpstr>Phases of optimization</vt:lpstr>
      <vt:lpstr>SVG format</vt:lpstr>
      <vt:lpstr>Gray scale</vt:lpstr>
      <vt:lpstr>Phase 1: Stippling &amp; vector path</vt:lpstr>
      <vt:lpstr>Phase 1: Stippling &amp; vector path</vt:lpstr>
      <vt:lpstr>Phase 2: TSP solver</vt:lpstr>
      <vt:lpstr>Phase 3: Path Optimization</vt:lpstr>
      <vt:lpstr>Program software code</vt:lpstr>
      <vt:lpstr>Applications</vt:lpstr>
      <vt:lpstr>Life Demo</vt:lpstr>
      <vt:lpstr>Life Demo</vt:lpstr>
      <vt:lpstr>Life Demo</vt:lpstr>
      <vt:lpstr>Conclusion</vt:lpstr>
      <vt:lpstr>Thank you 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DoDo</cp:lastModifiedBy>
  <cp:revision>139</cp:revision>
  <dcterms:created xsi:type="dcterms:W3CDTF">2006-06-13T13:38:55Z</dcterms:created>
  <dcterms:modified xsi:type="dcterms:W3CDTF">2021-06-09T11:51:32Z</dcterms:modified>
</cp:coreProperties>
</file>